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449" r:id="rId5"/>
    <p:sldId id="460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459" r:id="rId19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19/10/2022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CSS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Line 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The CSS line-height property is used to specify the space between two lines. By default, it is at 100%. Values less than 100% will reduce the space between the lines and more than 100% will increase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1F2444-F9A4-4005-B2F0-7D5AE325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31552"/>
              </p:ext>
            </p:extLst>
          </p:nvPr>
        </p:nvGraphicFramePr>
        <p:xfrm>
          <a:off x="1481604" y="4477868"/>
          <a:ext cx="18947105" cy="5794335"/>
        </p:xfrm>
        <a:graphic>
          <a:graphicData uri="http://schemas.openxmlformats.org/drawingml/2006/table">
            <a:tbl>
              <a:tblPr/>
              <a:tblGrid>
                <a:gridCol w="3752313">
                  <a:extLst>
                    <a:ext uri="{9D8B030D-6E8A-4147-A177-3AD203B41FA5}">
                      <a16:colId xmlns:a16="http://schemas.microsoft.com/office/drawing/2014/main" val="778646279"/>
                    </a:ext>
                  </a:extLst>
                </a:gridCol>
                <a:gridCol w="15194792">
                  <a:extLst>
                    <a:ext uri="{9D8B030D-6E8A-4147-A177-3AD203B41FA5}">
                      <a16:colId xmlns:a16="http://schemas.microsoft.com/office/drawing/2014/main" val="1409386625"/>
                    </a:ext>
                  </a:extLst>
                </a:gridCol>
              </a:tblGrid>
              <a:tr h="654561">
                <a:tc>
                  <a:txBody>
                    <a:bodyPr/>
                    <a:lstStyle/>
                    <a:p>
                      <a:pPr algn="l" fontAlgn="b"/>
                      <a:r>
                        <a:rPr lang="en-IN" sz="3400">
                          <a:effectLst/>
                        </a:rPr>
                        <a:t>Value</a:t>
                      </a:r>
                    </a:p>
                  </a:txBody>
                  <a:tcPr marL="69634" marR="69634" marT="69634" marB="6963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5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400">
                          <a:effectLst/>
                        </a:rPr>
                        <a:t>Description</a:t>
                      </a:r>
                    </a:p>
                  </a:txBody>
                  <a:tcPr marL="69634" marR="69634" marT="69634" marB="6963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6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83074"/>
                  </a:ext>
                </a:extLst>
              </a:tr>
              <a:tr h="861432">
                <a:tc>
                  <a:txBody>
                    <a:bodyPr/>
                    <a:lstStyle/>
                    <a:p>
                      <a:pPr fontAlgn="t"/>
                      <a:r>
                        <a:rPr lang="en-IN" sz="3400">
                          <a:effectLst/>
                        </a:rPr>
                        <a:t>normal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400">
                          <a:effectLst/>
                        </a:rPr>
                        <a:t>It is the default value which specify normal line height.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3635"/>
                  </a:ext>
                </a:extLst>
              </a:tr>
              <a:tr h="906714">
                <a:tc>
                  <a:txBody>
                    <a:bodyPr/>
                    <a:lstStyle/>
                    <a:p>
                      <a:pPr fontAlgn="t"/>
                      <a:r>
                        <a:rPr lang="en-IN" sz="3400">
                          <a:effectLst/>
                        </a:rPr>
                        <a:t>Any number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400" dirty="0">
                          <a:effectLst/>
                        </a:rPr>
                        <a:t>Given number would be multiplied with the current font size to set the line height.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06154"/>
                  </a:ext>
                </a:extLst>
              </a:tr>
              <a:tr h="803476">
                <a:tc>
                  <a:txBody>
                    <a:bodyPr/>
                    <a:lstStyle/>
                    <a:p>
                      <a:pPr fontAlgn="t"/>
                      <a:r>
                        <a:rPr lang="en-IN" sz="3400">
                          <a:effectLst/>
                        </a:rPr>
                        <a:t>length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400">
                          <a:effectLst/>
                        </a:rPr>
                        <a:t>Line height is set in px, pt, cm, etc.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75147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pPr fontAlgn="t"/>
                      <a:r>
                        <a:rPr lang="en-IN" sz="3400">
                          <a:effectLst/>
                        </a:rPr>
                        <a:t>%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400">
                          <a:effectLst/>
                        </a:rPr>
                        <a:t>Line height is specified in percentage.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718324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 fontAlgn="t"/>
                      <a:r>
                        <a:rPr lang="en-IN" sz="3400">
                          <a:effectLst/>
                        </a:rPr>
                        <a:t>initial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400">
                          <a:effectLst/>
                        </a:rPr>
                        <a:t>It sets the property to its default value.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39945"/>
                  </a:ext>
                </a:extLst>
              </a:tr>
              <a:tr h="855095">
                <a:tc>
                  <a:txBody>
                    <a:bodyPr/>
                    <a:lstStyle/>
                    <a:p>
                      <a:pPr fontAlgn="t"/>
                      <a:r>
                        <a:rPr lang="en-IN" sz="3400">
                          <a:effectLst/>
                        </a:rPr>
                        <a:t>inherit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400" dirty="0">
                          <a:effectLst/>
                        </a:rPr>
                        <a:t>The property is inherited from it's parent element.</a:t>
                      </a:r>
                    </a:p>
                  </a:txBody>
                  <a:tcPr marL="69634" marR="69634" marT="69634" marB="696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7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Line 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Example:</a:t>
            </a:r>
            <a:br>
              <a:rPr lang="en-US" sz="3600" b="1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.small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line-height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70%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.big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line-height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150%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h4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This is a heading with a standard line-height.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/h4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h4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="small"&gt;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This is a heading with a smaller line-height.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/h4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h4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="big"&gt;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This is a heading with a bigger line-height.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/h4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US" sz="3200" dirty="0"/>
            </a:b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5617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Opacity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The CSS Opacity property is used to change the transparency of an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How to apply CSS Opacity:</a:t>
            </a:r>
            <a:br>
              <a:rPr lang="en-US" sz="3600" b="1" dirty="0"/>
            </a:br>
            <a:r>
              <a:rPr lang="en-US" sz="3600" dirty="0"/>
              <a:t>The CSS opacity's value lies between 0 to 1, like 0.2, 0.4. The lesser opacity value displays the greater opacity.</a:t>
            </a:r>
            <a:br>
              <a:rPr lang="en-US" sz="3600" b="1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img.trans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opacity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0.6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alpha(opacity=40)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/head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Normal Image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img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src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=“img1.jpg"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alt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="normal"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="width:50%;"&gt;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/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/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Transparent Image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img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="trans"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src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=“img1.jpg"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alt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="transparent"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="width:50%;"&gt;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5627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Transparent Hover Effect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CSS opacity property can be used together with the hover selector to change the transparency on mouse-over.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p:hover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opacity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0.5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alpha(opacity=40)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dirty="0">
                <a:solidFill>
                  <a:srgbClr val="A52A2A"/>
                </a:solidFill>
                <a:latin typeface="system-ui"/>
              </a:rPr>
              <a:t>p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img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src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="PUBG-GAME.png"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alt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="PUBG Image Hover"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="width:32%;"&gt;&lt;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3200" dirty="0">
                <a:solidFill>
                  <a:srgbClr val="A52A2A"/>
                </a:solidFill>
                <a:latin typeface="system-ui"/>
              </a:rPr>
              <a:t>p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dirty="0">
                <a:solidFill>
                  <a:srgbClr val="A52A2A"/>
                </a:solidFill>
                <a:latin typeface="system-ui"/>
              </a:rPr>
              <a:t>p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img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src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="PUBG-GAME.png"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alt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="PUBG Image Hover"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="width:32%;"&gt;&lt;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3200" dirty="0">
                <a:solidFill>
                  <a:srgbClr val="A52A2A"/>
                </a:solidFill>
                <a:latin typeface="system-ui"/>
              </a:rPr>
              <a:t>p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09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Text in Transparent 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#div1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padding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50px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margin-right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400px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#000000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text-align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center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background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seagreen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#div2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padding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50px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margin-right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400px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#000000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text-align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center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background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seagreen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opacity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.5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#div3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padding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50px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margin-right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400px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text-align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center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#000000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background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seagreen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opacity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.2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#div4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padding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50px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margin-right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400px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text-align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center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#000000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background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seagreen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opacity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0.1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/head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id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="div1"&gt;&lt;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PUBG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/b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/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id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="div2"&gt;&lt;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COC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/b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/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id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="div3"&gt;&lt;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Mortal Kombat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/b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/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id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="div4"&gt;&lt;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Call of Duty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/b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Today's Training Topics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>
                <a:solidFill>
                  <a:schemeClr val="accent6">
                    <a:lumMod val="75000"/>
                    <a:lumOff val="25000"/>
                  </a:schemeClr>
                </a:solidFill>
              </a:rPr>
              <a:t>CSS </a:t>
            </a: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Icons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Link Styling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Line Height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Opacity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Icons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How To Add Icons</a:t>
            </a:r>
            <a:br>
              <a:rPr lang="en-US" sz="3600" b="1" dirty="0"/>
            </a:br>
            <a:r>
              <a:rPr lang="en-US" sz="3600" dirty="0"/>
              <a:t>First add the icon library in the webpage, then add the name of the specified icon class present in the added library to any inline HTML element like &lt;</a:t>
            </a:r>
            <a:r>
              <a:rPr lang="en-US" sz="3600" dirty="0" err="1"/>
              <a:t>i</a:t>
            </a:r>
            <a:r>
              <a:rPr lang="en-US" sz="3600" dirty="0"/>
              <a:t>&gt; or &lt;span&gt;.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Font Awesome Icons:</a:t>
            </a:r>
            <a:br>
              <a:rPr lang="en-US" sz="3200" b="1" dirty="0"/>
            </a:br>
            <a:r>
              <a:rPr lang="en-US" sz="3600" dirty="0"/>
              <a:t>Font awesome library consist of various icons of different sizes. It can be added by adding following line in the &lt;head&gt; section of the webpage :</a:t>
            </a:r>
            <a:br>
              <a:rPr lang="en-US" sz="3600" dirty="0"/>
            </a:br>
            <a:r>
              <a:rPr lang="en-US" sz="3600" dirty="0"/>
              <a:t>&lt;link </a:t>
            </a:r>
            <a:r>
              <a:rPr lang="en-US" sz="3600" dirty="0" err="1"/>
              <a:t>rel</a:t>
            </a:r>
            <a:r>
              <a:rPr lang="en-US" sz="3600" dirty="0"/>
              <a:t>="stylesheet" </a:t>
            </a:r>
            <a:r>
              <a:rPr lang="en-US" sz="3600" dirty="0" err="1"/>
              <a:t>href</a:t>
            </a:r>
            <a:r>
              <a:rPr lang="en-US" sz="3600" dirty="0"/>
              <a:t>="https://cdnjs.cloudflare.com/ajax/libs/font-awesome/4.7.0/</a:t>
            </a:r>
            <a:r>
              <a:rPr lang="en-US" sz="3600" dirty="0" err="1"/>
              <a:t>css</a:t>
            </a:r>
            <a:r>
              <a:rPr lang="en-US" sz="3600" dirty="0"/>
              <a:t>/font-awesome.min.css"&gt;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Some Font Awesome icons: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="fa fa-heart"&gt;&lt;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="fa fa-cloud"&gt;&lt;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="fa fa-car"&gt;&lt;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="fa fa-bars"&gt;&lt;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="fa fa-file"&gt;&lt;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br>
              <a:rPr lang="en-US" sz="3600" dirty="0"/>
            </a:br>
            <a:br>
              <a:rPr lang="en-US" sz="32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10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Icons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Bootstrap Icons</a:t>
            </a:r>
            <a:br>
              <a:rPr lang="en-US" sz="3600" b="1" dirty="0"/>
            </a:br>
            <a:r>
              <a:rPr lang="en-US" sz="3600" dirty="0"/>
              <a:t>The Bootstrap </a:t>
            </a:r>
            <a:r>
              <a:rPr lang="en-US" sz="3600" dirty="0" err="1"/>
              <a:t>glyphicons</a:t>
            </a:r>
            <a:r>
              <a:rPr lang="en-US" sz="3600" dirty="0"/>
              <a:t> can be added by including following line inside the &lt;head&gt; section of the webpage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&lt;link </a:t>
            </a:r>
            <a:r>
              <a:rPr lang="en-US" sz="3600" dirty="0" err="1"/>
              <a:t>rel</a:t>
            </a:r>
            <a:r>
              <a:rPr lang="en-US" sz="3600" dirty="0"/>
              <a:t>="stylesheet" </a:t>
            </a:r>
            <a:r>
              <a:rPr lang="en-US" sz="3600" dirty="0" err="1"/>
              <a:t>href</a:t>
            </a:r>
            <a:r>
              <a:rPr lang="en-US" sz="3600" dirty="0"/>
              <a:t>="https://cdn.jsdelivr.net/</a:t>
            </a:r>
            <a:r>
              <a:rPr lang="en-US" sz="3600" dirty="0" err="1"/>
              <a:t>npm</a:t>
            </a:r>
            <a:r>
              <a:rPr lang="en-US" sz="3600"/>
              <a:t>/bootstrap-icons@1.9.1/font/bootstrap-icons.css"&gt;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Styled Bootstrap icons: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-cloud"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="font-size:24px;"&gt;&lt;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-cloud"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="font-size:36px;"&gt;&lt;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-cloud"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="font-size:48px;color:red;"&gt;&lt;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-cloud"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="font-size:60px;color:lightblue;"&gt;&lt;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-cloud"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="font-size:60px;color:lightblue;"&gt;&lt;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-cloud"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="font-size:48px;color:red;"&gt;&lt;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-cloud"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="font-size:36px;"&gt;&lt;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glyphicon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-cloud"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="font-size:24px;"&gt;&lt;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br>
              <a:rPr lang="en-US" sz="3600" dirty="0"/>
            </a:br>
            <a:br>
              <a:rPr lang="en-US" sz="32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27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Icons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Google Icons:</a:t>
            </a:r>
            <a:br>
              <a:rPr lang="en-US" sz="3600" b="1" dirty="0"/>
            </a:br>
            <a:r>
              <a:rPr lang="en-US" sz="3600" dirty="0"/>
              <a:t>The Google icons, can be added by including following line inside the &lt;head&gt; section of the webpage :</a:t>
            </a:r>
            <a:endParaRPr lang="en-US" sz="3600" b="1" dirty="0"/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	&lt;link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system-ui"/>
              </a:rPr>
              <a:t>rel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="stylesheet"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system-ui"/>
              </a:rPr>
              <a:t>href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="https://fonts.googleapis.com/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system-ui"/>
              </a:rPr>
              <a:t>icon?family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=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system-ui"/>
              </a:rPr>
              <a:t>Material+Icons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"&gt;</a:t>
            </a:r>
          </a:p>
          <a:p>
            <a:br>
              <a:rPr lang="en-US" sz="3200" dirty="0"/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Some Google icons: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600" dirty="0"/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="material-icons"&gt;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cloud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600" dirty="0"/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="material-icons"&gt;</a:t>
            </a:r>
            <a:r>
              <a:rPr lang="en-IN" sz="3600" b="0" i="0" dirty="0" err="1">
                <a:solidFill>
                  <a:srgbClr val="000000"/>
                </a:solidFill>
                <a:effectLst/>
                <a:latin typeface="system-ui"/>
              </a:rPr>
              <a:t>favorite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600" dirty="0"/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="material-icons"&gt;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attachment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600" dirty="0"/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="material-icons"&gt;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computer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600" dirty="0"/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="material-icons"&gt;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traffic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/</a:t>
            </a:r>
            <a:r>
              <a:rPr lang="en-IN" sz="3600" b="0" i="0" dirty="0" err="1">
                <a:solidFill>
                  <a:srgbClr val="A52A2A"/>
                </a:solidFill>
                <a:effectLst/>
                <a:latin typeface="system-ui"/>
              </a:rPr>
              <a:t>i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600" dirty="0"/>
            </a:br>
            <a:br>
              <a:rPr lang="en-US" sz="3600" dirty="0"/>
            </a:br>
            <a:br>
              <a:rPr lang="en-US" sz="32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57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Link Styling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The default color of links is blue but in CSS you can change the color of the links.</a:t>
            </a:r>
          </a:p>
          <a:p>
            <a:pPr marL="452697" lvl="1" indent="0">
              <a:buNone/>
            </a:pPr>
            <a:r>
              <a:rPr lang="en-US" sz="39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9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US" sz="39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9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US" sz="3900" b="0" i="0" dirty="0">
                <a:solidFill>
                  <a:srgbClr val="A52A2A"/>
                </a:solidFill>
                <a:effectLst/>
                <a:latin typeface="system-ui"/>
              </a:rPr>
              <a:t>a 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US" sz="39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900" b="0" i="0" dirty="0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900" b="0" i="0" dirty="0">
                <a:solidFill>
                  <a:srgbClr val="0000CD"/>
                </a:solidFill>
                <a:effectLst/>
                <a:latin typeface="system-ui"/>
              </a:rPr>
              <a:t> green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9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9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US" sz="39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US" sz="39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9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US" sz="39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5300" dirty="0"/>
            </a:br>
            <a:r>
              <a:rPr lang="en-US" sz="31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system-ui"/>
              </a:rPr>
              <a:t>b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3100" b="0" i="0" dirty="0" err="1">
                <a:solidFill>
                  <a:srgbClr val="FF0000"/>
                </a:solidFill>
                <a:effectLst/>
                <a:latin typeface="system-ui"/>
              </a:rPr>
              <a:t>href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system-ui"/>
              </a:rPr>
              <a:t>="https://facebook.com"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system-ui"/>
              </a:rPr>
              <a:t> target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system-ui"/>
              </a:rPr>
              <a:t>="_blank"&gt;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system-ui"/>
              </a:rPr>
              <a:t>This is a link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system-ui"/>
              </a:rPr>
              <a:t>/b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909897" lvl="1" indent="-457200"/>
            <a:endParaRPr lang="en-US" sz="3100" b="0" i="0" dirty="0">
              <a:solidFill>
                <a:srgbClr val="0000CD"/>
              </a:solidFill>
              <a:effectLst/>
              <a:latin typeface="system-ui"/>
            </a:endParaRPr>
          </a:p>
          <a:p>
            <a:pPr marL="909897" lvl="1" indent="-457200"/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can be styled with any CSS property (e.g. color, font-family, background, etc.). Links can be styled differently depending on what state they are in.</a:t>
            </a:r>
            <a:b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84C9B3-AA7A-4E94-977C-8ABB0BE3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91487"/>
              </p:ext>
            </p:extLst>
          </p:nvPr>
        </p:nvGraphicFramePr>
        <p:xfrm>
          <a:off x="3596839" y="9109044"/>
          <a:ext cx="13082534" cy="3200400"/>
        </p:xfrm>
        <a:graphic>
          <a:graphicData uri="http://schemas.openxmlformats.org/drawingml/2006/table">
            <a:tbl>
              <a:tblPr/>
              <a:tblGrid>
                <a:gridCol w="3496469">
                  <a:extLst>
                    <a:ext uri="{9D8B030D-6E8A-4147-A177-3AD203B41FA5}">
                      <a16:colId xmlns:a16="http://schemas.microsoft.com/office/drawing/2014/main" val="1370982957"/>
                    </a:ext>
                  </a:extLst>
                </a:gridCol>
                <a:gridCol w="9586065">
                  <a:extLst>
                    <a:ext uri="{9D8B030D-6E8A-4147-A177-3AD203B41FA5}">
                      <a16:colId xmlns:a16="http://schemas.microsoft.com/office/drawing/2014/main" val="1675303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>
                          <a:effectLst/>
                        </a:rPr>
                        <a:t>Types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0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7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93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a:link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effectLst/>
                        </a:rPr>
                        <a:t>Normal, unvisited link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1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a:visited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Visited link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40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a:hover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When the user mouse gets over it.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48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effectLst/>
                        </a:rPr>
                        <a:t>a:active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The moment when a link is clicked.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1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9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Link 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The text-decoration property is used to remove underlines from links:</a:t>
            </a:r>
          </a:p>
          <a:p>
            <a:pPr marL="452697" lvl="1" indent="0">
              <a:buNone/>
            </a:pP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a:link 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text-decoration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a:visited 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text-decoration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a:hover 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text-decoration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underline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a:active 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text-decoration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underline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Link </a:t>
            </a:r>
            <a:r>
              <a:rPr lang="en-US" sz="6000" dirty="0">
                <a:solidFill>
                  <a:srgbClr val="000000"/>
                </a:solidFill>
                <a:latin typeface="system-ui"/>
              </a:rPr>
              <a:t>Background Color</a:t>
            </a:r>
            <a:endParaRPr lang="en-US" sz="6000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The background-color property is used to specify a background color for links: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a.link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black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a.visited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white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a.hover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yellow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a.active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gray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b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2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system-ui"/>
              </a:rPr>
              <a:t>CSS Link </a:t>
            </a:r>
            <a:r>
              <a:rPr lang="en-US" sz="6000" dirty="0">
                <a:solidFill>
                  <a:srgbClr val="000000"/>
                </a:solidFill>
                <a:latin typeface="system-ui"/>
              </a:rPr>
              <a:t>button</a:t>
            </a:r>
            <a:endParaRPr lang="en-US" sz="6000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a:link, a:visited 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36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3600" b="0" i="0" dirty="0" err="1">
                <a:solidFill>
                  <a:srgbClr val="0000CD"/>
                </a:solidFill>
                <a:effectLst/>
                <a:latin typeface="system-ui"/>
              </a:rPr>
              <a:t>seagreen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white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14px 25px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text-align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3600" b="0" i="0" dirty="0" err="1">
                <a:solidFill>
                  <a:srgbClr val="0000CD"/>
                </a:solidFill>
                <a:effectLst/>
                <a:latin typeface="system-ui"/>
              </a:rPr>
              <a:t>center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text-decoration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display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inline-block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a:hover, a:active 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  <a:t>background-</a:t>
            </a:r>
            <a:r>
              <a:rPr lang="en-IN" sz="36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brown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6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600" b="0" i="0" dirty="0">
                <a:solidFill>
                  <a:srgbClr val="A52A2A"/>
                </a:solidFill>
                <a:effectLst/>
                <a:latin typeface="system-ui"/>
              </a:rPr>
              <a:t>/style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83558</TotalTime>
  <Words>1574</Words>
  <Application>Microsoft Office PowerPoint</Application>
  <PresentationFormat>Custom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Aleo</vt:lpstr>
      <vt:lpstr>Arial</vt:lpstr>
      <vt:lpstr>Calibri</vt:lpstr>
      <vt:lpstr>Open Sans Condensed</vt:lpstr>
      <vt:lpstr>Oswald</vt:lpstr>
      <vt:lpstr>PT Sans</vt:lpstr>
      <vt:lpstr>system-ui</vt:lpstr>
      <vt:lpstr>Trebuchet MS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KoteswaraRao Vuyyuru - Swayam/Incepteo</cp:lastModifiedBy>
  <cp:revision>7429</cp:revision>
  <cp:lastPrinted>2016-07-10T15:03:07Z</cp:lastPrinted>
  <dcterms:created xsi:type="dcterms:W3CDTF">2014-07-01T16:42:18Z</dcterms:created>
  <dcterms:modified xsi:type="dcterms:W3CDTF">2022-10-19T03:10:30Z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