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449" r:id="rId5"/>
    <p:sldId id="460" r:id="rId6"/>
    <p:sldId id="487" r:id="rId7"/>
    <p:sldId id="488" r:id="rId8"/>
    <p:sldId id="489" r:id="rId9"/>
    <p:sldId id="490" r:id="rId10"/>
    <p:sldId id="491" r:id="rId11"/>
    <p:sldId id="492" r:id="rId12"/>
    <p:sldId id="493" r:id="rId13"/>
    <p:sldId id="494" r:id="rId14"/>
    <p:sldId id="495" r:id="rId15"/>
    <p:sldId id="496" r:id="rId16"/>
    <p:sldId id="497" r:id="rId17"/>
    <p:sldId id="498" r:id="rId18"/>
    <p:sldId id="499" r:id="rId19"/>
    <p:sldId id="459" r:id="rId20"/>
  </p:sldIdLst>
  <p:sldSz cx="24385588" cy="13717588"/>
  <p:notesSz cx="6881813" cy="10002838"/>
  <p:defaultTextStyle>
    <a:defPPr>
      <a:defRPr lang="es-MX"/>
    </a:defPPr>
    <a:lvl1pPr marL="0" algn="l" defTabSz="2415902" rtl="0" eaLnBrk="1" latinLnBrk="0" hangingPunct="1">
      <a:defRPr sz="4800" kern="1200">
        <a:solidFill>
          <a:schemeClr val="tx1"/>
        </a:solidFill>
        <a:latin typeface="+mn-lt"/>
        <a:ea typeface="+mn-ea"/>
        <a:cs typeface="+mn-cs"/>
      </a:defRPr>
    </a:lvl1pPr>
    <a:lvl2pPr marL="1207943" algn="l" defTabSz="2415902" rtl="0" eaLnBrk="1" latinLnBrk="0" hangingPunct="1">
      <a:defRPr sz="4800" kern="1200">
        <a:solidFill>
          <a:schemeClr val="tx1"/>
        </a:solidFill>
        <a:latin typeface="+mn-lt"/>
        <a:ea typeface="+mn-ea"/>
        <a:cs typeface="+mn-cs"/>
      </a:defRPr>
    </a:lvl2pPr>
    <a:lvl3pPr marL="2415902" algn="l" defTabSz="2415902" rtl="0" eaLnBrk="1" latinLnBrk="0" hangingPunct="1">
      <a:defRPr sz="4800" kern="1200">
        <a:solidFill>
          <a:schemeClr val="tx1"/>
        </a:solidFill>
        <a:latin typeface="+mn-lt"/>
        <a:ea typeface="+mn-ea"/>
        <a:cs typeface="+mn-cs"/>
      </a:defRPr>
    </a:lvl3pPr>
    <a:lvl4pPr marL="3623859" algn="l" defTabSz="2415902" rtl="0" eaLnBrk="1" latinLnBrk="0" hangingPunct="1">
      <a:defRPr sz="4800" kern="1200">
        <a:solidFill>
          <a:schemeClr val="tx1"/>
        </a:solidFill>
        <a:latin typeface="+mn-lt"/>
        <a:ea typeface="+mn-ea"/>
        <a:cs typeface="+mn-cs"/>
      </a:defRPr>
    </a:lvl4pPr>
    <a:lvl5pPr marL="4831804" algn="l" defTabSz="2415902" rtl="0" eaLnBrk="1" latinLnBrk="0" hangingPunct="1">
      <a:defRPr sz="4800" kern="1200">
        <a:solidFill>
          <a:schemeClr val="tx1"/>
        </a:solidFill>
        <a:latin typeface="+mn-lt"/>
        <a:ea typeface="+mn-ea"/>
        <a:cs typeface="+mn-cs"/>
      </a:defRPr>
    </a:lvl5pPr>
    <a:lvl6pPr marL="6039761" algn="l" defTabSz="2415902" rtl="0" eaLnBrk="1" latinLnBrk="0" hangingPunct="1">
      <a:defRPr sz="4800" kern="1200">
        <a:solidFill>
          <a:schemeClr val="tx1"/>
        </a:solidFill>
        <a:latin typeface="+mn-lt"/>
        <a:ea typeface="+mn-ea"/>
        <a:cs typeface="+mn-cs"/>
      </a:defRPr>
    </a:lvl6pPr>
    <a:lvl7pPr marL="7247725" algn="l" defTabSz="2415902" rtl="0" eaLnBrk="1" latinLnBrk="0" hangingPunct="1">
      <a:defRPr sz="4800" kern="1200">
        <a:solidFill>
          <a:schemeClr val="tx1"/>
        </a:solidFill>
        <a:latin typeface="+mn-lt"/>
        <a:ea typeface="+mn-ea"/>
        <a:cs typeface="+mn-cs"/>
      </a:defRPr>
    </a:lvl7pPr>
    <a:lvl8pPr marL="8455665" algn="l" defTabSz="2415902" rtl="0" eaLnBrk="1" latinLnBrk="0" hangingPunct="1">
      <a:defRPr sz="4800" kern="1200">
        <a:solidFill>
          <a:schemeClr val="tx1"/>
        </a:solidFill>
        <a:latin typeface="+mn-lt"/>
        <a:ea typeface="+mn-ea"/>
        <a:cs typeface="+mn-cs"/>
      </a:defRPr>
    </a:lvl8pPr>
    <a:lvl9pPr marL="9663624" algn="l" defTabSz="2415902" rtl="0" eaLnBrk="1" latinLnBrk="0" hangingPunct="1">
      <a:defRPr sz="4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B8A2F26-7E97-455C-97BA-89A17C8F2969}">
          <p14:sldIdLst>
            <p14:sldId id="449"/>
          </p14:sldIdLst>
        </p14:section>
        <p14:section name="Middle" id="{C9A4A5C9-33E1-452D-A376-A7597331C4D5}">
          <p14:sldIdLst>
            <p14:sldId id="460"/>
            <p14:sldId id="487"/>
            <p14:sldId id="488"/>
            <p14:sldId id="489"/>
            <p14:sldId id="490"/>
            <p14:sldId id="491"/>
            <p14:sldId id="492"/>
            <p14:sldId id="493"/>
            <p14:sldId id="494"/>
            <p14:sldId id="495"/>
            <p14:sldId id="496"/>
            <p14:sldId id="497"/>
            <p14:sldId id="498"/>
            <p14:sldId id="499"/>
          </p14:sldIdLst>
        </p14:section>
        <p14:section name="Conclusion" id="{ED853034-0CB5-4518-B834-FE65723CE995}">
          <p14:sldIdLst>
            <p14:sldId id="459"/>
          </p14:sldIdLst>
        </p14:section>
      </p14:sectionLst>
    </p:ext>
    <p:ext uri="{EFAFB233-063F-42B5-8137-9DF3F51BA10A}">
      <p15:sldGuideLst xmlns:p15="http://schemas.microsoft.com/office/powerpoint/2012/main">
        <p15:guide id="2" pos="2880">
          <p15:clr>
            <a:srgbClr val="A4A3A4"/>
          </p15:clr>
        </p15:guide>
        <p15:guide id="4" orient="horz" pos="2053" userDrawn="1">
          <p15:clr>
            <a:srgbClr val="A4A3A4"/>
          </p15:clr>
        </p15:guide>
        <p15:guide id="5" pos="7681">
          <p15:clr>
            <a:srgbClr val="A4A3A4"/>
          </p15:clr>
        </p15:guide>
        <p15:guide id="6" pos="7680" userDrawn="1">
          <p15:clr>
            <a:srgbClr val="A4A3A4"/>
          </p15:clr>
        </p15:guide>
        <p15:guide id="7" orient="horz" pos="4321" userDrawn="1">
          <p15:clr>
            <a:srgbClr val="A4A3A4"/>
          </p15:clr>
        </p15:guide>
        <p15:guide id="8" pos="14484" userDrawn="1">
          <p15:clr>
            <a:srgbClr val="A4A3A4"/>
          </p15:clr>
        </p15:guide>
        <p15:guide id="9" orient="horz" pos="6588">
          <p15:clr>
            <a:srgbClr val="A4A3A4"/>
          </p15:clr>
        </p15:guide>
        <p15:guide id="10" orient="horz" pos="2052">
          <p15:clr>
            <a:srgbClr val="A4A3A4"/>
          </p15:clr>
        </p15:guide>
        <p15:guide id="11" orient="horz" pos="4320">
          <p15:clr>
            <a:srgbClr val="A4A3A4"/>
          </p15:clr>
        </p15:guide>
        <p15:guide id="12" orient="horz" pos="2696">
          <p15:clr>
            <a:srgbClr val="A4A3A4"/>
          </p15:clr>
        </p15:guide>
        <p15:guide id="13" pos="3826">
          <p15:clr>
            <a:srgbClr val="A4A3A4"/>
          </p15:clr>
        </p15:guide>
        <p15:guide id="14" pos="11536">
          <p15:clr>
            <a:srgbClr val="A4A3A4"/>
          </p15:clr>
        </p15:guide>
        <p15:guide id="15" pos="515">
          <p15:clr>
            <a:srgbClr val="A4A3A4"/>
          </p15:clr>
        </p15:guide>
        <p15:guide id="16" orient="horz" pos="6587">
          <p15:clr>
            <a:srgbClr val="A4A3A4"/>
          </p15:clr>
        </p15:guide>
        <p15:guide id="17" orient="horz" pos="2051">
          <p15:clr>
            <a:srgbClr val="A4A3A4"/>
          </p15:clr>
        </p15:guide>
        <p15:guide id="18" pos="3598">
          <p15:clr>
            <a:srgbClr val="A4A3A4"/>
          </p15:clr>
        </p15:guide>
        <p15:guide id="19" pos="11529">
          <p15:clr>
            <a:srgbClr val="A4A3A4"/>
          </p15:clr>
        </p15:guide>
        <p15:guide id="20" pos="3824">
          <p15:clr>
            <a:srgbClr val="A4A3A4"/>
          </p15:clr>
        </p15:guide>
        <p15:guide id="21" pos="3853">
          <p15:clr>
            <a:srgbClr val="A4A3A4"/>
          </p15:clr>
        </p15:guide>
        <p15:guide id="22" orient="horz" pos="2054">
          <p15:clr>
            <a:srgbClr val="A4A3A4"/>
          </p15:clr>
        </p15:guide>
        <p15:guide id="23" pos="3827">
          <p15:clr>
            <a:srgbClr val="A4A3A4"/>
          </p15:clr>
        </p15:guide>
        <p15:guide id="24" pos="11537">
          <p15:clr>
            <a:srgbClr val="A4A3A4"/>
          </p15:clr>
        </p15:guide>
        <p15:guide id="25" pos="3854">
          <p15:clr>
            <a:srgbClr val="A4A3A4"/>
          </p15:clr>
        </p15:guide>
        <p15:guide id="26" pos="7708">
          <p15:clr>
            <a:srgbClr val="A4A3A4"/>
          </p15:clr>
        </p15:guide>
        <p15:guide id="27" orient="horz" pos="8232">
          <p15:clr>
            <a:srgbClr val="A4A3A4"/>
          </p15:clr>
        </p15:guide>
        <p15:guide id="28" orient="horz" pos="6843">
          <p15:clr>
            <a:srgbClr val="A4A3A4"/>
          </p15:clr>
        </p15:guide>
        <p15:guide id="29" orient="horz" pos="1995">
          <p15:clr>
            <a:srgbClr val="A4A3A4"/>
          </p15:clr>
        </p15:guide>
        <p15:guide id="30" orient="horz" pos="8233">
          <p15:clr>
            <a:srgbClr val="A4A3A4"/>
          </p15:clr>
        </p15:guide>
        <p15:guide id="31" pos="7707">
          <p15:clr>
            <a:srgbClr val="A4A3A4"/>
          </p15:clr>
        </p15:guide>
      </p15:sldGuideLst>
    </p:ext>
    <p:ext uri="{2D200454-40CA-4A62-9FC3-DE9A4176ACB9}">
      <p15:notesGuideLst xmlns:p15="http://schemas.microsoft.com/office/powerpoint/2012/main">
        <p15:guide id="1" orient="horz" pos="3151" userDrawn="1">
          <p15:clr>
            <a:srgbClr val="A4A3A4"/>
          </p15:clr>
        </p15:guide>
        <p15:guide id="2" pos="216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CBC"/>
    <a:srgbClr val="D2D2D2"/>
    <a:srgbClr val="1F1F1F"/>
    <a:srgbClr val="DB0F19"/>
    <a:srgbClr val="1A1919"/>
    <a:srgbClr val="F23A43"/>
    <a:srgbClr val="FFFFFF"/>
    <a:srgbClr val="191919"/>
    <a:srgbClr val="1F1F1E"/>
    <a:srgbClr val="FE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4" autoAdjust="0"/>
    <p:restoredTop sz="94010" autoAdjust="0"/>
  </p:normalViewPr>
  <p:slideViewPr>
    <p:cSldViewPr>
      <p:cViewPr varScale="1">
        <p:scale>
          <a:sx n="58" d="100"/>
          <a:sy n="58" d="100"/>
        </p:scale>
        <p:origin x="336" y="90"/>
      </p:cViewPr>
      <p:guideLst>
        <p:guide pos="2880"/>
        <p:guide orient="horz" pos="2053"/>
        <p:guide pos="7681"/>
        <p:guide pos="7680"/>
        <p:guide orient="horz" pos="4321"/>
        <p:guide pos="14484"/>
        <p:guide orient="horz" pos="6588"/>
        <p:guide orient="horz" pos="2052"/>
        <p:guide orient="horz" pos="4320"/>
        <p:guide orient="horz" pos="2696"/>
        <p:guide pos="3826"/>
        <p:guide pos="11536"/>
        <p:guide pos="515"/>
        <p:guide orient="horz" pos="6587"/>
        <p:guide orient="horz" pos="2051"/>
        <p:guide pos="3598"/>
        <p:guide pos="11529"/>
        <p:guide pos="3824"/>
        <p:guide pos="3853"/>
        <p:guide orient="horz" pos="2054"/>
        <p:guide pos="3827"/>
        <p:guide pos="11537"/>
        <p:guide pos="3854"/>
        <p:guide pos="7708"/>
        <p:guide orient="horz" pos="8232"/>
        <p:guide orient="horz" pos="6843"/>
        <p:guide orient="horz" pos="1995"/>
        <p:guide orient="horz" pos="8233"/>
        <p:guide pos="7707"/>
      </p:guideLst>
    </p:cSldViewPr>
  </p:slideViewPr>
  <p:outlineViewPr>
    <p:cViewPr>
      <p:scale>
        <a:sx n="33" d="100"/>
        <a:sy n="33" d="100"/>
      </p:scale>
      <p:origin x="0" y="-52926"/>
    </p:cViewPr>
  </p:outlineViewPr>
  <p:notesTextViewPr>
    <p:cViewPr>
      <p:scale>
        <a:sx n="75" d="100"/>
        <a:sy n="75" d="100"/>
      </p:scale>
      <p:origin x="0" y="0"/>
    </p:cViewPr>
  </p:notesTextViewPr>
  <p:sorterViewPr>
    <p:cViewPr>
      <p:scale>
        <a:sx n="66" d="100"/>
        <a:sy n="66" d="100"/>
      </p:scale>
      <p:origin x="0" y="-37602"/>
    </p:cViewPr>
  </p:sorterViewPr>
  <p:notesViewPr>
    <p:cSldViewPr>
      <p:cViewPr varScale="1">
        <p:scale>
          <a:sx n="83" d="100"/>
          <a:sy n="83" d="100"/>
        </p:scale>
        <p:origin x="-3816" y="-78"/>
      </p:cViewPr>
      <p:guideLst>
        <p:guide orient="horz" pos="3151"/>
        <p:guide pos="2168"/>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SV"/>
          </a:p>
        </p:txBody>
      </p:sp>
      <p:sp>
        <p:nvSpPr>
          <p:cNvPr id="3" name="2 Marcador de fecha"/>
          <p:cNvSpPr>
            <a:spLocks noGrp="1"/>
          </p:cNvSpPr>
          <p:nvPr>
            <p:ph type="dt" sz="quarter" idx="1"/>
          </p:nvPr>
        </p:nvSpPr>
        <p:spPr>
          <a:xfrm>
            <a:off x="3898102" y="0"/>
            <a:ext cx="2982119" cy="500142"/>
          </a:xfrm>
          <a:prstGeom prst="rect">
            <a:avLst/>
          </a:prstGeom>
        </p:spPr>
        <p:txBody>
          <a:bodyPr vert="horz" lIns="96478" tIns="48239" rIns="96478" bIns="48239" rtlCol="0"/>
          <a:lstStyle>
            <a:lvl1pPr algn="r">
              <a:defRPr sz="1300"/>
            </a:lvl1pPr>
          </a:lstStyle>
          <a:p>
            <a:fld id="{8A7FA585-751B-4C14-83D9-CD2D2E2E259A}" type="datetimeFigureOut">
              <a:rPr lang="es-SV" smtClean="0"/>
              <a:t>20/10/2022</a:t>
            </a:fld>
            <a:endParaRPr lang="es-SV"/>
          </a:p>
        </p:txBody>
      </p:sp>
      <p:sp>
        <p:nvSpPr>
          <p:cNvPr id="4" name="3 Marcador de pie de página"/>
          <p:cNvSpPr>
            <a:spLocks noGrp="1"/>
          </p:cNvSpPr>
          <p:nvPr>
            <p:ph type="ftr" sz="quarter" idx="2"/>
          </p:nvPr>
        </p:nvSpPr>
        <p:spPr>
          <a:xfrm>
            <a:off x="0" y="9500960"/>
            <a:ext cx="2982119" cy="500142"/>
          </a:xfrm>
          <a:prstGeom prst="rect">
            <a:avLst/>
          </a:prstGeom>
        </p:spPr>
        <p:txBody>
          <a:bodyPr vert="horz" lIns="96478" tIns="48239" rIns="96478" bIns="48239" rtlCol="0" anchor="b"/>
          <a:lstStyle>
            <a:lvl1pPr algn="l">
              <a:defRPr sz="1300"/>
            </a:lvl1pPr>
          </a:lstStyle>
          <a:p>
            <a:endParaRPr lang="es-SV"/>
          </a:p>
        </p:txBody>
      </p:sp>
      <p:sp>
        <p:nvSpPr>
          <p:cNvPr id="5" name="4 Marcador de número de diapositiva"/>
          <p:cNvSpPr>
            <a:spLocks noGrp="1"/>
          </p:cNvSpPr>
          <p:nvPr>
            <p:ph type="sldNum" sz="quarter" idx="3"/>
          </p:nvPr>
        </p:nvSpPr>
        <p:spPr>
          <a:xfrm>
            <a:off x="3898102" y="9500960"/>
            <a:ext cx="2982119" cy="500142"/>
          </a:xfrm>
          <a:prstGeom prst="rect">
            <a:avLst/>
          </a:prstGeom>
        </p:spPr>
        <p:txBody>
          <a:bodyPr vert="horz" lIns="96478" tIns="48239" rIns="96478" bIns="48239" rtlCol="0" anchor="b"/>
          <a:lstStyle>
            <a:lvl1pPr algn="r">
              <a:defRPr sz="1300"/>
            </a:lvl1pPr>
          </a:lstStyle>
          <a:p>
            <a:fld id="{DE859BFD-58C8-42F7-8452-9A3A9ED4879D}" type="slidenum">
              <a:rPr lang="es-SV" smtClean="0"/>
              <a:t>‹#›</a:t>
            </a:fld>
            <a:endParaRPr lang="es-SV"/>
          </a:p>
        </p:txBody>
      </p:sp>
    </p:spTree>
    <p:extLst>
      <p:ext uri="{BB962C8B-B14F-4D97-AF65-F5344CB8AC3E}">
        <p14:creationId xmlns:p14="http://schemas.microsoft.com/office/powerpoint/2010/main" val="4126948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MX"/>
          </a:p>
        </p:txBody>
      </p:sp>
      <p:sp>
        <p:nvSpPr>
          <p:cNvPr id="3" name="2 Marcador de fecha"/>
          <p:cNvSpPr>
            <a:spLocks noGrp="1"/>
          </p:cNvSpPr>
          <p:nvPr>
            <p:ph type="dt" idx="1"/>
          </p:nvPr>
        </p:nvSpPr>
        <p:spPr>
          <a:xfrm>
            <a:off x="3898102" y="0"/>
            <a:ext cx="2982119" cy="500142"/>
          </a:xfrm>
          <a:prstGeom prst="rect">
            <a:avLst/>
          </a:prstGeom>
        </p:spPr>
        <p:txBody>
          <a:bodyPr vert="horz" lIns="96478" tIns="48239" rIns="96478" bIns="48239" rtlCol="0"/>
          <a:lstStyle>
            <a:lvl1pPr algn="r">
              <a:defRPr sz="1300"/>
            </a:lvl1pPr>
          </a:lstStyle>
          <a:p>
            <a:fld id="{01993A81-F12D-42C5-A35C-8AABE483B59D}" type="datetimeFigureOut">
              <a:rPr lang="es-MX" smtClean="0"/>
              <a:t>20/10/2022</a:t>
            </a:fld>
            <a:endParaRPr lang="es-MX"/>
          </a:p>
        </p:txBody>
      </p:sp>
      <p:sp>
        <p:nvSpPr>
          <p:cNvPr id="4" name="3 Marcador de imagen de diapositiva"/>
          <p:cNvSpPr>
            <a:spLocks noGrp="1" noRot="1" noChangeAspect="1"/>
          </p:cNvSpPr>
          <p:nvPr>
            <p:ph type="sldImg" idx="2"/>
          </p:nvPr>
        </p:nvSpPr>
        <p:spPr>
          <a:xfrm>
            <a:off x="109538" y="750888"/>
            <a:ext cx="6662737" cy="3749675"/>
          </a:xfrm>
          <a:prstGeom prst="rect">
            <a:avLst/>
          </a:prstGeom>
          <a:noFill/>
          <a:ln w="12700">
            <a:solidFill>
              <a:prstClr val="black"/>
            </a:solidFill>
          </a:ln>
        </p:spPr>
        <p:txBody>
          <a:bodyPr vert="horz" lIns="96478" tIns="48239" rIns="96478" bIns="48239" rtlCol="0" anchor="ctr"/>
          <a:lstStyle/>
          <a:p>
            <a:endParaRPr lang="es-MX"/>
          </a:p>
        </p:txBody>
      </p:sp>
      <p:sp>
        <p:nvSpPr>
          <p:cNvPr id="5" name="4 Marcador de notas"/>
          <p:cNvSpPr>
            <a:spLocks noGrp="1"/>
          </p:cNvSpPr>
          <p:nvPr>
            <p:ph type="body" sz="quarter" idx="3"/>
          </p:nvPr>
        </p:nvSpPr>
        <p:spPr>
          <a:xfrm>
            <a:off x="688182" y="4751348"/>
            <a:ext cx="5505450" cy="4501277"/>
          </a:xfrm>
          <a:prstGeom prst="rect">
            <a:avLst/>
          </a:prstGeom>
        </p:spPr>
        <p:txBody>
          <a:bodyPr vert="horz" lIns="96478" tIns="48239" rIns="96478" bIns="48239"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9500960"/>
            <a:ext cx="2982119" cy="500142"/>
          </a:xfrm>
          <a:prstGeom prst="rect">
            <a:avLst/>
          </a:prstGeom>
        </p:spPr>
        <p:txBody>
          <a:bodyPr vert="horz" lIns="96478" tIns="48239" rIns="96478" bIns="48239" rtlCol="0" anchor="b"/>
          <a:lstStyle>
            <a:lvl1pPr algn="l">
              <a:defRPr sz="1300"/>
            </a:lvl1pPr>
          </a:lstStyle>
          <a:p>
            <a:endParaRPr lang="es-MX"/>
          </a:p>
        </p:txBody>
      </p:sp>
      <p:sp>
        <p:nvSpPr>
          <p:cNvPr id="7" name="6 Marcador de número de diapositiva"/>
          <p:cNvSpPr>
            <a:spLocks noGrp="1"/>
          </p:cNvSpPr>
          <p:nvPr>
            <p:ph type="sldNum" sz="quarter" idx="5"/>
          </p:nvPr>
        </p:nvSpPr>
        <p:spPr>
          <a:xfrm>
            <a:off x="3898102" y="9500960"/>
            <a:ext cx="2982119" cy="500142"/>
          </a:xfrm>
          <a:prstGeom prst="rect">
            <a:avLst/>
          </a:prstGeom>
        </p:spPr>
        <p:txBody>
          <a:bodyPr vert="horz" lIns="96478" tIns="48239" rIns="96478" bIns="48239" rtlCol="0" anchor="b"/>
          <a:lstStyle>
            <a:lvl1pPr algn="r">
              <a:defRPr sz="13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6948" rtl="0" eaLnBrk="1" latinLnBrk="0" hangingPunct="1">
      <a:defRPr sz="3200" kern="1200">
        <a:solidFill>
          <a:schemeClr val="tx1"/>
        </a:solidFill>
        <a:latin typeface="+mn-lt"/>
        <a:ea typeface="+mn-ea"/>
        <a:cs typeface="+mn-cs"/>
      </a:defRPr>
    </a:lvl1pPr>
    <a:lvl2pPr marL="1208466" algn="l" defTabSz="2416948" rtl="0" eaLnBrk="1" latinLnBrk="0" hangingPunct="1">
      <a:defRPr sz="3200" kern="1200">
        <a:solidFill>
          <a:schemeClr val="tx1"/>
        </a:solidFill>
        <a:latin typeface="+mn-lt"/>
        <a:ea typeface="+mn-ea"/>
        <a:cs typeface="+mn-cs"/>
      </a:defRPr>
    </a:lvl2pPr>
    <a:lvl3pPr marL="2416948" algn="l" defTabSz="2416948" rtl="0" eaLnBrk="1" latinLnBrk="0" hangingPunct="1">
      <a:defRPr sz="3200" kern="1200">
        <a:solidFill>
          <a:schemeClr val="tx1"/>
        </a:solidFill>
        <a:latin typeface="+mn-lt"/>
        <a:ea typeface="+mn-ea"/>
        <a:cs typeface="+mn-cs"/>
      </a:defRPr>
    </a:lvl3pPr>
    <a:lvl4pPr marL="3625427" algn="l" defTabSz="2416948" rtl="0" eaLnBrk="1" latinLnBrk="0" hangingPunct="1">
      <a:defRPr sz="3200" kern="1200">
        <a:solidFill>
          <a:schemeClr val="tx1"/>
        </a:solidFill>
        <a:latin typeface="+mn-lt"/>
        <a:ea typeface="+mn-ea"/>
        <a:cs typeface="+mn-cs"/>
      </a:defRPr>
    </a:lvl4pPr>
    <a:lvl5pPr marL="4833900" algn="l" defTabSz="2416948" rtl="0" eaLnBrk="1" latinLnBrk="0" hangingPunct="1">
      <a:defRPr sz="3200" kern="1200">
        <a:solidFill>
          <a:schemeClr val="tx1"/>
        </a:solidFill>
        <a:latin typeface="+mn-lt"/>
        <a:ea typeface="+mn-ea"/>
        <a:cs typeface="+mn-cs"/>
      </a:defRPr>
    </a:lvl5pPr>
    <a:lvl6pPr marL="6042379" algn="l" defTabSz="2416948" rtl="0" eaLnBrk="1" latinLnBrk="0" hangingPunct="1">
      <a:defRPr sz="3200" kern="1200">
        <a:solidFill>
          <a:schemeClr val="tx1"/>
        </a:solidFill>
        <a:latin typeface="+mn-lt"/>
        <a:ea typeface="+mn-ea"/>
        <a:cs typeface="+mn-cs"/>
      </a:defRPr>
    </a:lvl6pPr>
    <a:lvl7pPr marL="7250867" algn="l" defTabSz="2416948" rtl="0" eaLnBrk="1" latinLnBrk="0" hangingPunct="1">
      <a:defRPr sz="3200" kern="1200">
        <a:solidFill>
          <a:schemeClr val="tx1"/>
        </a:solidFill>
        <a:latin typeface="+mn-lt"/>
        <a:ea typeface="+mn-ea"/>
        <a:cs typeface="+mn-cs"/>
      </a:defRPr>
    </a:lvl7pPr>
    <a:lvl8pPr marL="8459330" algn="l" defTabSz="2416948" rtl="0" eaLnBrk="1" latinLnBrk="0" hangingPunct="1">
      <a:defRPr sz="3200" kern="1200">
        <a:solidFill>
          <a:schemeClr val="tx1"/>
        </a:solidFill>
        <a:latin typeface="+mn-lt"/>
        <a:ea typeface="+mn-ea"/>
        <a:cs typeface="+mn-cs"/>
      </a:defRPr>
    </a:lvl8pPr>
    <a:lvl9pPr marL="9667814" algn="l" defTabSz="2416948"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3400" b="1" dirty="0">
                <a:solidFill>
                  <a:srgbClr val="C00000"/>
                </a:solidFill>
              </a:rPr>
              <a:t>Add or change image:</a:t>
            </a:r>
          </a:p>
          <a:p>
            <a:pPr defTabSz="2550838">
              <a:defRPr/>
            </a:pPr>
            <a:r>
              <a:rPr lang="en-US" sz="3400" dirty="0"/>
              <a:t>Right click on image &gt;&gt; Format Picture &gt;&gt; Fill Tab &gt;&gt; Picture or texture fill &gt;&gt; File button &gt;&gt; Choose your Image</a:t>
            </a:r>
            <a:endParaRPr lang="es-SV" sz="3400" dirty="0"/>
          </a:p>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090203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f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91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ayout 2">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8523980"/>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91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ayout 3">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5238614"/>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3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ayout 4">
    <p:spTree>
      <p:nvGrpSpPr>
        <p:cNvPr id="1" name=""/>
        <p:cNvGrpSpPr/>
        <p:nvPr/>
      </p:nvGrpSpPr>
      <p:grpSpPr>
        <a:xfrm>
          <a:off x="0" y="0"/>
          <a:ext cx="0" cy="0"/>
          <a:chOff x="0" y="0"/>
          <a:chExt cx="0" cy="0"/>
        </a:xfrm>
      </p:grpSpPr>
      <p:sp>
        <p:nvSpPr>
          <p:cNvPr id="11" name="2 Marcador de posición de imagen"/>
          <p:cNvSpPr>
            <a:spLocks noGrp="1"/>
          </p:cNvSpPr>
          <p:nvPr>
            <p:ph type="pic" sz="quarter" idx="10"/>
          </p:nvPr>
        </p:nvSpPr>
        <p:spPr>
          <a:xfrm>
            <a:off x="0" y="2268284"/>
            <a:ext cx="24385588" cy="6570227"/>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81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Layout 5">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7422263" y="2898353"/>
            <a:ext cx="16963324" cy="9450000"/>
          </a:xfrm>
          <a:custGeom>
            <a:avLst/>
            <a:gdLst>
              <a:gd name="connsiteX0" fmla="*/ 0 w 16963324"/>
              <a:gd name="connsiteY0" fmla="*/ 0 h 9450000"/>
              <a:gd name="connsiteX1" fmla="*/ 16963324 w 16963324"/>
              <a:gd name="connsiteY1" fmla="*/ 0 h 9450000"/>
              <a:gd name="connsiteX2" fmla="*/ 16963324 w 16963324"/>
              <a:gd name="connsiteY2" fmla="*/ 9450000 h 9450000"/>
              <a:gd name="connsiteX3" fmla="*/ 0 w 16963324"/>
              <a:gd name="connsiteY3" fmla="*/ 9450000 h 9450000"/>
              <a:gd name="connsiteX4" fmla="*/ 0 w 16963324"/>
              <a:gd name="connsiteY4" fmla="*/ 0 h 9450000"/>
              <a:gd name="connsiteX0" fmla="*/ 0 w 16963324"/>
              <a:gd name="connsiteY0" fmla="*/ 0 h 9450000"/>
              <a:gd name="connsiteX1" fmla="*/ 16963324 w 16963324"/>
              <a:gd name="connsiteY1" fmla="*/ 0 h 9450000"/>
              <a:gd name="connsiteX2" fmla="*/ 16963324 w 16963324"/>
              <a:gd name="connsiteY2" fmla="*/ 9450000 h 9450000"/>
              <a:gd name="connsiteX3" fmla="*/ 1971675 w 16963324"/>
              <a:gd name="connsiteY3" fmla="*/ 9450000 h 9450000"/>
              <a:gd name="connsiteX4" fmla="*/ 0 w 16963324"/>
              <a:gd name="connsiteY4" fmla="*/ 0 h 945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324" h="9450000">
                <a:moveTo>
                  <a:pt x="0" y="0"/>
                </a:moveTo>
                <a:lnTo>
                  <a:pt x="16963324" y="0"/>
                </a:lnTo>
                <a:lnTo>
                  <a:pt x="16963324" y="9450000"/>
                </a:lnTo>
                <a:lnTo>
                  <a:pt x="1971675" y="9450000"/>
                </a:lnTo>
                <a:lnTo>
                  <a:pt x="0" y="0"/>
                </a:lnTo>
                <a:close/>
              </a:path>
            </a:pathLst>
          </a:cu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43350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ayout 6">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
        <p:nvSpPr>
          <p:cNvPr id="13" name="Marcador de posición de imagen 12"/>
          <p:cNvSpPr>
            <a:spLocks noGrp="1"/>
          </p:cNvSpPr>
          <p:nvPr>
            <p:ph type="pic" sz="quarter" idx="13"/>
          </p:nvPr>
        </p:nvSpPr>
        <p:spPr>
          <a:xfrm>
            <a:off x="12890486" y="1008144"/>
            <a:ext cx="9856094" cy="10766444"/>
          </a:xfrm>
          <a:custGeom>
            <a:avLst/>
            <a:gdLst>
              <a:gd name="connsiteX0" fmla="*/ 0 w 9856094"/>
              <a:gd name="connsiteY0" fmla="*/ 0 h 10766444"/>
              <a:gd name="connsiteX1" fmla="*/ 7392070 w 9856094"/>
              <a:gd name="connsiteY1" fmla="*/ 0 h 10766444"/>
              <a:gd name="connsiteX2" fmla="*/ 9856094 w 9856094"/>
              <a:gd name="connsiteY2" fmla="*/ 10766444 h 10766444"/>
              <a:gd name="connsiteX3" fmla="*/ 2464024 w 9856094"/>
              <a:gd name="connsiteY3" fmla="*/ 10766444 h 10766444"/>
            </a:gdLst>
            <a:ahLst/>
            <a:cxnLst>
              <a:cxn ang="0">
                <a:pos x="connsiteX0" y="connsiteY0"/>
              </a:cxn>
              <a:cxn ang="0">
                <a:pos x="connsiteX1" y="connsiteY1"/>
              </a:cxn>
              <a:cxn ang="0">
                <a:pos x="connsiteX2" y="connsiteY2"/>
              </a:cxn>
              <a:cxn ang="0">
                <a:pos x="connsiteX3" y="connsiteY3"/>
              </a:cxn>
            </a:cxnLst>
            <a:rect l="l" t="t" r="r" b="b"/>
            <a:pathLst>
              <a:path w="9856094" h="10766444">
                <a:moveTo>
                  <a:pt x="0" y="0"/>
                </a:moveTo>
                <a:lnTo>
                  <a:pt x="7392070" y="0"/>
                </a:lnTo>
                <a:lnTo>
                  <a:pt x="9856094" y="10766444"/>
                </a:lnTo>
                <a:lnTo>
                  <a:pt x="2464024" y="10766444"/>
                </a:lnTo>
                <a:close/>
              </a:path>
            </a:pathLst>
          </a:custGeom>
          <a:solidFill>
            <a:srgbClr val="FFFFFF">
              <a:lumMod val="85000"/>
              <a:alpha val="50000"/>
            </a:srgbClr>
          </a:solidFill>
        </p:spPr>
        <p:txBody>
          <a:bodyPr wrap="square" lIns="91383" tIns="45688" rIns="91383" bIns="45688">
            <a:noAutofit/>
          </a:bodyPr>
          <a:lstStyle/>
          <a:p>
            <a:endParaRPr lang="es-SV"/>
          </a:p>
        </p:txBody>
      </p:sp>
    </p:spTree>
    <p:extLst>
      <p:ext uri="{BB962C8B-B14F-4D97-AF65-F5344CB8AC3E}">
        <p14:creationId xmlns:p14="http://schemas.microsoft.com/office/powerpoint/2010/main" val="247145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Layout 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9" y="0"/>
            <a:ext cx="107527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341579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Layout 8">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6183718"/>
            <a:ext cx="24385588" cy="7533869"/>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607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30482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type 3">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10019287"/>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8154372"/>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9560195"/>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9527797"/>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userDrawn="1"/>
        </p:nvCxnSpPr>
        <p:spPr>
          <a:xfrm>
            <a:off x="714589" y="75407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82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140"/>
                            </p:stCondLst>
                            <p:childTnLst>
                              <p:par>
                                <p:cTn id="20" presetID="10" presetClass="entr" presetSubtype="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17456826" y="2400669"/>
            <a:ext cx="6165684" cy="553197"/>
          </a:xfrm>
          <a:prstGeom prst="rect">
            <a:avLst/>
          </a:prstGeom>
        </p:spPr>
        <p:txBody>
          <a:bodyPr lIns="90701" tIns="45304" rIns="90701" bIns="45304" anchor="t"/>
          <a:lstStyle>
            <a:lvl1pPr marL="0" algn="r"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r"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17456826"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21561801" y="1909179"/>
            <a:ext cx="2060705" cy="64800"/>
          </a:xfrm>
          <a:prstGeom prst="rect">
            <a:avLst/>
          </a:prstGeom>
          <a:solidFill>
            <a:schemeClr val="accent1"/>
          </a:solidFill>
          <a:ln>
            <a:noFill/>
          </a:ln>
        </p:spPr>
        <p:txBody>
          <a:bodyPr lIns="0" tIns="0" rIns="0" bIns="0" rtlCol="0" anchor="ctr"/>
          <a:lstStyle/>
          <a:p>
            <a:pPr algn="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4" name="13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83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righ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enter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5080256" y="2400669"/>
            <a:ext cx="14176577" cy="553197"/>
          </a:xfrm>
          <a:prstGeom prst="rect">
            <a:avLst/>
          </a:prstGeom>
        </p:spPr>
        <p:txBody>
          <a:bodyPr lIns="90701" tIns="45304" rIns="90701" bIns="45304" anchor="t"/>
          <a:lstStyle>
            <a:lvl1pPr marL="0" algn="ctr"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ctr"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9085705"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1113819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1602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16" presetClass="entr" presetSubtype="37"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outVertical)">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 type 1">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72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 typ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977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8260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Layout 1">
    <p:spTree>
      <p:nvGrpSpPr>
        <p:cNvPr id="1" name=""/>
        <p:cNvGrpSpPr/>
        <p:nvPr/>
      </p:nvGrpSpPr>
      <p:grpSpPr>
        <a:xfrm>
          <a:off x="0" y="0"/>
          <a:ext cx="0" cy="0"/>
          <a:chOff x="0" y="0"/>
          <a:chExt cx="0" cy="0"/>
        </a:xfrm>
      </p:grpSpPr>
      <p:sp>
        <p:nvSpPr>
          <p:cNvPr id="5" name="2 Marcador de posición de imagen"/>
          <p:cNvSpPr>
            <a:spLocks noGrp="1"/>
          </p:cNvSpPr>
          <p:nvPr>
            <p:ph type="pic" sz="quarter" idx="10"/>
          </p:nvPr>
        </p:nvSpPr>
        <p:spPr>
          <a:xfrm>
            <a:off x="0"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2 Marcador de posición de imagen"/>
          <p:cNvSpPr>
            <a:spLocks noGrp="1"/>
          </p:cNvSpPr>
          <p:nvPr>
            <p:ph type="pic" sz="quarter" idx="11"/>
          </p:nvPr>
        </p:nvSpPr>
        <p:spPr>
          <a:xfrm>
            <a:off x="12192389"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25420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strVal val="4/3*#ppt_w"/>
                                          </p:val>
                                        </p:tav>
                                        <p:tav tm="100000">
                                          <p:val>
                                            <p:strVal val="#ppt_w"/>
                                          </p:val>
                                        </p:tav>
                                      </p:tavLst>
                                    </p:anim>
                                    <p:anim calcmode="lin" valueType="num">
                                      <p:cBhvr>
                                        <p:cTn id="12" dur="500" fill="hold"/>
                                        <p:tgtEl>
                                          <p:spTgt spid="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1384931"/>
      </p:ext>
    </p:extLst>
  </p:cSld>
  <p:clrMap bg1="lt1" tx1="dk1" bg2="lt2" tx2="dk2" accent1="accent1" accent2="accent2" accent3="accent3" accent4="accent4" accent5="accent5" accent6="accent6" hlink="hlink" folHlink="folHlink"/>
  <p:sldLayoutIdLst>
    <p:sldLayoutId id="2147483756" r:id="rId1"/>
    <p:sldLayoutId id="2147483758" r:id="rId2"/>
    <p:sldLayoutId id="2147483757" r:id="rId3"/>
    <p:sldLayoutId id="2147483759" r:id="rId4"/>
    <p:sldLayoutId id="2147483754" r:id="rId5"/>
    <p:sldLayoutId id="2147483725" r:id="rId6"/>
    <p:sldLayoutId id="2147483718" r:id="rId7"/>
    <p:sldLayoutId id="2147483749" r:id="rId8"/>
    <p:sldLayoutId id="2147483740" r:id="rId9"/>
    <p:sldLayoutId id="2147483737" r:id="rId10"/>
    <p:sldLayoutId id="2147483750" r:id="rId11"/>
    <p:sldLayoutId id="2147483738" r:id="rId12"/>
    <p:sldLayoutId id="2147483748" r:id="rId13"/>
    <p:sldLayoutId id="2147483778" r:id="rId14"/>
    <p:sldLayoutId id="2147483739" r:id="rId15"/>
    <p:sldLayoutId id="214748374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810787" rtl="0" eaLnBrk="1" latinLnBrk="0" hangingPunct="1">
        <a:spcBef>
          <a:spcPct val="0"/>
        </a:spcBef>
        <a:buNone/>
        <a:defRPr sz="7200" kern="1200" cap="all" spc="-120" baseline="0">
          <a:solidFill>
            <a:schemeClr val="tx2"/>
          </a:solidFill>
          <a:latin typeface="+mj-lt"/>
          <a:ea typeface="+mj-ea"/>
          <a:cs typeface="+mj-cs"/>
        </a:defRPr>
      </a:lvl1pPr>
    </p:titleStyle>
    <p:bodyStyle>
      <a:lvl1pPr marL="0" indent="0" algn="l" defTabSz="1810787" rtl="0" eaLnBrk="1" latinLnBrk="0" hangingPunct="1">
        <a:spcBef>
          <a:spcPct val="20000"/>
        </a:spcBef>
        <a:spcAft>
          <a:spcPts val="1200"/>
        </a:spcAft>
        <a:buFont typeface="Arial" pitchFamily="34" charset="0"/>
        <a:buNone/>
        <a:defRPr sz="4000" b="1" kern="1200">
          <a:solidFill>
            <a:schemeClr val="tx1"/>
          </a:solidFill>
          <a:latin typeface="+mn-lt"/>
          <a:ea typeface="+mn-ea"/>
          <a:cs typeface="+mn-cs"/>
        </a:defRPr>
      </a:lvl1pPr>
      <a:lvl2pPr marL="905384" indent="-362111" algn="l" defTabSz="1810787"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3471" indent="-452687" algn="l" defTabSz="1810787" rtl="0" eaLnBrk="1" latinLnBrk="0" hangingPunct="1">
        <a:spcBef>
          <a:spcPct val="20000"/>
        </a:spcBef>
        <a:buClr>
          <a:schemeClr val="tx2"/>
        </a:buClr>
        <a:buFont typeface="Arial" pitchFamily="34" charset="0"/>
        <a:buChar char="•"/>
        <a:defRPr sz="3700" kern="1200">
          <a:solidFill>
            <a:schemeClr val="tx1"/>
          </a:solidFill>
          <a:latin typeface="+mn-lt"/>
          <a:ea typeface="+mn-ea"/>
          <a:cs typeface="+mn-cs"/>
        </a:defRPr>
      </a:lvl3pPr>
      <a:lvl4pPr marL="3168849" indent="-452687" algn="l" defTabSz="1810787" rtl="0" eaLnBrk="1" latinLnBrk="0" hangingPunct="1">
        <a:spcBef>
          <a:spcPct val="20000"/>
        </a:spcBef>
        <a:buClr>
          <a:schemeClr val="tx2"/>
        </a:buClr>
        <a:buFont typeface="Arial" pitchFamily="34" charset="0"/>
        <a:buChar char="•"/>
        <a:defRPr sz="3700" kern="1200">
          <a:solidFill>
            <a:schemeClr val="tx1"/>
          </a:solidFill>
          <a:latin typeface="+mn-lt"/>
          <a:ea typeface="+mn-ea"/>
          <a:cs typeface="+mn-cs"/>
        </a:defRPr>
      </a:lvl4pPr>
      <a:lvl5pPr marL="4074244" indent="-452687" algn="l" defTabSz="1810787" rtl="0" eaLnBrk="1" latinLnBrk="0" hangingPunct="1">
        <a:spcBef>
          <a:spcPct val="20000"/>
        </a:spcBef>
        <a:buClr>
          <a:schemeClr val="tx2"/>
        </a:buClr>
        <a:buFont typeface="Arial" pitchFamily="34" charset="0"/>
        <a:buChar char="•"/>
        <a:defRPr sz="3700" kern="1200" baseline="0">
          <a:solidFill>
            <a:schemeClr val="tx1"/>
          </a:solidFill>
          <a:latin typeface="+mn-lt"/>
          <a:ea typeface="+mn-ea"/>
          <a:cs typeface="+mn-cs"/>
        </a:defRPr>
      </a:lvl5pPr>
      <a:lvl6pPr marL="4979630"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5012"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0406"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695790"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810787" rtl="0" eaLnBrk="1" latinLnBrk="0" hangingPunct="1">
        <a:defRPr sz="3700" kern="1200">
          <a:solidFill>
            <a:schemeClr val="tx1"/>
          </a:solidFill>
          <a:latin typeface="+mn-lt"/>
          <a:ea typeface="+mn-ea"/>
          <a:cs typeface="+mn-cs"/>
        </a:defRPr>
      </a:lvl1pPr>
      <a:lvl2pPr marL="905384" algn="l" defTabSz="1810787" rtl="0" eaLnBrk="1" latinLnBrk="0" hangingPunct="1">
        <a:defRPr sz="3700" kern="1200">
          <a:solidFill>
            <a:schemeClr val="tx1"/>
          </a:solidFill>
          <a:latin typeface="+mn-lt"/>
          <a:ea typeface="+mn-ea"/>
          <a:cs typeface="+mn-cs"/>
        </a:defRPr>
      </a:lvl2pPr>
      <a:lvl3pPr marL="1810787" algn="l" defTabSz="1810787" rtl="0" eaLnBrk="1" latinLnBrk="0" hangingPunct="1">
        <a:defRPr sz="3700" kern="1200">
          <a:solidFill>
            <a:schemeClr val="tx1"/>
          </a:solidFill>
          <a:latin typeface="+mn-lt"/>
          <a:ea typeface="+mn-ea"/>
          <a:cs typeface="+mn-cs"/>
        </a:defRPr>
      </a:lvl3pPr>
      <a:lvl4pPr marL="2716160" algn="l" defTabSz="1810787" rtl="0" eaLnBrk="1" latinLnBrk="0" hangingPunct="1">
        <a:defRPr sz="3700" kern="1200">
          <a:solidFill>
            <a:schemeClr val="tx1"/>
          </a:solidFill>
          <a:latin typeface="+mn-lt"/>
          <a:ea typeface="+mn-ea"/>
          <a:cs typeface="+mn-cs"/>
        </a:defRPr>
      </a:lvl4pPr>
      <a:lvl5pPr marL="3621544" algn="l" defTabSz="1810787" rtl="0" eaLnBrk="1" latinLnBrk="0" hangingPunct="1">
        <a:defRPr sz="3700" kern="1200">
          <a:solidFill>
            <a:schemeClr val="tx1"/>
          </a:solidFill>
          <a:latin typeface="+mn-lt"/>
          <a:ea typeface="+mn-ea"/>
          <a:cs typeface="+mn-cs"/>
        </a:defRPr>
      </a:lvl5pPr>
      <a:lvl6pPr marL="4526941" algn="l" defTabSz="1810787" rtl="0" eaLnBrk="1" latinLnBrk="0" hangingPunct="1">
        <a:defRPr sz="3700" kern="1200">
          <a:solidFill>
            <a:schemeClr val="tx1"/>
          </a:solidFill>
          <a:latin typeface="+mn-lt"/>
          <a:ea typeface="+mn-ea"/>
          <a:cs typeface="+mn-cs"/>
        </a:defRPr>
      </a:lvl6pPr>
      <a:lvl7pPr marL="5432328" algn="l" defTabSz="1810787" rtl="0" eaLnBrk="1" latinLnBrk="0" hangingPunct="1">
        <a:defRPr sz="3700" kern="1200">
          <a:solidFill>
            <a:schemeClr val="tx1"/>
          </a:solidFill>
          <a:latin typeface="+mn-lt"/>
          <a:ea typeface="+mn-ea"/>
          <a:cs typeface="+mn-cs"/>
        </a:defRPr>
      </a:lvl7pPr>
      <a:lvl8pPr marL="6337704" algn="l" defTabSz="1810787" rtl="0" eaLnBrk="1" latinLnBrk="0" hangingPunct="1">
        <a:defRPr sz="3700" kern="1200">
          <a:solidFill>
            <a:schemeClr val="tx1"/>
          </a:solidFill>
          <a:latin typeface="+mn-lt"/>
          <a:ea typeface="+mn-ea"/>
          <a:cs typeface="+mn-cs"/>
        </a:defRPr>
      </a:lvl8pPr>
      <a:lvl9pPr marL="7243103" algn="l" defTabSz="1810787"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p:nvPr/>
        </p:nvSpPr>
        <p:spPr>
          <a:xfrm>
            <a:off x="9501878" y="5041808"/>
            <a:ext cx="11511896" cy="1659689"/>
          </a:xfrm>
          <a:prstGeom prst="rect">
            <a:avLst/>
          </a:prstGeom>
        </p:spPr>
        <p:txBody>
          <a:bodyPr wrap="square" lIns="0" tIns="120779" rIns="0" bIns="120779">
            <a:spAutoFit/>
          </a:bodyPr>
          <a:lstStyle/>
          <a:p>
            <a:r>
              <a:rPr lang="en-US" sz="9200" b="1" dirty="0">
                <a:solidFill>
                  <a:srgbClr val="CC0000"/>
                </a:solidFill>
                <a:latin typeface="Aleo" panose="020F0502020204030203" pitchFamily="34" charset="0"/>
                <a:ea typeface="Aleo Regular" charset="0"/>
                <a:cs typeface="Aleo Regular" charset="0"/>
                <a:sym typeface="Aleo Regular" charset="0"/>
              </a:rPr>
              <a:t>CSS Training </a:t>
            </a:r>
            <a:endParaRPr lang="en-US" sz="11500" dirty="0">
              <a:solidFill>
                <a:schemeClr val="tx2"/>
              </a:solidFill>
              <a:latin typeface="Oswald" panose="02000503000000000000" pitchFamily="2" charset="0"/>
              <a:ea typeface="Roboto Condensed" panose="02000000000000000000" pitchFamily="2" charset="0"/>
              <a:cs typeface="Open Sans" panose="020B0606030504020204" pitchFamily="34" charset="0"/>
            </a:endParaRPr>
          </a:p>
        </p:txBody>
      </p:sp>
      <p:sp>
        <p:nvSpPr>
          <p:cNvPr id="11" name="10 Rectángulo redondeado"/>
          <p:cNvSpPr/>
          <p:nvPr/>
        </p:nvSpPr>
        <p:spPr bwMode="auto">
          <a:xfrm>
            <a:off x="9512566" y="6903799"/>
            <a:ext cx="4660447" cy="173215"/>
          </a:xfrm>
          <a:prstGeom prst="roundRect">
            <a:avLst>
              <a:gd name="adj" fmla="val 50000"/>
            </a:avLst>
          </a:prstGeom>
          <a:solidFill>
            <a:schemeClr val="accent1"/>
          </a:solidFill>
          <a:ln>
            <a:noFill/>
          </a:ln>
          <a:effectLst/>
        </p:spPr>
        <p:txBody>
          <a:bodyPr rot="0" spcFirstLastPara="0" vertOverflow="overflow" horzOverflow="overflow" vert="horz" wrap="square" lIns="539648" tIns="323792" rIns="539648" bIns="359767" numCol="1" spcCol="0" rtlCol="0" fromWordArt="0" anchor="t" anchorCtr="0" forceAA="0" compatLnSpc="1">
            <a:prstTxWarp prst="textNoShape">
              <a:avLst/>
            </a:prstTxWarp>
            <a:noAutofit/>
          </a:bodyPr>
          <a:lstStyle/>
          <a:p>
            <a:pPr algn="ctr"/>
            <a:endParaRPr lang="es-SV" sz="2700" kern="1000">
              <a:solidFill>
                <a:schemeClr val="bg1"/>
              </a:solidFill>
              <a:latin typeface="Open Sans Condensed" panose="020B0604020202020204" charset="0"/>
              <a:ea typeface="Open Sans Condensed" panose="020B0604020202020204" charset="0"/>
              <a:cs typeface="Open Sans Condensed" panose="020B0604020202020204" charset="0"/>
            </a:endParaRPr>
          </a:p>
        </p:txBody>
      </p:sp>
      <p:grpSp>
        <p:nvGrpSpPr>
          <p:cNvPr id="24" name="23 Grupo"/>
          <p:cNvGrpSpPr/>
          <p:nvPr/>
        </p:nvGrpSpPr>
        <p:grpSpPr>
          <a:xfrm>
            <a:off x="3956499" y="10639214"/>
            <a:ext cx="4496916" cy="3078377"/>
            <a:chOff x="3956499" y="10639214"/>
            <a:chExt cx="4496916" cy="3078377"/>
          </a:xfrm>
        </p:grpSpPr>
        <p:cxnSp>
          <p:nvCxnSpPr>
            <p:cNvPr id="13" name="12 Conector recto"/>
            <p:cNvCxnSpPr/>
            <p:nvPr/>
          </p:nvCxnSpPr>
          <p:spPr>
            <a:xfrm flipV="1">
              <a:off x="5255915" y="11404299"/>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flipV="1">
              <a:off x="3956499" y="10734160"/>
              <a:ext cx="2809634" cy="2983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flipV="1">
              <a:off x="4194049" y="12237272"/>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24 Grupo"/>
          <p:cNvGrpSpPr/>
          <p:nvPr/>
        </p:nvGrpSpPr>
        <p:grpSpPr>
          <a:xfrm>
            <a:off x="13452934" y="628715"/>
            <a:ext cx="4098480" cy="3078375"/>
            <a:chOff x="4354935" y="10639214"/>
            <a:chExt cx="4098480" cy="3078375"/>
          </a:xfrm>
        </p:grpSpPr>
        <p:cxnSp>
          <p:nvCxnSpPr>
            <p:cNvPr id="26" name="25 Conector recto"/>
            <p:cNvCxnSpPr/>
            <p:nvPr/>
          </p:nvCxnSpPr>
          <p:spPr>
            <a:xfrm flipV="1">
              <a:off x="5675997" y="10934215"/>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flipV="1">
              <a:off x="4354935" y="10734161"/>
              <a:ext cx="2411198" cy="2560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flipV="1">
              <a:off x="4924171" y="11403116"/>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371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1+#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Margin Values</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CSS Margin Values</a:t>
            </a:r>
          </a:p>
        </p:txBody>
      </p:sp>
      <p:graphicFrame>
        <p:nvGraphicFramePr>
          <p:cNvPr id="4" name="Table 3">
            <a:extLst>
              <a:ext uri="{FF2B5EF4-FFF2-40B4-BE49-F238E27FC236}">
                <a16:creationId xmlns:a16="http://schemas.microsoft.com/office/drawing/2014/main" id="{994CF12D-DA29-4F24-9A52-053E50A7ECCC}"/>
              </a:ext>
            </a:extLst>
          </p:cNvPr>
          <p:cNvGraphicFramePr>
            <a:graphicFrameLocks noGrp="1"/>
          </p:cNvGraphicFramePr>
          <p:nvPr>
            <p:extLst>
              <p:ext uri="{D42A27DB-BD31-4B8C-83A1-F6EECF244321}">
                <p14:modId xmlns:p14="http://schemas.microsoft.com/office/powerpoint/2010/main" val="857403334"/>
              </p:ext>
            </p:extLst>
          </p:nvPr>
        </p:nvGraphicFramePr>
        <p:xfrm>
          <a:off x="939610" y="3573429"/>
          <a:ext cx="20884258" cy="4175760"/>
        </p:xfrm>
        <a:graphic>
          <a:graphicData uri="http://schemas.openxmlformats.org/drawingml/2006/table">
            <a:tbl>
              <a:tblPr/>
              <a:tblGrid>
                <a:gridCol w="10442129">
                  <a:extLst>
                    <a:ext uri="{9D8B030D-6E8A-4147-A177-3AD203B41FA5}">
                      <a16:colId xmlns:a16="http://schemas.microsoft.com/office/drawing/2014/main" val="1224128332"/>
                    </a:ext>
                  </a:extLst>
                </a:gridCol>
                <a:gridCol w="10442129">
                  <a:extLst>
                    <a:ext uri="{9D8B030D-6E8A-4147-A177-3AD203B41FA5}">
                      <a16:colId xmlns:a16="http://schemas.microsoft.com/office/drawing/2014/main" val="1673301943"/>
                    </a:ext>
                  </a:extLst>
                </a:gridCol>
              </a:tblGrid>
              <a:tr h="0">
                <a:tc>
                  <a:txBody>
                    <a:bodyPr/>
                    <a:lstStyle/>
                    <a:p>
                      <a:pPr algn="l" fontAlgn="b"/>
                      <a:r>
                        <a:rPr lang="en-IN" sz="3200" b="1">
                          <a:effectLst/>
                        </a:rPr>
                        <a:t>Value</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30C3C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sz="3200" b="1" dirty="0">
                          <a:effectLst/>
                        </a:rPr>
                        <a:t>Description</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70C8C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879830580"/>
                  </a:ext>
                </a:extLst>
              </a:tr>
              <a:tr h="0">
                <a:tc>
                  <a:txBody>
                    <a:bodyPr/>
                    <a:lstStyle/>
                    <a:p>
                      <a:pPr fontAlgn="t"/>
                      <a:r>
                        <a:rPr lang="en-IN" sz="3200" dirty="0">
                          <a:effectLst/>
                        </a:rPr>
                        <a:t>auto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200">
                          <a:effectLst/>
                        </a:rPr>
                        <a:t>It lets the browser calculate the horizontal margins. It equally divides the margins from the space available.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3402531"/>
                  </a:ext>
                </a:extLst>
              </a:tr>
              <a:tr h="0">
                <a:tc>
                  <a:txBody>
                    <a:bodyPr/>
                    <a:lstStyle/>
                    <a:p>
                      <a:pPr fontAlgn="t"/>
                      <a:r>
                        <a:rPr lang="en-IN" sz="3200">
                          <a:effectLst/>
                        </a:rPr>
                        <a:t>length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200">
                          <a:effectLst/>
                        </a:rPr>
                        <a:t>It specify a margin in pt, px, cm, etc.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68611071"/>
                  </a:ext>
                </a:extLst>
              </a:tr>
              <a:tr h="0">
                <a:tc>
                  <a:txBody>
                    <a:bodyPr/>
                    <a:lstStyle/>
                    <a:p>
                      <a:pPr fontAlgn="t"/>
                      <a:r>
                        <a:rPr lang="en-IN" sz="3200" dirty="0">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200">
                          <a:effectLst/>
                        </a:rPr>
                        <a:t>It defines margin in percent values of the width of containing element.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15745737"/>
                  </a:ext>
                </a:extLst>
              </a:tr>
              <a:tr h="0">
                <a:tc>
                  <a:txBody>
                    <a:bodyPr/>
                    <a:lstStyle/>
                    <a:p>
                      <a:pPr fontAlgn="t"/>
                      <a:r>
                        <a:rPr lang="en-IN" sz="3200">
                          <a:effectLst/>
                        </a:rPr>
                        <a:t>inherit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200" dirty="0">
                          <a:effectLst/>
                        </a:rPr>
                        <a:t>It inherits margin from parent element.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94176711"/>
                  </a:ext>
                </a:extLst>
              </a:tr>
            </a:tbl>
          </a:graphicData>
        </a:graphic>
      </p:graphicFrame>
    </p:spTree>
    <p:extLst>
      <p:ext uri="{BB962C8B-B14F-4D97-AF65-F5344CB8AC3E}">
        <p14:creationId xmlns:p14="http://schemas.microsoft.com/office/powerpoint/2010/main" val="286824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Borders</a:t>
            </a:r>
          </a:p>
        </p:txBody>
      </p:sp>
      <p:sp>
        <p:nvSpPr>
          <p:cNvPr id="3" name="Text Placeholder 2"/>
          <p:cNvSpPr>
            <a:spLocks noGrp="1"/>
          </p:cNvSpPr>
          <p:nvPr>
            <p:ph type="body" sz="quarter" idx="15"/>
          </p:nvPr>
        </p:nvSpPr>
        <p:spPr>
          <a:xfrm>
            <a:off x="714589" y="2400669"/>
            <a:ext cx="21334300" cy="9948735"/>
          </a:xfrm>
        </p:spPr>
        <p:txBody>
          <a:bodyPr/>
          <a:lstStyle/>
          <a:p>
            <a:pPr algn="l">
              <a:buFont typeface="Arial" panose="020B0604020202020204" pitchFamily="34" charset="0"/>
              <a:buChar char="•"/>
            </a:pPr>
            <a:r>
              <a:rPr lang="en-US" sz="3600" dirty="0"/>
              <a:t>The border property is used to add a border around the element and these borders can be stylized from different styles, colors, size, etc.</a:t>
            </a:r>
          </a:p>
          <a:p>
            <a:pPr lvl="2"/>
            <a:r>
              <a:rPr lang="en-IN" sz="3600" b="0" i="0" dirty="0">
                <a:solidFill>
                  <a:srgbClr val="000000"/>
                </a:solidFill>
                <a:effectLst/>
                <a:latin typeface="system-ui"/>
              </a:rPr>
              <a:t>Border Style</a:t>
            </a:r>
          </a:p>
          <a:p>
            <a:pPr lvl="2"/>
            <a:r>
              <a:rPr lang="en-IN" sz="3600" b="0" i="0" dirty="0">
                <a:solidFill>
                  <a:srgbClr val="000000"/>
                </a:solidFill>
                <a:effectLst/>
                <a:latin typeface="system-ui"/>
              </a:rPr>
              <a:t>Border </a:t>
            </a:r>
            <a:r>
              <a:rPr lang="en-IN" sz="3600" b="0" i="0" dirty="0" err="1">
                <a:solidFill>
                  <a:srgbClr val="000000"/>
                </a:solidFill>
                <a:effectLst/>
                <a:latin typeface="system-ui"/>
              </a:rPr>
              <a:t>Color</a:t>
            </a:r>
            <a:endParaRPr lang="en-IN" sz="3600" b="0" i="0" dirty="0">
              <a:solidFill>
                <a:srgbClr val="000000"/>
              </a:solidFill>
              <a:effectLst/>
              <a:latin typeface="system-ui"/>
            </a:endParaRPr>
          </a:p>
          <a:p>
            <a:pPr lvl="2"/>
            <a:r>
              <a:rPr lang="en-IN" sz="3600" b="0" i="0" dirty="0">
                <a:solidFill>
                  <a:srgbClr val="000000"/>
                </a:solidFill>
                <a:effectLst/>
                <a:latin typeface="system-ui"/>
              </a:rPr>
              <a:t>Border Width</a:t>
            </a:r>
          </a:p>
          <a:p>
            <a:pPr lvl="2"/>
            <a:r>
              <a:rPr lang="en-IN" sz="3600" b="0" i="0" dirty="0">
                <a:solidFill>
                  <a:srgbClr val="000000"/>
                </a:solidFill>
                <a:effectLst/>
                <a:latin typeface="system-ui"/>
              </a:rPr>
              <a:t>Border Radius</a:t>
            </a:r>
          </a:p>
          <a:p>
            <a:pPr marL="457200" indent="-457200" algn="l">
              <a:buFont typeface="Arial" panose="020B0604020202020204" pitchFamily="34" charset="0"/>
              <a:buChar char="•"/>
            </a:pPr>
            <a:r>
              <a:rPr lang="en-US" sz="3600" dirty="0"/>
              <a:t>The border-style property can be given separately for each side of the </a:t>
            </a:r>
            <a:r>
              <a:rPr lang="en-US" sz="3600" dirty="0" err="1"/>
              <a:t>element:border-top</a:t>
            </a:r>
            <a:r>
              <a:rPr lang="en-US" sz="3600" dirty="0"/>
              <a:t>, border-right, border-bottom and border-left. It can also be given by shorthand property, like border-style: double solid dashed dotted; for top, right, bottom, left borders respectively.</a:t>
            </a:r>
          </a:p>
          <a:p>
            <a:pPr marL="457200" indent="-457200" algn="l">
              <a:buFont typeface="Arial" panose="020B0604020202020204" pitchFamily="34" charset="0"/>
              <a:buChar char="•"/>
            </a:pPr>
            <a:endParaRPr lang="en-US" sz="3600" dirty="0"/>
          </a:p>
        </p:txBody>
      </p:sp>
    </p:spTree>
    <p:extLst>
      <p:ext uri="{BB962C8B-B14F-4D97-AF65-F5344CB8AC3E}">
        <p14:creationId xmlns:p14="http://schemas.microsoft.com/office/powerpoint/2010/main" val="4221191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Border Style</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buFont typeface="Arial" panose="020B0604020202020204" pitchFamily="34" charset="0"/>
              <a:buChar char="•"/>
            </a:pPr>
            <a:r>
              <a:rPr lang="en-US" sz="3600" b="0" i="0" dirty="0">
                <a:solidFill>
                  <a:srgbClr val="000000"/>
                </a:solidFill>
                <a:effectLst/>
                <a:latin typeface="system-ui"/>
              </a:rPr>
              <a:t>Border Style</a:t>
            </a:r>
          </a:p>
          <a:p>
            <a:pPr marL="457200" indent="-457200" algn="l">
              <a:buFont typeface="Arial" panose="020B0604020202020204" pitchFamily="34" charset="0"/>
              <a:buChar char="•"/>
            </a:pPr>
            <a:endParaRPr lang="en-US" sz="3600" dirty="0"/>
          </a:p>
        </p:txBody>
      </p:sp>
      <p:graphicFrame>
        <p:nvGraphicFramePr>
          <p:cNvPr id="4" name="Table 3">
            <a:extLst>
              <a:ext uri="{FF2B5EF4-FFF2-40B4-BE49-F238E27FC236}">
                <a16:creationId xmlns:a16="http://schemas.microsoft.com/office/drawing/2014/main" id="{33937D78-C84F-4585-B0F8-D11E26E5F32A}"/>
              </a:ext>
            </a:extLst>
          </p:cNvPr>
          <p:cNvGraphicFramePr>
            <a:graphicFrameLocks noGrp="1"/>
          </p:cNvGraphicFramePr>
          <p:nvPr>
            <p:extLst>
              <p:ext uri="{D42A27DB-BD31-4B8C-83A1-F6EECF244321}">
                <p14:modId xmlns:p14="http://schemas.microsoft.com/office/powerpoint/2010/main" val="2160210488"/>
              </p:ext>
            </p:extLst>
          </p:nvPr>
        </p:nvGraphicFramePr>
        <p:xfrm>
          <a:off x="1481603" y="3598910"/>
          <a:ext cx="17146906" cy="8741207"/>
        </p:xfrm>
        <a:graphic>
          <a:graphicData uri="http://schemas.openxmlformats.org/drawingml/2006/table">
            <a:tbl>
              <a:tblPr/>
              <a:tblGrid>
                <a:gridCol w="8573453">
                  <a:extLst>
                    <a:ext uri="{9D8B030D-6E8A-4147-A177-3AD203B41FA5}">
                      <a16:colId xmlns:a16="http://schemas.microsoft.com/office/drawing/2014/main" val="3449077065"/>
                    </a:ext>
                  </a:extLst>
                </a:gridCol>
                <a:gridCol w="8573453">
                  <a:extLst>
                    <a:ext uri="{9D8B030D-6E8A-4147-A177-3AD203B41FA5}">
                      <a16:colId xmlns:a16="http://schemas.microsoft.com/office/drawing/2014/main" val="3765988911"/>
                    </a:ext>
                  </a:extLst>
                </a:gridCol>
              </a:tblGrid>
              <a:tr h="553586">
                <a:tc>
                  <a:txBody>
                    <a:bodyPr/>
                    <a:lstStyle/>
                    <a:p>
                      <a:pPr algn="l" fontAlgn="b"/>
                      <a:r>
                        <a:rPr lang="en-IN" sz="2900" dirty="0">
                          <a:effectLst/>
                        </a:rPr>
                        <a:t>Value</a:t>
                      </a:r>
                    </a:p>
                  </a:txBody>
                  <a:tcPr marL="58892" marR="58892" marT="58892" marB="58892"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F03B5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sz="2900">
                          <a:effectLst/>
                        </a:rPr>
                        <a:t>Description</a:t>
                      </a:r>
                    </a:p>
                  </a:txBody>
                  <a:tcPr marL="58892" marR="58892" marT="58892" marB="58892"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303D5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923259856"/>
                  </a:ext>
                </a:extLst>
              </a:tr>
              <a:tr h="553586">
                <a:tc>
                  <a:txBody>
                    <a:bodyPr/>
                    <a:lstStyle/>
                    <a:p>
                      <a:pPr fontAlgn="t"/>
                      <a:r>
                        <a:rPr lang="en-IN" sz="2900" dirty="0">
                          <a:effectLst/>
                        </a:rPr>
                        <a:t>none</a:t>
                      </a:r>
                    </a:p>
                  </a:txBody>
                  <a:tcPr marL="58892" marR="58892" marT="58892" marB="588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900">
                          <a:effectLst/>
                        </a:rPr>
                        <a:t>It doesn't show any border.</a:t>
                      </a:r>
                    </a:p>
                  </a:txBody>
                  <a:tcPr marL="58892" marR="58892" marT="58892" marB="588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73307281"/>
                  </a:ext>
                </a:extLst>
              </a:tr>
              <a:tr h="553586">
                <a:tc>
                  <a:txBody>
                    <a:bodyPr/>
                    <a:lstStyle/>
                    <a:p>
                      <a:pPr fontAlgn="t"/>
                      <a:r>
                        <a:rPr lang="en-IN" sz="2900">
                          <a:effectLst/>
                        </a:rPr>
                        <a:t>dotted</a:t>
                      </a:r>
                    </a:p>
                  </a:txBody>
                  <a:tcPr marL="58892" marR="58892" marT="58892" marB="588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900">
                          <a:effectLst/>
                        </a:rPr>
                        <a:t>It shows a dotted border.</a:t>
                      </a:r>
                    </a:p>
                  </a:txBody>
                  <a:tcPr marL="58892" marR="58892" marT="58892" marB="588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85487586"/>
                  </a:ext>
                </a:extLst>
              </a:tr>
              <a:tr h="553586">
                <a:tc>
                  <a:txBody>
                    <a:bodyPr/>
                    <a:lstStyle/>
                    <a:p>
                      <a:pPr fontAlgn="t"/>
                      <a:r>
                        <a:rPr lang="en-IN" sz="2900">
                          <a:effectLst/>
                        </a:rPr>
                        <a:t>dashed</a:t>
                      </a:r>
                    </a:p>
                  </a:txBody>
                  <a:tcPr marL="58892" marR="58892" marT="58892" marB="588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900">
                          <a:effectLst/>
                        </a:rPr>
                        <a:t>It shows a dashed border.</a:t>
                      </a:r>
                    </a:p>
                  </a:txBody>
                  <a:tcPr marL="58892" marR="58892" marT="58892" marB="588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64070305"/>
                  </a:ext>
                </a:extLst>
              </a:tr>
              <a:tr h="553586">
                <a:tc>
                  <a:txBody>
                    <a:bodyPr/>
                    <a:lstStyle/>
                    <a:p>
                      <a:pPr fontAlgn="t"/>
                      <a:r>
                        <a:rPr lang="en-IN" sz="2900">
                          <a:effectLst/>
                        </a:rPr>
                        <a:t>solid</a:t>
                      </a:r>
                    </a:p>
                  </a:txBody>
                  <a:tcPr marL="58892" marR="58892" marT="58892" marB="588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900">
                          <a:effectLst/>
                        </a:rPr>
                        <a:t>It shows a solid border.</a:t>
                      </a:r>
                    </a:p>
                  </a:txBody>
                  <a:tcPr marL="58892" marR="58892" marT="58892" marB="588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2289612"/>
                  </a:ext>
                </a:extLst>
              </a:tr>
              <a:tr h="989388">
                <a:tc>
                  <a:txBody>
                    <a:bodyPr/>
                    <a:lstStyle/>
                    <a:p>
                      <a:pPr fontAlgn="t"/>
                      <a:r>
                        <a:rPr lang="en-IN" sz="2900" dirty="0">
                          <a:effectLst/>
                        </a:rPr>
                        <a:t>double</a:t>
                      </a:r>
                    </a:p>
                  </a:txBody>
                  <a:tcPr marL="58892" marR="58892" marT="58892" marB="588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900">
                          <a:effectLst/>
                        </a:rPr>
                        <a:t>It shows two borders of equal width.</a:t>
                      </a:r>
                    </a:p>
                  </a:txBody>
                  <a:tcPr marL="58892" marR="58892" marT="58892" marB="588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31585931"/>
                  </a:ext>
                </a:extLst>
              </a:tr>
              <a:tr h="989388">
                <a:tc>
                  <a:txBody>
                    <a:bodyPr/>
                    <a:lstStyle/>
                    <a:p>
                      <a:pPr fontAlgn="t"/>
                      <a:r>
                        <a:rPr lang="en-IN" sz="2900">
                          <a:effectLst/>
                        </a:rPr>
                        <a:t>groove</a:t>
                      </a:r>
                    </a:p>
                  </a:txBody>
                  <a:tcPr marL="58892" marR="58892" marT="58892" marB="588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900">
                          <a:effectLst/>
                        </a:rPr>
                        <a:t>It displays a 3d grooved border.</a:t>
                      </a:r>
                    </a:p>
                  </a:txBody>
                  <a:tcPr marL="58892" marR="58892" marT="58892" marB="588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31842640"/>
                  </a:ext>
                </a:extLst>
              </a:tr>
              <a:tr h="989388">
                <a:tc>
                  <a:txBody>
                    <a:bodyPr/>
                    <a:lstStyle/>
                    <a:p>
                      <a:pPr fontAlgn="t"/>
                      <a:r>
                        <a:rPr lang="en-IN" sz="2900">
                          <a:effectLst/>
                        </a:rPr>
                        <a:t>ridge</a:t>
                      </a:r>
                    </a:p>
                  </a:txBody>
                  <a:tcPr marL="58892" marR="58892" marT="58892" marB="588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900">
                          <a:effectLst/>
                        </a:rPr>
                        <a:t>It displays a 3d ridged border. .</a:t>
                      </a:r>
                    </a:p>
                  </a:txBody>
                  <a:tcPr marL="58892" marR="58892" marT="58892" marB="588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92735113"/>
                  </a:ext>
                </a:extLst>
              </a:tr>
              <a:tr h="553586">
                <a:tc>
                  <a:txBody>
                    <a:bodyPr/>
                    <a:lstStyle/>
                    <a:p>
                      <a:pPr fontAlgn="t"/>
                      <a:r>
                        <a:rPr lang="en-IN" sz="2900">
                          <a:effectLst/>
                        </a:rPr>
                        <a:t>inset</a:t>
                      </a:r>
                    </a:p>
                  </a:txBody>
                  <a:tcPr marL="58892" marR="58892" marT="58892" marB="588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900">
                          <a:effectLst/>
                        </a:rPr>
                        <a:t>It displays a 3d inset border.</a:t>
                      </a:r>
                    </a:p>
                  </a:txBody>
                  <a:tcPr marL="58892" marR="58892" marT="58892" marB="588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3803373"/>
                  </a:ext>
                </a:extLst>
              </a:tr>
              <a:tr h="989388">
                <a:tc>
                  <a:txBody>
                    <a:bodyPr/>
                    <a:lstStyle/>
                    <a:p>
                      <a:pPr fontAlgn="t"/>
                      <a:r>
                        <a:rPr lang="en-IN" sz="2900">
                          <a:effectLst/>
                        </a:rPr>
                        <a:t>outset</a:t>
                      </a:r>
                    </a:p>
                  </a:txBody>
                  <a:tcPr marL="58892" marR="58892" marT="58892" marB="588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900">
                          <a:effectLst/>
                        </a:rPr>
                        <a:t>It displays a 3d outset border.</a:t>
                      </a:r>
                    </a:p>
                  </a:txBody>
                  <a:tcPr marL="58892" marR="58892" marT="58892" marB="588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22841812"/>
                  </a:ext>
                </a:extLst>
              </a:tr>
              <a:tr h="1425191">
                <a:tc>
                  <a:txBody>
                    <a:bodyPr/>
                    <a:lstStyle/>
                    <a:p>
                      <a:pPr fontAlgn="t"/>
                      <a:r>
                        <a:rPr lang="en-IN" sz="2900">
                          <a:effectLst/>
                        </a:rPr>
                        <a:t>hidden</a:t>
                      </a:r>
                    </a:p>
                  </a:txBody>
                  <a:tcPr marL="58892" marR="58892" marT="58892" marB="588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900" dirty="0">
                          <a:effectLst/>
                        </a:rPr>
                        <a:t>It defines a hidden border. This border exists but doesn't display.</a:t>
                      </a:r>
                    </a:p>
                  </a:txBody>
                  <a:tcPr marL="58892" marR="58892" marT="58892" marB="588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05429218"/>
                  </a:ext>
                </a:extLst>
              </a:tr>
            </a:tbl>
          </a:graphicData>
        </a:graphic>
      </p:graphicFrame>
    </p:spTree>
    <p:extLst>
      <p:ext uri="{BB962C8B-B14F-4D97-AF65-F5344CB8AC3E}">
        <p14:creationId xmlns:p14="http://schemas.microsoft.com/office/powerpoint/2010/main" val="1597290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Border Style</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buFont typeface="Arial" panose="020B0604020202020204" pitchFamily="34" charset="0"/>
              <a:buChar char="•"/>
            </a:pPr>
            <a:r>
              <a:rPr lang="en-US" sz="3600" b="0" i="0" dirty="0">
                <a:solidFill>
                  <a:srgbClr val="000000"/>
                </a:solidFill>
                <a:effectLst/>
                <a:latin typeface="system-ui"/>
              </a:rPr>
              <a:t>Border Style</a:t>
            </a:r>
          </a:p>
          <a:p>
            <a:pPr marL="457200" indent="-457200" algn="l">
              <a:buFont typeface="Arial" panose="020B0604020202020204" pitchFamily="34" charset="0"/>
              <a:buChar char="•"/>
            </a:pPr>
            <a:r>
              <a:rPr lang="en-IN" sz="3200" b="0" i="0" dirty="0">
                <a:solidFill>
                  <a:srgbClr val="0000CD"/>
                </a:solidFill>
                <a:effectLst/>
                <a:latin typeface="system-ui"/>
              </a:rPr>
              <a:t>&lt;</a:t>
            </a:r>
            <a:r>
              <a:rPr lang="en-IN" sz="3200" b="0" i="0" dirty="0">
                <a:solidFill>
                  <a:srgbClr val="A52A2A"/>
                </a:solidFill>
                <a:effectLst/>
                <a:latin typeface="system-ui"/>
              </a:rPr>
              <a:t>style</a:t>
            </a:r>
            <a:r>
              <a:rPr lang="en-IN" sz="3200" b="0" i="0" dirty="0">
                <a:solidFill>
                  <a:srgbClr val="0000CD"/>
                </a:solidFill>
                <a:effectLst/>
                <a:latin typeface="system-ui"/>
              </a:rPr>
              <a:t>&gt;</a:t>
            </a:r>
            <a:br>
              <a:rPr lang="en-IN" sz="3200" b="0" i="0" dirty="0">
                <a:solidFill>
                  <a:srgbClr val="A52A2A"/>
                </a:solidFill>
                <a:effectLst/>
                <a:latin typeface="system-ui"/>
              </a:rPr>
            </a:br>
            <a:r>
              <a:rPr lang="en-IN" sz="3200" b="0" i="0" dirty="0">
                <a:solidFill>
                  <a:srgbClr val="A52A2A"/>
                </a:solidFill>
                <a:effectLst/>
                <a:latin typeface="system-ui"/>
              </a:rPr>
              <a:t>.dotted </a:t>
            </a:r>
            <a:r>
              <a:rPr lang="en-IN" sz="3200" b="0" i="0" dirty="0">
                <a:solidFill>
                  <a:srgbClr val="000000"/>
                </a:solidFill>
                <a:effectLst/>
                <a:latin typeface="system-ui"/>
              </a:rPr>
              <a:t>{</a:t>
            </a:r>
            <a:r>
              <a:rPr lang="en-IN" sz="3200" b="0" i="0" dirty="0">
                <a:solidFill>
                  <a:srgbClr val="FF0000"/>
                </a:solidFill>
                <a:effectLst/>
                <a:latin typeface="system-ui"/>
              </a:rPr>
              <a:t>border-style</a:t>
            </a:r>
            <a:r>
              <a:rPr lang="en-IN" sz="3200" b="0" i="0" dirty="0">
                <a:solidFill>
                  <a:srgbClr val="000000"/>
                </a:solidFill>
                <a:effectLst/>
                <a:latin typeface="system-ui"/>
              </a:rPr>
              <a:t>:</a:t>
            </a:r>
            <a:r>
              <a:rPr lang="en-IN" sz="3200" b="0" i="0" dirty="0">
                <a:solidFill>
                  <a:srgbClr val="0000CD"/>
                </a:solidFill>
                <a:effectLst/>
                <a:latin typeface="system-ui"/>
              </a:rPr>
              <a:t> dotted</a:t>
            </a:r>
            <a:r>
              <a:rPr lang="en-IN" sz="3200" b="0" i="0" dirty="0">
                <a:solidFill>
                  <a:srgbClr val="000000"/>
                </a:solidFill>
                <a:effectLst/>
                <a:latin typeface="system-ui"/>
              </a:rPr>
              <a:t>;}</a:t>
            </a:r>
            <a:br>
              <a:rPr lang="en-IN" sz="3200" b="0" i="0" dirty="0">
                <a:solidFill>
                  <a:srgbClr val="A52A2A"/>
                </a:solidFill>
                <a:effectLst/>
                <a:latin typeface="system-ui"/>
              </a:rPr>
            </a:br>
            <a:r>
              <a:rPr lang="en-IN" sz="3200" b="0" i="0" dirty="0">
                <a:solidFill>
                  <a:srgbClr val="A52A2A"/>
                </a:solidFill>
                <a:effectLst/>
                <a:latin typeface="system-ui"/>
              </a:rPr>
              <a:t>.dashed </a:t>
            </a:r>
            <a:r>
              <a:rPr lang="en-IN" sz="3200" b="0" i="0" dirty="0">
                <a:solidFill>
                  <a:srgbClr val="000000"/>
                </a:solidFill>
                <a:effectLst/>
                <a:latin typeface="system-ui"/>
              </a:rPr>
              <a:t>{</a:t>
            </a:r>
            <a:r>
              <a:rPr lang="en-IN" sz="3200" b="0" i="0" dirty="0">
                <a:solidFill>
                  <a:srgbClr val="FF0000"/>
                </a:solidFill>
                <a:effectLst/>
                <a:latin typeface="system-ui"/>
              </a:rPr>
              <a:t>border-style</a:t>
            </a:r>
            <a:r>
              <a:rPr lang="en-IN" sz="3200" b="0" i="0" dirty="0">
                <a:solidFill>
                  <a:srgbClr val="000000"/>
                </a:solidFill>
                <a:effectLst/>
                <a:latin typeface="system-ui"/>
              </a:rPr>
              <a:t>:</a:t>
            </a:r>
            <a:r>
              <a:rPr lang="en-IN" sz="3200" b="0" i="0" dirty="0">
                <a:solidFill>
                  <a:srgbClr val="0000CD"/>
                </a:solidFill>
                <a:effectLst/>
                <a:latin typeface="system-ui"/>
              </a:rPr>
              <a:t> dashed</a:t>
            </a:r>
            <a:r>
              <a:rPr lang="en-IN" sz="3200" b="0" i="0" dirty="0">
                <a:solidFill>
                  <a:srgbClr val="000000"/>
                </a:solidFill>
                <a:effectLst/>
                <a:latin typeface="system-ui"/>
              </a:rPr>
              <a:t>;}</a:t>
            </a:r>
            <a:br>
              <a:rPr lang="en-IN" sz="3200" b="0" i="0" dirty="0">
                <a:solidFill>
                  <a:srgbClr val="A52A2A"/>
                </a:solidFill>
                <a:effectLst/>
                <a:latin typeface="system-ui"/>
              </a:rPr>
            </a:br>
            <a:r>
              <a:rPr lang="en-IN" sz="3200" b="0" i="0" dirty="0">
                <a:solidFill>
                  <a:srgbClr val="A52A2A"/>
                </a:solidFill>
                <a:effectLst/>
                <a:latin typeface="system-ui"/>
              </a:rPr>
              <a:t>.solid </a:t>
            </a:r>
            <a:r>
              <a:rPr lang="en-IN" sz="3200" b="0" i="0" dirty="0">
                <a:solidFill>
                  <a:srgbClr val="000000"/>
                </a:solidFill>
                <a:effectLst/>
                <a:latin typeface="system-ui"/>
              </a:rPr>
              <a:t>{</a:t>
            </a:r>
            <a:r>
              <a:rPr lang="en-IN" sz="3200" b="0" i="0" dirty="0">
                <a:solidFill>
                  <a:srgbClr val="FF0000"/>
                </a:solidFill>
                <a:effectLst/>
                <a:latin typeface="system-ui"/>
              </a:rPr>
              <a:t>border-style</a:t>
            </a:r>
            <a:r>
              <a:rPr lang="en-IN" sz="3200" b="0" i="0" dirty="0">
                <a:solidFill>
                  <a:srgbClr val="000000"/>
                </a:solidFill>
                <a:effectLst/>
                <a:latin typeface="system-ui"/>
              </a:rPr>
              <a:t>:</a:t>
            </a:r>
            <a:r>
              <a:rPr lang="en-IN" sz="3200" b="0" i="0" dirty="0">
                <a:solidFill>
                  <a:srgbClr val="0000CD"/>
                </a:solidFill>
                <a:effectLst/>
                <a:latin typeface="system-ui"/>
              </a:rPr>
              <a:t> solid</a:t>
            </a:r>
            <a:r>
              <a:rPr lang="en-IN" sz="3200" b="0" i="0" dirty="0">
                <a:solidFill>
                  <a:srgbClr val="000000"/>
                </a:solidFill>
                <a:effectLst/>
                <a:latin typeface="system-ui"/>
              </a:rPr>
              <a:t>;}</a:t>
            </a:r>
            <a:br>
              <a:rPr lang="en-IN" sz="3200" b="0" i="0" dirty="0">
                <a:solidFill>
                  <a:srgbClr val="A52A2A"/>
                </a:solidFill>
                <a:effectLst/>
                <a:latin typeface="system-ui"/>
              </a:rPr>
            </a:br>
            <a:r>
              <a:rPr lang="en-IN" sz="3200" b="0" i="0" dirty="0">
                <a:solidFill>
                  <a:srgbClr val="A52A2A"/>
                </a:solidFill>
                <a:effectLst/>
                <a:latin typeface="system-ui"/>
              </a:rPr>
              <a:t>.double </a:t>
            </a:r>
            <a:r>
              <a:rPr lang="en-IN" sz="3200" b="0" i="0" dirty="0">
                <a:solidFill>
                  <a:srgbClr val="000000"/>
                </a:solidFill>
                <a:effectLst/>
                <a:latin typeface="system-ui"/>
              </a:rPr>
              <a:t>{</a:t>
            </a:r>
            <a:r>
              <a:rPr lang="en-IN" sz="3200" b="0" i="0" dirty="0">
                <a:solidFill>
                  <a:srgbClr val="FF0000"/>
                </a:solidFill>
                <a:effectLst/>
                <a:latin typeface="system-ui"/>
              </a:rPr>
              <a:t>border-style</a:t>
            </a:r>
            <a:r>
              <a:rPr lang="en-IN" sz="3200" b="0" i="0" dirty="0">
                <a:solidFill>
                  <a:srgbClr val="000000"/>
                </a:solidFill>
                <a:effectLst/>
                <a:latin typeface="system-ui"/>
              </a:rPr>
              <a:t>:</a:t>
            </a:r>
            <a:r>
              <a:rPr lang="en-IN" sz="3200" b="0" i="0" dirty="0">
                <a:solidFill>
                  <a:srgbClr val="0000CD"/>
                </a:solidFill>
                <a:effectLst/>
                <a:latin typeface="system-ui"/>
              </a:rPr>
              <a:t> double</a:t>
            </a:r>
            <a:r>
              <a:rPr lang="en-IN" sz="3200" b="0" i="0" dirty="0">
                <a:solidFill>
                  <a:srgbClr val="000000"/>
                </a:solidFill>
                <a:effectLst/>
                <a:latin typeface="system-ui"/>
              </a:rPr>
              <a:t>;}</a:t>
            </a:r>
            <a:br>
              <a:rPr lang="en-IN" sz="3200" b="0" i="0" dirty="0">
                <a:solidFill>
                  <a:srgbClr val="A52A2A"/>
                </a:solidFill>
                <a:effectLst/>
                <a:latin typeface="system-ui"/>
              </a:rPr>
            </a:br>
            <a:r>
              <a:rPr lang="en-IN" sz="3200" b="0" i="0" dirty="0">
                <a:solidFill>
                  <a:srgbClr val="A52A2A"/>
                </a:solidFill>
                <a:effectLst/>
                <a:latin typeface="system-ui"/>
              </a:rPr>
              <a:t>.groove </a:t>
            </a:r>
            <a:r>
              <a:rPr lang="en-IN" sz="3200" b="0" i="0" dirty="0">
                <a:solidFill>
                  <a:srgbClr val="000000"/>
                </a:solidFill>
                <a:effectLst/>
                <a:latin typeface="system-ui"/>
              </a:rPr>
              <a:t>{</a:t>
            </a:r>
            <a:r>
              <a:rPr lang="en-IN" sz="3200" b="0" i="0" dirty="0">
                <a:solidFill>
                  <a:srgbClr val="FF0000"/>
                </a:solidFill>
                <a:effectLst/>
                <a:latin typeface="system-ui"/>
              </a:rPr>
              <a:t>border-style</a:t>
            </a:r>
            <a:r>
              <a:rPr lang="en-IN" sz="3200" b="0" i="0" dirty="0">
                <a:solidFill>
                  <a:srgbClr val="000000"/>
                </a:solidFill>
                <a:effectLst/>
                <a:latin typeface="system-ui"/>
              </a:rPr>
              <a:t>:</a:t>
            </a:r>
            <a:r>
              <a:rPr lang="en-IN" sz="3200" b="0" i="0" dirty="0">
                <a:solidFill>
                  <a:srgbClr val="0000CD"/>
                </a:solidFill>
                <a:effectLst/>
                <a:latin typeface="system-ui"/>
              </a:rPr>
              <a:t> groove</a:t>
            </a:r>
            <a:r>
              <a:rPr lang="en-IN" sz="3200" b="0" i="0" dirty="0">
                <a:solidFill>
                  <a:srgbClr val="000000"/>
                </a:solidFill>
                <a:effectLst/>
                <a:latin typeface="system-ui"/>
              </a:rPr>
              <a:t>;}</a:t>
            </a:r>
            <a:br>
              <a:rPr lang="en-IN" sz="3200" b="0" i="0" dirty="0">
                <a:solidFill>
                  <a:srgbClr val="A52A2A"/>
                </a:solidFill>
                <a:effectLst/>
                <a:latin typeface="system-ui"/>
              </a:rPr>
            </a:br>
            <a:r>
              <a:rPr lang="en-IN" sz="3200" b="0" i="0" dirty="0">
                <a:solidFill>
                  <a:srgbClr val="A52A2A"/>
                </a:solidFill>
                <a:effectLst/>
                <a:latin typeface="system-ui"/>
              </a:rPr>
              <a:t>.ridge </a:t>
            </a:r>
            <a:r>
              <a:rPr lang="en-IN" sz="3200" b="0" i="0" dirty="0">
                <a:solidFill>
                  <a:srgbClr val="000000"/>
                </a:solidFill>
                <a:effectLst/>
                <a:latin typeface="system-ui"/>
              </a:rPr>
              <a:t>{</a:t>
            </a:r>
            <a:r>
              <a:rPr lang="en-IN" sz="3200" b="0" i="0" dirty="0">
                <a:solidFill>
                  <a:srgbClr val="FF0000"/>
                </a:solidFill>
                <a:effectLst/>
                <a:latin typeface="system-ui"/>
              </a:rPr>
              <a:t>border-style</a:t>
            </a:r>
            <a:r>
              <a:rPr lang="en-IN" sz="3200" b="0" i="0" dirty="0">
                <a:solidFill>
                  <a:srgbClr val="000000"/>
                </a:solidFill>
                <a:effectLst/>
                <a:latin typeface="system-ui"/>
              </a:rPr>
              <a:t>:</a:t>
            </a:r>
            <a:r>
              <a:rPr lang="en-IN" sz="3200" b="0" i="0" dirty="0">
                <a:solidFill>
                  <a:srgbClr val="0000CD"/>
                </a:solidFill>
                <a:effectLst/>
                <a:latin typeface="system-ui"/>
              </a:rPr>
              <a:t> ridge</a:t>
            </a:r>
            <a:r>
              <a:rPr lang="en-IN" sz="3200" b="0" i="0" dirty="0">
                <a:solidFill>
                  <a:srgbClr val="000000"/>
                </a:solidFill>
                <a:effectLst/>
                <a:latin typeface="system-ui"/>
              </a:rPr>
              <a:t>;}</a:t>
            </a:r>
            <a:br>
              <a:rPr lang="en-IN" sz="3200" b="0" i="0" dirty="0">
                <a:solidFill>
                  <a:srgbClr val="A52A2A"/>
                </a:solidFill>
                <a:effectLst/>
                <a:latin typeface="system-ui"/>
              </a:rPr>
            </a:br>
            <a:r>
              <a:rPr lang="en-IN" sz="3200" b="0" i="0" dirty="0">
                <a:solidFill>
                  <a:srgbClr val="A52A2A"/>
                </a:solidFill>
                <a:effectLst/>
                <a:latin typeface="system-ui"/>
              </a:rPr>
              <a:t>.inset </a:t>
            </a:r>
            <a:r>
              <a:rPr lang="en-IN" sz="3200" b="0" i="0" dirty="0">
                <a:solidFill>
                  <a:srgbClr val="000000"/>
                </a:solidFill>
                <a:effectLst/>
                <a:latin typeface="system-ui"/>
              </a:rPr>
              <a:t>{</a:t>
            </a:r>
            <a:r>
              <a:rPr lang="en-IN" sz="3200" b="0" i="0" dirty="0">
                <a:solidFill>
                  <a:srgbClr val="FF0000"/>
                </a:solidFill>
                <a:effectLst/>
                <a:latin typeface="system-ui"/>
              </a:rPr>
              <a:t>border-style</a:t>
            </a:r>
            <a:r>
              <a:rPr lang="en-IN" sz="3200" b="0" i="0" dirty="0">
                <a:solidFill>
                  <a:srgbClr val="000000"/>
                </a:solidFill>
                <a:effectLst/>
                <a:latin typeface="system-ui"/>
              </a:rPr>
              <a:t>:</a:t>
            </a:r>
            <a:r>
              <a:rPr lang="en-IN" sz="3200" b="0" i="0" dirty="0">
                <a:solidFill>
                  <a:srgbClr val="0000CD"/>
                </a:solidFill>
                <a:effectLst/>
                <a:latin typeface="system-ui"/>
              </a:rPr>
              <a:t> inset</a:t>
            </a:r>
            <a:r>
              <a:rPr lang="en-IN" sz="3200" b="0" i="0" dirty="0">
                <a:solidFill>
                  <a:srgbClr val="000000"/>
                </a:solidFill>
                <a:effectLst/>
                <a:latin typeface="system-ui"/>
              </a:rPr>
              <a:t>;}</a:t>
            </a:r>
            <a:br>
              <a:rPr lang="en-IN" sz="3200" b="0" i="0" dirty="0">
                <a:solidFill>
                  <a:srgbClr val="A52A2A"/>
                </a:solidFill>
                <a:effectLst/>
                <a:latin typeface="system-ui"/>
              </a:rPr>
            </a:br>
            <a:r>
              <a:rPr lang="en-IN" sz="3200" b="0" i="0" dirty="0">
                <a:solidFill>
                  <a:srgbClr val="A52A2A"/>
                </a:solidFill>
                <a:effectLst/>
                <a:latin typeface="system-ui"/>
              </a:rPr>
              <a:t>.outset </a:t>
            </a:r>
            <a:r>
              <a:rPr lang="en-IN" sz="3200" b="0" i="0" dirty="0">
                <a:solidFill>
                  <a:srgbClr val="000000"/>
                </a:solidFill>
                <a:effectLst/>
                <a:latin typeface="system-ui"/>
              </a:rPr>
              <a:t>{</a:t>
            </a:r>
            <a:r>
              <a:rPr lang="en-IN" sz="3200" b="0" i="0" dirty="0">
                <a:solidFill>
                  <a:srgbClr val="FF0000"/>
                </a:solidFill>
                <a:effectLst/>
                <a:latin typeface="system-ui"/>
              </a:rPr>
              <a:t>border-style</a:t>
            </a:r>
            <a:r>
              <a:rPr lang="en-IN" sz="3200" b="0" i="0" dirty="0">
                <a:solidFill>
                  <a:srgbClr val="000000"/>
                </a:solidFill>
                <a:effectLst/>
                <a:latin typeface="system-ui"/>
              </a:rPr>
              <a:t>:</a:t>
            </a:r>
            <a:r>
              <a:rPr lang="en-IN" sz="3200" b="0" i="0" dirty="0">
                <a:solidFill>
                  <a:srgbClr val="0000CD"/>
                </a:solidFill>
                <a:effectLst/>
                <a:latin typeface="system-ui"/>
              </a:rPr>
              <a:t> outset</a:t>
            </a:r>
            <a:r>
              <a:rPr lang="en-IN" sz="3200" b="0" i="0" dirty="0">
                <a:solidFill>
                  <a:srgbClr val="000000"/>
                </a:solidFill>
                <a:effectLst/>
                <a:latin typeface="system-ui"/>
              </a:rPr>
              <a:t>;}</a:t>
            </a:r>
            <a:br>
              <a:rPr lang="en-IN" sz="3200" b="0" i="0" dirty="0">
                <a:solidFill>
                  <a:srgbClr val="A52A2A"/>
                </a:solidFill>
                <a:effectLst/>
                <a:latin typeface="system-ui"/>
              </a:rPr>
            </a:br>
            <a:r>
              <a:rPr lang="en-IN" sz="3200" b="0" i="0" dirty="0">
                <a:solidFill>
                  <a:srgbClr val="A52A2A"/>
                </a:solidFill>
                <a:effectLst/>
                <a:latin typeface="system-ui"/>
              </a:rPr>
              <a:t>.none </a:t>
            </a:r>
            <a:r>
              <a:rPr lang="en-IN" sz="3200" b="0" i="0" dirty="0">
                <a:solidFill>
                  <a:srgbClr val="000000"/>
                </a:solidFill>
                <a:effectLst/>
                <a:latin typeface="system-ui"/>
              </a:rPr>
              <a:t>{</a:t>
            </a:r>
            <a:r>
              <a:rPr lang="en-IN" sz="3200" b="0" i="0" dirty="0">
                <a:solidFill>
                  <a:srgbClr val="FF0000"/>
                </a:solidFill>
                <a:effectLst/>
                <a:latin typeface="system-ui"/>
              </a:rPr>
              <a:t>border-style</a:t>
            </a:r>
            <a:r>
              <a:rPr lang="en-IN" sz="3200" b="0" i="0" dirty="0">
                <a:solidFill>
                  <a:srgbClr val="000000"/>
                </a:solidFill>
                <a:effectLst/>
                <a:latin typeface="system-ui"/>
              </a:rPr>
              <a:t>:</a:t>
            </a:r>
            <a:r>
              <a:rPr lang="en-IN" sz="3200" b="0" i="0" dirty="0">
                <a:solidFill>
                  <a:srgbClr val="0000CD"/>
                </a:solidFill>
                <a:effectLst/>
                <a:latin typeface="system-ui"/>
              </a:rPr>
              <a:t> none</a:t>
            </a:r>
            <a:r>
              <a:rPr lang="en-IN" sz="3200" b="0" i="0" dirty="0">
                <a:solidFill>
                  <a:srgbClr val="000000"/>
                </a:solidFill>
                <a:effectLst/>
                <a:latin typeface="system-ui"/>
              </a:rPr>
              <a:t>;}</a:t>
            </a:r>
            <a:br>
              <a:rPr lang="en-IN" sz="3200" b="0" i="0" dirty="0">
                <a:solidFill>
                  <a:srgbClr val="A52A2A"/>
                </a:solidFill>
                <a:effectLst/>
                <a:latin typeface="system-ui"/>
              </a:rPr>
            </a:br>
            <a:r>
              <a:rPr lang="en-IN" sz="3200" b="0" i="0" dirty="0">
                <a:solidFill>
                  <a:srgbClr val="A52A2A"/>
                </a:solidFill>
                <a:effectLst/>
                <a:latin typeface="system-ui"/>
              </a:rPr>
              <a:t>.hidden </a:t>
            </a:r>
            <a:r>
              <a:rPr lang="en-IN" sz="3200" b="0" i="0" dirty="0">
                <a:solidFill>
                  <a:srgbClr val="000000"/>
                </a:solidFill>
                <a:effectLst/>
                <a:latin typeface="system-ui"/>
              </a:rPr>
              <a:t>{</a:t>
            </a:r>
            <a:r>
              <a:rPr lang="en-IN" sz="3200" b="0" i="0" dirty="0">
                <a:solidFill>
                  <a:srgbClr val="FF0000"/>
                </a:solidFill>
                <a:effectLst/>
                <a:latin typeface="system-ui"/>
              </a:rPr>
              <a:t>border-style</a:t>
            </a:r>
            <a:r>
              <a:rPr lang="en-IN" sz="3200" b="0" i="0" dirty="0">
                <a:solidFill>
                  <a:srgbClr val="000000"/>
                </a:solidFill>
                <a:effectLst/>
                <a:latin typeface="system-ui"/>
              </a:rPr>
              <a:t>:</a:t>
            </a:r>
            <a:r>
              <a:rPr lang="en-IN" sz="3200" b="0" i="0" dirty="0">
                <a:solidFill>
                  <a:srgbClr val="0000CD"/>
                </a:solidFill>
                <a:effectLst/>
                <a:latin typeface="system-ui"/>
              </a:rPr>
              <a:t> hidden</a:t>
            </a:r>
            <a:r>
              <a:rPr lang="en-IN" sz="3200" b="0" i="0" dirty="0">
                <a:solidFill>
                  <a:srgbClr val="000000"/>
                </a:solidFill>
                <a:effectLst/>
                <a:latin typeface="system-ui"/>
              </a:rPr>
              <a:t>;}</a:t>
            </a:r>
            <a:br>
              <a:rPr lang="en-IN" sz="3200" b="0" i="0" dirty="0">
                <a:solidFill>
                  <a:srgbClr val="A52A2A"/>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/style</a:t>
            </a:r>
            <a:r>
              <a:rPr lang="en-IN" sz="3200" b="0" i="0" dirty="0">
                <a:solidFill>
                  <a:srgbClr val="0000CD"/>
                </a:solidFill>
                <a:effectLst/>
                <a:latin typeface="system-ui"/>
              </a:rPr>
              <a:t>&gt;</a:t>
            </a:r>
            <a:endParaRPr lang="en-US" sz="3600" dirty="0"/>
          </a:p>
        </p:txBody>
      </p:sp>
    </p:spTree>
    <p:extLst>
      <p:ext uri="{BB962C8B-B14F-4D97-AF65-F5344CB8AC3E}">
        <p14:creationId xmlns:p14="http://schemas.microsoft.com/office/powerpoint/2010/main" val="837488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Border Color</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buFont typeface="Arial" panose="020B0604020202020204" pitchFamily="34" charset="0"/>
              <a:buChar char="•"/>
            </a:pPr>
            <a:r>
              <a:rPr lang="en-US" sz="3600" b="0" i="0" dirty="0">
                <a:solidFill>
                  <a:srgbClr val="000000"/>
                </a:solidFill>
                <a:effectLst/>
                <a:latin typeface="system-ui"/>
              </a:rPr>
              <a:t>Border Color:</a:t>
            </a:r>
            <a:br>
              <a:rPr lang="en-US" sz="3600" b="0" i="0" dirty="0">
                <a:solidFill>
                  <a:srgbClr val="000000"/>
                </a:solidFill>
                <a:effectLst/>
                <a:latin typeface="system-ui"/>
              </a:rPr>
            </a:br>
            <a:r>
              <a:rPr lang="en-US" sz="3600" b="1" i="0" dirty="0">
                <a:solidFill>
                  <a:srgbClr val="000000"/>
                </a:solidFill>
                <a:effectLst/>
                <a:latin typeface="system-ui"/>
              </a:rPr>
              <a:t>Name: </a:t>
            </a:r>
            <a:r>
              <a:rPr lang="en-US" sz="3600" b="0" i="0" dirty="0">
                <a:solidFill>
                  <a:srgbClr val="000000"/>
                </a:solidFill>
                <a:effectLst/>
                <a:latin typeface="system-ui"/>
              </a:rPr>
              <a:t>Directly color name is specified. For example: "blue".</a:t>
            </a:r>
            <a:br>
              <a:rPr lang="en-US" sz="3600" b="0" i="0" dirty="0">
                <a:solidFill>
                  <a:srgbClr val="000000"/>
                </a:solidFill>
                <a:effectLst/>
                <a:latin typeface="system-ui"/>
              </a:rPr>
            </a:br>
            <a:r>
              <a:rPr lang="en-US" sz="3600" b="1" i="0" dirty="0">
                <a:solidFill>
                  <a:srgbClr val="000000"/>
                </a:solidFill>
                <a:effectLst/>
                <a:latin typeface="system-ui"/>
              </a:rPr>
              <a:t>Hex: </a:t>
            </a:r>
            <a:r>
              <a:rPr lang="en-US" sz="3600" b="0" i="0" dirty="0">
                <a:solidFill>
                  <a:srgbClr val="000000"/>
                </a:solidFill>
                <a:effectLst/>
                <a:latin typeface="system-ui"/>
              </a:rPr>
              <a:t>The hex value of the color is given. For example: "#fff256".</a:t>
            </a:r>
            <a:br>
              <a:rPr lang="en-US" sz="3600" b="0" i="0" dirty="0">
                <a:solidFill>
                  <a:srgbClr val="000000"/>
                </a:solidFill>
                <a:effectLst/>
                <a:latin typeface="system-ui"/>
              </a:rPr>
            </a:br>
            <a:r>
              <a:rPr lang="en-US" sz="3600" b="1" i="0" dirty="0">
                <a:solidFill>
                  <a:srgbClr val="000000"/>
                </a:solidFill>
                <a:effectLst/>
                <a:latin typeface="system-ui"/>
              </a:rPr>
              <a:t>RGB: </a:t>
            </a:r>
            <a:r>
              <a:rPr lang="en-US" sz="3600" b="0" i="0" dirty="0">
                <a:solidFill>
                  <a:srgbClr val="000000"/>
                </a:solidFill>
                <a:effectLst/>
                <a:latin typeface="system-ui"/>
              </a:rPr>
              <a:t>The RGB value of the color is given. For example: "</a:t>
            </a:r>
            <a:r>
              <a:rPr lang="en-US" sz="3600" b="0" i="0" dirty="0" err="1">
                <a:solidFill>
                  <a:srgbClr val="000000"/>
                </a:solidFill>
                <a:effectLst/>
                <a:latin typeface="system-ui"/>
              </a:rPr>
              <a:t>rgb</a:t>
            </a:r>
            <a:r>
              <a:rPr lang="en-US" sz="3600" b="0" i="0" dirty="0">
                <a:solidFill>
                  <a:srgbClr val="000000"/>
                </a:solidFill>
                <a:effectLst/>
                <a:latin typeface="system-ui"/>
              </a:rPr>
              <a:t>(170,255,100)".</a:t>
            </a:r>
            <a:br>
              <a:rPr lang="en-US" sz="3600" b="0" i="0" dirty="0">
                <a:solidFill>
                  <a:srgbClr val="000000"/>
                </a:solidFill>
                <a:effectLst/>
                <a:latin typeface="system-ui"/>
              </a:rPr>
            </a:br>
            <a:br>
              <a:rPr lang="en-US" sz="3600" b="0" i="0" dirty="0">
                <a:solidFill>
                  <a:srgbClr val="000000"/>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style</a:t>
            </a:r>
            <a:r>
              <a:rPr lang="en-IN" sz="3200" b="0" i="0" dirty="0">
                <a:solidFill>
                  <a:srgbClr val="0000CD"/>
                </a:solidFill>
                <a:effectLst/>
                <a:latin typeface="system-ui"/>
              </a:rPr>
              <a:t>&gt;</a:t>
            </a:r>
            <a:r>
              <a:rPr lang="en-IN" sz="3200" b="0" i="0" dirty="0">
                <a:solidFill>
                  <a:srgbClr val="A52A2A"/>
                </a:solidFill>
                <a:effectLst/>
                <a:latin typeface="system-ui"/>
              </a:rPr>
              <a:t> </a:t>
            </a:r>
            <a:br>
              <a:rPr lang="en-IN" sz="3200" b="0" i="0" dirty="0">
                <a:solidFill>
                  <a:srgbClr val="A52A2A"/>
                </a:solidFill>
                <a:effectLst/>
                <a:latin typeface="system-ui"/>
              </a:rPr>
            </a:br>
            <a:r>
              <a:rPr lang="en-IN" sz="3200" b="0" i="0" dirty="0">
                <a:solidFill>
                  <a:srgbClr val="A52A2A"/>
                </a:solidFill>
                <a:effectLst/>
                <a:latin typeface="system-ui"/>
              </a:rPr>
              <a:t>.color1 </a:t>
            </a:r>
            <a:r>
              <a:rPr lang="en-IN" sz="3200" b="0" i="0" dirty="0">
                <a:solidFill>
                  <a:srgbClr val="000000"/>
                </a:solidFill>
                <a:effectLst/>
                <a:latin typeface="system-ui"/>
              </a:rPr>
              <a:t>{</a:t>
            </a:r>
            <a:r>
              <a:rPr lang="en-IN" sz="3200" b="0" i="0" dirty="0">
                <a:solidFill>
                  <a:srgbClr val="FF0000"/>
                </a:solidFill>
                <a:effectLst/>
                <a:latin typeface="system-ui"/>
              </a:rPr>
              <a:t> </a:t>
            </a:r>
            <a:br>
              <a:rPr lang="en-IN" sz="3200" b="0" i="0" dirty="0">
                <a:solidFill>
                  <a:srgbClr val="FF0000"/>
                </a:solidFill>
                <a:effectLst/>
                <a:latin typeface="system-ui"/>
              </a:rPr>
            </a:br>
            <a:r>
              <a:rPr lang="en-IN" sz="3200" b="0" i="0" dirty="0">
                <a:solidFill>
                  <a:srgbClr val="FF0000"/>
                </a:solidFill>
                <a:effectLst/>
                <a:latin typeface="system-ui"/>
              </a:rPr>
              <a:t>border-style</a:t>
            </a:r>
            <a:r>
              <a:rPr lang="en-IN" sz="3200" b="0" i="0" dirty="0">
                <a:solidFill>
                  <a:srgbClr val="000000"/>
                </a:solidFill>
                <a:effectLst/>
                <a:latin typeface="system-ui"/>
              </a:rPr>
              <a:t>:</a:t>
            </a:r>
            <a:r>
              <a:rPr lang="en-IN" sz="3200" b="0" i="0" dirty="0">
                <a:solidFill>
                  <a:srgbClr val="0000CD"/>
                </a:solidFill>
                <a:effectLst/>
                <a:latin typeface="system-ui"/>
              </a:rPr>
              <a:t> solid</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border-</a:t>
            </a:r>
            <a:r>
              <a:rPr lang="en-IN" sz="3200" b="0" i="0" dirty="0" err="1">
                <a:solidFill>
                  <a:srgbClr val="FF0000"/>
                </a:solidFill>
                <a:effectLst/>
                <a:latin typeface="system-ui"/>
              </a:rPr>
              <a:t>color</a:t>
            </a:r>
            <a:r>
              <a:rPr lang="en-IN" sz="3200" b="0" i="0" dirty="0">
                <a:solidFill>
                  <a:srgbClr val="000000"/>
                </a:solidFill>
                <a:effectLst/>
                <a:latin typeface="system-ui"/>
              </a:rPr>
              <a:t>:</a:t>
            </a:r>
            <a:r>
              <a:rPr lang="en-IN" sz="3200" b="0" i="0" dirty="0">
                <a:solidFill>
                  <a:srgbClr val="0000CD"/>
                </a:solidFill>
                <a:effectLst/>
                <a:latin typeface="system-ui"/>
              </a:rPr>
              <a:t> red blue yellow green</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000000"/>
                </a:solidFill>
                <a:effectLst/>
                <a:latin typeface="system-ui"/>
              </a:rPr>
              <a:t>}</a:t>
            </a:r>
            <a:r>
              <a:rPr lang="en-IN" sz="3200" b="0" i="0" dirty="0">
                <a:solidFill>
                  <a:srgbClr val="A52A2A"/>
                </a:solidFill>
                <a:effectLst/>
                <a:latin typeface="system-ui"/>
              </a:rPr>
              <a:t> </a:t>
            </a:r>
            <a:br>
              <a:rPr lang="en-IN" sz="3200" b="0" i="0" dirty="0">
                <a:solidFill>
                  <a:srgbClr val="A52A2A"/>
                </a:solidFill>
                <a:effectLst/>
                <a:latin typeface="system-ui"/>
              </a:rPr>
            </a:br>
            <a:r>
              <a:rPr lang="en-IN" sz="3200" b="0" i="0" dirty="0">
                <a:solidFill>
                  <a:srgbClr val="A52A2A"/>
                </a:solidFill>
                <a:effectLst/>
                <a:latin typeface="system-ui"/>
              </a:rPr>
              <a:t>.color2 </a:t>
            </a:r>
            <a:r>
              <a:rPr lang="en-IN" sz="3200" b="0" i="0" dirty="0">
                <a:solidFill>
                  <a:srgbClr val="000000"/>
                </a:solidFill>
                <a:effectLst/>
                <a:latin typeface="system-ui"/>
              </a:rPr>
              <a:t>{</a:t>
            </a:r>
            <a:r>
              <a:rPr lang="en-IN" sz="3200" b="0" i="0" dirty="0">
                <a:solidFill>
                  <a:srgbClr val="FF0000"/>
                </a:solidFill>
                <a:effectLst/>
                <a:latin typeface="system-ui"/>
              </a:rPr>
              <a:t> </a:t>
            </a:r>
            <a:br>
              <a:rPr lang="en-IN" sz="3200" b="0" i="0" dirty="0">
                <a:solidFill>
                  <a:srgbClr val="FF0000"/>
                </a:solidFill>
                <a:effectLst/>
                <a:latin typeface="system-ui"/>
              </a:rPr>
            </a:br>
            <a:r>
              <a:rPr lang="en-IN" sz="3200" b="0" i="0" dirty="0">
                <a:solidFill>
                  <a:srgbClr val="FF0000"/>
                </a:solidFill>
                <a:effectLst/>
                <a:latin typeface="system-ui"/>
              </a:rPr>
              <a:t>border-style</a:t>
            </a:r>
            <a:r>
              <a:rPr lang="en-IN" sz="3200" b="0" i="0" dirty="0">
                <a:solidFill>
                  <a:srgbClr val="000000"/>
                </a:solidFill>
                <a:effectLst/>
                <a:latin typeface="system-ui"/>
              </a:rPr>
              <a:t>:</a:t>
            </a:r>
            <a:r>
              <a:rPr lang="en-IN" sz="3200" b="0" i="0" dirty="0">
                <a:solidFill>
                  <a:srgbClr val="0000CD"/>
                </a:solidFill>
                <a:effectLst/>
                <a:latin typeface="system-ui"/>
              </a:rPr>
              <a:t> solid</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border-</a:t>
            </a:r>
            <a:r>
              <a:rPr lang="en-IN" sz="3200" b="0" i="0" dirty="0" err="1">
                <a:solidFill>
                  <a:srgbClr val="FF0000"/>
                </a:solidFill>
                <a:effectLst/>
                <a:latin typeface="system-ui"/>
              </a:rPr>
              <a:t>color</a:t>
            </a:r>
            <a:r>
              <a:rPr lang="en-IN" sz="3200" b="0" i="0" dirty="0">
                <a:solidFill>
                  <a:srgbClr val="000000"/>
                </a:solidFill>
                <a:effectLst/>
                <a:latin typeface="system-ui"/>
              </a:rPr>
              <a:t>:</a:t>
            </a:r>
            <a:r>
              <a:rPr lang="en-IN" sz="3200" b="0" i="0" dirty="0">
                <a:solidFill>
                  <a:srgbClr val="0000CD"/>
                </a:solidFill>
                <a:effectLst/>
                <a:latin typeface="system-ui"/>
              </a:rPr>
              <a:t> #98bf21 yellow orange brown</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000000"/>
                </a:solidFill>
                <a:effectLst/>
                <a:latin typeface="system-ui"/>
              </a:rPr>
              <a:t>}</a:t>
            </a:r>
            <a:r>
              <a:rPr lang="en-IN" sz="3200" b="0" i="0" dirty="0">
                <a:solidFill>
                  <a:srgbClr val="A52A2A"/>
                </a:solidFill>
                <a:effectLst/>
                <a:latin typeface="system-ui"/>
              </a:rPr>
              <a:t> </a:t>
            </a:r>
            <a:br>
              <a:rPr lang="en-IN" sz="3200" b="0" i="0" dirty="0">
                <a:solidFill>
                  <a:srgbClr val="A52A2A"/>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/style</a:t>
            </a:r>
            <a:r>
              <a:rPr lang="en-IN" sz="3200" b="0" i="0" dirty="0">
                <a:solidFill>
                  <a:srgbClr val="0000CD"/>
                </a:solidFill>
                <a:effectLst/>
                <a:latin typeface="system-ui"/>
              </a:rPr>
              <a:t>&gt;</a:t>
            </a:r>
            <a:endParaRPr lang="en-US" sz="3600" dirty="0"/>
          </a:p>
        </p:txBody>
      </p:sp>
    </p:spTree>
    <p:extLst>
      <p:ext uri="{BB962C8B-B14F-4D97-AF65-F5344CB8AC3E}">
        <p14:creationId xmlns:p14="http://schemas.microsoft.com/office/powerpoint/2010/main" val="42371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Border Width</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buFont typeface="Arial" panose="020B0604020202020204" pitchFamily="34" charset="0"/>
              <a:buChar char="•"/>
            </a:pPr>
            <a:r>
              <a:rPr lang="en-US" sz="3600" b="0" i="0" dirty="0">
                <a:solidFill>
                  <a:srgbClr val="000000"/>
                </a:solidFill>
                <a:effectLst/>
                <a:latin typeface="system-ui"/>
              </a:rPr>
              <a:t>The border-width is used to set the width of the border. It can be set in pre-defined values like thin, medium, thick or in pixels.</a:t>
            </a:r>
          </a:p>
          <a:p>
            <a:pPr marL="457200" indent="-457200">
              <a:buFont typeface="Arial" panose="020B0604020202020204" pitchFamily="34" charset="0"/>
              <a:buChar char="•"/>
            </a:pPr>
            <a:r>
              <a:rPr lang="en-US" sz="3600" b="0" i="0" dirty="0">
                <a:solidFill>
                  <a:srgbClr val="000000"/>
                </a:solidFill>
                <a:effectLst/>
                <a:latin typeface="system-ui"/>
              </a:rPr>
              <a:t>It can also be given by shorthand property, like border-width: 1px 5px 4px 5px; for top, right, bottom, left borders respectively.</a:t>
            </a:r>
          </a:p>
          <a:p>
            <a:pPr marL="457200" indent="-457200">
              <a:buFont typeface="Arial" panose="020B0604020202020204" pitchFamily="34" charset="0"/>
              <a:buChar char="•"/>
            </a:pPr>
            <a:r>
              <a:rPr lang="en-IN" sz="3200" b="0" i="0">
                <a:solidFill>
                  <a:srgbClr val="A52A2A"/>
                </a:solidFill>
                <a:effectLst/>
                <a:latin typeface="system-ui"/>
              </a:rPr>
              <a:t>width1 </a:t>
            </a:r>
            <a:r>
              <a:rPr lang="en-IN" sz="3200" b="0" i="0">
                <a:solidFill>
                  <a:srgbClr val="000000"/>
                </a:solidFill>
                <a:effectLst/>
                <a:latin typeface="system-ui"/>
              </a:rPr>
              <a:t>{</a:t>
            </a:r>
            <a:r>
              <a:rPr lang="en-IN" sz="3200" b="0" i="0">
                <a:solidFill>
                  <a:srgbClr val="FF0000"/>
                </a:solidFill>
                <a:effectLst/>
                <a:latin typeface="system-ui"/>
              </a:rPr>
              <a:t> </a:t>
            </a:r>
            <a:br>
              <a:rPr lang="en-IN" sz="3200" b="0" i="0">
                <a:solidFill>
                  <a:srgbClr val="FF0000"/>
                </a:solidFill>
                <a:effectLst/>
                <a:latin typeface="system-ui"/>
              </a:rPr>
            </a:br>
            <a:r>
              <a:rPr lang="en-IN" sz="3200" b="0" i="0">
                <a:solidFill>
                  <a:srgbClr val="FF0000"/>
                </a:solidFill>
                <a:effectLst/>
                <a:latin typeface="system-ui"/>
              </a:rPr>
              <a:t>border-style</a:t>
            </a:r>
            <a:r>
              <a:rPr lang="en-IN" sz="3200" b="0" i="0">
                <a:solidFill>
                  <a:srgbClr val="000000"/>
                </a:solidFill>
                <a:effectLst/>
                <a:latin typeface="system-ui"/>
              </a:rPr>
              <a:t>:</a:t>
            </a:r>
            <a:r>
              <a:rPr lang="en-IN" sz="3200" b="0" i="0">
                <a:solidFill>
                  <a:srgbClr val="0000CD"/>
                </a:solidFill>
                <a:effectLst/>
                <a:latin typeface="system-ui"/>
              </a:rPr>
              <a:t> solid</a:t>
            </a:r>
            <a:r>
              <a:rPr lang="en-IN" sz="3200" b="0" i="0">
                <a:solidFill>
                  <a:srgbClr val="000000"/>
                </a:solidFill>
                <a:effectLst/>
                <a:latin typeface="system-ui"/>
              </a:rPr>
              <a:t>;</a:t>
            </a:r>
            <a:br>
              <a:rPr lang="en-IN" sz="3200" b="0" i="0">
                <a:solidFill>
                  <a:srgbClr val="FF0000"/>
                </a:solidFill>
                <a:effectLst/>
                <a:latin typeface="system-ui"/>
              </a:rPr>
            </a:br>
            <a:r>
              <a:rPr lang="en-IN" sz="3200" b="0" i="0">
                <a:solidFill>
                  <a:srgbClr val="FF0000"/>
                </a:solidFill>
                <a:effectLst/>
                <a:latin typeface="system-ui"/>
              </a:rPr>
              <a:t>border-width</a:t>
            </a:r>
            <a:r>
              <a:rPr lang="en-IN" sz="3200" b="0" i="0">
                <a:solidFill>
                  <a:srgbClr val="000000"/>
                </a:solidFill>
                <a:effectLst/>
                <a:latin typeface="system-ui"/>
              </a:rPr>
              <a:t>:</a:t>
            </a:r>
            <a:r>
              <a:rPr lang="en-IN" sz="3200" b="0" i="0">
                <a:solidFill>
                  <a:srgbClr val="0000CD"/>
                </a:solidFill>
                <a:effectLst/>
                <a:latin typeface="system-ui"/>
              </a:rPr>
              <a:t> medium</a:t>
            </a:r>
            <a:r>
              <a:rPr lang="en-IN" sz="3200" b="0" i="0">
                <a:solidFill>
                  <a:srgbClr val="000000"/>
                </a:solidFill>
                <a:effectLst/>
                <a:latin typeface="system-ui"/>
              </a:rPr>
              <a:t>;</a:t>
            </a:r>
            <a:br>
              <a:rPr lang="en-IN" sz="3200" b="0" i="0">
                <a:solidFill>
                  <a:srgbClr val="FF0000"/>
                </a:solidFill>
                <a:effectLst/>
                <a:latin typeface="system-ui"/>
              </a:rPr>
            </a:br>
            <a:r>
              <a:rPr lang="en-IN" sz="3200" b="0" i="0">
                <a:solidFill>
                  <a:srgbClr val="FF0000"/>
                </a:solidFill>
                <a:effectLst/>
                <a:latin typeface="system-ui"/>
              </a:rPr>
              <a:t>padding</a:t>
            </a:r>
            <a:r>
              <a:rPr lang="en-IN" sz="3200" b="0" i="0">
                <a:solidFill>
                  <a:srgbClr val="000000"/>
                </a:solidFill>
                <a:effectLst/>
                <a:latin typeface="system-ui"/>
              </a:rPr>
              <a:t>:</a:t>
            </a:r>
            <a:r>
              <a:rPr lang="en-IN" sz="3200" b="0" i="0">
                <a:solidFill>
                  <a:srgbClr val="0000CD"/>
                </a:solidFill>
                <a:effectLst/>
                <a:latin typeface="system-ui"/>
              </a:rPr>
              <a:t> 5px</a:t>
            </a:r>
            <a:r>
              <a:rPr lang="en-IN" sz="3200" b="0" i="0">
                <a:solidFill>
                  <a:srgbClr val="000000"/>
                </a:solidFill>
                <a:effectLst/>
                <a:latin typeface="system-ui"/>
              </a:rPr>
              <a:t>;</a:t>
            </a:r>
            <a:r>
              <a:rPr lang="en-IN" sz="3200" b="0" i="0">
                <a:solidFill>
                  <a:srgbClr val="FF0000"/>
                </a:solidFill>
                <a:effectLst/>
                <a:latin typeface="system-ui"/>
              </a:rPr>
              <a:t> </a:t>
            </a:r>
            <a:br>
              <a:rPr lang="en-IN" sz="3200" b="0" i="0">
                <a:solidFill>
                  <a:srgbClr val="FF0000"/>
                </a:solidFill>
                <a:effectLst/>
                <a:latin typeface="system-ui"/>
              </a:rPr>
            </a:br>
            <a:r>
              <a:rPr lang="en-IN" sz="3200" b="0" i="0">
                <a:solidFill>
                  <a:srgbClr val="000000"/>
                </a:solidFill>
                <a:effectLst/>
                <a:latin typeface="system-ui"/>
              </a:rPr>
              <a:t>}</a:t>
            </a:r>
            <a:r>
              <a:rPr lang="en-IN" sz="3200" b="0" i="0">
                <a:solidFill>
                  <a:srgbClr val="A52A2A"/>
                </a:solidFill>
                <a:effectLst/>
                <a:latin typeface="system-ui"/>
              </a:rPr>
              <a:t> </a:t>
            </a:r>
            <a:br>
              <a:rPr lang="en-IN" sz="3200"/>
            </a:br>
            <a:r>
              <a:rPr lang="en-IN" sz="3200" b="0" i="0">
                <a:solidFill>
                  <a:srgbClr val="A52A2A"/>
                </a:solidFill>
                <a:effectLst/>
                <a:latin typeface="system-ui"/>
              </a:rPr>
              <a:t>.width2 </a:t>
            </a:r>
            <a:r>
              <a:rPr lang="en-IN" sz="3200" b="0" i="0">
                <a:solidFill>
                  <a:srgbClr val="000000"/>
                </a:solidFill>
                <a:effectLst/>
                <a:latin typeface="system-ui"/>
              </a:rPr>
              <a:t>{</a:t>
            </a:r>
            <a:br>
              <a:rPr lang="en-IN" sz="3200" b="0" i="0">
                <a:solidFill>
                  <a:srgbClr val="FF0000"/>
                </a:solidFill>
                <a:effectLst/>
                <a:latin typeface="system-ui"/>
              </a:rPr>
            </a:br>
            <a:r>
              <a:rPr lang="en-IN" sz="3200" b="0" i="0">
                <a:solidFill>
                  <a:srgbClr val="FF0000"/>
                </a:solidFill>
                <a:effectLst/>
                <a:latin typeface="system-ui"/>
              </a:rPr>
              <a:t>border-style</a:t>
            </a:r>
            <a:r>
              <a:rPr lang="en-IN" sz="3200" b="0" i="0">
                <a:solidFill>
                  <a:srgbClr val="000000"/>
                </a:solidFill>
                <a:effectLst/>
                <a:latin typeface="system-ui"/>
              </a:rPr>
              <a:t>:</a:t>
            </a:r>
            <a:r>
              <a:rPr lang="en-IN" sz="3200" b="0" i="0">
                <a:solidFill>
                  <a:srgbClr val="0000CD"/>
                </a:solidFill>
                <a:effectLst/>
                <a:latin typeface="system-ui"/>
              </a:rPr>
              <a:t> solid</a:t>
            </a:r>
            <a:r>
              <a:rPr lang="en-IN" sz="3200" b="0" i="0">
                <a:solidFill>
                  <a:srgbClr val="000000"/>
                </a:solidFill>
                <a:effectLst/>
                <a:latin typeface="system-ui"/>
              </a:rPr>
              <a:t>;</a:t>
            </a:r>
            <a:br>
              <a:rPr lang="en-IN" sz="3200" b="0" i="0">
                <a:solidFill>
                  <a:srgbClr val="FF0000"/>
                </a:solidFill>
                <a:effectLst/>
                <a:latin typeface="system-ui"/>
              </a:rPr>
            </a:br>
            <a:r>
              <a:rPr lang="en-IN" sz="3200" b="0" i="0">
                <a:solidFill>
                  <a:srgbClr val="FF0000"/>
                </a:solidFill>
                <a:effectLst/>
                <a:latin typeface="system-ui"/>
              </a:rPr>
              <a:t>border-width</a:t>
            </a:r>
            <a:r>
              <a:rPr lang="en-IN" sz="3200" b="0" i="0">
                <a:solidFill>
                  <a:srgbClr val="000000"/>
                </a:solidFill>
                <a:effectLst/>
                <a:latin typeface="system-ui"/>
              </a:rPr>
              <a:t>:</a:t>
            </a:r>
            <a:r>
              <a:rPr lang="en-IN" sz="3200" b="0" i="0">
                <a:solidFill>
                  <a:srgbClr val="0000CD"/>
                </a:solidFill>
                <a:effectLst/>
                <a:latin typeface="system-ui"/>
              </a:rPr>
              <a:t> 5px</a:t>
            </a:r>
            <a:r>
              <a:rPr lang="en-IN" sz="3200" b="0" i="0">
                <a:solidFill>
                  <a:srgbClr val="000000"/>
                </a:solidFill>
                <a:effectLst/>
                <a:latin typeface="system-ui"/>
              </a:rPr>
              <a:t>;</a:t>
            </a:r>
            <a:r>
              <a:rPr lang="en-IN" sz="3200" b="0" i="0">
                <a:solidFill>
                  <a:srgbClr val="FF0000"/>
                </a:solidFill>
                <a:effectLst/>
                <a:latin typeface="system-ui"/>
              </a:rPr>
              <a:t> </a:t>
            </a:r>
            <a:br>
              <a:rPr lang="en-IN" sz="3200" b="0" i="0">
                <a:solidFill>
                  <a:srgbClr val="FF0000"/>
                </a:solidFill>
                <a:effectLst/>
                <a:latin typeface="system-ui"/>
              </a:rPr>
            </a:br>
            <a:r>
              <a:rPr lang="en-IN" sz="3200" b="0" i="0">
                <a:solidFill>
                  <a:srgbClr val="FF0000"/>
                </a:solidFill>
                <a:effectLst/>
                <a:latin typeface="system-ui"/>
              </a:rPr>
              <a:t>padding</a:t>
            </a:r>
            <a:r>
              <a:rPr lang="en-IN" sz="3200" b="0" i="0">
                <a:solidFill>
                  <a:srgbClr val="000000"/>
                </a:solidFill>
                <a:effectLst/>
                <a:latin typeface="system-ui"/>
              </a:rPr>
              <a:t>:</a:t>
            </a:r>
            <a:r>
              <a:rPr lang="en-IN" sz="3200" b="0" i="0">
                <a:solidFill>
                  <a:srgbClr val="0000CD"/>
                </a:solidFill>
                <a:effectLst/>
                <a:latin typeface="system-ui"/>
              </a:rPr>
              <a:t> 5px</a:t>
            </a:r>
            <a:r>
              <a:rPr lang="en-IN" sz="3200" b="0" i="0">
                <a:solidFill>
                  <a:srgbClr val="000000"/>
                </a:solidFill>
                <a:effectLst/>
                <a:latin typeface="system-ui"/>
              </a:rPr>
              <a:t>;</a:t>
            </a:r>
            <a:br>
              <a:rPr lang="en-IN" sz="3200" b="0" i="0">
                <a:solidFill>
                  <a:srgbClr val="FF0000"/>
                </a:solidFill>
                <a:effectLst/>
                <a:latin typeface="system-ui"/>
              </a:rPr>
            </a:br>
            <a:r>
              <a:rPr lang="en-IN" sz="3200" b="0" i="0">
                <a:solidFill>
                  <a:srgbClr val="000000"/>
                </a:solidFill>
                <a:effectLst/>
                <a:latin typeface="system-ui"/>
              </a:rPr>
              <a:t>}</a:t>
            </a:r>
            <a:r>
              <a:rPr lang="en-IN" sz="3200" b="0" i="0">
                <a:solidFill>
                  <a:srgbClr val="A52A2A"/>
                </a:solidFill>
                <a:effectLst/>
                <a:latin typeface="system-ui"/>
              </a:rPr>
              <a:t> </a:t>
            </a:r>
            <a:endParaRPr lang="en-US" sz="3600" dirty="0"/>
          </a:p>
        </p:txBody>
      </p:sp>
    </p:spTree>
    <p:extLst>
      <p:ext uri="{BB962C8B-B14F-4D97-AF65-F5344CB8AC3E}">
        <p14:creationId xmlns:p14="http://schemas.microsoft.com/office/powerpoint/2010/main" val="7892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Q &amp; A</a:t>
            </a:r>
          </a:p>
        </p:txBody>
      </p:sp>
      <p:sp>
        <p:nvSpPr>
          <p:cNvPr id="14" name="TextBox 2"/>
          <p:cNvSpPr txBox="1">
            <a:spLocks noChangeArrowheads="1"/>
          </p:cNvSpPr>
          <p:nvPr/>
        </p:nvSpPr>
        <p:spPr bwMode="auto">
          <a:xfrm>
            <a:off x="7422263" y="5373629"/>
            <a:ext cx="9766085"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r>
              <a:rPr lang="en-IN" altLang="en-US" sz="16600" dirty="0">
                <a:solidFill>
                  <a:srgbClr val="C00000"/>
                </a:solidFill>
              </a:rPr>
              <a:t>Thank</a:t>
            </a:r>
            <a:r>
              <a:rPr lang="en-IN" altLang="en-US" sz="16600" dirty="0"/>
              <a:t> </a:t>
            </a:r>
            <a:r>
              <a:rPr lang="en-IN" altLang="en-US" sz="16600" dirty="0">
                <a:solidFill>
                  <a:srgbClr val="FFC000"/>
                </a:solidFill>
              </a:rPr>
              <a:t>You</a:t>
            </a:r>
            <a:r>
              <a:rPr lang="en-IN" altLang="en-US" sz="16600" dirty="0"/>
              <a:t> </a:t>
            </a:r>
            <a:r>
              <a:rPr lang="en-IN" altLang="en-US" sz="16600" dirty="0">
                <a:solidFill>
                  <a:srgbClr val="00B050"/>
                </a:solidFill>
                <a:sym typeface="Wingdings" panose="05000000000000000000" pitchFamily="2" charset="2"/>
              </a:rPr>
              <a:t></a:t>
            </a:r>
            <a:endParaRPr lang="en-IN" altLang="en-US" sz="16600" dirty="0">
              <a:solidFill>
                <a:srgbClr val="00B050"/>
              </a:solidFill>
            </a:endParaRPr>
          </a:p>
        </p:txBody>
      </p:sp>
      <p:sp>
        <p:nvSpPr>
          <p:cNvPr id="15" name="Title 1"/>
          <p:cNvSpPr txBox="1">
            <a:spLocks/>
          </p:cNvSpPr>
          <p:nvPr/>
        </p:nvSpPr>
        <p:spPr>
          <a:xfrm>
            <a:off x="15695937" y="99013"/>
            <a:ext cx="8166532" cy="1173201"/>
          </a:xfrm>
          <a:prstGeom prst="rect">
            <a:avLst/>
          </a:prstGeom>
        </p:spPr>
        <p:txBody>
          <a:bodyPr>
            <a:noAutofit/>
          </a:bodyPr>
          <a:lstStyle>
            <a:lvl1pPr algn="l" defTabSz="1810787" rtl="0" eaLnBrk="1" latinLnBrk="0" hangingPunct="1">
              <a:spcBef>
                <a:spcPct val="0"/>
              </a:spcBef>
              <a:buNone/>
              <a:defRPr sz="7200" kern="1200" cap="all" spc="-120" baseline="0">
                <a:solidFill>
                  <a:schemeClr val="tx2"/>
                </a:solidFill>
                <a:latin typeface="+mj-lt"/>
                <a:ea typeface="+mj-ea"/>
                <a:cs typeface="+mj-cs"/>
              </a:defRPr>
            </a:lvl1pPr>
          </a:lstStyle>
          <a:p>
            <a:endParaRPr lang="en-US" sz="5000" spc="60" dirty="0">
              <a:solidFill>
                <a:schemeClr val="bg1">
                  <a:lumMod val="85000"/>
                </a:schemeClr>
              </a:solidFill>
              <a:latin typeface="Trebuchet MS"/>
              <a:cs typeface="Trebuchet MS"/>
            </a:endParaRPr>
          </a:p>
        </p:txBody>
      </p:sp>
    </p:spTree>
    <p:extLst>
      <p:ext uri="{BB962C8B-B14F-4D97-AF65-F5344CB8AC3E}">
        <p14:creationId xmlns:p14="http://schemas.microsoft.com/office/powerpoint/2010/main" val="3416379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b="0" i="0" dirty="0">
                <a:solidFill>
                  <a:srgbClr val="000000"/>
                </a:solidFill>
                <a:effectLst/>
                <a:latin typeface="system-ui"/>
              </a:rPr>
              <a:t>Today's Training Topics </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IN" sz="3600" dirty="0">
                <a:solidFill>
                  <a:schemeClr val="accent6">
                    <a:lumMod val="75000"/>
                    <a:lumOff val="25000"/>
                  </a:schemeClr>
                </a:solidFill>
              </a:rPr>
              <a:t>CSS Word Wrap</a:t>
            </a:r>
          </a:p>
          <a:p>
            <a:pPr marL="571500" indent="-571500">
              <a:buFont typeface="Arial" panose="020B0604020202020204" pitchFamily="34" charset="0"/>
              <a:buChar char="•"/>
            </a:pPr>
            <a:r>
              <a:rPr lang="en-IN" sz="3600" dirty="0">
                <a:solidFill>
                  <a:schemeClr val="accent6">
                    <a:lumMod val="75000"/>
                    <a:lumOff val="25000"/>
                  </a:schemeClr>
                </a:solidFill>
              </a:rPr>
              <a:t>CSS Box Model</a:t>
            </a:r>
          </a:p>
          <a:p>
            <a:pPr marL="571500" indent="-571500">
              <a:buFont typeface="Arial" panose="020B0604020202020204" pitchFamily="34" charset="0"/>
              <a:buChar char="•"/>
            </a:pPr>
            <a:r>
              <a:rPr lang="en-IN" sz="3600" dirty="0">
                <a:solidFill>
                  <a:schemeClr val="accent6">
                    <a:lumMod val="75000"/>
                    <a:lumOff val="25000"/>
                  </a:schemeClr>
                </a:solidFill>
              </a:rPr>
              <a:t>CSS Padding</a:t>
            </a:r>
          </a:p>
          <a:p>
            <a:pPr marL="571500" indent="-571500">
              <a:buFont typeface="Arial" panose="020B0604020202020204" pitchFamily="34" charset="0"/>
              <a:buChar char="•"/>
            </a:pPr>
            <a:r>
              <a:rPr lang="en-IN" sz="3600" dirty="0">
                <a:solidFill>
                  <a:schemeClr val="accent6">
                    <a:lumMod val="75000"/>
                    <a:lumOff val="25000"/>
                  </a:schemeClr>
                </a:solidFill>
              </a:rPr>
              <a:t>CSS Margin</a:t>
            </a:r>
          </a:p>
          <a:p>
            <a:pPr marL="571500" indent="-571500">
              <a:buFont typeface="Arial" panose="020B0604020202020204" pitchFamily="34" charset="0"/>
              <a:buChar char="•"/>
            </a:pPr>
            <a:r>
              <a:rPr lang="en-IN" sz="3600">
                <a:solidFill>
                  <a:schemeClr val="accent6">
                    <a:lumMod val="75000"/>
                    <a:lumOff val="25000"/>
                  </a:schemeClr>
                </a:solidFill>
              </a:rPr>
              <a:t>CSS Borders </a:t>
            </a:r>
            <a:endParaRPr lang="en-IN" sz="3600" dirty="0">
              <a:solidFill>
                <a:schemeClr val="accent6">
                  <a:lumMod val="75000"/>
                  <a:lumOff val="25000"/>
                </a:schemeClr>
              </a:solidFill>
            </a:endParaRPr>
          </a:p>
          <a:p>
            <a:pPr marL="571500" indent="-571500">
              <a:buFont typeface="Arial" panose="020B0604020202020204" pitchFamily="34" charset="0"/>
              <a:buChar char="•"/>
            </a:pPr>
            <a:endParaRPr lang="en-IN" sz="3600" dirty="0">
              <a:solidFill>
                <a:schemeClr val="accent6">
                  <a:lumMod val="75000"/>
                  <a:lumOff val="25000"/>
                </a:schemeClr>
              </a:solidFill>
            </a:endParaRPr>
          </a:p>
          <a:p>
            <a:pPr marL="571500" indent="-571500">
              <a:buFont typeface="Arial" panose="020B0604020202020204" pitchFamily="34" charset="0"/>
              <a:buChar char="•"/>
            </a:pPr>
            <a:endParaRPr lang="en-IN" sz="3600" dirty="0">
              <a:solidFill>
                <a:schemeClr val="accent6">
                  <a:lumMod val="75000"/>
                  <a:lumOff val="25000"/>
                </a:schemeClr>
              </a:solidFill>
            </a:endParaRPr>
          </a:p>
          <a:p>
            <a:pPr marL="571500" indent="-571500">
              <a:buFont typeface="Arial" panose="020B0604020202020204" pitchFamily="34" charset="0"/>
              <a:buChar char="•"/>
            </a:pPr>
            <a:endParaRPr lang="en-IN" sz="3600" dirty="0">
              <a:solidFill>
                <a:schemeClr val="accent6">
                  <a:lumMod val="75000"/>
                  <a:lumOff val="25000"/>
                </a:schemeClr>
              </a:solidFill>
            </a:endParaRPr>
          </a:p>
          <a:p>
            <a:pPr marL="571500" indent="-571500">
              <a:buFont typeface="Arial" panose="020B0604020202020204" pitchFamily="34" charset="0"/>
              <a:buChar char="•"/>
            </a:pPr>
            <a:endParaRPr lang="en-IN" sz="3600" dirty="0">
              <a:solidFill>
                <a:schemeClr val="accent6">
                  <a:lumMod val="75000"/>
                  <a:lumOff val="25000"/>
                </a:schemeClr>
              </a:solidFill>
            </a:endParaRPr>
          </a:p>
          <a:p>
            <a:pPr marL="571500" indent="-571500">
              <a:buFont typeface="Arial" panose="020B0604020202020204" pitchFamily="34" charset="0"/>
              <a:buChar char="•"/>
            </a:pPr>
            <a:endParaRPr lang="en-IN" sz="3600" dirty="0">
              <a:solidFill>
                <a:schemeClr val="accent6">
                  <a:lumMod val="75000"/>
                  <a:lumOff val="25000"/>
                </a:schemeClr>
              </a:solidFill>
            </a:endParaRPr>
          </a:p>
        </p:txBody>
      </p:sp>
    </p:spTree>
    <p:extLst>
      <p:ext uri="{BB962C8B-B14F-4D97-AF65-F5344CB8AC3E}">
        <p14:creationId xmlns:p14="http://schemas.microsoft.com/office/powerpoint/2010/main" val="1830854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word-wrap</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CSS word-wrap property as the name suggests, is used to break the long words and wrap onto the next line according to the width available. It can prevent overflow of text when a string is too long to fit in the containing box.</a:t>
            </a:r>
            <a:br>
              <a:rPr lang="en-IN" sz="3200" b="1" i="0" dirty="0">
                <a:solidFill>
                  <a:srgbClr val="000000"/>
                </a:solidFill>
                <a:effectLst/>
                <a:latin typeface="system-ui"/>
              </a:rPr>
            </a:br>
            <a:r>
              <a:rPr lang="en-IN" sz="3200" b="1" i="0" dirty="0">
                <a:solidFill>
                  <a:srgbClr val="000000"/>
                </a:solidFill>
                <a:effectLst/>
                <a:latin typeface="system-ui"/>
              </a:rPr>
              <a:t>Word Wrap Property Values:</a:t>
            </a:r>
            <a:br>
              <a:rPr lang="en-US" sz="3200" dirty="0"/>
            </a:br>
            <a:endParaRPr lang="en-US" sz="3600" dirty="0"/>
          </a:p>
        </p:txBody>
      </p:sp>
      <p:graphicFrame>
        <p:nvGraphicFramePr>
          <p:cNvPr id="4" name="Table 3">
            <a:extLst>
              <a:ext uri="{FF2B5EF4-FFF2-40B4-BE49-F238E27FC236}">
                <a16:creationId xmlns:a16="http://schemas.microsoft.com/office/drawing/2014/main" id="{8E6FBF21-D0AB-48AD-9686-6098C1407437}"/>
              </a:ext>
            </a:extLst>
          </p:cNvPr>
          <p:cNvGraphicFramePr>
            <a:graphicFrameLocks noGrp="1"/>
          </p:cNvGraphicFramePr>
          <p:nvPr>
            <p:extLst>
              <p:ext uri="{D42A27DB-BD31-4B8C-83A1-F6EECF244321}">
                <p14:modId xmlns:p14="http://schemas.microsoft.com/office/powerpoint/2010/main" val="2839819351"/>
              </p:ext>
            </p:extLst>
          </p:nvPr>
        </p:nvGraphicFramePr>
        <p:xfrm>
          <a:off x="1436599" y="6453749"/>
          <a:ext cx="15422794" cy="4145280"/>
        </p:xfrm>
        <a:graphic>
          <a:graphicData uri="http://schemas.openxmlformats.org/drawingml/2006/table">
            <a:tbl>
              <a:tblPr/>
              <a:tblGrid>
                <a:gridCol w="3105345">
                  <a:extLst>
                    <a:ext uri="{9D8B030D-6E8A-4147-A177-3AD203B41FA5}">
                      <a16:colId xmlns:a16="http://schemas.microsoft.com/office/drawing/2014/main" val="3427142479"/>
                    </a:ext>
                  </a:extLst>
                </a:gridCol>
                <a:gridCol w="12317449">
                  <a:extLst>
                    <a:ext uri="{9D8B030D-6E8A-4147-A177-3AD203B41FA5}">
                      <a16:colId xmlns:a16="http://schemas.microsoft.com/office/drawing/2014/main" val="3363887915"/>
                    </a:ext>
                  </a:extLst>
                </a:gridCol>
              </a:tblGrid>
              <a:tr h="0">
                <a:tc>
                  <a:txBody>
                    <a:bodyPr/>
                    <a:lstStyle/>
                    <a:p>
                      <a:pPr algn="l" fontAlgn="b"/>
                      <a:r>
                        <a:rPr lang="en-IN" dirty="0">
                          <a:effectLst/>
                        </a:rPr>
                        <a:t>Value</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80E5D2"/>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a:effectLst/>
                        </a:rPr>
                        <a:t>Description</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20E6D2"/>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290673766"/>
                  </a:ext>
                </a:extLst>
              </a:tr>
              <a:tr h="0">
                <a:tc>
                  <a:txBody>
                    <a:bodyPr/>
                    <a:lstStyle/>
                    <a:p>
                      <a:pPr fontAlgn="t"/>
                      <a:r>
                        <a:rPr lang="en-IN">
                          <a:effectLst/>
                        </a:rPr>
                        <a:t>normal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It is the default value. It break line only at allowed break points. It doesn't break words in between.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50672913"/>
                  </a:ext>
                </a:extLst>
              </a:tr>
              <a:tr h="0">
                <a:tc>
                  <a:txBody>
                    <a:bodyPr/>
                    <a:lstStyle/>
                    <a:p>
                      <a:pPr fontAlgn="t"/>
                      <a:r>
                        <a:rPr lang="en-IN" dirty="0">
                          <a:effectLst/>
                        </a:rPr>
                        <a:t>break-word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It allows long words to be broken according to space available.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87586975"/>
                  </a:ext>
                </a:extLst>
              </a:tr>
              <a:tr h="0">
                <a:tc>
                  <a:txBody>
                    <a:bodyPr/>
                    <a:lstStyle/>
                    <a:p>
                      <a:pPr fontAlgn="t"/>
                      <a:r>
                        <a:rPr lang="en-IN">
                          <a:effectLst/>
                        </a:rPr>
                        <a:t>initial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It sets this property to its default value.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27696652"/>
                  </a:ext>
                </a:extLst>
              </a:tr>
              <a:tr h="0">
                <a:tc>
                  <a:txBody>
                    <a:bodyPr/>
                    <a:lstStyle/>
                    <a:p>
                      <a:pPr fontAlgn="t"/>
                      <a:r>
                        <a:rPr lang="en-IN">
                          <a:effectLst/>
                        </a:rPr>
                        <a:t>inherit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It inherits property from its parent element.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16454645"/>
                  </a:ext>
                </a:extLst>
              </a:tr>
            </a:tbl>
          </a:graphicData>
        </a:graphic>
      </p:graphicFrame>
    </p:spTree>
    <p:extLst>
      <p:ext uri="{BB962C8B-B14F-4D97-AF65-F5344CB8AC3E}">
        <p14:creationId xmlns:p14="http://schemas.microsoft.com/office/powerpoint/2010/main" val="962719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Box Model</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A CSS Box Model is the most important concept in designing websites. It is a combination of different CSS properties, that together form a box, hence, a box model.</a:t>
            </a:r>
          </a:p>
          <a:p>
            <a:pPr marL="457200" indent="-457200" algn="l">
              <a:buFont typeface="Arial" panose="020B0604020202020204" pitchFamily="34" charset="0"/>
              <a:buChar char="•"/>
            </a:pPr>
            <a:r>
              <a:rPr lang="en-US" sz="3600" dirty="0"/>
              <a:t>According to the CSS box model, a browser engine represents every element in HTML as a box. This box is a combination of the element's content, padding, margins and borders.</a:t>
            </a:r>
            <a:br>
              <a:rPr lang="en-US" sz="3200" dirty="0"/>
            </a:br>
            <a:r>
              <a:rPr lang="en-US" sz="3200" b="1" dirty="0"/>
              <a:t>Size of a CSS Box:</a:t>
            </a:r>
            <a:br>
              <a:rPr lang="en-US" sz="3200" b="1" dirty="0"/>
            </a:br>
            <a:br>
              <a:rPr lang="en-US" sz="3200" b="1" dirty="0"/>
            </a:br>
            <a:r>
              <a:rPr lang="en-US" sz="3200" b="1" dirty="0">
                <a:solidFill>
                  <a:srgbClr val="92D050"/>
                </a:solidFill>
              </a:rPr>
              <a:t>Total Width: content + padding-left + padding-right + border-left + border-right + margin-left + margin-right</a:t>
            </a:r>
            <a:br>
              <a:rPr lang="en-US" sz="3200" b="1" dirty="0">
                <a:solidFill>
                  <a:srgbClr val="92D050"/>
                </a:solidFill>
              </a:rPr>
            </a:br>
            <a:r>
              <a:rPr lang="en-US" sz="3200" b="1" dirty="0">
                <a:solidFill>
                  <a:srgbClr val="92D050"/>
                </a:solidFill>
              </a:rPr>
              <a:t>Total Height: content + padding-top + padding-bottom + border-top + border-bottom + margin-top + margin-bottom</a:t>
            </a:r>
          </a:p>
          <a:p>
            <a:pPr marL="457200" indent="-457200" algn="l">
              <a:buFont typeface="Arial" panose="020B0604020202020204" pitchFamily="34" charset="0"/>
              <a:buChar char="•"/>
            </a:pPr>
            <a:r>
              <a:rPr lang="en-US" sz="3600" b="1" dirty="0"/>
              <a:t>Elements of a CSS Box Model:</a:t>
            </a:r>
            <a:br>
              <a:rPr lang="en-US" sz="3600" b="1" dirty="0"/>
            </a:br>
            <a:endParaRPr lang="en-US" sz="3600" b="1" dirty="0"/>
          </a:p>
        </p:txBody>
      </p:sp>
      <p:graphicFrame>
        <p:nvGraphicFramePr>
          <p:cNvPr id="5" name="Table 4">
            <a:extLst>
              <a:ext uri="{FF2B5EF4-FFF2-40B4-BE49-F238E27FC236}">
                <a16:creationId xmlns:a16="http://schemas.microsoft.com/office/drawing/2014/main" id="{8E24E714-189E-4495-875D-388F11148F32}"/>
              </a:ext>
            </a:extLst>
          </p:cNvPr>
          <p:cNvGraphicFramePr>
            <a:graphicFrameLocks noGrp="1"/>
          </p:cNvGraphicFramePr>
          <p:nvPr>
            <p:extLst>
              <p:ext uri="{D42A27DB-BD31-4B8C-83A1-F6EECF244321}">
                <p14:modId xmlns:p14="http://schemas.microsoft.com/office/powerpoint/2010/main" val="1756940931"/>
              </p:ext>
            </p:extLst>
          </p:nvPr>
        </p:nvGraphicFramePr>
        <p:xfrm>
          <a:off x="1256579" y="8839014"/>
          <a:ext cx="19937216" cy="4109898"/>
        </p:xfrm>
        <a:graphic>
          <a:graphicData uri="http://schemas.openxmlformats.org/drawingml/2006/table">
            <a:tbl>
              <a:tblPr/>
              <a:tblGrid>
                <a:gridCol w="3240360">
                  <a:extLst>
                    <a:ext uri="{9D8B030D-6E8A-4147-A177-3AD203B41FA5}">
                      <a16:colId xmlns:a16="http://schemas.microsoft.com/office/drawing/2014/main" val="584030233"/>
                    </a:ext>
                  </a:extLst>
                </a:gridCol>
                <a:gridCol w="16696856">
                  <a:extLst>
                    <a:ext uri="{9D8B030D-6E8A-4147-A177-3AD203B41FA5}">
                      <a16:colId xmlns:a16="http://schemas.microsoft.com/office/drawing/2014/main" val="4062546710"/>
                    </a:ext>
                  </a:extLst>
                </a:gridCol>
              </a:tblGrid>
              <a:tr h="543294">
                <a:tc>
                  <a:txBody>
                    <a:bodyPr/>
                    <a:lstStyle/>
                    <a:p>
                      <a:pPr algn="l" fontAlgn="b"/>
                      <a:r>
                        <a:rPr lang="en-IN" sz="2800">
                          <a:effectLst/>
                        </a:rPr>
                        <a:t>Value</a:t>
                      </a:r>
                    </a:p>
                  </a:txBody>
                  <a:tcPr marL="57797" marR="57797" marT="57797" marB="57797"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40AC15"/>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sz="2800" dirty="0">
                          <a:effectLst/>
                        </a:rPr>
                        <a:t>Description</a:t>
                      </a:r>
                    </a:p>
                  </a:txBody>
                  <a:tcPr marL="57797" marR="57797" marT="57797" marB="57797"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0AF15"/>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615348940"/>
                  </a:ext>
                </a:extLst>
              </a:tr>
              <a:tr h="729035">
                <a:tc>
                  <a:txBody>
                    <a:bodyPr/>
                    <a:lstStyle/>
                    <a:p>
                      <a:pPr fontAlgn="t"/>
                      <a:r>
                        <a:rPr lang="en-IN" sz="2800">
                          <a:effectLst/>
                        </a:rPr>
                        <a:t>Content Area</a:t>
                      </a:r>
                    </a:p>
                  </a:txBody>
                  <a:tcPr marL="57797" marR="57797" marT="57797" marB="577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800" dirty="0">
                          <a:effectLst/>
                        </a:rPr>
                        <a:t>Any information present inside a container is content. It can be text, image, video, and so on.</a:t>
                      </a:r>
                    </a:p>
                  </a:txBody>
                  <a:tcPr marL="57797" marR="57797" marT="57797" marB="577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56976014"/>
                  </a:ext>
                </a:extLst>
              </a:tr>
              <a:tr h="1170130">
                <a:tc>
                  <a:txBody>
                    <a:bodyPr/>
                    <a:lstStyle/>
                    <a:p>
                      <a:pPr fontAlgn="t"/>
                      <a:r>
                        <a:rPr lang="en-IN" sz="2800">
                          <a:effectLst/>
                        </a:rPr>
                        <a:t>Padding</a:t>
                      </a:r>
                    </a:p>
                  </a:txBody>
                  <a:tcPr marL="57797" marR="57797" marT="57797" marB="577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800" dirty="0">
                          <a:effectLst/>
                        </a:rPr>
                        <a:t>It is the space between the content and the borders of the container. It works inside the container. It can be set individually for all four sides.</a:t>
                      </a:r>
                    </a:p>
                  </a:txBody>
                  <a:tcPr marL="57797" marR="57797" marT="57797" marB="577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41255871"/>
                  </a:ext>
                </a:extLst>
              </a:tr>
              <a:tr h="1125125">
                <a:tc>
                  <a:txBody>
                    <a:bodyPr/>
                    <a:lstStyle/>
                    <a:p>
                      <a:pPr fontAlgn="t"/>
                      <a:r>
                        <a:rPr lang="en-IN" sz="2800">
                          <a:effectLst/>
                        </a:rPr>
                        <a:t>Border</a:t>
                      </a:r>
                    </a:p>
                  </a:txBody>
                  <a:tcPr marL="57797" marR="57797" marT="57797" marB="577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800" dirty="0">
                          <a:effectLst/>
                        </a:rPr>
                        <a:t>A border gets placed around the padding and content. It can be adjusted for all four sides of the container. It can be styled for its width, color and corners.</a:t>
                      </a:r>
                    </a:p>
                  </a:txBody>
                  <a:tcPr marL="57797" marR="57797" marT="57797" marB="577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10001620"/>
                  </a:ext>
                </a:extLst>
              </a:tr>
              <a:tr h="495055">
                <a:tc>
                  <a:txBody>
                    <a:bodyPr/>
                    <a:lstStyle/>
                    <a:p>
                      <a:pPr fontAlgn="t"/>
                      <a:r>
                        <a:rPr lang="en-IN" sz="2800">
                          <a:effectLst/>
                        </a:rPr>
                        <a:t>Margin</a:t>
                      </a:r>
                    </a:p>
                  </a:txBody>
                  <a:tcPr marL="57797" marR="57797" marT="57797" marB="577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800" dirty="0">
                          <a:effectLst/>
                        </a:rPr>
                        <a:t>It manages the area outside the border. It can be set for all sides individually.</a:t>
                      </a:r>
                    </a:p>
                  </a:txBody>
                  <a:tcPr marL="57797" marR="57797" marT="57797" marB="577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77923218"/>
                  </a:ext>
                </a:extLst>
              </a:tr>
            </a:tbl>
          </a:graphicData>
        </a:graphic>
      </p:graphicFrame>
    </p:spTree>
    <p:extLst>
      <p:ext uri="{BB962C8B-B14F-4D97-AF65-F5344CB8AC3E}">
        <p14:creationId xmlns:p14="http://schemas.microsoft.com/office/powerpoint/2010/main" val="635352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Box Model</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IN" sz="3200" b="0" i="0" dirty="0">
                <a:solidFill>
                  <a:srgbClr val="0000CD"/>
                </a:solidFill>
                <a:effectLst/>
                <a:latin typeface="system-ui"/>
              </a:rPr>
              <a:t>&lt;</a:t>
            </a:r>
            <a:r>
              <a:rPr lang="en-IN" sz="3200" b="0" i="0" dirty="0">
                <a:solidFill>
                  <a:srgbClr val="A52A2A"/>
                </a:solidFill>
                <a:effectLst/>
                <a:latin typeface="system-ui"/>
              </a:rPr>
              <a:t>style</a:t>
            </a:r>
            <a:r>
              <a:rPr lang="en-IN" sz="3200" b="0" i="0" dirty="0">
                <a:solidFill>
                  <a:srgbClr val="0000CD"/>
                </a:solidFill>
                <a:effectLst/>
                <a:latin typeface="system-ui"/>
              </a:rPr>
              <a:t>&gt;</a:t>
            </a:r>
            <a:br>
              <a:rPr lang="en-IN" sz="3200" b="0" i="0" dirty="0">
                <a:solidFill>
                  <a:srgbClr val="A52A2A"/>
                </a:solidFill>
                <a:effectLst/>
                <a:latin typeface="system-ui"/>
              </a:rPr>
            </a:br>
            <a:r>
              <a:rPr lang="en-IN" sz="3200" b="0" i="0" dirty="0">
                <a:solidFill>
                  <a:srgbClr val="A52A2A"/>
                </a:solidFill>
                <a:effectLst/>
                <a:latin typeface="system-ui"/>
              </a:rPr>
              <a:t>div </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background-</a:t>
            </a:r>
            <a:r>
              <a:rPr lang="en-IN" sz="3200" b="0" i="0" dirty="0" err="1">
                <a:solidFill>
                  <a:srgbClr val="FF0000"/>
                </a:solidFill>
                <a:effectLst/>
                <a:latin typeface="system-ui"/>
              </a:rPr>
              <a:t>color</a:t>
            </a:r>
            <a:r>
              <a:rPr lang="en-IN" sz="3200" b="0" i="0" dirty="0">
                <a:solidFill>
                  <a:srgbClr val="000000"/>
                </a:solidFill>
                <a:effectLst/>
                <a:latin typeface="system-ui"/>
              </a:rPr>
              <a:t>:</a:t>
            </a:r>
            <a:r>
              <a:rPr lang="en-IN" sz="3200" b="0" i="0" dirty="0">
                <a:solidFill>
                  <a:srgbClr val="0000CD"/>
                </a:solidFill>
                <a:effectLst/>
                <a:latin typeface="system-ui"/>
              </a:rPr>
              <a:t> #e3fdcb</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width</a:t>
            </a:r>
            <a:r>
              <a:rPr lang="en-IN" sz="3200" b="0" i="0" dirty="0">
                <a:solidFill>
                  <a:srgbClr val="000000"/>
                </a:solidFill>
                <a:effectLst/>
                <a:latin typeface="system-ui"/>
              </a:rPr>
              <a:t>:</a:t>
            </a:r>
            <a:r>
              <a:rPr lang="en-IN" sz="3200" b="0" i="0" dirty="0">
                <a:solidFill>
                  <a:srgbClr val="0000CD"/>
                </a:solidFill>
                <a:effectLst/>
                <a:latin typeface="system-ui"/>
              </a:rPr>
              <a:t> 300px</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border</a:t>
            </a:r>
            <a:r>
              <a:rPr lang="en-IN" sz="3200" b="0" i="0" dirty="0">
                <a:solidFill>
                  <a:srgbClr val="000000"/>
                </a:solidFill>
                <a:effectLst/>
                <a:latin typeface="system-ui"/>
              </a:rPr>
              <a:t>:</a:t>
            </a:r>
            <a:r>
              <a:rPr lang="en-IN" sz="3200" b="0" i="0" dirty="0">
                <a:solidFill>
                  <a:srgbClr val="0000CD"/>
                </a:solidFill>
                <a:effectLst/>
                <a:latin typeface="system-ui"/>
              </a:rPr>
              <a:t> 10px solid </a:t>
            </a:r>
            <a:r>
              <a:rPr lang="en-IN" sz="3200" b="0" i="0" dirty="0" err="1">
                <a:solidFill>
                  <a:srgbClr val="0000CD"/>
                </a:solidFill>
                <a:effectLst/>
                <a:latin typeface="system-ui"/>
              </a:rPr>
              <a:t>seagreen</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padding</a:t>
            </a:r>
            <a:r>
              <a:rPr lang="en-IN" sz="3200" b="0" i="0" dirty="0">
                <a:solidFill>
                  <a:srgbClr val="000000"/>
                </a:solidFill>
                <a:effectLst/>
                <a:latin typeface="system-ui"/>
              </a:rPr>
              <a:t>:</a:t>
            </a:r>
            <a:r>
              <a:rPr lang="en-IN" sz="3200" b="0" i="0" dirty="0">
                <a:solidFill>
                  <a:srgbClr val="0000CD"/>
                </a:solidFill>
                <a:effectLst/>
                <a:latin typeface="system-ui"/>
              </a:rPr>
              <a:t> 25px</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margin</a:t>
            </a:r>
            <a:r>
              <a:rPr lang="en-IN" sz="3200" b="0" i="0" dirty="0">
                <a:solidFill>
                  <a:srgbClr val="000000"/>
                </a:solidFill>
                <a:effectLst/>
                <a:latin typeface="system-ui"/>
              </a:rPr>
              <a:t>:</a:t>
            </a:r>
            <a:r>
              <a:rPr lang="en-IN" sz="3200" b="0" i="0" dirty="0">
                <a:solidFill>
                  <a:srgbClr val="0000CD"/>
                </a:solidFill>
                <a:effectLst/>
                <a:latin typeface="system-ui"/>
              </a:rPr>
              <a:t> 25px</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000000"/>
                </a:solidFill>
                <a:effectLst/>
                <a:latin typeface="system-ui"/>
              </a:rPr>
              <a:t>}</a:t>
            </a:r>
            <a:br>
              <a:rPr lang="en-IN" sz="3200" b="0" i="0" dirty="0">
                <a:solidFill>
                  <a:srgbClr val="A52A2A"/>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/style</a:t>
            </a:r>
            <a:r>
              <a:rPr lang="en-IN" sz="3200" b="0" i="0" dirty="0">
                <a:solidFill>
                  <a:srgbClr val="0000CD"/>
                </a:solidFill>
                <a:effectLst/>
                <a:latin typeface="system-ui"/>
              </a:rPr>
              <a:t>&gt;</a:t>
            </a:r>
            <a:br>
              <a:rPr lang="en-US" sz="3600" b="1" dirty="0"/>
            </a:br>
            <a:r>
              <a:rPr lang="en-US" sz="3200" b="0" i="0" dirty="0">
                <a:solidFill>
                  <a:srgbClr val="0000CD"/>
                </a:solidFill>
                <a:effectLst/>
                <a:latin typeface="system-ui"/>
              </a:rPr>
              <a:t>&lt;</a:t>
            </a:r>
            <a:r>
              <a:rPr lang="en-US" sz="3200" b="0" i="0" dirty="0">
                <a:solidFill>
                  <a:srgbClr val="A52A2A"/>
                </a:solidFill>
                <a:effectLst/>
                <a:latin typeface="system-ui"/>
              </a:rPr>
              <a:t>h2</a:t>
            </a:r>
            <a:r>
              <a:rPr lang="en-US" sz="3200" b="0" i="0" dirty="0">
                <a:solidFill>
                  <a:srgbClr val="0000CD"/>
                </a:solidFill>
                <a:effectLst/>
                <a:latin typeface="system-ui"/>
              </a:rPr>
              <a:t>&gt;</a:t>
            </a:r>
            <a:r>
              <a:rPr lang="en-US" sz="3200" b="0" i="0" dirty="0">
                <a:solidFill>
                  <a:srgbClr val="000000"/>
                </a:solidFill>
                <a:effectLst/>
                <a:latin typeface="system-ui"/>
              </a:rPr>
              <a:t>Demonstrating the Box Model</a:t>
            </a:r>
            <a:r>
              <a:rPr lang="en-US" sz="3200" b="0" i="0" dirty="0">
                <a:solidFill>
                  <a:srgbClr val="0000CD"/>
                </a:solidFill>
                <a:effectLst/>
                <a:latin typeface="system-ui"/>
              </a:rPr>
              <a:t>&lt;</a:t>
            </a:r>
            <a:r>
              <a:rPr lang="en-US" sz="3200" b="0" i="0" dirty="0">
                <a:solidFill>
                  <a:srgbClr val="A52A2A"/>
                </a:solidFill>
                <a:effectLst/>
                <a:latin typeface="system-ui"/>
              </a:rPr>
              <a:t>/h2</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p</a:t>
            </a:r>
            <a:r>
              <a:rPr lang="en-US" sz="3200" b="0" i="0" dirty="0">
                <a:solidFill>
                  <a:srgbClr val="0000CD"/>
                </a:solidFill>
                <a:effectLst/>
                <a:latin typeface="system-ui"/>
              </a:rPr>
              <a:t>&gt;</a:t>
            </a:r>
            <a:r>
              <a:rPr lang="en-US" sz="3200" b="0" i="0" dirty="0">
                <a:solidFill>
                  <a:srgbClr val="000000"/>
                </a:solidFill>
                <a:effectLst/>
                <a:latin typeface="system-ui"/>
              </a:rPr>
              <a:t>The CSS box model is essentially a box that wraps around every HTML element.</a:t>
            </a:r>
            <a:br>
              <a:rPr lang="en-US" sz="3200" dirty="0"/>
            </a:br>
            <a:r>
              <a:rPr lang="en-US" sz="3200" b="0" i="0" dirty="0">
                <a:solidFill>
                  <a:srgbClr val="000000"/>
                </a:solidFill>
                <a:effectLst/>
                <a:latin typeface="system-ui"/>
              </a:rPr>
              <a:t>It consists of: borders, padding, margins, and the actual content.</a:t>
            </a:r>
            <a:r>
              <a:rPr lang="en-US" sz="3200" b="0" i="0" dirty="0">
                <a:solidFill>
                  <a:srgbClr val="0000CD"/>
                </a:solidFill>
                <a:effectLst/>
                <a:latin typeface="system-ui"/>
              </a:rPr>
              <a:t>&lt;</a:t>
            </a:r>
            <a:r>
              <a:rPr lang="en-US" sz="3200" b="0" i="0" dirty="0">
                <a:solidFill>
                  <a:srgbClr val="A52A2A"/>
                </a:solidFill>
                <a:effectLst/>
                <a:latin typeface="system-ui"/>
              </a:rPr>
              <a:t>/p</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div</a:t>
            </a:r>
            <a:r>
              <a:rPr lang="en-US" sz="3200" b="0" i="0" dirty="0">
                <a:solidFill>
                  <a:srgbClr val="0000CD"/>
                </a:solidFill>
                <a:effectLst/>
                <a:latin typeface="system-ui"/>
              </a:rPr>
              <a:t>&gt;</a:t>
            </a:r>
            <a:r>
              <a:rPr lang="en-US" sz="3200" b="0" i="0" dirty="0">
                <a:solidFill>
                  <a:srgbClr val="000000"/>
                </a:solidFill>
                <a:effectLst/>
                <a:latin typeface="system-ui"/>
              </a:rPr>
              <a:t>This text is the actual content of the box. We have added a 25px padding, </a:t>
            </a:r>
            <a:br>
              <a:rPr lang="en-US" sz="3200" dirty="0"/>
            </a:br>
            <a:r>
              <a:rPr lang="en-US" sz="3200" b="0" i="0" dirty="0">
                <a:solidFill>
                  <a:srgbClr val="000000"/>
                </a:solidFill>
                <a:effectLst/>
                <a:latin typeface="system-ui"/>
              </a:rPr>
              <a:t>25px margin and a 25px green border. </a:t>
            </a:r>
            <a:r>
              <a:rPr lang="en-US" sz="3200" b="0" i="0" dirty="0">
                <a:solidFill>
                  <a:srgbClr val="0000CD"/>
                </a:solidFill>
                <a:effectLst/>
                <a:latin typeface="system-ui"/>
              </a:rPr>
              <a:t>&lt;</a:t>
            </a:r>
            <a:r>
              <a:rPr lang="en-US" sz="3200" b="0" i="0" dirty="0">
                <a:solidFill>
                  <a:srgbClr val="A52A2A"/>
                </a:solidFill>
                <a:effectLst/>
                <a:latin typeface="system-ui"/>
              </a:rPr>
              <a:t>/div</a:t>
            </a:r>
            <a:r>
              <a:rPr lang="en-US" sz="3200" b="0" i="0" dirty="0">
                <a:solidFill>
                  <a:srgbClr val="0000CD"/>
                </a:solidFill>
                <a:effectLst/>
                <a:latin typeface="system-ui"/>
              </a:rPr>
              <a:t>&gt;</a:t>
            </a:r>
            <a:endParaRPr lang="en-US" sz="3600" b="1" dirty="0"/>
          </a:p>
        </p:txBody>
      </p:sp>
    </p:spTree>
    <p:extLst>
      <p:ext uri="{BB962C8B-B14F-4D97-AF65-F5344CB8AC3E}">
        <p14:creationId xmlns:p14="http://schemas.microsoft.com/office/powerpoint/2010/main" val="3690138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Padding</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The CSS Padding property is used to define the space between the content and the border of the element. It clears an area around the content unlike margins which clears the area around the element.</a:t>
            </a:r>
          </a:p>
          <a:p>
            <a:pPr marL="457200" indent="-457200" algn="l">
              <a:buFont typeface="Arial" panose="020B0604020202020204" pitchFamily="34" charset="0"/>
              <a:buChar char="•"/>
            </a:pPr>
            <a:r>
              <a:rPr lang="en-IN" sz="3200" b="0" i="0" dirty="0">
                <a:solidFill>
                  <a:srgbClr val="0000CD"/>
                </a:solidFill>
                <a:effectLst/>
                <a:latin typeface="system-ui"/>
              </a:rPr>
              <a:t>&lt;</a:t>
            </a:r>
            <a:r>
              <a:rPr lang="en-IN" sz="3200" b="0" i="0" dirty="0">
                <a:solidFill>
                  <a:srgbClr val="A52A2A"/>
                </a:solidFill>
                <a:effectLst/>
                <a:latin typeface="system-ui"/>
              </a:rPr>
              <a:t>style</a:t>
            </a:r>
            <a:r>
              <a:rPr lang="en-IN" sz="3200" b="0" i="0" dirty="0">
                <a:solidFill>
                  <a:srgbClr val="0000CD"/>
                </a:solidFill>
                <a:effectLst/>
                <a:latin typeface="system-ui"/>
              </a:rPr>
              <a:t>&gt;</a:t>
            </a:r>
            <a:br>
              <a:rPr lang="en-IN" sz="3200" b="0" i="0" dirty="0">
                <a:solidFill>
                  <a:srgbClr val="A52A2A"/>
                </a:solidFill>
                <a:effectLst/>
                <a:latin typeface="system-ui"/>
              </a:rPr>
            </a:br>
            <a:r>
              <a:rPr lang="en-IN" sz="3200" b="0" i="0" dirty="0">
                <a:solidFill>
                  <a:srgbClr val="A52A2A"/>
                </a:solidFill>
                <a:effectLst/>
                <a:latin typeface="system-ui"/>
              </a:rPr>
              <a:t>p</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border</a:t>
            </a:r>
            <a:r>
              <a:rPr lang="en-IN" sz="3200" b="0" i="0" dirty="0">
                <a:solidFill>
                  <a:srgbClr val="000000"/>
                </a:solidFill>
                <a:effectLst/>
                <a:latin typeface="system-ui"/>
              </a:rPr>
              <a:t>:</a:t>
            </a:r>
            <a:r>
              <a:rPr lang="en-IN" sz="3200" b="0" i="0" dirty="0">
                <a:solidFill>
                  <a:srgbClr val="0000CD"/>
                </a:solidFill>
                <a:effectLst/>
                <a:latin typeface="system-ui"/>
              </a:rPr>
              <a:t> 1px solid black</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background-</a:t>
            </a:r>
            <a:r>
              <a:rPr lang="en-IN" sz="3200" b="0" i="0" dirty="0" err="1">
                <a:solidFill>
                  <a:srgbClr val="FF0000"/>
                </a:solidFill>
                <a:effectLst/>
                <a:latin typeface="system-ui"/>
              </a:rPr>
              <a:t>color</a:t>
            </a:r>
            <a:r>
              <a:rPr lang="en-IN" sz="3200" b="0" i="0" dirty="0">
                <a:solidFill>
                  <a:srgbClr val="000000"/>
                </a:solidFill>
                <a:effectLst/>
                <a:latin typeface="system-ui"/>
              </a:rPr>
              <a:t>:</a:t>
            </a:r>
            <a:r>
              <a:rPr lang="en-IN" sz="3200" b="0" i="0" dirty="0">
                <a:solidFill>
                  <a:srgbClr val="0000CD"/>
                </a:solidFill>
                <a:effectLst/>
                <a:latin typeface="system-ui"/>
              </a:rPr>
              <a:t> #a78f3d</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padding-top</a:t>
            </a:r>
            <a:r>
              <a:rPr lang="en-IN" sz="3200" b="0" i="0" dirty="0">
                <a:solidFill>
                  <a:srgbClr val="000000"/>
                </a:solidFill>
                <a:effectLst/>
                <a:latin typeface="system-ui"/>
              </a:rPr>
              <a:t>:</a:t>
            </a:r>
            <a:r>
              <a:rPr lang="en-IN" sz="3200" b="0" i="0" dirty="0">
                <a:solidFill>
                  <a:srgbClr val="0000CD"/>
                </a:solidFill>
                <a:effectLst/>
                <a:latin typeface="system-ui"/>
              </a:rPr>
              <a:t> 50px</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padding-right</a:t>
            </a:r>
            <a:r>
              <a:rPr lang="en-IN" sz="3200" b="0" i="0" dirty="0">
                <a:solidFill>
                  <a:srgbClr val="000000"/>
                </a:solidFill>
                <a:effectLst/>
                <a:latin typeface="system-ui"/>
              </a:rPr>
              <a:t>:</a:t>
            </a:r>
            <a:r>
              <a:rPr lang="en-IN" sz="3200" b="0" i="0" dirty="0">
                <a:solidFill>
                  <a:srgbClr val="0000CD"/>
                </a:solidFill>
                <a:effectLst/>
                <a:latin typeface="system-ui"/>
              </a:rPr>
              <a:t> 30px</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padding-bottom</a:t>
            </a:r>
            <a:r>
              <a:rPr lang="en-IN" sz="3200" b="0" i="0" dirty="0">
                <a:solidFill>
                  <a:srgbClr val="000000"/>
                </a:solidFill>
                <a:effectLst/>
                <a:latin typeface="system-ui"/>
              </a:rPr>
              <a:t>:</a:t>
            </a:r>
            <a:r>
              <a:rPr lang="en-IN" sz="3200" b="0" i="0" dirty="0">
                <a:solidFill>
                  <a:srgbClr val="0000CD"/>
                </a:solidFill>
                <a:effectLst/>
                <a:latin typeface="system-ui"/>
              </a:rPr>
              <a:t> 50px</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padding-left</a:t>
            </a:r>
            <a:r>
              <a:rPr lang="en-IN" sz="3200" b="0" i="0" dirty="0">
                <a:solidFill>
                  <a:srgbClr val="000000"/>
                </a:solidFill>
                <a:effectLst/>
                <a:latin typeface="system-ui"/>
              </a:rPr>
              <a:t>:</a:t>
            </a:r>
            <a:r>
              <a:rPr lang="en-IN" sz="3200" b="0" i="0" dirty="0">
                <a:solidFill>
                  <a:srgbClr val="0000CD"/>
                </a:solidFill>
                <a:effectLst/>
                <a:latin typeface="system-ui"/>
              </a:rPr>
              <a:t> 80px</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000000"/>
                </a:solidFill>
                <a:effectLst/>
                <a:latin typeface="system-ui"/>
              </a:rPr>
              <a:t>}</a:t>
            </a:r>
            <a:br>
              <a:rPr lang="en-IN" sz="3200" b="0" i="0" dirty="0">
                <a:solidFill>
                  <a:srgbClr val="A52A2A"/>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/style</a:t>
            </a:r>
            <a:r>
              <a:rPr lang="en-IN" sz="3200" b="0" i="0" dirty="0">
                <a:solidFill>
                  <a:srgbClr val="0000CD"/>
                </a:solidFill>
                <a:effectLst/>
                <a:latin typeface="system-ui"/>
              </a:rPr>
              <a:t>&gt;</a:t>
            </a:r>
            <a:br>
              <a:rPr lang="en-IN" sz="3200" dirty="0"/>
            </a:b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h2</a:t>
            </a:r>
            <a:r>
              <a:rPr lang="en-IN" sz="3200" b="0" i="0" dirty="0">
                <a:solidFill>
                  <a:srgbClr val="0000CD"/>
                </a:solidFill>
                <a:effectLst/>
                <a:latin typeface="system-ui"/>
              </a:rPr>
              <a:t>&gt;</a:t>
            </a:r>
            <a:r>
              <a:rPr lang="en-IN" sz="3200" b="0" i="0" dirty="0">
                <a:solidFill>
                  <a:srgbClr val="000000"/>
                </a:solidFill>
                <a:effectLst/>
                <a:latin typeface="system-ui"/>
              </a:rPr>
              <a:t>Using individual padding properties</a:t>
            </a:r>
            <a:r>
              <a:rPr lang="en-IN" sz="3200" b="0" i="0" dirty="0">
                <a:solidFill>
                  <a:srgbClr val="0000CD"/>
                </a:solidFill>
                <a:effectLst/>
                <a:latin typeface="system-ui"/>
              </a:rPr>
              <a:t>&lt;</a:t>
            </a:r>
            <a:r>
              <a:rPr lang="en-IN" sz="3200" b="0" i="0" dirty="0">
                <a:solidFill>
                  <a:srgbClr val="A52A2A"/>
                </a:solidFill>
                <a:effectLst/>
                <a:latin typeface="system-ui"/>
              </a:rPr>
              <a:t>/h2</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p</a:t>
            </a:r>
            <a:r>
              <a:rPr lang="en-IN" sz="3200" b="0" i="0" dirty="0">
                <a:solidFill>
                  <a:srgbClr val="0000CD"/>
                </a:solidFill>
                <a:effectLst/>
                <a:latin typeface="system-ui"/>
              </a:rPr>
              <a:t>&gt;</a:t>
            </a:r>
            <a:r>
              <a:rPr lang="en-IN" sz="3200" b="0" i="0" dirty="0">
                <a:solidFill>
                  <a:srgbClr val="000000"/>
                </a:solidFill>
                <a:effectLst/>
                <a:latin typeface="system-ui"/>
              </a:rPr>
              <a:t>This div element has a top padding of 50px, a right padding of 30px, a bottom padding of 50px, </a:t>
            </a:r>
            <a:br>
              <a:rPr lang="en-IN" sz="3200" dirty="0"/>
            </a:br>
            <a:r>
              <a:rPr lang="en-IN" sz="3200" b="0" i="0" dirty="0">
                <a:solidFill>
                  <a:srgbClr val="000000"/>
                </a:solidFill>
                <a:effectLst/>
                <a:latin typeface="system-ui"/>
              </a:rPr>
              <a:t>and a left padding of 80px.</a:t>
            </a:r>
            <a:r>
              <a:rPr lang="en-IN" sz="3200" b="0" i="0" dirty="0">
                <a:solidFill>
                  <a:srgbClr val="0000CD"/>
                </a:solidFill>
                <a:effectLst/>
                <a:latin typeface="system-ui"/>
              </a:rPr>
              <a:t>&lt;</a:t>
            </a:r>
            <a:r>
              <a:rPr lang="en-IN" sz="3200" b="0" i="0" dirty="0">
                <a:solidFill>
                  <a:srgbClr val="A52A2A"/>
                </a:solidFill>
                <a:effectLst/>
                <a:latin typeface="system-ui"/>
              </a:rPr>
              <a:t>/p</a:t>
            </a:r>
            <a:r>
              <a:rPr lang="en-IN" sz="3200" b="0" i="0" dirty="0">
                <a:solidFill>
                  <a:srgbClr val="0000CD"/>
                </a:solidFill>
                <a:effectLst/>
                <a:latin typeface="system-ui"/>
              </a:rPr>
              <a:t>&gt;</a:t>
            </a:r>
            <a:endParaRPr lang="en-US" sz="3600" b="1" dirty="0"/>
          </a:p>
        </p:txBody>
      </p:sp>
    </p:spTree>
    <p:extLst>
      <p:ext uri="{BB962C8B-B14F-4D97-AF65-F5344CB8AC3E}">
        <p14:creationId xmlns:p14="http://schemas.microsoft.com/office/powerpoint/2010/main" val="78108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Padding Shorthand Properties</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buFont typeface="Arial" panose="020B0604020202020204" pitchFamily="34" charset="0"/>
              <a:buChar char="•"/>
            </a:pPr>
            <a:r>
              <a:rPr lang="en-US" sz="3600" b="0" i="0" dirty="0">
                <a:solidFill>
                  <a:srgbClr val="000000"/>
                </a:solidFill>
                <a:effectLst/>
                <a:latin typeface="system-ui"/>
              </a:rPr>
              <a:t>CSS Padding Shorthand Properties</a:t>
            </a:r>
          </a:p>
          <a:p>
            <a:pPr marL="457200" indent="-457200" algn="l">
              <a:buFont typeface="Arial" panose="020B0604020202020204" pitchFamily="34" charset="0"/>
              <a:buChar char="•"/>
            </a:pPr>
            <a:endParaRPr lang="en-US" sz="3600" b="1" dirty="0"/>
          </a:p>
        </p:txBody>
      </p:sp>
      <p:graphicFrame>
        <p:nvGraphicFramePr>
          <p:cNvPr id="4" name="Table 3">
            <a:extLst>
              <a:ext uri="{FF2B5EF4-FFF2-40B4-BE49-F238E27FC236}">
                <a16:creationId xmlns:a16="http://schemas.microsoft.com/office/drawing/2014/main" id="{9389761B-E85D-4214-9147-011D6E43EF2E}"/>
              </a:ext>
            </a:extLst>
          </p:cNvPr>
          <p:cNvGraphicFramePr>
            <a:graphicFrameLocks noGrp="1"/>
          </p:cNvGraphicFramePr>
          <p:nvPr>
            <p:extLst>
              <p:ext uri="{D42A27DB-BD31-4B8C-83A1-F6EECF244321}">
                <p14:modId xmlns:p14="http://schemas.microsoft.com/office/powerpoint/2010/main" val="2859559721"/>
              </p:ext>
            </p:extLst>
          </p:nvPr>
        </p:nvGraphicFramePr>
        <p:xfrm>
          <a:off x="1571614" y="3888464"/>
          <a:ext cx="18092010" cy="4858042"/>
        </p:xfrm>
        <a:graphic>
          <a:graphicData uri="http://schemas.openxmlformats.org/drawingml/2006/table">
            <a:tbl>
              <a:tblPr/>
              <a:tblGrid>
                <a:gridCol w="9046005">
                  <a:extLst>
                    <a:ext uri="{9D8B030D-6E8A-4147-A177-3AD203B41FA5}">
                      <a16:colId xmlns:a16="http://schemas.microsoft.com/office/drawing/2014/main" val="3400248185"/>
                    </a:ext>
                  </a:extLst>
                </a:gridCol>
                <a:gridCol w="9046005">
                  <a:extLst>
                    <a:ext uri="{9D8B030D-6E8A-4147-A177-3AD203B41FA5}">
                      <a16:colId xmlns:a16="http://schemas.microsoft.com/office/drawing/2014/main" val="1313464399"/>
                    </a:ext>
                  </a:extLst>
                </a:gridCol>
              </a:tblGrid>
              <a:tr h="901402">
                <a:tc>
                  <a:txBody>
                    <a:bodyPr/>
                    <a:lstStyle/>
                    <a:p>
                      <a:pPr algn="l" fontAlgn="b"/>
                      <a:r>
                        <a:rPr lang="en-US" dirty="0">
                          <a:effectLst/>
                        </a:rPr>
                        <a:t>four values are given:</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50F52F"/>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US">
                          <a:effectLst/>
                        </a:rPr>
                        <a:t>If three values are given:</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50F62F"/>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52473928"/>
                  </a:ext>
                </a:extLst>
              </a:tr>
              <a:tr h="808788">
                <a:tc>
                  <a:txBody>
                    <a:bodyPr/>
                    <a:lstStyle/>
                    <a:p>
                      <a:pPr algn="l" fontAlgn="b"/>
                      <a:r>
                        <a:rPr lang="en-IN" dirty="0">
                          <a:effectLst/>
                        </a:rPr>
                        <a:t>padding: 25px 50px 75px 100px;</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dirty="0">
                          <a:effectLst/>
                        </a:rPr>
                        <a:t>padding: 25px 50px 75px;</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112625362"/>
                  </a:ext>
                </a:extLst>
              </a:tr>
              <a:tr h="765085">
                <a:tc>
                  <a:txBody>
                    <a:bodyPr/>
                    <a:lstStyle/>
                    <a:p>
                      <a:pPr fontAlgn="t"/>
                      <a:r>
                        <a:rPr lang="en-IN" dirty="0">
                          <a:effectLst/>
                        </a:rPr>
                        <a:t>top padding is 25px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top padding is 25px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71130876"/>
                  </a:ext>
                </a:extLst>
              </a:tr>
              <a:tr h="765085">
                <a:tc>
                  <a:txBody>
                    <a:bodyPr/>
                    <a:lstStyle/>
                    <a:p>
                      <a:pPr fontAlgn="t"/>
                      <a:r>
                        <a:rPr lang="en-IN" dirty="0">
                          <a:effectLst/>
                        </a:rPr>
                        <a:t>right padding is 50px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left and right paddings are 50px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32388389"/>
                  </a:ext>
                </a:extLst>
              </a:tr>
              <a:tr h="585065">
                <a:tc>
                  <a:txBody>
                    <a:bodyPr/>
                    <a:lstStyle/>
                    <a:p>
                      <a:pPr fontAlgn="t"/>
                      <a:r>
                        <a:rPr lang="en-IN">
                          <a:effectLst/>
                        </a:rPr>
                        <a:t>bottom padding is 75px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bottom padding is 75px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70058166"/>
                  </a:ext>
                </a:extLst>
              </a:tr>
              <a:tr h="901402">
                <a:tc>
                  <a:txBody>
                    <a:bodyPr/>
                    <a:lstStyle/>
                    <a:p>
                      <a:pPr fontAlgn="t"/>
                      <a:r>
                        <a:rPr lang="en-IN" dirty="0">
                          <a:effectLst/>
                        </a:rPr>
                        <a:t>left padding is 100px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59373137"/>
                  </a:ext>
                </a:extLst>
              </a:tr>
            </a:tbl>
          </a:graphicData>
        </a:graphic>
      </p:graphicFrame>
      <p:graphicFrame>
        <p:nvGraphicFramePr>
          <p:cNvPr id="5" name="Table 4">
            <a:extLst>
              <a:ext uri="{FF2B5EF4-FFF2-40B4-BE49-F238E27FC236}">
                <a16:creationId xmlns:a16="http://schemas.microsoft.com/office/drawing/2014/main" id="{8F022317-7EE2-4376-924B-0990E77C16EB}"/>
              </a:ext>
            </a:extLst>
          </p:cNvPr>
          <p:cNvGraphicFramePr>
            <a:graphicFrameLocks noGrp="1"/>
          </p:cNvGraphicFramePr>
          <p:nvPr>
            <p:extLst>
              <p:ext uri="{D42A27DB-BD31-4B8C-83A1-F6EECF244321}">
                <p14:modId xmlns:p14="http://schemas.microsoft.com/office/powerpoint/2010/main" val="852906745"/>
              </p:ext>
            </p:extLst>
          </p:nvPr>
        </p:nvGraphicFramePr>
        <p:xfrm>
          <a:off x="1571614" y="9115395"/>
          <a:ext cx="18092010" cy="2865120"/>
        </p:xfrm>
        <a:graphic>
          <a:graphicData uri="http://schemas.openxmlformats.org/drawingml/2006/table">
            <a:tbl>
              <a:tblPr/>
              <a:tblGrid>
                <a:gridCol w="9046005">
                  <a:extLst>
                    <a:ext uri="{9D8B030D-6E8A-4147-A177-3AD203B41FA5}">
                      <a16:colId xmlns:a16="http://schemas.microsoft.com/office/drawing/2014/main" val="2406657479"/>
                    </a:ext>
                  </a:extLst>
                </a:gridCol>
                <a:gridCol w="9046005">
                  <a:extLst>
                    <a:ext uri="{9D8B030D-6E8A-4147-A177-3AD203B41FA5}">
                      <a16:colId xmlns:a16="http://schemas.microsoft.com/office/drawing/2014/main" val="841126754"/>
                    </a:ext>
                  </a:extLst>
                </a:gridCol>
              </a:tblGrid>
              <a:tr h="0">
                <a:tc>
                  <a:txBody>
                    <a:bodyPr/>
                    <a:lstStyle/>
                    <a:p>
                      <a:pPr algn="l" fontAlgn="b"/>
                      <a:r>
                        <a:rPr lang="en-US" dirty="0">
                          <a:effectLst/>
                        </a:rPr>
                        <a:t>If two values are given:</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F0FA2F"/>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US">
                          <a:effectLst/>
                        </a:rPr>
                        <a:t>If one value are given:</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90FA2F"/>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330899129"/>
                  </a:ext>
                </a:extLst>
              </a:tr>
              <a:tr h="0">
                <a:tc>
                  <a:txBody>
                    <a:bodyPr/>
                    <a:lstStyle/>
                    <a:p>
                      <a:pPr algn="l" fontAlgn="b"/>
                      <a:r>
                        <a:rPr lang="en-IN" dirty="0">
                          <a:effectLst/>
                        </a:rPr>
                        <a:t>padding: 25px 50px;</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a:effectLst/>
                        </a:rPr>
                        <a:t>padding: 25px;</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345156456"/>
                  </a:ext>
                </a:extLst>
              </a:tr>
              <a:tr h="0">
                <a:tc>
                  <a:txBody>
                    <a:bodyPr/>
                    <a:lstStyle/>
                    <a:p>
                      <a:pPr fontAlgn="t"/>
                      <a:r>
                        <a:rPr lang="en-US">
                          <a:effectLst/>
                        </a:rPr>
                        <a:t>top and bottom paddings are 25px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all four paddings are 25px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46843466"/>
                  </a:ext>
                </a:extLst>
              </a:tr>
              <a:tr h="0">
                <a:tc>
                  <a:txBody>
                    <a:bodyPr/>
                    <a:lstStyle/>
                    <a:p>
                      <a:pPr algn="l" fontAlgn="t"/>
                      <a:r>
                        <a:rPr lang="en-US" b="0" i="0">
                          <a:solidFill>
                            <a:srgbClr val="000000"/>
                          </a:solidFill>
                          <a:effectLst/>
                          <a:latin typeface="system-ui"/>
                        </a:rPr>
                        <a:t>left and right paddings are 50px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IN" dirty="0"/>
                    </a:p>
                  </a:txBody>
                  <a:tcPr>
                    <a:lnL w="9525" cap="flat" cmpd="sng" algn="ctr">
                      <a:solidFill>
                        <a:srgbClr val="DDDDDD"/>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extLst>
                  <a:ext uri="{0D108BD9-81ED-4DB2-BD59-A6C34878D82A}">
                    <a16:rowId xmlns:a16="http://schemas.microsoft.com/office/drawing/2014/main" val="1123721415"/>
                  </a:ext>
                </a:extLst>
              </a:tr>
            </a:tbl>
          </a:graphicData>
        </a:graphic>
      </p:graphicFrame>
    </p:spTree>
    <p:extLst>
      <p:ext uri="{BB962C8B-B14F-4D97-AF65-F5344CB8AC3E}">
        <p14:creationId xmlns:p14="http://schemas.microsoft.com/office/powerpoint/2010/main" val="2650426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Margin</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The margin property defines the space around elements </a:t>
            </a:r>
            <a:r>
              <a:rPr lang="en-US" sz="3600" dirty="0" err="1"/>
              <a:t>i.e</a:t>
            </a:r>
            <a:r>
              <a:rPr lang="en-US" sz="3600" dirty="0"/>
              <a:t>, how much space should be left to the sides. It is transparent and doesn't have any background color.</a:t>
            </a:r>
          </a:p>
        </p:txBody>
      </p:sp>
      <p:graphicFrame>
        <p:nvGraphicFramePr>
          <p:cNvPr id="4" name="Table 3">
            <a:extLst>
              <a:ext uri="{FF2B5EF4-FFF2-40B4-BE49-F238E27FC236}">
                <a16:creationId xmlns:a16="http://schemas.microsoft.com/office/drawing/2014/main" id="{3E96F36B-717B-4426-A7DA-35AD214A6D65}"/>
              </a:ext>
            </a:extLst>
          </p:cNvPr>
          <p:cNvGraphicFramePr>
            <a:graphicFrameLocks noGrp="1"/>
          </p:cNvGraphicFramePr>
          <p:nvPr>
            <p:extLst>
              <p:ext uri="{D42A27DB-BD31-4B8C-83A1-F6EECF244321}">
                <p14:modId xmlns:p14="http://schemas.microsoft.com/office/powerpoint/2010/main" val="2284884528"/>
              </p:ext>
            </p:extLst>
          </p:nvPr>
        </p:nvGraphicFramePr>
        <p:xfrm>
          <a:off x="1211573" y="4444841"/>
          <a:ext cx="20207246" cy="3840480"/>
        </p:xfrm>
        <a:graphic>
          <a:graphicData uri="http://schemas.openxmlformats.org/drawingml/2006/table">
            <a:tbl>
              <a:tblPr/>
              <a:tblGrid>
                <a:gridCol w="5805646">
                  <a:extLst>
                    <a:ext uri="{9D8B030D-6E8A-4147-A177-3AD203B41FA5}">
                      <a16:colId xmlns:a16="http://schemas.microsoft.com/office/drawing/2014/main" val="2696209453"/>
                    </a:ext>
                  </a:extLst>
                </a:gridCol>
                <a:gridCol w="14401600">
                  <a:extLst>
                    <a:ext uri="{9D8B030D-6E8A-4147-A177-3AD203B41FA5}">
                      <a16:colId xmlns:a16="http://schemas.microsoft.com/office/drawing/2014/main" val="1578095738"/>
                    </a:ext>
                  </a:extLst>
                </a:gridCol>
              </a:tblGrid>
              <a:tr h="0">
                <a:tc>
                  <a:txBody>
                    <a:bodyPr/>
                    <a:lstStyle/>
                    <a:p>
                      <a:pPr algn="l" fontAlgn="b"/>
                      <a:r>
                        <a:rPr lang="en-IN" sz="3200" b="1">
                          <a:effectLst/>
                        </a:rPr>
                        <a:t>CSS Margin Properties</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007735"/>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sz="3200" b="1" dirty="0">
                          <a:effectLst/>
                        </a:rPr>
                        <a:t>Description</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607735"/>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11434877"/>
                  </a:ext>
                </a:extLst>
              </a:tr>
              <a:tr h="0">
                <a:tc>
                  <a:txBody>
                    <a:bodyPr/>
                    <a:lstStyle/>
                    <a:p>
                      <a:pPr fontAlgn="t"/>
                      <a:r>
                        <a:rPr lang="en-IN" sz="3200">
                          <a:effectLst/>
                        </a:rPr>
                        <a:t>margin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200" dirty="0">
                          <a:effectLst/>
                        </a:rPr>
                        <a:t>It sets a same margin for every side of the element.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24328516"/>
                  </a:ext>
                </a:extLst>
              </a:tr>
              <a:tr h="0">
                <a:tc>
                  <a:txBody>
                    <a:bodyPr/>
                    <a:lstStyle/>
                    <a:p>
                      <a:pPr fontAlgn="t"/>
                      <a:r>
                        <a:rPr lang="en-IN" sz="3200" dirty="0">
                          <a:effectLst/>
                        </a:rPr>
                        <a:t>margin-left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200">
                          <a:effectLst/>
                        </a:rPr>
                        <a:t>It only sets the left margin of an element.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5015659"/>
                  </a:ext>
                </a:extLst>
              </a:tr>
              <a:tr h="0">
                <a:tc>
                  <a:txBody>
                    <a:bodyPr/>
                    <a:lstStyle/>
                    <a:p>
                      <a:pPr fontAlgn="t"/>
                      <a:r>
                        <a:rPr lang="en-IN" sz="3200" dirty="0">
                          <a:effectLst/>
                        </a:rPr>
                        <a:t>margin-right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200" dirty="0">
                          <a:effectLst/>
                        </a:rPr>
                        <a:t>It only sets the right margin of an element.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50626780"/>
                  </a:ext>
                </a:extLst>
              </a:tr>
              <a:tr h="0">
                <a:tc>
                  <a:txBody>
                    <a:bodyPr/>
                    <a:lstStyle/>
                    <a:p>
                      <a:pPr fontAlgn="t"/>
                      <a:r>
                        <a:rPr lang="en-IN" sz="3200">
                          <a:effectLst/>
                        </a:rPr>
                        <a:t>margin-top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200" dirty="0">
                          <a:effectLst/>
                        </a:rPr>
                        <a:t>It only sets the top margin of an element.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31818764"/>
                  </a:ext>
                </a:extLst>
              </a:tr>
              <a:tr h="0">
                <a:tc>
                  <a:txBody>
                    <a:bodyPr/>
                    <a:lstStyle/>
                    <a:p>
                      <a:pPr fontAlgn="t"/>
                      <a:r>
                        <a:rPr lang="en-IN" sz="3200">
                          <a:effectLst/>
                        </a:rPr>
                        <a:t>margin-bottom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200" dirty="0">
                          <a:effectLst/>
                        </a:rPr>
                        <a:t>It only sets the bottom margin of an element.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26758566"/>
                  </a:ext>
                </a:extLst>
              </a:tr>
            </a:tbl>
          </a:graphicData>
        </a:graphic>
      </p:graphicFrame>
      <p:sp>
        <p:nvSpPr>
          <p:cNvPr id="6" name="TextBox 5">
            <a:extLst>
              <a:ext uri="{FF2B5EF4-FFF2-40B4-BE49-F238E27FC236}">
                <a16:creationId xmlns:a16="http://schemas.microsoft.com/office/drawing/2014/main" id="{19EC0103-ED03-4763-9C29-B0AA0BE1928C}"/>
              </a:ext>
            </a:extLst>
          </p:cNvPr>
          <p:cNvSpPr txBox="1"/>
          <p:nvPr/>
        </p:nvSpPr>
        <p:spPr>
          <a:xfrm>
            <a:off x="1009051" y="8568984"/>
            <a:ext cx="20612290" cy="4031873"/>
          </a:xfrm>
          <a:prstGeom prst="rect">
            <a:avLst/>
          </a:prstGeom>
          <a:noFill/>
        </p:spPr>
        <p:txBody>
          <a:bodyPr wrap="square">
            <a:spAutoFit/>
          </a:bodyPr>
          <a:lstStyle/>
          <a:p>
            <a:r>
              <a:rPr lang="en-IN" sz="3200" b="0" i="0" dirty="0">
                <a:solidFill>
                  <a:srgbClr val="0000CD"/>
                </a:solidFill>
                <a:effectLst/>
                <a:latin typeface="system-ui"/>
              </a:rPr>
              <a:t>&lt;</a:t>
            </a:r>
            <a:r>
              <a:rPr lang="en-IN" sz="3200" b="0" i="0" dirty="0">
                <a:solidFill>
                  <a:srgbClr val="A52A2A"/>
                </a:solidFill>
                <a:effectLst/>
                <a:latin typeface="system-ui"/>
              </a:rPr>
              <a:t>style</a:t>
            </a:r>
            <a:r>
              <a:rPr lang="en-IN" sz="3200" b="0" i="0" dirty="0">
                <a:solidFill>
                  <a:srgbClr val="0000CD"/>
                </a:solidFill>
                <a:effectLst/>
                <a:latin typeface="system-ui"/>
              </a:rPr>
              <a:t>&gt;</a:t>
            </a:r>
            <a:r>
              <a:rPr lang="en-IN" sz="3200" b="0" i="0" dirty="0">
                <a:solidFill>
                  <a:srgbClr val="A52A2A"/>
                </a:solidFill>
                <a:effectLst/>
                <a:latin typeface="system-ui"/>
              </a:rPr>
              <a:t> </a:t>
            </a:r>
            <a:br>
              <a:rPr lang="en-IN" sz="3200" b="0" i="0" dirty="0">
                <a:solidFill>
                  <a:srgbClr val="A52A2A"/>
                </a:solidFill>
                <a:effectLst/>
                <a:latin typeface="system-ui"/>
              </a:rPr>
            </a:br>
            <a:r>
              <a:rPr lang="en-IN" sz="3200" b="0" i="0" dirty="0">
                <a:solidFill>
                  <a:srgbClr val="A52A2A"/>
                </a:solidFill>
                <a:effectLst/>
                <a:latin typeface="system-ui"/>
              </a:rPr>
              <a:t>p</a:t>
            </a:r>
            <a:r>
              <a:rPr lang="en-IN" sz="3200" b="0" i="0" dirty="0">
                <a:solidFill>
                  <a:srgbClr val="000000"/>
                </a:solidFill>
                <a:effectLst/>
                <a:latin typeface="system-ui"/>
              </a:rPr>
              <a:t>{</a:t>
            </a:r>
            <a:r>
              <a:rPr lang="en-IN" sz="3200" b="0" i="0" dirty="0">
                <a:solidFill>
                  <a:srgbClr val="FF0000"/>
                </a:solidFill>
                <a:effectLst/>
                <a:latin typeface="system-ui"/>
              </a:rPr>
              <a:t> </a:t>
            </a:r>
            <a:br>
              <a:rPr lang="en-IN" sz="3200" b="0" i="0" dirty="0">
                <a:solidFill>
                  <a:srgbClr val="FF0000"/>
                </a:solidFill>
                <a:effectLst/>
                <a:latin typeface="system-ui"/>
              </a:rPr>
            </a:br>
            <a:r>
              <a:rPr lang="en-IN" sz="3200" b="0" i="0" dirty="0">
                <a:solidFill>
                  <a:srgbClr val="FF0000"/>
                </a:solidFill>
                <a:effectLst/>
                <a:latin typeface="system-ui"/>
              </a:rPr>
              <a:t>margin-top</a:t>
            </a:r>
            <a:r>
              <a:rPr lang="en-IN" sz="3200" b="0" i="0" dirty="0">
                <a:solidFill>
                  <a:srgbClr val="000000"/>
                </a:solidFill>
                <a:effectLst/>
                <a:latin typeface="system-ui"/>
              </a:rPr>
              <a:t>:</a:t>
            </a:r>
            <a:r>
              <a:rPr lang="en-IN" sz="3200" b="0" i="0" dirty="0">
                <a:solidFill>
                  <a:srgbClr val="0000CD"/>
                </a:solidFill>
                <a:effectLst/>
                <a:latin typeface="system-ui"/>
              </a:rPr>
              <a:t> 50px</a:t>
            </a:r>
            <a:r>
              <a:rPr lang="en-IN" sz="3200" b="0" i="0" dirty="0">
                <a:solidFill>
                  <a:srgbClr val="000000"/>
                </a:solidFill>
                <a:effectLst/>
                <a:latin typeface="system-ui"/>
              </a:rPr>
              <a:t>;</a:t>
            </a:r>
            <a:r>
              <a:rPr lang="en-IN" sz="3200" b="0" i="0" dirty="0">
                <a:solidFill>
                  <a:srgbClr val="FF0000"/>
                </a:solidFill>
                <a:effectLst/>
                <a:latin typeface="system-ui"/>
              </a:rPr>
              <a:t>margin-bottom</a:t>
            </a:r>
            <a:r>
              <a:rPr lang="en-IN" sz="3200" b="0" i="0" dirty="0">
                <a:solidFill>
                  <a:srgbClr val="000000"/>
                </a:solidFill>
                <a:effectLst/>
                <a:latin typeface="system-ui"/>
              </a:rPr>
              <a:t>:</a:t>
            </a:r>
            <a:r>
              <a:rPr lang="en-IN" sz="3200" b="0" i="0" dirty="0">
                <a:solidFill>
                  <a:srgbClr val="0000CD"/>
                </a:solidFill>
                <a:effectLst/>
                <a:latin typeface="system-ui"/>
              </a:rPr>
              <a:t> 50px</a:t>
            </a:r>
            <a:r>
              <a:rPr lang="en-IN" sz="3200" b="0" i="0" dirty="0">
                <a:solidFill>
                  <a:srgbClr val="000000"/>
                </a:solidFill>
                <a:effectLst/>
                <a:latin typeface="system-ui"/>
              </a:rPr>
              <a:t>;</a:t>
            </a:r>
            <a:r>
              <a:rPr lang="en-IN" sz="3200" b="0" i="0" dirty="0">
                <a:solidFill>
                  <a:srgbClr val="FF0000"/>
                </a:solidFill>
                <a:effectLst/>
                <a:latin typeface="system-ui"/>
              </a:rPr>
              <a:t> margin-right</a:t>
            </a:r>
            <a:r>
              <a:rPr lang="en-IN" sz="3200" b="0" i="0" dirty="0">
                <a:solidFill>
                  <a:srgbClr val="000000"/>
                </a:solidFill>
                <a:effectLst/>
                <a:latin typeface="system-ui"/>
              </a:rPr>
              <a:t>:</a:t>
            </a:r>
            <a:r>
              <a:rPr lang="en-IN" sz="3200" b="0" i="0" dirty="0">
                <a:solidFill>
                  <a:srgbClr val="0000CD"/>
                </a:solidFill>
                <a:effectLst/>
                <a:latin typeface="system-ui"/>
              </a:rPr>
              <a:t> 100px</a:t>
            </a:r>
            <a:r>
              <a:rPr lang="en-IN" sz="3200" b="0" i="0" dirty="0">
                <a:solidFill>
                  <a:srgbClr val="000000"/>
                </a:solidFill>
                <a:effectLst/>
                <a:latin typeface="system-ui"/>
              </a:rPr>
              <a:t>;</a:t>
            </a:r>
            <a:r>
              <a:rPr lang="en-IN" sz="3200" b="0" i="0" dirty="0">
                <a:solidFill>
                  <a:srgbClr val="FF0000"/>
                </a:solidFill>
                <a:effectLst/>
                <a:latin typeface="system-ui"/>
              </a:rPr>
              <a:t> margin-left</a:t>
            </a:r>
            <a:r>
              <a:rPr lang="en-IN" sz="3200" b="0" i="0" dirty="0">
                <a:solidFill>
                  <a:srgbClr val="000000"/>
                </a:solidFill>
                <a:effectLst/>
                <a:latin typeface="system-ui"/>
              </a:rPr>
              <a:t>:</a:t>
            </a:r>
            <a:r>
              <a:rPr lang="en-IN" sz="3200" b="0" i="0" dirty="0">
                <a:solidFill>
                  <a:srgbClr val="0000CD"/>
                </a:solidFill>
                <a:effectLst/>
                <a:latin typeface="system-ui"/>
              </a:rPr>
              <a:t> 100px</a:t>
            </a:r>
            <a:r>
              <a:rPr lang="en-IN" sz="3200" b="0" i="0" dirty="0">
                <a:solidFill>
                  <a:srgbClr val="000000"/>
                </a:solidFill>
                <a:effectLst/>
                <a:latin typeface="system-ui"/>
              </a:rPr>
              <a:t>;</a:t>
            </a:r>
            <a:r>
              <a:rPr lang="en-IN" sz="3200" b="0" i="0" dirty="0">
                <a:solidFill>
                  <a:srgbClr val="FF0000"/>
                </a:solidFill>
                <a:effectLst/>
                <a:latin typeface="system-ui"/>
              </a:rPr>
              <a:t> border</a:t>
            </a:r>
            <a:r>
              <a:rPr lang="en-IN" sz="3200" b="0" i="0" dirty="0">
                <a:solidFill>
                  <a:srgbClr val="000000"/>
                </a:solidFill>
                <a:effectLst/>
                <a:latin typeface="system-ui"/>
              </a:rPr>
              <a:t>:</a:t>
            </a:r>
            <a:r>
              <a:rPr lang="en-IN" sz="3200" b="0" i="0" dirty="0">
                <a:solidFill>
                  <a:srgbClr val="0000CD"/>
                </a:solidFill>
                <a:effectLst/>
                <a:latin typeface="system-ui"/>
              </a:rPr>
              <a:t> 1px solid </a:t>
            </a:r>
            <a:r>
              <a:rPr lang="en-IN" sz="3200" b="0" i="0" dirty="0" err="1">
                <a:solidFill>
                  <a:srgbClr val="0000CD"/>
                </a:solidFill>
                <a:effectLst/>
                <a:latin typeface="system-ui"/>
              </a:rPr>
              <a:t>black</a:t>
            </a:r>
            <a:r>
              <a:rPr lang="en-IN" sz="3200" b="0" i="0" dirty="0" err="1">
                <a:solidFill>
                  <a:srgbClr val="000000"/>
                </a:solidFill>
                <a:effectLst/>
                <a:latin typeface="system-ui"/>
              </a:rPr>
              <a:t>;</a:t>
            </a:r>
            <a:r>
              <a:rPr lang="en-IN" sz="3200" b="0" i="0" dirty="0" err="1">
                <a:solidFill>
                  <a:srgbClr val="FF0000"/>
                </a:solidFill>
                <a:effectLst/>
                <a:latin typeface="system-ui"/>
              </a:rPr>
              <a:t>background-color</a:t>
            </a:r>
            <a:r>
              <a:rPr lang="en-IN" sz="3200" b="0" i="0" dirty="0">
                <a:solidFill>
                  <a:srgbClr val="000000"/>
                </a:solidFill>
                <a:effectLst/>
                <a:latin typeface="system-ui"/>
              </a:rPr>
              <a:t>:</a:t>
            </a:r>
            <a:r>
              <a:rPr lang="en-IN" sz="3200" b="0" i="0" dirty="0">
                <a:solidFill>
                  <a:srgbClr val="0000CD"/>
                </a:solidFill>
                <a:effectLst/>
                <a:latin typeface="system-ui"/>
              </a:rPr>
              <a:t> </a:t>
            </a:r>
            <a:r>
              <a:rPr lang="en-IN" sz="3200" b="0" i="0" dirty="0" err="1">
                <a:solidFill>
                  <a:srgbClr val="0000CD"/>
                </a:solidFill>
                <a:effectLst/>
                <a:latin typeface="system-ui"/>
              </a:rPr>
              <a:t>skyblue</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000000"/>
                </a:solidFill>
                <a:effectLst/>
                <a:latin typeface="system-ui"/>
              </a:rPr>
              <a:t>}</a:t>
            </a:r>
            <a:r>
              <a:rPr lang="en-IN" sz="3200" b="0" i="0" dirty="0">
                <a:solidFill>
                  <a:srgbClr val="A52A2A"/>
                </a:solidFill>
                <a:effectLst/>
                <a:latin typeface="system-ui"/>
              </a:rPr>
              <a:t> </a:t>
            </a:r>
            <a:br>
              <a:rPr lang="en-IN" sz="3200" b="0" i="0" dirty="0">
                <a:solidFill>
                  <a:srgbClr val="A52A2A"/>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/style</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h2</a:t>
            </a:r>
            <a:r>
              <a:rPr lang="en-IN" sz="3200" b="0" i="0" dirty="0">
                <a:solidFill>
                  <a:srgbClr val="0000CD"/>
                </a:solidFill>
                <a:effectLst/>
                <a:latin typeface="system-ui"/>
              </a:rPr>
              <a:t>&gt;</a:t>
            </a:r>
            <a:r>
              <a:rPr lang="en-IN" sz="3200" b="0" i="0" dirty="0">
                <a:solidFill>
                  <a:srgbClr val="000000"/>
                </a:solidFill>
                <a:effectLst/>
                <a:latin typeface="system-ui"/>
              </a:rPr>
              <a:t>This paragraph is not displayed with specified margin. </a:t>
            </a:r>
            <a:r>
              <a:rPr lang="en-IN" sz="3200" b="0" i="0" dirty="0">
                <a:solidFill>
                  <a:srgbClr val="0000CD"/>
                </a:solidFill>
                <a:effectLst/>
                <a:latin typeface="system-ui"/>
              </a:rPr>
              <a:t>&lt;</a:t>
            </a:r>
            <a:r>
              <a:rPr lang="en-IN" sz="3200" b="0" i="0" dirty="0">
                <a:solidFill>
                  <a:srgbClr val="A52A2A"/>
                </a:solidFill>
                <a:effectLst/>
                <a:latin typeface="system-ui"/>
              </a:rPr>
              <a:t>/h2</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p</a:t>
            </a:r>
            <a:r>
              <a:rPr lang="en-IN" sz="3200" b="0" i="0" dirty="0">
                <a:solidFill>
                  <a:srgbClr val="0000CD"/>
                </a:solidFill>
                <a:effectLst/>
                <a:latin typeface="system-ui"/>
              </a:rPr>
              <a:t>&gt;</a:t>
            </a:r>
            <a:r>
              <a:rPr lang="en-IN" sz="3200" b="0" i="0" dirty="0">
                <a:solidFill>
                  <a:srgbClr val="000000"/>
                </a:solidFill>
                <a:effectLst/>
                <a:latin typeface="system-ui"/>
              </a:rPr>
              <a:t>This paragraph is displayed with specified margin.</a:t>
            </a:r>
            <a:r>
              <a:rPr lang="en-IN" sz="3200" b="0" i="0" dirty="0">
                <a:solidFill>
                  <a:srgbClr val="0000CD"/>
                </a:solidFill>
                <a:effectLst/>
                <a:latin typeface="system-ui"/>
              </a:rPr>
              <a:t>&lt;</a:t>
            </a:r>
            <a:r>
              <a:rPr lang="en-IN" sz="3200" b="0" i="0" dirty="0">
                <a:solidFill>
                  <a:srgbClr val="A52A2A"/>
                </a:solidFill>
                <a:effectLst/>
                <a:latin typeface="system-ui"/>
              </a:rPr>
              <a:t>/p</a:t>
            </a:r>
            <a:r>
              <a:rPr lang="en-IN" sz="3200" b="0" i="0" dirty="0">
                <a:solidFill>
                  <a:srgbClr val="0000CD"/>
                </a:solidFill>
                <a:effectLst/>
                <a:latin typeface="system-ui"/>
              </a:rPr>
              <a:t>&gt;</a:t>
            </a:r>
            <a:r>
              <a:rPr lang="en-IN" sz="3200" b="0" i="0" dirty="0">
                <a:solidFill>
                  <a:srgbClr val="000000"/>
                </a:solidFill>
                <a:effectLst/>
                <a:latin typeface="system-ui"/>
              </a:rPr>
              <a:t> </a:t>
            </a:r>
            <a:endParaRPr lang="en-IN" sz="3200" dirty="0"/>
          </a:p>
        </p:txBody>
      </p:sp>
    </p:spTree>
    <p:extLst>
      <p:ext uri="{BB962C8B-B14F-4D97-AF65-F5344CB8AC3E}">
        <p14:creationId xmlns:p14="http://schemas.microsoft.com/office/powerpoint/2010/main" val="228357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Margin - Shorthand Property</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The margin property defines the space around elements </a:t>
            </a:r>
            <a:r>
              <a:rPr lang="en-US" sz="3600" dirty="0" err="1"/>
              <a:t>i.e</a:t>
            </a:r>
            <a:r>
              <a:rPr lang="en-US" sz="3600" dirty="0"/>
              <a:t>, how much space should be left to the sides. It is transparent and doesn't have any background color.</a:t>
            </a:r>
            <a:br>
              <a:rPr lang="en-US" sz="3600" dirty="0"/>
            </a:br>
            <a:br>
              <a:rPr lang="en-US" sz="3600" dirty="0"/>
            </a:br>
            <a:endParaRPr lang="en-US" sz="3600" dirty="0"/>
          </a:p>
        </p:txBody>
      </p:sp>
      <p:graphicFrame>
        <p:nvGraphicFramePr>
          <p:cNvPr id="5" name="Table 4">
            <a:extLst>
              <a:ext uri="{FF2B5EF4-FFF2-40B4-BE49-F238E27FC236}">
                <a16:creationId xmlns:a16="http://schemas.microsoft.com/office/drawing/2014/main" id="{CD8775FA-FC2C-46BC-87D0-63A8867478CB}"/>
              </a:ext>
            </a:extLst>
          </p:cNvPr>
          <p:cNvGraphicFramePr>
            <a:graphicFrameLocks noGrp="1"/>
          </p:cNvGraphicFramePr>
          <p:nvPr>
            <p:extLst>
              <p:ext uri="{D42A27DB-BD31-4B8C-83A1-F6EECF244321}">
                <p14:modId xmlns:p14="http://schemas.microsoft.com/office/powerpoint/2010/main" val="3683970044"/>
              </p:ext>
            </p:extLst>
          </p:nvPr>
        </p:nvGraphicFramePr>
        <p:xfrm>
          <a:off x="1166568" y="4146074"/>
          <a:ext cx="20297256" cy="4206240"/>
        </p:xfrm>
        <a:graphic>
          <a:graphicData uri="http://schemas.openxmlformats.org/drawingml/2006/table">
            <a:tbl>
              <a:tblPr/>
              <a:tblGrid>
                <a:gridCol w="10148628">
                  <a:extLst>
                    <a:ext uri="{9D8B030D-6E8A-4147-A177-3AD203B41FA5}">
                      <a16:colId xmlns:a16="http://schemas.microsoft.com/office/drawing/2014/main" val="1073735826"/>
                    </a:ext>
                  </a:extLst>
                </a:gridCol>
                <a:gridCol w="10148628">
                  <a:extLst>
                    <a:ext uri="{9D8B030D-6E8A-4147-A177-3AD203B41FA5}">
                      <a16:colId xmlns:a16="http://schemas.microsoft.com/office/drawing/2014/main" val="2230188228"/>
                    </a:ext>
                  </a:extLst>
                </a:gridCol>
              </a:tblGrid>
              <a:tr h="0">
                <a:tc>
                  <a:txBody>
                    <a:bodyPr/>
                    <a:lstStyle/>
                    <a:p>
                      <a:pPr algn="l" fontAlgn="b"/>
                      <a:r>
                        <a:rPr lang="en-US" sz="3600" b="1" dirty="0">
                          <a:effectLst/>
                        </a:rPr>
                        <a:t>If four values are given:</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60207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US" sz="3600" b="1" dirty="0">
                          <a:effectLst/>
                        </a:rPr>
                        <a:t>If three values are given:</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601F7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254313366"/>
                  </a:ext>
                </a:extLst>
              </a:tr>
              <a:tr h="0">
                <a:tc>
                  <a:txBody>
                    <a:bodyPr/>
                    <a:lstStyle/>
                    <a:p>
                      <a:pPr algn="l" fontAlgn="b"/>
                      <a:r>
                        <a:rPr lang="en-IN" sz="3600">
                          <a:effectLst/>
                        </a:rPr>
                        <a:t>margin: 25px 50px 75px 100px;</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sz="3600">
                          <a:effectLst/>
                        </a:rPr>
                        <a:t>margin: 25px 50px 75px;</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701827488"/>
                  </a:ext>
                </a:extLst>
              </a:tr>
              <a:tr h="0">
                <a:tc>
                  <a:txBody>
                    <a:bodyPr/>
                    <a:lstStyle/>
                    <a:p>
                      <a:pPr fontAlgn="t"/>
                      <a:r>
                        <a:rPr lang="en-IN" sz="3600" dirty="0">
                          <a:effectLst/>
                        </a:rPr>
                        <a:t>top margin is 25px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3600">
                          <a:effectLst/>
                        </a:rPr>
                        <a:t>top margin is 25px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53504853"/>
                  </a:ext>
                </a:extLst>
              </a:tr>
              <a:tr h="0">
                <a:tc>
                  <a:txBody>
                    <a:bodyPr/>
                    <a:lstStyle/>
                    <a:p>
                      <a:pPr fontAlgn="t"/>
                      <a:r>
                        <a:rPr lang="en-IN" sz="3600">
                          <a:effectLst/>
                        </a:rPr>
                        <a:t>right margin is 50px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3600">
                          <a:effectLst/>
                        </a:rPr>
                        <a:t>left and right margins are 50px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07152120"/>
                  </a:ext>
                </a:extLst>
              </a:tr>
              <a:tr h="0">
                <a:tc>
                  <a:txBody>
                    <a:bodyPr/>
                    <a:lstStyle/>
                    <a:p>
                      <a:pPr fontAlgn="t"/>
                      <a:r>
                        <a:rPr lang="en-IN" sz="3600">
                          <a:effectLst/>
                        </a:rPr>
                        <a:t>bottom margin is 75px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3600">
                          <a:effectLst/>
                        </a:rPr>
                        <a:t>bottom margin is 75px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89790707"/>
                  </a:ext>
                </a:extLst>
              </a:tr>
              <a:tr h="0">
                <a:tc>
                  <a:txBody>
                    <a:bodyPr/>
                    <a:lstStyle/>
                    <a:p>
                      <a:pPr fontAlgn="t"/>
                      <a:r>
                        <a:rPr lang="en-IN" sz="3600" dirty="0">
                          <a:effectLst/>
                        </a:rPr>
                        <a:t>left margin is 100px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IN" sz="36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80634551"/>
                  </a:ext>
                </a:extLst>
              </a:tr>
            </a:tbl>
          </a:graphicData>
        </a:graphic>
      </p:graphicFrame>
      <p:graphicFrame>
        <p:nvGraphicFramePr>
          <p:cNvPr id="7" name="Table 6">
            <a:extLst>
              <a:ext uri="{FF2B5EF4-FFF2-40B4-BE49-F238E27FC236}">
                <a16:creationId xmlns:a16="http://schemas.microsoft.com/office/drawing/2014/main" id="{0C479332-2517-4E7B-8A4C-86443FF13408}"/>
              </a:ext>
            </a:extLst>
          </p:cNvPr>
          <p:cNvGraphicFramePr>
            <a:graphicFrameLocks noGrp="1"/>
          </p:cNvGraphicFramePr>
          <p:nvPr>
            <p:extLst>
              <p:ext uri="{D42A27DB-BD31-4B8C-83A1-F6EECF244321}">
                <p14:modId xmlns:p14="http://schemas.microsoft.com/office/powerpoint/2010/main" val="651730035"/>
              </p:ext>
            </p:extLst>
          </p:nvPr>
        </p:nvGraphicFramePr>
        <p:xfrm>
          <a:off x="1166568" y="9490310"/>
          <a:ext cx="20297256" cy="2636520"/>
        </p:xfrm>
        <a:graphic>
          <a:graphicData uri="http://schemas.openxmlformats.org/drawingml/2006/table">
            <a:tbl>
              <a:tblPr/>
              <a:tblGrid>
                <a:gridCol w="10148628">
                  <a:extLst>
                    <a:ext uri="{9D8B030D-6E8A-4147-A177-3AD203B41FA5}">
                      <a16:colId xmlns:a16="http://schemas.microsoft.com/office/drawing/2014/main" val="2533390626"/>
                    </a:ext>
                  </a:extLst>
                </a:gridCol>
                <a:gridCol w="10148628">
                  <a:extLst>
                    <a:ext uri="{9D8B030D-6E8A-4147-A177-3AD203B41FA5}">
                      <a16:colId xmlns:a16="http://schemas.microsoft.com/office/drawing/2014/main" val="1401610917"/>
                    </a:ext>
                  </a:extLst>
                </a:gridCol>
              </a:tblGrid>
              <a:tr h="0">
                <a:tc>
                  <a:txBody>
                    <a:bodyPr/>
                    <a:lstStyle/>
                    <a:p>
                      <a:pPr algn="l" fontAlgn="b"/>
                      <a:r>
                        <a:rPr lang="en-US">
                          <a:effectLst/>
                        </a:rPr>
                        <a:t>If four values are given:</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A0277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US" dirty="0">
                          <a:effectLst/>
                        </a:rPr>
                        <a:t>If three values are given:</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00267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906117323"/>
                  </a:ext>
                </a:extLst>
              </a:tr>
              <a:tr h="0">
                <a:tc>
                  <a:txBody>
                    <a:bodyPr/>
                    <a:lstStyle/>
                    <a:p>
                      <a:pPr algn="l" fontAlgn="b"/>
                      <a:r>
                        <a:rPr lang="en-IN" sz="3200" dirty="0">
                          <a:effectLst/>
                        </a:rPr>
                        <a:t>margin: 25px 50px;</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sz="3200">
                          <a:effectLst/>
                        </a:rPr>
                        <a:t>margin: 25px;</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276332799"/>
                  </a:ext>
                </a:extLst>
              </a:tr>
              <a:tr h="0">
                <a:tc>
                  <a:txBody>
                    <a:bodyPr/>
                    <a:lstStyle/>
                    <a:p>
                      <a:pPr fontAlgn="t"/>
                      <a:r>
                        <a:rPr lang="en-US" sz="3200">
                          <a:effectLst/>
                        </a:rPr>
                        <a:t>top and bottom margins are 25px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3200">
                          <a:effectLst/>
                        </a:rPr>
                        <a:t>all four margins are 25px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11998485"/>
                  </a:ext>
                </a:extLst>
              </a:tr>
              <a:tr h="0">
                <a:tc>
                  <a:txBody>
                    <a:bodyPr/>
                    <a:lstStyle/>
                    <a:p>
                      <a:pPr algn="l" fontAlgn="t"/>
                      <a:r>
                        <a:rPr lang="en-US" sz="3200" b="0" i="0" dirty="0">
                          <a:solidFill>
                            <a:srgbClr val="000000"/>
                          </a:solidFill>
                          <a:effectLst/>
                          <a:latin typeface="system-ui"/>
                        </a:rPr>
                        <a:t>left and right margins are 50px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IN" sz="3200" dirty="0"/>
                    </a:p>
                  </a:txBody>
                  <a:tcPr>
                    <a:lnL w="9525" cap="flat" cmpd="sng" algn="ctr">
                      <a:solidFill>
                        <a:srgbClr val="DDDDDD"/>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extLst>
                  <a:ext uri="{0D108BD9-81ED-4DB2-BD59-A6C34878D82A}">
                    <a16:rowId xmlns:a16="http://schemas.microsoft.com/office/drawing/2014/main" val="3249585276"/>
                  </a:ext>
                </a:extLst>
              </a:tr>
            </a:tbl>
          </a:graphicData>
        </a:graphic>
      </p:graphicFrame>
    </p:spTree>
    <p:extLst>
      <p:ext uri="{BB962C8B-B14F-4D97-AF65-F5344CB8AC3E}">
        <p14:creationId xmlns:p14="http://schemas.microsoft.com/office/powerpoint/2010/main" val="1574087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Duarte Color 1">
      <a:dk1>
        <a:srgbClr val="000000"/>
      </a:dk1>
      <a:lt1>
        <a:srgbClr val="FFFFFF"/>
      </a:lt1>
      <a:dk2>
        <a:srgbClr val="1F1F1F"/>
      </a:dk2>
      <a:lt2>
        <a:srgbClr val="575757"/>
      </a:lt2>
      <a:accent1>
        <a:srgbClr val="F23A43"/>
      </a:accent1>
      <a:accent2>
        <a:srgbClr val="F88818"/>
      </a:accent2>
      <a:accent3>
        <a:srgbClr val="15A4C6"/>
      </a:accent3>
      <a:accent4>
        <a:srgbClr val="95C94A"/>
      </a:accent4>
      <a:accent5>
        <a:srgbClr val="B5568A"/>
      </a:accent5>
      <a:accent6>
        <a:srgbClr val="19282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spDef>
      <a:spPr bwMode="auto">
        <a:solidFill>
          <a:srgbClr val="05889A"/>
        </a:solidFill>
        <a:ln>
          <a:noFill/>
        </a:ln>
      </a:spPr>
      <a:bodyPr lIns="0" tIns="0" rIns="0" bIns="0" rtlCol="0" anchor="ctr"/>
      <a:lstStyle>
        <a:defPPr algn="ctr">
          <a:defRPr/>
        </a:defPPr>
      </a:lstStyle>
    </a:sp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1F4C67E32833649B0448311EF6012CD" ma:contentTypeVersion="2" ma:contentTypeDescription="Create a new document." ma:contentTypeScope="" ma:versionID="5a3e19b99dc8891aecb5dfb9d4f179c2">
  <xsd:schema xmlns:xsd="http://www.w3.org/2001/XMLSchema" xmlns:xs="http://www.w3.org/2001/XMLSchema" xmlns:p="http://schemas.microsoft.com/office/2006/metadata/properties" xmlns:ns2="2e73209c-40d9-4ca6-aa93-5d4987ab92c2" targetNamespace="http://schemas.microsoft.com/office/2006/metadata/properties" ma:root="true" ma:fieldsID="14c6adaf502b3d27194d8288db9088f6" ns2:_="">
    <xsd:import namespace="2e73209c-40d9-4ca6-aa93-5d4987ab92c2"/>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3209c-40d9-4ca6-aa93-5d4987ab92c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2e73209c-40d9-4ca6-aa93-5d4987ab92c2">
      <UserInfo>
        <DisplayName>Vikranth  Kodali</DisplayName>
        <AccountId>3</AccountId>
        <AccountType/>
      </UserInfo>
      <UserInfo>
        <DisplayName>Sridevi  Namilakonda</DisplayName>
        <AccountId>14</AccountId>
        <AccountType/>
      </UserInfo>
    </SharedWithUsers>
  </documentManagement>
</p:properties>
</file>

<file path=customXml/itemProps1.xml><?xml version="1.0" encoding="utf-8"?>
<ds:datastoreItem xmlns:ds="http://schemas.openxmlformats.org/officeDocument/2006/customXml" ds:itemID="{38EFDBC0-DC48-49A2-BC36-4794DB076010}">
  <ds:schemaRefs>
    <ds:schemaRef ds:uri="http://schemas.microsoft.com/sharepoint/v3/contenttype/forms"/>
  </ds:schemaRefs>
</ds:datastoreItem>
</file>

<file path=customXml/itemProps2.xml><?xml version="1.0" encoding="utf-8"?>
<ds:datastoreItem xmlns:ds="http://schemas.openxmlformats.org/officeDocument/2006/customXml" ds:itemID="{46F7B682-89B7-46FC-ACF2-93D9B88822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73209c-40d9-4ca6-aa93-5d4987ab92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AC7E00-1C52-4603-B6B5-6E991DF9C392}">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2e73209c-40d9-4ca6-aa93-5d4987ab92c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85539</TotalTime>
  <Words>1584</Words>
  <Application>Microsoft Office PowerPoint</Application>
  <PresentationFormat>Custom</PresentationFormat>
  <Paragraphs>153</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Aleo</vt:lpstr>
      <vt:lpstr>Arial</vt:lpstr>
      <vt:lpstr>Calibri</vt:lpstr>
      <vt:lpstr>Open Sans Condensed</vt:lpstr>
      <vt:lpstr>Oswald</vt:lpstr>
      <vt:lpstr>PT Sans</vt:lpstr>
      <vt:lpstr>system-ui</vt:lpstr>
      <vt:lpstr>Trebuchet MS</vt:lpstr>
      <vt:lpstr>Esencial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Banco Central de Reserva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KoteswaraRao Vuyyuru - Swayam/Incepteo</cp:lastModifiedBy>
  <cp:revision>7510</cp:revision>
  <cp:lastPrinted>2016-07-10T15:03:07Z</cp:lastPrinted>
  <dcterms:created xsi:type="dcterms:W3CDTF">2014-07-01T16:42:18Z</dcterms:created>
  <dcterms:modified xsi:type="dcterms:W3CDTF">2022-10-20T15:21:40Z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0x01010061F4C67E32833649B0448311EF6012CD</vt:lpwstr>
  </property>
</Properties>
</file>