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449" r:id="rId5"/>
    <p:sldId id="460" r:id="rId6"/>
    <p:sldId id="500" r:id="rId7"/>
    <p:sldId id="501" r:id="rId8"/>
    <p:sldId id="502" r:id="rId9"/>
    <p:sldId id="503" r:id="rId10"/>
    <p:sldId id="504" r:id="rId11"/>
    <p:sldId id="505" r:id="rId12"/>
    <p:sldId id="506" r:id="rId13"/>
    <p:sldId id="507" r:id="rId14"/>
    <p:sldId id="508" r:id="rId15"/>
    <p:sldId id="509" r:id="rId16"/>
    <p:sldId id="510" r:id="rId17"/>
    <p:sldId id="511" r:id="rId18"/>
    <p:sldId id="459" r:id="rId19"/>
  </p:sldIdLst>
  <p:sldSz cx="24385588" cy="13717588"/>
  <p:notesSz cx="6881813" cy="10002838"/>
  <p:defaultTextStyle>
    <a:defPPr>
      <a:defRPr lang="es-MX"/>
    </a:defPPr>
    <a:lvl1pPr marL="0" algn="l" defTabSz="2415902" rtl="0" eaLnBrk="1" latinLnBrk="0" hangingPunct="1">
      <a:defRPr sz="4800" kern="1200">
        <a:solidFill>
          <a:schemeClr val="tx1"/>
        </a:solidFill>
        <a:latin typeface="+mn-lt"/>
        <a:ea typeface="+mn-ea"/>
        <a:cs typeface="+mn-cs"/>
      </a:defRPr>
    </a:lvl1pPr>
    <a:lvl2pPr marL="1207943" algn="l" defTabSz="2415902" rtl="0" eaLnBrk="1" latinLnBrk="0" hangingPunct="1">
      <a:defRPr sz="4800" kern="1200">
        <a:solidFill>
          <a:schemeClr val="tx1"/>
        </a:solidFill>
        <a:latin typeface="+mn-lt"/>
        <a:ea typeface="+mn-ea"/>
        <a:cs typeface="+mn-cs"/>
      </a:defRPr>
    </a:lvl2pPr>
    <a:lvl3pPr marL="2415902" algn="l" defTabSz="2415902" rtl="0" eaLnBrk="1" latinLnBrk="0" hangingPunct="1">
      <a:defRPr sz="4800" kern="1200">
        <a:solidFill>
          <a:schemeClr val="tx1"/>
        </a:solidFill>
        <a:latin typeface="+mn-lt"/>
        <a:ea typeface="+mn-ea"/>
        <a:cs typeface="+mn-cs"/>
      </a:defRPr>
    </a:lvl3pPr>
    <a:lvl4pPr marL="3623859" algn="l" defTabSz="2415902" rtl="0" eaLnBrk="1" latinLnBrk="0" hangingPunct="1">
      <a:defRPr sz="4800" kern="1200">
        <a:solidFill>
          <a:schemeClr val="tx1"/>
        </a:solidFill>
        <a:latin typeface="+mn-lt"/>
        <a:ea typeface="+mn-ea"/>
        <a:cs typeface="+mn-cs"/>
      </a:defRPr>
    </a:lvl4pPr>
    <a:lvl5pPr marL="4831804" algn="l" defTabSz="2415902" rtl="0" eaLnBrk="1" latinLnBrk="0" hangingPunct="1">
      <a:defRPr sz="4800" kern="1200">
        <a:solidFill>
          <a:schemeClr val="tx1"/>
        </a:solidFill>
        <a:latin typeface="+mn-lt"/>
        <a:ea typeface="+mn-ea"/>
        <a:cs typeface="+mn-cs"/>
      </a:defRPr>
    </a:lvl5pPr>
    <a:lvl6pPr marL="6039761" algn="l" defTabSz="2415902" rtl="0" eaLnBrk="1" latinLnBrk="0" hangingPunct="1">
      <a:defRPr sz="4800" kern="1200">
        <a:solidFill>
          <a:schemeClr val="tx1"/>
        </a:solidFill>
        <a:latin typeface="+mn-lt"/>
        <a:ea typeface="+mn-ea"/>
        <a:cs typeface="+mn-cs"/>
      </a:defRPr>
    </a:lvl6pPr>
    <a:lvl7pPr marL="7247725" algn="l" defTabSz="2415902" rtl="0" eaLnBrk="1" latinLnBrk="0" hangingPunct="1">
      <a:defRPr sz="4800" kern="1200">
        <a:solidFill>
          <a:schemeClr val="tx1"/>
        </a:solidFill>
        <a:latin typeface="+mn-lt"/>
        <a:ea typeface="+mn-ea"/>
        <a:cs typeface="+mn-cs"/>
      </a:defRPr>
    </a:lvl7pPr>
    <a:lvl8pPr marL="8455665" algn="l" defTabSz="2415902" rtl="0" eaLnBrk="1" latinLnBrk="0" hangingPunct="1">
      <a:defRPr sz="4800" kern="1200">
        <a:solidFill>
          <a:schemeClr val="tx1"/>
        </a:solidFill>
        <a:latin typeface="+mn-lt"/>
        <a:ea typeface="+mn-ea"/>
        <a:cs typeface="+mn-cs"/>
      </a:defRPr>
    </a:lvl8pPr>
    <a:lvl9pPr marL="9663624" algn="l" defTabSz="2415902"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500"/>
            <p14:sldId id="501"/>
            <p14:sldId id="502"/>
            <p14:sldId id="503"/>
            <p14:sldId id="504"/>
            <p14:sldId id="505"/>
            <p14:sldId id="506"/>
            <p14:sldId id="507"/>
            <p14:sldId id="508"/>
            <p14:sldId id="509"/>
            <p14:sldId id="510"/>
            <p14:sldId id="511"/>
          </p14:sldIdLst>
        </p14:section>
        <p14:section name="Conclusion" id="{ED853034-0CB5-4518-B834-FE65723CE995}">
          <p14:sldIdLst>
            <p14:sldId id="459"/>
          </p14:sldIdLst>
        </p14:section>
      </p14:sectionLst>
    </p:ext>
    <p:ext uri="{EFAFB233-063F-42B5-8137-9DF3F51BA10A}">
      <p15:sldGuideLst xmlns:p15="http://schemas.microsoft.com/office/powerpoint/2012/main">
        <p15:guide id="2" pos="2880">
          <p15:clr>
            <a:srgbClr val="A4A3A4"/>
          </p15:clr>
        </p15:guide>
        <p15:guide id="4" orient="horz" pos="2053" userDrawn="1">
          <p15:clr>
            <a:srgbClr val="A4A3A4"/>
          </p15:clr>
        </p15:guide>
        <p15:guide id="5" pos="7681">
          <p15:clr>
            <a:srgbClr val="A4A3A4"/>
          </p15:clr>
        </p15:guide>
        <p15:guide id="6" pos="7680" userDrawn="1">
          <p15:clr>
            <a:srgbClr val="A4A3A4"/>
          </p15:clr>
        </p15:guide>
        <p15:guide id="7" orient="horz" pos="4321" userDrawn="1">
          <p15:clr>
            <a:srgbClr val="A4A3A4"/>
          </p15:clr>
        </p15:guide>
        <p15:guide id="8" pos="14484" userDrawn="1">
          <p15:clr>
            <a:srgbClr val="A4A3A4"/>
          </p15:clr>
        </p15:guide>
        <p15:guide id="9" orient="horz" pos="6588">
          <p15:clr>
            <a:srgbClr val="A4A3A4"/>
          </p15:clr>
        </p15:guide>
        <p15:guide id="10" orient="horz" pos="2052">
          <p15:clr>
            <a:srgbClr val="A4A3A4"/>
          </p15:clr>
        </p15:guide>
        <p15:guide id="11" orient="horz" pos="4320">
          <p15:clr>
            <a:srgbClr val="A4A3A4"/>
          </p15:clr>
        </p15:guide>
        <p15:guide id="12" orient="horz" pos="2696">
          <p15:clr>
            <a:srgbClr val="A4A3A4"/>
          </p15:clr>
        </p15:guide>
        <p15:guide id="13" pos="3826">
          <p15:clr>
            <a:srgbClr val="A4A3A4"/>
          </p15:clr>
        </p15:guide>
        <p15:guide id="14" pos="11536">
          <p15:clr>
            <a:srgbClr val="A4A3A4"/>
          </p15:clr>
        </p15:guide>
        <p15:guide id="15" pos="515">
          <p15:clr>
            <a:srgbClr val="A4A3A4"/>
          </p15:clr>
        </p15:guide>
        <p15:guide id="16" orient="horz" pos="6587">
          <p15:clr>
            <a:srgbClr val="A4A3A4"/>
          </p15:clr>
        </p15:guide>
        <p15:guide id="17" orient="horz" pos="2051">
          <p15:clr>
            <a:srgbClr val="A4A3A4"/>
          </p15:clr>
        </p15:guide>
        <p15:guide id="18" pos="3598">
          <p15:clr>
            <a:srgbClr val="A4A3A4"/>
          </p15:clr>
        </p15:guide>
        <p15:guide id="19" pos="11529">
          <p15:clr>
            <a:srgbClr val="A4A3A4"/>
          </p15:clr>
        </p15:guide>
        <p15:guide id="20" pos="3824">
          <p15:clr>
            <a:srgbClr val="A4A3A4"/>
          </p15:clr>
        </p15:guide>
        <p15:guide id="21" pos="3853">
          <p15:clr>
            <a:srgbClr val="A4A3A4"/>
          </p15:clr>
        </p15:guide>
        <p15:guide id="22" orient="horz" pos="2054">
          <p15:clr>
            <a:srgbClr val="A4A3A4"/>
          </p15:clr>
        </p15:guide>
        <p15:guide id="23" pos="3827">
          <p15:clr>
            <a:srgbClr val="A4A3A4"/>
          </p15:clr>
        </p15:guide>
        <p15:guide id="24" pos="11537">
          <p15:clr>
            <a:srgbClr val="A4A3A4"/>
          </p15:clr>
        </p15:guide>
        <p15:guide id="25" pos="3854">
          <p15:clr>
            <a:srgbClr val="A4A3A4"/>
          </p15:clr>
        </p15:guide>
        <p15:guide id="26" pos="7708">
          <p15:clr>
            <a:srgbClr val="A4A3A4"/>
          </p15:clr>
        </p15:guide>
        <p15:guide id="27" orient="horz" pos="8232">
          <p15:clr>
            <a:srgbClr val="A4A3A4"/>
          </p15:clr>
        </p15:guide>
        <p15:guide id="28" orient="horz" pos="6843">
          <p15:clr>
            <a:srgbClr val="A4A3A4"/>
          </p15:clr>
        </p15:guide>
        <p15:guide id="29" orient="horz" pos="1995">
          <p15:clr>
            <a:srgbClr val="A4A3A4"/>
          </p15:clr>
        </p15:guide>
        <p15:guide id="30" orient="horz" pos="8233">
          <p15:clr>
            <a:srgbClr val="A4A3A4"/>
          </p15:clr>
        </p15:guide>
        <p15:guide id="31" pos="7707">
          <p15:clr>
            <a:srgbClr val="A4A3A4"/>
          </p15:clr>
        </p15:guide>
      </p15:sldGuideLst>
    </p:ext>
    <p:ext uri="{2D200454-40CA-4A62-9FC3-DE9A4176ACB9}">
      <p15:notesGuideLst xmlns:p15="http://schemas.microsoft.com/office/powerpoint/2012/main">
        <p15:guide id="1" orient="horz" pos="3151"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010" autoAdjust="0"/>
  </p:normalViewPr>
  <p:slideViewPr>
    <p:cSldViewPr>
      <p:cViewPr varScale="1">
        <p:scale>
          <a:sx n="58" d="100"/>
          <a:sy n="58" d="100"/>
        </p:scale>
        <p:origin x="336" y="42"/>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22/10/2022</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412694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22/10/2022</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6948" rtl="0" eaLnBrk="1" latinLnBrk="0" hangingPunct="1">
      <a:defRPr sz="3200" kern="1200">
        <a:solidFill>
          <a:schemeClr val="tx1"/>
        </a:solidFill>
        <a:latin typeface="+mn-lt"/>
        <a:ea typeface="+mn-ea"/>
        <a:cs typeface="+mn-cs"/>
      </a:defRPr>
    </a:lvl1pPr>
    <a:lvl2pPr marL="1208466" algn="l" defTabSz="2416948" rtl="0" eaLnBrk="1" latinLnBrk="0" hangingPunct="1">
      <a:defRPr sz="3200" kern="1200">
        <a:solidFill>
          <a:schemeClr val="tx1"/>
        </a:solidFill>
        <a:latin typeface="+mn-lt"/>
        <a:ea typeface="+mn-ea"/>
        <a:cs typeface="+mn-cs"/>
      </a:defRPr>
    </a:lvl2pPr>
    <a:lvl3pPr marL="2416948" algn="l" defTabSz="2416948" rtl="0" eaLnBrk="1" latinLnBrk="0" hangingPunct="1">
      <a:defRPr sz="3200" kern="1200">
        <a:solidFill>
          <a:schemeClr val="tx1"/>
        </a:solidFill>
        <a:latin typeface="+mn-lt"/>
        <a:ea typeface="+mn-ea"/>
        <a:cs typeface="+mn-cs"/>
      </a:defRPr>
    </a:lvl3pPr>
    <a:lvl4pPr marL="3625427" algn="l" defTabSz="2416948" rtl="0" eaLnBrk="1" latinLnBrk="0" hangingPunct="1">
      <a:defRPr sz="3200" kern="1200">
        <a:solidFill>
          <a:schemeClr val="tx1"/>
        </a:solidFill>
        <a:latin typeface="+mn-lt"/>
        <a:ea typeface="+mn-ea"/>
        <a:cs typeface="+mn-cs"/>
      </a:defRPr>
    </a:lvl4pPr>
    <a:lvl5pPr marL="4833900" algn="l" defTabSz="2416948" rtl="0" eaLnBrk="1" latinLnBrk="0" hangingPunct="1">
      <a:defRPr sz="3200" kern="1200">
        <a:solidFill>
          <a:schemeClr val="tx1"/>
        </a:solidFill>
        <a:latin typeface="+mn-lt"/>
        <a:ea typeface="+mn-ea"/>
        <a:cs typeface="+mn-cs"/>
      </a:defRPr>
    </a:lvl5pPr>
    <a:lvl6pPr marL="6042379" algn="l" defTabSz="2416948" rtl="0" eaLnBrk="1" latinLnBrk="0" hangingPunct="1">
      <a:defRPr sz="3200" kern="1200">
        <a:solidFill>
          <a:schemeClr val="tx1"/>
        </a:solidFill>
        <a:latin typeface="+mn-lt"/>
        <a:ea typeface="+mn-ea"/>
        <a:cs typeface="+mn-cs"/>
      </a:defRPr>
    </a:lvl6pPr>
    <a:lvl7pPr marL="7250867" algn="l" defTabSz="2416948" rtl="0" eaLnBrk="1" latinLnBrk="0" hangingPunct="1">
      <a:defRPr sz="3200" kern="1200">
        <a:solidFill>
          <a:schemeClr val="tx1"/>
        </a:solidFill>
        <a:latin typeface="+mn-lt"/>
        <a:ea typeface="+mn-ea"/>
        <a:cs typeface="+mn-cs"/>
      </a:defRPr>
    </a:lvl7pPr>
    <a:lvl8pPr marL="8459330" algn="l" defTabSz="2416948" rtl="0" eaLnBrk="1" latinLnBrk="0" hangingPunct="1">
      <a:defRPr sz="3200" kern="1200">
        <a:solidFill>
          <a:schemeClr val="tx1"/>
        </a:solidFill>
        <a:latin typeface="+mn-lt"/>
        <a:ea typeface="+mn-ea"/>
        <a:cs typeface="+mn-cs"/>
      </a:defRPr>
    </a:lvl8pPr>
    <a:lvl9pPr marL="9667814" algn="l" defTabSz="2416948"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838">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09020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 fmla="*/ 0 w 16963324"/>
              <a:gd name="connsiteY0" fmla="*/ 0 h 9450000"/>
              <a:gd name="connsiteX1" fmla="*/ 16963324 w 16963324"/>
              <a:gd name="connsiteY1" fmla="*/ 0 h 9450000"/>
              <a:gd name="connsiteX2" fmla="*/ 16963324 w 16963324"/>
              <a:gd name="connsiteY2" fmla="*/ 9450000 h 9450000"/>
              <a:gd name="connsiteX3" fmla="*/ 1971675 w 16963324"/>
              <a:gd name="connsiteY3" fmla="*/ 9450000 h 9450000"/>
              <a:gd name="connsiteX4" fmla="*/ 0 w 16963324"/>
              <a:gd name="connsiteY4" fmla="*/ 0 h 94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4335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extLst>
      <p:ext uri="{BB962C8B-B14F-4D97-AF65-F5344CB8AC3E}">
        <p14:creationId xmlns:p14="http://schemas.microsoft.com/office/powerpoint/2010/main" val="247145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34157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607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3048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8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160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7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826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25420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84931"/>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57" r:id="rId3"/>
    <p:sldLayoutId id="2147483759" r:id="rId4"/>
    <p:sldLayoutId id="2147483754" r:id="rId5"/>
    <p:sldLayoutId id="2147483725" r:id="rId6"/>
    <p:sldLayoutId id="2147483718" r:id="rId7"/>
    <p:sldLayoutId id="2147483749" r:id="rId8"/>
    <p:sldLayoutId id="2147483740" r:id="rId9"/>
    <p:sldLayoutId id="2147483737" r:id="rId10"/>
    <p:sldLayoutId id="2147483750" r:id="rId11"/>
    <p:sldLayoutId id="2147483738" r:id="rId12"/>
    <p:sldLayoutId id="2147483748" r:id="rId13"/>
    <p:sldLayoutId id="2147483778" r:id="rId14"/>
    <p:sldLayoutId id="2147483739" r:id="rId15"/>
    <p:sldLayoutId id="214748374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0787"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0787" rtl="0" eaLnBrk="1" latinLnBrk="0" hangingPunct="1">
        <a:spcBef>
          <a:spcPct val="20000"/>
        </a:spcBef>
        <a:spcAft>
          <a:spcPts val="1200"/>
        </a:spcAft>
        <a:buFont typeface="Arial" pitchFamily="34" charset="0"/>
        <a:buNone/>
        <a:defRPr sz="4000" b="1" kern="1200">
          <a:solidFill>
            <a:schemeClr val="tx1"/>
          </a:solidFill>
          <a:latin typeface="+mn-lt"/>
          <a:ea typeface="+mn-ea"/>
          <a:cs typeface="+mn-cs"/>
        </a:defRPr>
      </a:lvl1pPr>
      <a:lvl2pPr marL="905384" indent="-362111" algn="l" defTabSz="1810787"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3471"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3pPr>
      <a:lvl4pPr marL="3168849"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4pPr>
      <a:lvl5pPr marL="4074244" indent="-452687" algn="l" defTabSz="1810787" rtl="0" eaLnBrk="1" latinLnBrk="0" hangingPunct="1">
        <a:spcBef>
          <a:spcPct val="20000"/>
        </a:spcBef>
        <a:buClr>
          <a:schemeClr val="tx2"/>
        </a:buClr>
        <a:buFont typeface="Arial" pitchFamily="34" charset="0"/>
        <a:buChar char="•"/>
        <a:defRPr sz="3700" kern="1200" baseline="0">
          <a:solidFill>
            <a:schemeClr val="tx1"/>
          </a:solidFill>
          <a:latin typeface="+mn-lt"/>
          <a:ea typeface="+mn-ea"/>
          <a:cs typeface="+mn-cs"/>
        </a:defRPr>
      </a:lvl5pPr>
      <a:lvl6pPr marL="497963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5012"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0406"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69579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810787" rtl="0" eaLnBrk="1" latinLnBrk="0" hangingPunct="1">
        <a:defRPr sz="3700" kern="1200">
          <a:solidFill>
            <a:schemeClr val="tx1"/>
          </a:solidFill>
          <a:latin typeface="+mn-lt"/>
          <a:ea typeface="+mn-ea"/>
          <a:cs typeface="+mn-cs"/>
        </a:defRPr>
      </a:lvl1pPr>
      <a:lvl2pPr marL="905384" algn="l" defTabSz="1810787" rtl="0" eaLnBrk="1" latinLnBrk="0" hangingPunct="1">
        <a:defRPr sz="3700" kern="1200">
          <a:solidFill>
            <a:schemeClr val="tx1"/>
          </a:solidFill>
          <a:latin typeface="+mn-lt"/>
          <a:ea typeface="+mn-ea"/>
          <a:cs typeface="+mn-cs"/>
        </a:defRPr>
      </a:lvl2pPr>
      <a:lvl3pPr marL="1810787" algn="l" defTabSz="1810787" rtl="0" eaLnBrk="1" latinLnBrk="0" hangingPunct="1">
        <a:defRPr sz="3700" kern="1200">
          <a:solidFill>
            <a:schemeClr val="tx1"/>
          </a:solidFill>
          <a:latin typeface="+mn-lt"/>
          <a:ea typeface="+mn-ea"/>
          <a:cs typeface="+mn-cs"/>
        </a:defRPr>
      </a:lvl3pPr>
      <a:lvl4pPr marL="2716160" algn="l" defTabSz="1810787" rtl="0" eaLnBrk="1" latinLnBrk="0" hangingPunct="1">
        <a:defRPr sz="3700" kern="1200">
          <a:solidFill>
            <a:schemeClr val="tx1"/>
          </a:solidFill>
          <a:latin typeface="+mn-lt"/>
          <a:ea typeface="+mn-ea"/>
          <a:cs typeface="+mn-cs"/>
        </a:defRPr>
      </a:lvl4pPr>
      <a:lvl5pPr marL="3621544" algn="l" defTabSz="1810787" rtl="0" eaLnBrk="1" latinLnBrk="0" hangingPunct="1">
        <a:defRPr sz="3700" kern="1200">
          <a:solidFill>
            <a:schemeClr val="tx1"/>
          </a:solidFill>
          <a:latin typeface="+mn-lt"/>
          <a:ea typeface="+mn-ea"/>
          <a:cs typeface="+mn-cs"/>
        </a:defRPr>
      </a:lvl5pPr>
      <a:lvl6pPr marL="4526941" algn="l" defTabSz="1810787" rtl="0" eaLnBrk="1" latinLnBrk="0" hangingPunct="1">
        <a:defRPr sz="3700" kern="1200">
          <a:solidFill>
            <a:schemeClr val="tx1"/>
          </a:solidFill>
          <a:latin typeface="+mn-lt"/>
          <a:ea typeface="+mn-ea"/>
          <a:cs typeface="+mn-cs"/>
        </a:defRPr>
      </a:lvl6pPr>
      <a:lvl7pPr marL="5432328" algn="l" defTabSz="1810787" rtl="0" eaLnBrk="1" latinLnBrk="0" hangingPunct="1">
        <a:defRPr sz="3700" kern="1200">
          <a:solidFill>
            <a:schemeClr val="tx1"/>
          </a:solidFill>
          <a:latin typeface="+mn-lt"/>
          <a:ea typeface="+mn-ea"/>
          <a:cs typeface="+mn-cs"/>
        </a:defRPr>
      </a:lvl7pPr>
      <a:lvl8pPr marL="6337704" algn="l" defTabSz="1810787" rtl="0" eaLnBrk="1" latinLnBrk="0" hangingPunct="1">
        <a:defRPr sz="3700" kern="1200">
          <a:solidFill>
            <a:schemeClr val="tx1"/>
          </a:solidFill>
          <a:latin typeface="+mn-lt"/>
          <a:ea typeface="+mn-ea"/>
          <a:cs typeface="+mn-cs"/>
        </a:defRPr>
      </a:lvl8pPr>
      <a:lvl9pPr marL="7243103" algn="l" defTabSz="181078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CSS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prstTxWarp prst="textNoShape">
              <a:avLst/>
            </a:prstTxWarp>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37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CSS3 Animations Examples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b="0" i="0" dirty="0">
                <a:solidFill>
                  <a:srgbClr val="A52A2A"/>
                </a:solidFill>
                <a:effectLst/>
                <a:latin typeface="system-ui"/>
              </a:rPr>
            </a:br>
            <a:r>
              <a:rPr lang="en-IN" sz="3200" b="0" i="0" dirty="0">
                <a:solidFill>
                  <a:srgbClr val="A52A2A"/>
                </a:solidFill>
                <a:effectLst/>
                <a:latin typeface="system-ui"/>
              </a:rPr>
              <a:t>div </a:t>
            </a:r>
            <a:r>
              <a:rPr lang="en-IN" sz="3200" b="0" i="0" dirty="0">
                <a:solidFill>
                  <a:srgbClr val="000000"/>
                </a:solidFill>
                <a:effectLst/>
                <a:latin typeface="system-ui"/>
              </a:rPr>
              <a:t>{</a:t>
            </a:r>
            <a:r>
              <a:rPr lang="en-IN" sz="3200" b="0" i="0" dirty="0">
                <a:solidFill>
                  <a:srgbClr val="FF0000"/>
                </a:solidFill>
                <a:effectLst/>
                <a:latin typeface="system-ui"/>
              </a:rPr>
              <a:t>width</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height</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background-color</a:t>
            </a:r>
            <a:r>
              <a:rPr lang="en-IN" sz="3200" b="0" i="0" dirty="0">
                <a:solidFill>
                  <a:srgbClr val="000000"/>
                </a:solidFill>
                <a:effectLst/>
                <a:latin typeface="system-ui"/>
              </a:rPr>
              <a:t>:</a:t>
            </a:r>
            <a:r>
              <a:rPr lang="en-IN" sz="3200" b="0" i="0" dirty="0">
                <a:solidFill>
                  <a:srgbClr val="0000CD"/>
                </a:solidFill>
                <a:effectLst/>
                <a:latin typeface="system-ui"/>
              </a:rPr>
              <a:t> red</a:t>
            </a:r>
            <a:r>
              <a:rPr lang="en-IN" sz="3200" b="0" i="0" dirty="0">
                <a:solidFill>
                  <a:srgbClr val="000000"/>
                </a:solidFill>
                <a:effectLst/>
                <a:latin typeface="system-ui"/>
              </a:rPr>
              <a:t>;</a:t>
            </a:r>
            <a:br>
              <a:rPr lang="en-IN" sz="3200" b="0" i="0" dirty="0">
                <a:solidFill>
                  <a:srgbClr val="000000"/>
                </a:solidFill>
                <a:effectLst/>
                <a:latin typeface="system-ui"/>
              </a:rPr>
            </a:br>
            <a:r>
              <a:rPr lang="en-IN" sz="2800" b="0" i="0" dirty="0">
                <a:solidFill>
                  <a:srgbClr val="FF0000"/>
                </a:solidFill>
                <a:effectLst/>
                <a:latin typeface="system-ui"/>
              </a:rPr>
              <a:t>position</a:t>
            </a:r>
            <a:r>
              <a:rPr lang="en-IN" sz="2800" b="0" i="0" dirty="0">
                <a:solidFill>
                  <a:srgbClr val="000000"/>
                </a:solidFill>
                <a:effectLst/>
                <a:latin typeface="system-ui"/>
              </a:rPr>
              <a:t>:</a:t>
            </a:r>
            <a:r>
              <a:rPr lang="en-IN" sz="2800" b="0" i="0" dirty="0">
                <a:solidFill>
                  <a:srgbClr val="0000CD"/>
                </a:solidFill>
                <a:effectLst/>
                <a:latin typeface="system-ui"/>
              </a:rPr>
              <a:t> relative</a:t>
            </a:r>
            <a:r>
              <a:rPr lang="en-IN" sz="28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a:t>
            </a:r>
            <a:r>
              <a:rPr lang="en-IN" sz="3200" b="0" i="0" dirty="0" err="1">
                <a:solidFill>
                  <a:srgbClr val="FF0000"/>
                </a:solidFill>
                <a:effectLst/>
                <a:latin typeface="system-ui"/>
              </a:rPr>
              <a:t>webkit</a:t>
            </a:r>
            <a:r>
              <a:rPr lang="en-IN" sz="3200" b="0" i="0" dirty="0">
                <a:solidFill>
                  <a:srgbClr val="FF0000"/>
                </a:solidFill>
                <a:effectLst/>
                <a:latin typeface="system-ui"/>
              </a:rPr>
              <a:t>-animation-name</a:t>
            </a:r>
            <a:r>
              <a:rPr lang="en-IN" sz="3200" b="0" i="0" dirty="0">
                <a:solidFill>
                  <a:srgbClr val="000000"/>
                </a:solidFill>
                <a:effectLst/>
                <a:latin typeface="system-ui"/>
              </a:rPr>
              <a:t>:</a:t>
            </a:r>
            <a:r>
              <a:rPr lang="en-IN" sz="3200" b="0" i="0" dirty="0">
                <a:solidFill>
                  <a:srgbClr val="0000CD"/>
                </a:solidFill>
                <a:effectLst/>
                <a:latin typeface="system-ui"/>
              </a:rPr>
              <a:t> example</a:t>
            </a:r>
            <a:r>
              <a:rPr lang="en-IN" sz="3200" b="0" i="0" dirty="0">
                <a:solidFill>
                  <a:srgbClr val="000000"/>
                </a:solidFill>
                <a:effectLst/>
                <a:latin typeface="system-ui"/>
              </a:rPr>
              <a:t>;</a:t>
            </a:r>
            <a:r>
              <a:rPr lang="en-IN" sz="3200" b="0" i="0" dirty="0">
                <a:solidFill>
                  <a:srgbClr val="FF0000"/>
                </a:solidFill>
                <a:effectLst/>
                <a:latin typeface="system-ui"/>
              </a:rPr>
              <a:t> </a:t>
            </a:r>
            <a:r>
              <a:rPr lang="en-IN" sz="3200" b="0" i="0" dirty="0">
                <a:solidFill>
                  <a:srgbClr val="008000"/>
                </a:solidFill>
                <a:effectLst/>
                <a:latin typeface="system-ui"/>
              </a:rPr>
              <a:t>/* Safari 4.0 - 8.0 */</a:t>
            </a:r>
            <a:br>
              <a:rPr lang="en-IN" sz="3200" b="0" i="0" dirty="0">
                <a:solidFill>
                  <a:srgbClr val="FF0000"/>
                </a:solidFill>
                <a:effectLst/>
                <a:latin typeface="system-ui"/>
              </a:rPr>
            </a:br>
            <a:r>
              <a:rPr lang="en-IN" sz="3200" b="0" i="0" dirty="0">
                <a:solidFill>
                  <a:srgbClr val="FF0000"/>
                </a:solidFill>
                <a:effectLst/>
                <a:latin typeface="system-ui"/>
              </a:rPr>
              <a:t>-</a:t>
            </a:r>
            <a:r>
              <a:rPr lang="en-IN" sz="3200" b="0" i="0" dirty="0" err="1">
                <a:solidFill>
                  <a:srgbClr val="FF0000"/>
                </a:solidFill>
                <a:effectLst/>
                <a:latin typeface="system-ui"/>
              </a:rPr>
              <a:t>webkit</a:t>
            </a:r>
            <a:r>
              <a:rPr lang="en-IN" sz="3200" b="0" i="0" dirty="0">
                <a:solidFill>
                  <a:srgbClr val="FF0000"/>
                </a:solidFill>
                <a:effectLst/>
                <a:latin typeface="system-ui"/>
              </a:rPr>
              <a:t>-animation-duration</a:t>
            </a:r>
            <a:r>
              <a:rPr lang="en-IN" sz="3200" b="0" i="0" dirty="0">
                <a:solidFill>
                  <a:srgbClr val="000000"/>
                </a:solidFill>
                <a:effectLst/>
                <a:latin typeface="system-ui"/>
              </a:rPr>
              <a:t>:</a:t>
            </a:r>
            <a:r>
              <a:rPr lang="en-IN" sz="3200" b="0" i="0" dirty="0">
                <a:solidFill>
                  <a:srgbClr val="0000CD"/>
                </a:solidFill>
                <a:effectLst/>
                <a:latin typeface="system-ui"/>
              </a:rPr>
              <a:t> 4s</a:t>
            </a:r>
            <a:r>
              <a:rPr lang="en-IN" sz="3200" b="0" i="0" dirty="0">
                <a:solidFill>
                  <a:srgbClr val="000000"/>
                </a:solidFill>
                <a:effectLst/>
                <a:latin typeface="system-ui"/>
              </a:rPr>
              <a:t>;</a:t>
            </a:r>
            <a:r>
              <a:rPr lang="en-IN" sz="3200" b="0" i="0" dirty="0">
                <a:solidFill>
                  <a:srgbClr val="FF0000"/>
                </a:solidFill>
                <a:effectLst/>
                <a:latin typeface="system-ui"/>
              </a:rPr>
              <a:t> </a:t>
            </a:r>
            <a:r>
              <a:rPr lang="en-IN" sz="3200" b="0" i="0" dirty="0">
                <a:solidFill>
                  <a:srgbClr val="008000"/>
                </a:solidFill>
                <a:effectLst/>
                <a:latin typeface="system-ui"/>
              </a:rPr>
              <a:t>/* Safari 4.0 - 8.0 */</a:t>
            </a:r>
            <a:br>
              <a:rPr lang="en-IN" sz="3200" b="0" i="0" dirty="0">
                <a:solidFill>
                  <a:srgbClr val="FF0000"/>
                </a:solidFill>
                <a:effectLst/>
                <a:latin typeface="system-ui"/>
              </a:rPr>
            </a:br>
            <a:r>
              <a:rPr lang="en-IN" sz="3200" b="0" i="0" dirty="0">
                <a:solidFill>
                  <a:srgbClr val="FF0000"/>
                </a:solidFill>
                <a:effectLst/>
                <a:latin typeface="system-ui"/>
              </a:rPr>
              <a:t>animation-name</a:t>
            </a:r>
            <a:r>
              <a:rPr lang="en-IN" sz="3200" b="0" i="0" dirty="0">
                <a:solidFill>
                  <a:srgbClr val="000000"/>
                </a:solidFill>
                <a:effectLst/>
                <a:latin typeface="system-ui"/>
              </a:rPr>
              <a:t>:</a:t>
            </a:r>
            <a:r>
              <a:rPr lang="en-IN" sz="3200" b="0" i="0" dirty="0">
                <a:solidFill>
                  <a:srgbClr val="0000CD"/>
                </a:solidFill>
                <a:effectLst/>
                <a:latin typeface="system-ui"/>
              </a:rPr>
              <a:t> example</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animation-duration</a:t>
            </a:r>
            <a:r>
              <a:rPr lang="en-IN" sz="3200" b="0" i="0" dirty="0">
                <a:solidFill>
                  <a:srgbClr val="000000"/>
                </a:solidFill>
                <a:effectLst/>
                <a:latin typeface="system-ui"/>
              </a:rPr>
              <a:t>:</a:t>
            </a:r>
            <a:r>
              <a:rPr lang="en-IN" sz="3200" b="0" i="0" dirty="0">
                <a:solidFill>
                  <a:srgbClr val="0000CD"/>
                </a:solidFill>
                <a:effectLst/>
                <a:latin typeface="system-ui"/>
              </a:rPr>
              <a:t> 4s</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br>
              <a:rPr lang="en-IN" sz="2800" dirty="0"/>
            </a:br>
            <a:r>
              <a:rPr lang="en-IN" sz="2800" b="0" i="0" dirty="0">
                <a:solidFill>
                  <a:srgbClr val="008000"/>
                </a:solidFill>
                <a:effectLst/>
                <a:latin typeface="system-ui"/>
              </a:rPr>
              <a:t>/* Standard syntax */</a:t>
            </a:r>
            <a:br>
              <a:rPr lang="en-IN" sz="2800" dirty="0"/>
            </a:br>
            <a:r>
              <a:rPr lang="en-IN" sz="2800" b="0" i="0" dirty="0">
                <a:solidFill>
                  <a:srgbClr val="A52A2A"/>
                </a:solidFill>
                <a:effectLst/>
                <a:latin typeface="system-ui"/>
              </a:rPr>
              <a:t>@keyframes example </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0%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red</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25%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yellow</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50%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blue</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75%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green</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100%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red</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dirty="0"/>
            </a:br>
            <a:endParaRPr lang="en-US" sz="3600" dirty="0"/>
          </a:p>
        </p:txBody>
      </p:sp>
    </p:spTree>
    <p:extLst>
      <p:ext uri="{BB962C8B-B14F-4D97-AF65-F5344CB8AC3E}">
        <p14:creationId xmlns:p14="http://schemas.microsoft.com/office/powerpoint/2010/main" val="376930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CSS3 Animations Delay</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b="0" i="0" dirty="0">
                <a:solidFill>
                  <a:srgbClr val="A52A2A"/>
                </a:solidFill>
                <a:effectLst/>
                <a:latin typeface="system-ui"/>
              </a:rPr>
            </a:br>
            <a:r>
              <a:rPr lang="en-IN" sz="3200" b="0" i="0" dirty="0">
                <a:solidFill>
                  <a:srgbClr val="A52A2A"/>
                </a:solidFill>
                <a:effectLst/>
                <a:latin typeface="system-ui"/>
              </a:rPr>
              <a:t>div </a:t>
            </a:r>
            <a:r>
              <a:rPr lang="en-IN" sz="3200" b="0" i="0" dirty="0">
                <a:solidFill>
                  <a:srgbClr val="000000"/>
                </a:solidFill>
                <a:effectLst/>
                <a:latin typeface="system-ui"/>
              </a:rPr>
              <a:t>{</a:t>
            </a:r>
            <a:r>
              <a:rPr lang="en-IN" sz="3200" b="0" i="0" dirty="0">
                <a:solidFill>
                  <a:srgbClr val="FF0000"/>
                </a:solidFill>
                <a:effectLst/>
                <a:latin typeface="system-ui"/>
              </a:rPr>
              <a:t>width</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height</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background-color</a:t>
            </a:r>
            <a:r>
              <a:rPr lang="en-IN" sz="3200" b="0" i="0" dirty="0">
                <a:solidFill>
                  <a:srgbClr val="000000"/>
                </a:solidFill>
                <a:effectLst/>
                <a:latin typeface="system-ui"/>
              </a:rPr>
              <a:t>:</a:t>
            </a:r>
            <a:r>
              <a:rPr lang="en-IN" sz="3200" b="0" i="0" dirty="0">
                <a:solidFill>
                  <a:srgbClr val="0000CD"/>
                </a:solidFill>
                <a:effectLst/>
                <a:latin typeface="system-ui"/>
              </a:rPr>
              <a:t> red</a:t>
            </a:r>
            <a:r>
              <a:rPr lang="en-IN" sz="3200" b="0" i="0" dirty="0">
                <a:solidFill>
                  <a:srgbClr val="000000"/>
                </a:solidFill>
                <a:effectLst/>
                <a:latin typeface="system-ui"/>
              </a:rPr>
              <a:t>;</a:t>
            </a:r>
            <a:br>
              <a:rPr lang="en-IN" sz="3200" b="0" i="0" dirty="0">
                <a:solidFill>
                  <a:srgbClr val="000000"/>
                </a:solidFill>
                <a:effectLst/>
                <a:latin typeface="system-ui"/>
              </a:rPr>
            </a:br>
            <a:r>
              <a:rPr lang="en-IN" sz="2800" b="0" i="0" dirty="0">
                <a:solidFill>
                  <a:srgbClr val="FF0000"/>
                </a:solidFill>
                <a:effectLst/>
                <a:latin typeface="system-ui"/>
              </a:rPr>
              <a:t>position</a:t>
            </a:r>
            <a:r>
              <a:rPr lang="en-IN" sz="2800" b="0" i="0" dirty="0">
                <a:solidFill>
                  <a:srgbClr val="000000"/>
                </a:solidFill>
                <a:effectLst/>
                <a:latin typeface="system-ui"/>
              </a:rPr>
              <a:t>:</a:t>
            </a:r>
            <a:r>
              <a:rPr lang="en-IN" sz="2800" b="0" i="0" dirty="0">
                <a:solidFill>
                  <a:srgbClr val="0000CD"/>
                </a:solidFill>
                <a:effectLst/>
                <a:latin typeface="system-ui"/>
              </a:rPr>
              <a:t> relative</a:t>
            </a:r>
            <a:r>
              <a:rPr lang="en-IN" sz="28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a:t>
            </a:r>
            <a:r>
              <a:rPr lang="en-IN" sz="3200" b="0" i="0" dirty="0" err="1">
                <a:solidFill>
                  <a:srgbClr val="FF0000"/>
                </a:solidFill>
                <a:effectLst/>
                <a:latin typeface="system-ui"/>
              </a:rPr>
              <a:t>webkit</a:t>
            </a:r>
            <a:r>
              <a:rPr lang="en-IN" sz="3200" b="0" i="0" dirty="0">
                <a:solidFill>
                  <a:srgbClr val="FF0000"/>
                </a:solidFill>
                <a:effectLst/>
                <a:latin typeface="system-ui"/>
              </a:rPr>
              <a:t>-animation-name</a:t>
            </a:r>
            <a:r>
              <a:rPr lang="en-IN" sz="3200" b="0" i="0" dirty="0">
                <a:solidFill>
                  <a:srgbClr val="000000"/>
                </a:solidFill>
                <a:effectLst/>
                <a:latin typeface="system-ui"/>
              </a:rPr>
              <a:t>:</a:t>
            </a:r>
            <a:r>
              <a:rPr lang="en-IN" sz="3200" b="0" i="0" dirty="0">
                <a:solidFill>
                  <a:srgbClr val="0000CD"/>
                </a:solidFill>
                <a:effectLst/>
                <a:latin typeface="system-ui"/>
              </a:rPr>
              <a:t> example</a:t>
            </a:r>
            <a:r>
              <a:rPr lang="en-IN" sz="3200" b="0" i="0" dirty="0">
                <a:solidFill>
                  <a:srgbClr val="000000"/>
                </a:solidFill>
                <a:effectLst/>
                <a:latin typeface="system-ui"/>
              </a:rPr>
              <a:t>;</a:t>
            </a:r>
            <a:r>
              <a:rPr lang="en-IN" sz="3200" b="0" i="0" dirty="0">
                <a:solidFill>
                  <a:srgbClr val="FF0000"/>
                </a:solidFill>
                <a:effectLst/>
                <a:latin typeface="system-ui"/>
              </a:rPr>
              <a:t> </a:t>
            </a:r>
            <a:r>
              <a:rPr lang="en-IN" sz="3200" b="0" i="0" dirty="0">
                <a:solidFill>
                  <a:srgbClr val="008000"/>
                </a:solidFill>
                <a:effectLst/>
                <a:latin typeface="system-ui"/>
              </a:rPr>
              <a:t>/* Safari 4.0 - 8.0 */</a:t>
            </a:r>
            <a:br>
              <a:rPr lang="en-IN" sz="3200" b="0" i="0" dirty="0">
                <a:solidFill>
                  <a:srgbClr val="FF0000"/>
                </a:solidFill>
                <a:effectLst/>
                <a:latin typeface="system-ui"/>
              </a:rPr>
            </a:br>
            <a:r>
              <a:rPr lang="en-IN" sz="3200" b="0" i="0" dirty="0">
                <a:solidFill>
                  <a:srgbClr val="FF0000"/>
                </a:solidFill>
                <a:effectLst/>
                <a:latin typeface="system-ui"/>
              </a:rPr>
              <a:t>-</a:t>
            </a:r>
            <a:r>
              <a:rPr lang="en-IN" sz="3200" b="0" i="0" dirty="0" err="1">
                <a:solidFill>
                  <a:srgbClr val="FF0000"/>
                </a:solidFill>
                <a:effectLst/>
                <a:latin typeface="system-ui"/>
              </a:rPr>
              <a:t>webkit</a:t>
            </a:r>
            <a:r>
              <a:rPr lang="en-IN" sz="3200" b="0" i="0" dirty="0">
                <a:solidFill>
                  <a:srgbClr val="FF0000"/>
                </a:solidFill>
                <a:effectLst/>
                <a:latin typeface="system-ui"/>
              </a:rPr>
              <a:t>-animation-duration</a:t>
            </a:r>
            <a:r>
              <a:rPr lang="en-IN" sz="3200" b="0" i="0" dirty="0">
                <a:solidFill>
                  <a:srgbClr val="000000"/>
                </a:solidFill>
                <a:effectLst/>
                <a:latin typeface="system-ui"/>
              </a:rPr>
              <a:t>:</a:t>
            </a:r>
            <a:r>
              <a:rPr lang="en-IN" sz="3200" b="0" i="0" dirty="0">
                <a:solidFill>
                  <a:srgbClr val="0000CD"/>
                </a:solidFill>
                <a:effectLst/>
                <a:latin typeface="system-ui"/>
              </a:rPr>
              <a:t> 4s</a:t>
            </a:r>
            <a:r>
              <a:rPr lang="en-IN" sz="3200" b="0" i="0" dirty="0">
                <a:solidFill>
                  <a:srgbClr val="000000"/>
                </a:solidFill>
                <a:effectLst/>
                <a:latin typeface="system-ui"/>
              </a:rPr>
              <a:t>;</a:t>
            </a:r>
            <a:r>
              <a:rPr lang="en-IN" sz="3200" b="0" i="0" dirty="0">
                <a:solidFill>
                  <a:srgbClr val="FF0000"/>
                </a:solidFill>
                <a:effectLst/>
                <a:latin typeface="system-ui"/>
              </a:rPr>
              <a:t> </a:t>
            </a:r>
            <a:r>
              <a:rPr lang="en-IN" sz="3200" b="0" i="0" dirty="0">
                <a:solidFill>
                  <a:srgbClr val="008000"/>
                </a:solidFill>
                <a:effectLst/>
                <a:latin typeface="system-ui"/>
              </a:rPr>
              <a:t>/* Safari 4.0 - 8.0 */</a:t>
            </a:r>
            <a:br>
              <a:rPr lang="en-IN" sz="3200" b="0" i="0" dirty="0">
                <a:solidFill>
                  <a:srgbClr val="FF0000"/>
                </a:solidFill>
                <a:effectLst/>
                <a:latin typeface="system-ui"/>
              </a:rPr>
            </a:br>
            <a:r>
              <a:rPr lang="en-IN" sz="3200" b="0" i="0" dirty="0">
                <a:solidFill>
                  <a:srgbClr val="FF0000"/>
                </a:solidFill>
                <a:effectLst/>
                <a:latin typeface="system-ui"/>
              </a:rPr>
              <a:t>animation-name</a:t>
            </a:r>
            <a:r>
              <a:rPr lang="en-IN" sz="3200" b="0" i="0" dirty="0">
                <a:solidFill>
                  <a:srgbClr val="000000"/>
                </a:solidFill>
                <a:effectLst/>
                <a:latin typeface="system-ui"/>
              </a:rPr>
              <a:t>:</a:t>
            </a:r>
            <a:r>
              <a:rPr lang="en-IN" sz="3200" b="0" i="0" dirty="0">
                <a:solidFill>
                  <a:srgbClr val="0000CD"/>
                </a:solidFill>
                <a:effectLst/>
                <a:latin typeface="system-ui"/>
              </a:rPr>
              <a:t> example</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animation-duration</a:t>
            </a:r>
            <a:r>
              <a:rPr lang="en-IN" sz="3200" b="0" i="0" dirty="0">
                <a:solidFill>
                  <a:srgbClr val="000000"/>
                </a:solidFill>
                <a:effectLst/>
                <a:latin typeface="system-ui"/>
              </a:rPr>
              <a:t>:</a:t>
            </a:r>
            <a:r>
              <a:rPr lang="en-IN" sz="3200" b="0" i="0" dirty="0">
                <a:solidFill>
                  <a:srgbClr val="0000CD"/>
                </a:solidFill>
                <a:effectLst/>
                <a:latin typeface="system-ui"/>
              </a:rPr>
              <a:t> 4s</a:t>
            </a:r>
            <a:r>
              <a:rPr lang="en-IN" sz="3200" b="0" i="0" dirty="0">
                <a:solidFill>
                  <a:srgbClr val="000000"/>
                </a:solidFill>
                <a:effectLst/>
                <a:latin typeface="system-ui"/>
              </a:rPr>
              <a:t>;</a:t>
            </a:r>
            <a:br>
              <a:rPr lang="en-IN" sz="3200" b="0" i="0" dirty="0">
                <a:solidFill>
                  <a:srgbClr val="000000"/>
                </a:solidFill>
                <a:effectLst/>
                <a:latin typeface="system-ui"/>
              </a:rPr>
            </a:br>
            <a:r>
              <a:rPr lang="en-IN" sz="2800" b="0" i="0" dirty="0">
                <a:solidFill>
                  <a:srgbClr val="FF0000"/>
                </a:solidFill>
                <a:effectLst/>
                <a:latin typeface="system-ui"/>
              </a:rPr>
              <a:t>animation-delay</a:t>
            </a:r>
            <a:r>
              <a:rPr lang="en-IN" sz="2800" b="0" i="0" dirty="0">
                <a:solidFill>
                  <a:srgbClr val="000000"/>
                </a:solidFill>
                <a:effectLst/>
                <a:latin typeface="system-ui"/>
              </a:rPr>
              <a:t>:</a:t>
            </a:r>
            <a:r>
              <a:rPr lang="en-IN" sz="2800" b="0" i="0" dirty="0">
                <a:solidFill>
                  <a:srgbClr val="0000CD"/>
                </a:solidFill>
                <a:effectLst/>
                <a:latin typeface="system-ui"/>
              </a:rPr>
              <a:t> 2s</a:t>
            </a:r>
            <a:r>
              <a:rPr lang="en-IN" sz="28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br>
              <a:rPr lang="en-IN" sz="2800" dirty="0"/>
            </a:br>
            <a:r>
              <a:rPr lang="en-IN" sz="2800" b="0" i="0" dirty="0">
                <a:solidFill>
                  <a:srgbClr val="008000"/>
                </a:solidFill>
                <a:effectLst/>
                <a:latin typeface="system-ui"/>
              </a:rPr>
              <a:t>/* Standard syntax */</a:t>
            </a:r>
            <a:br>
              <a:rPr lang="en-IN" sz="2800" dirty="0"/>
            </a:br>
            <a:r>
              <a:rPr lang="en-IN" sz="2800" b="0" i="0" dirty="0">
                <a:solidFill>
                  <a:srgbClr val="A52A2A"/>
                </a:solidFill>
                <a:effectLst/>
                <a:latin typeface="system-ui"/>
              </a:rPr>
              <a:t>@keyframes example </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0%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red</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25%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yellow</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50%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blue</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75%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green</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100%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red</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dirty="0"/>
            </a:br>
            <a:endParaRPr lang="en-US" sz="3600" dirty="0"/>
          </a:p>
        </p:txBody>
      </p:sp>
    </p:spTree>
    <p:extLst>
      <p:ext uri="{BB962C8B-B14F-4D97-AF65-F5344CB8AC3E}">
        <p14:creationId xmlns:p14="http://schemas.microsoft.com/office/powerpoint/2010/main" val="270076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CSS3 Animations Multiple</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b="0" i="0" dirty="0">
                <a:solidFill>
                  <a:srgbClr val="A52A2A"/>
                </a:solidFill>
                <a:effectLst/>
                <a:latin typeface="system-ui"/>
              </a:rPr>
            </a:br>
            <a:r>
              <a:rPr lang="en-IN" sz="3200" b="0" i="0" dirty="0">
                <a:solidFill>
                  <a:srgbClr val="A52A2A"/>
                </a:solidFill>
                <a:effectLst/>
                <a:latin typeface="system-ui"/>
              </a:rPr>
              <a:t>div </a:t>
            </a:r>
            <a:r>
              <a:rPr lang="en-IN" sz="3200" b="0" i="0" dirty="0">
                <a:solidFill>
                  <a:srgbClr val="000000"/>
                </a:solidFill>
                <a:effectLst/>
                <a:latin typeface="system-ui"/>
              </a:rPr>
              <a:t>{</a:t>
            </a:r>
            <a:r>
              <a:rPr lang="en-IN" sz="3200" b="0" i="0" dirty="0">
                <a:solidFill>
                  <a:srgbClr val="FF0000"/>
                </a:solidFill>
                <a:effectLst/>
                <a:latin typeface="system-ui"/>
              </a:rPr>
              <a:t>width</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height</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background-color</a:t>
            </a:r>
            <a:r>
              <a:rPr lang="en-IN" sz="3200" b="0" i="0" dirty="0">
                <a:solidFill>
                  <a:srgbClr val="000000"/>
                </a:solidFill>
                <a:effectLst/>
                <a:latin typeface="system-ui"/>
              </a:rPr>
              <a:t>:</a:t>
            </a:r>
            <a:r>
              <a:rPr lang="en-IN" sz="3200" b="0" i="0" dirty="0">
                <a:solidFill>
                  <a:srgbClr val="0000CD"/>
                </a:solidFill>
                <a:effectLst/>
                <a:latin typeface="system-ui"/>
              </a:rPr>
              <a:t> red</a:t>
            </a:r>
            <a:r>
              <a:rPr lang="en-IN" sz="3200" b="0" i="0" dirty="0">
                <a:solidFill>
                  <a:srgbClr val="000000"/>
                </a:solidFill>
                <a:effectLst/>
                <a:latin typeface="system-ui"/>
              </a:rPr>
              <a:t>;</a:t>
            </a:r>
            <a:br>
              <a:rPr lang="en-IN" sz="3200" b="0" i="0" dirty="0">
                <a:solidFill>
                  <a:srgbClr val="000000"/>
                </a:solidFill>
                <a:effectLst/>
                <a:latin typeface="system-ui"/>
              </a:rPr>
            </a:br>
            <a:r>
              <a:rPr lang="en-IN" sz="2800" b="0" i="0" dirty="0">
                <a:solidFill>
                  <a:srgbClr val="FF0000"/>
                </a:solidFill>
                <a:effectLst/>
                <a:latin typeface="system-ui"/>
              </a:rPr>
              <a:t>position</a:t>
            </a:r>
            <a:r>
              <a:rPr lang="en-IN" sz="2800" b="0" i="0" dirty="0">
                <a:solidFill>
                  <a:srgbClr val="000000"/>
                </a:solidFill>
                <a:effectLst/>
                <a:latin typeface="system-ui"/>
              </a:rPr>
              <a:t>:</a:t>
            </a:r>
            <a:r>
              <a:rPr lang="en-IN" sz="2800" b="0" i="0" dirty="0">
                <a:solidFill>
                  <a:srgbClr val="0000CD"/>
                </a:solidFill>
                <a:effectLst/>
                <a:latin typeface="system-ui"/>
              </a:rPr>
              <a:t> relative</a:t>
            </a:r>
            <a:r>
              <a:rPr lang="en-IN" sz="28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a:t>
            </a:r>
            <a:r>
              <a:rPr lang="en-IN" sz="3200" b="0" i="0" dirty="0" err="1">
                <a:solidFill>
                  <a:srgbClr val="FF0000"/>
                </a:solidFill>
                <a:effectLst/>
                <a:latin typeface="system-ui"/>
              </a:rPr>
              <a:t>webkit</a:t>
            </a:r>
            <a:r>
              <a:rPr lang="en-IN" sz="3200" b="0" i="0" dirty="0">
                <a:solidFill>
                  <a:srgbClr val="FF0000"/>
                </a:solidFill>
                <a:effectLst/>
                <a:latin typeface="system-ui"/>
              </a:rPr>
              <a:t>-animation-name</a:t>
            </a:r>
            <a:r>
              <a:rPr lang="en-IN" sz="3200" b="0" i="0" dirty="0">
                <a:solidFill>
                  <a:srgbClr val="000000"/>
                </a:solidFill>
                <a:effectLst/>
                <a:latin typeface="system-ui"/>
              </a:rPr>
              <a:t>:</a:t>
            </a:r>
            <a:r>
              <a:rPr lang="en-IN" sz="3200" b="0" i="0" dirty="0">
                <a:solidFill>
                  <a:srgbClr val="0000CD"/>
                </a:solidFill>
                <a:effectLst/>
                <a:latin typeface="system-ui"/>
              </a:rPr>
              <a:t> example</a:t>
            </a:r>
            <a:r>
              <a:rPr lang="en-IN" sz="3200" b="0" i="0" dirty="0">
                <a:solidFill>
                  <a:srgbClr val="000000"/>
                </a:solidFill>
                <a:effectLst/>
                <a:latin typeface="system-ui"/>
              </a:rPr>
              <a:t>;</a:t>
            </a:r>
            <a:r>
              <a:rPr lang="en-IN" sz="3200" b="0" i="0" dirty="0">
                <a:solidFill>
                  <a:srgbClr val="FF0000"/>
                </a:solidFill>
                <a:effectLst/>
                <a:latin typeface="system-ui"/>
              </a:rPr>
              <a:t> </a:t>
            </a:r>
            <a:r>
              <a:rPr lang="en-IN" sz="3200" b="0" i="0" dirty="0">
                <a:solidFill>
                  <a:srgbClr val="008000"/>
                </a:solidFill>
                <a:effectLst/>
                <a:latin typeface="system-ui"/>
              </a:rPr>
              <a:t>/* Safari 4.0 - 8.0 */</a:t>
            </a:r>
            <a:br>
              <a:rPr lang="en-IN" sz="3200" b="0" i="0" dirty="0">
                <a:solidFill>
                  <a:srgbClr val="FF0000"/>
                </a:solidFill>
                <a:effectLst/>
                <a:latin typeface="system-ui"/>
              </a:rPr>
            </a:br>
            <a:r>
              <a:rPr lang="en-IN" sz="3200" b="0" i="0" dirty="0">
                <a:solidFill>
                  <a:srgbClr val="FF0000"/>
                </a:solidFill>
                <a:effectLst/>
                <a:latin typeface="system-ui"/>
              </a:rPr>
              <a:t>-</a:t>
            </a:r>
            <a:r>
              <a:rPr lang="en-IN" sz="3200" b="0" i="0" dirty="0" err="1">
                <a:solidFill>
                  <a:srgbClr val="FF0000"/>
                </a:solidFill>
                <a:effectLst/>
                <a:latin typeface="system-ui"/>
              </a:rPr>
              <a:t>webkit</a:t>
            </a:r>
            <a:r>
              <a:rPr lang="en-IN" sz="3200" b="0" i="0" dirty="0">
                <a:solidFill>
                  <a:srgbClr val="FF0000"/>
                </a:solidFill>
                <a:effectLst/>
                <a:latin typeface="system-ui"/>
              </a:rPr>
              <a:t>-animation-duration</a:t>
            </a:r>
            <a:r>
              <a:rPr lang="en-IN" sz="3200" b="0" i="0" dirty="0">
                <a:solidFill>
                  <a:srgbClr val="000000"/>
                </a:solidFill>
                <a:effectLst/>
                <a:latin typeface="system-ui"/>
              </a:rPr>
              <a:t>:</a:t>
            </a:r>
            <a:r>
              <a:rPr lang="en-IN" sz="3200" b="0" i="0" dirty="0">
                <a:solidFill>
                  <a:srgbClr val="0000CD"/>
                </a:solidFill>
                <a:effectLst/>
                <a:latin typeface="system-ui"/>
              </a:rPr>
              <a:t> 4s</a:t>
            </a:r>
            <a:r>
              <a:rPr lang="en-IN" sz="3200" b="0" i="0" dirty="0">
                <a:solidFill>
                  <a:srgbClr val="000000"/>
                </a:solidFill>
                <a:effectLst/>
                <a:latin typeface="system-ui"/>
              </a:rPr>
              <a:t>;</a:t>
            </a:r>
            <a:r>
              <a:rPr lang="en-IN" sz="3200" b="0" i="0" dirty="0">
                <a:solidFill>
                  <a:srgbClr val="FF0000"/>
                </a:solidFill>
                <a:effectLst/>
                <a:latin typeface="system-ui"/>
              </a:rPr>
              <a:t> </a:t>
            </a:r>
            <a:r>
              <a:rPr lang="en-IN" sz="3200" b="0" i="0" dirty="0">
                <a:solidFill>
                  <a:srgbClr val="008000"/>
                </a:solidFill>
                <a:effectLst/>
                <a:latin typeface="system-ui"/>
              </a:rPr>
              <a:t>/* Safari 4.0 - 8.0 */</a:t>
            </a:r>
            <a:br>
              <a:rPr lang="en-IN" sz="3200" b="0" i="0" dirty="0">
                <a:solidFill>
                  <a:srgbClr val="FF0000"/>
                </a:solidFill>
                <a:effectLst/>
                <a:latin typeface="system-ui"/>
              </a:rPr>
            </a:br>
            <a:r>
              <a:rPr lang="en-IN" sz="3200" b="0" i="0" dirty="0">
                <a:solidFill>
                  <a:srgbClr val="FF0000"/>
                </a:solidFill>
                <a:effectLst/>
                <a:latin typeface="system-ui"/>
              </a:rPr>
              <a:t>animation-name</a:t>
            </a:r>
            <a:r>
              <a:rPr lang="en-IN" sz="3200" b="0" i="0" dirty="0">
                <a:solidFill>
                  <a:srgbClr val="000000"/>
                </a:solidFill>
                <a:effectLst/>
                <a:latin typeface="system-ui"/>
              </a:rPr>
              <a:t>:</a:t>
            </a:r>
            <a:r>
              <a:rPr lang="en-IN" sz="3200" b="0" i="0" dirty="0">
                <a:solidFill>
                  <a:srgbClr val="0000CD"/>
                </a:solidFill>
                <a:effectLst/>
                <a:latin typeface="system-ui"/>
              </a:rPr>
              <a:t> example</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animation-duration</a:t>
            </a:r>
            <a:r>
              <a:rPr lang="en-IN" sz="3200" b="0" i="0" dirty="0">
                <a:solidFill>
                  <a:srgbClr val="000000"/>
                </a:solidFill>
                <a:effectLst/>
                <a:latin typeface="system-ui"/>
              </a:rPr>
              <a:t>:</a:t>
            </a:r>
            <a:r>
              <a:rPr lang="en-IN" sz="3200" b="0" i="0" dirty="0">
                <a:solidFill>
                  <a:srgbClr val="0000CD"/>
                </a:solidFill>
                <a:effectLst/>
                <a:latin typeface="system-ui"/>
              </a:rPr>
              <a:t> 4s</a:t>
            </a:r>
            <a:r>
              <a:rPr lang="en-IN" sz="3200" b="0" i="0" dirty="0">
                <a:solidFill>
                  <a:srgbClr val="000000"/>
                </a:solidFill>
                <a:effectLst/>
                <a:latin typeface="system-ui"/>
              </a:rPr>
              <a:t>;</a:t>
            </a:r>
            <a:br>
              <a:rPr lang="en-IN" sz="3200" b="0" i="0" dirty="0">
                <a:solidFill>
                  <a:srgbClr val="000000"/>
                </a:solidFill>
                <a:effectLst/>
                <a:latin typeface="system-ui"/>
              </a:rPr>
            </a:br>
            <a:r>
              <a:rPr lang="en-IN" sz="2800" b="0" i="0" dirty="0">
                <a:solidFill>
                  <a:srgbClr val="FF0000"/>
                </a:solidFill>
                <a:effectLst/>
                <a:latin typeface="system-ui"/>
              </a:rPr>
              <a:t>animation-delay</a:t>
            </a:r>
            <a:r>
              <a:rPr lang="en-IN" sz="2800" b="0" i="0" dirty="0">
                <a:solidFill>
                  <a:srgbClr val="000000"/>
                </a:solidFill>
                <a:effectLst/>
                <a:latin typeface="system-ui"/>
              </a:rPr>
              <a:t>:</a:t>
            </a:r>
            <a:r>
              <a:rPr lang="en-IN" sz="2800" b="0" i="0" dirty="0">
                <a:solidFill>
                  <a:srgbClr val="0000CD"/>
                </a:solidFill>
                <a:effectLst/>
                <a:latin typeface="system-ui"/>
              </a:rPr>
              <a:t> 2s</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FF0000"/>
                </a:solidFill>
                <a:effectLst/>
                <a:latin typeface="system-ui"/>
              </a:rPr>
              <a:t>animation-iteration-count</a:t>
            </a:r>
            <a:r>
              <a:rPr lang="en-IN" sz="2800" b="0" i="0" dirty="0">
                <a:solidFill>
                  <a:srgbClr val="000000"/>
                </a:solidFill>
                <a:effectLst/>
                <a:latin typeface="system-ui"/>
              </a:rPr>
              <a:t>:</a:t>
            </a:r>
            <a:r>
              <a:rPr lang="en-IN" sz="2800" b="0" i="0" dirty="0">
                <a:solidFill>
                  <a:srgbClr val="0000CD"/>
                </a:solidFill>
                <a:effectLst/>
                <a:latin typeface="system-ui"/>
              </a:rPr>
              <a:t> 3</a:t>
            </a:r>
            <a:r>
              <a:rPr lang="en-IN" sz="28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br>
              <a:rPr lang="en-IN" sz="2800" dirty="0"/>
            </a:br>
            <a:r>
              <a:rPr lang="en-IN" sz="2800" b="0" i="0" dirty="0">
                <a:solidFill>
                  <a:srgbClr val="008000"/>
                </a:solidFill>
                <a:effectLst/>
                <a:latin typeface="system-ui"/>
              </a:rPr>
              <a:t>/* Standard syntax */</a:t>
            </a:r>
            <a:br>
              <a:rPr lang="en-IN" sz="2800" dirty="0"/>
            </a:br>
            <a:r>
              <a:rPr lang="en-IN" sz="2800" b="0" i="0" dirty="0">
                <a:solidFill>
                  <a:srgbClr val="A52A2A"/>
                </a:solidFill>
                <a:effectLst/>
                <a:latin typeface="system-ui"/>
              </a:rPr>
              <a:t>@keyframes example </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0%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red</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25%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yellow</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50%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blue</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75%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green</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100%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red</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dirty="0"/>
            </a:br>
            <a:endParaRPr lang="en-US" sz="3600" dirty="0"/>
          </a:p>
        </p:txBody>
      </p:sp>
    </p:spTree>
    <p:extLst>
      <p:ext uri="{BB962C8B-B14F-4D97-AF65-F5344CB8AC3E}">
        <p14:creationId xmlns:p14="http://schemas.microsoft.com/office/powerpoint/2010/main" val="98063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CSS3 Animations in Reverse Direction</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b="0" i="0" dirty="0">
                <a:solidFill>
                  <a:srgbClr val="A52A2A"/>
                </a:solidFill>
                <a:effectLst/>
                <a:latin typeface="system-ui"/>
              </a:rPr>
            </a:br>
            <a:r>
              <a:rPr lang="en-IN" sz="3200" b="0" i="0" dirty="0">
                <a:solidFill>
                  <a:srgbClr val="A52A2A"/>
                </a:solidFill>
                <a:effectLst/>
                <a:latin typeface="system-ui"/>
              </a:rPr>
              <a:t>div </a:t>
            </a:r>
            <a:r>
              <a:rPr lang="en-IN" sz="3200" b="0" i="0" dirty="0">
                <a:solidFill>
                  <a:srgbClr val="000000"/>
                </a:solidFill>
                <a:effectLst/>
                <a:latin typeface="system-ui"/>
              </a:rPr>
              <a:t>{</a:t>
            </a:r>
            <a:r>
              <a:rPr lang="en-IN" sz="3200" b="0" i="0" dirty="0">
                <a:solidFill>
                  <a:srgbClr val="FF0000"/>
                </a:solidFill>
                <a:effectLst/>
                <a:latin typeface="system-ui"/>
              </a:rPr>
              <a:t>width</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height</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background-color</a:t>
            </a:r>
            <a:r>
              <a:rPr lang="en-IN" sz="3200" b="0" i="0" dirty="0">
                <a:solidFill>
                  <a:srgbClr val="000000"/>
                </a:solidFill>
                <a:effectLst/>
                <a:latin typeface="system-ui"/>
              </a:rPr>
              <a:t>:</a:t>
            </a:r>
            <a:r>
              <a:rPr lang="en-IN" sz="3200" b="0" i="0" dirty="0">
                <a:solidFill>
                  <a:srgbClr val="0000CD"/>
                </a:solidFill>
                <a:effectLst/>
                <a:latin typeface="system-ui"/>
              </a:rPr>
              <a:t> red</a:t>
            </a:r>
            <a:r>
              <a:rPr lang="en-IN" sz="3200" b="0" i="0" dirty="0">
                <a:solidFill>
                  <a:srgbClr val="000000"/>
                </a:solidFill>
                <a:effectLst/>
                <a:latin typeface="system-ui"/>
              </a:rPr>
              <a:t>;</a:t>
            </a:r>
            <a:br>
              <a:rPr lang="en-IN" sz="3200" b="0" i="0" dirty="0">
                <a:solidFill>
                  <a:srgbClr val="000000"/>
                </a:solidFill>
                <a:effectLst/>
                <a:latin typeface="system-ui"/>
              </a:rPr>
            </a:br>
            <a:r>
              <a:rPr lang="en-IN" sz="2800" b="0" i="0" dirty="0">
                <a:solidFill>
                  <a:srgbClr val="FF0000"/>
                </a:solidFill>
                <a:effectLst/>
                <a:latin typeface="system-ui"/>
              </a:rPr>
              <a:t>position</a:t>
            </a:r>
            <a:r>
              <a:rPr lang="en-IN" sz="2800" b="0" i="0" dirty="0">
                <a:solidFill>
                  <a:srgbClr val="000000"/>
                </a:solidFill>
                <a:effectLst/>
                <a:latin typeface="system-ui"/>
              </a:rPr>
              <a:t>:</a:t>
            </a:r>
            <a:r>
              <a:rPr lang="en-IN" sz="2800" b="0" i="0" dirty="0">
                <a:solidFill>
                  <a:srgbClr val="0000CD"/>
                </a:solidFill>
                <a:effectLst/>
                <a:latin typeface="system-ui"/>
              </a:rPr>
              <a:t> relative</a:t>
            </a:r>
            <a:r>
              <a:rPr lang="en-IN" sz="28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a:t>
            </a:r>
            <a:r>
              <a:rPr lang="en-IN" sz="3200" b="0" i="0" dirty="0" err="1">
                <a:solidFill>
                  <a:srgbClr val="FF0000"/>
                </a:solidFill>
                <a:effectLst/>
                <a:latin typeface="system-ui"/>
              </a:rPr>
              <a:t>webkit</a:t>
            </a:r>
            <a:r>
              <a:rPr lang="en-IN" sz="3200" b="0" i="0" dirty="0">
                <a:solidFill>
                  <a:srgbClr val="FF0000"/>
                </a:solidFill>
                <a:effectLst/>
                <a:latin typeface="system-ui"/>
              </a:rPr>
              <a:t>-animation-name</a:t>
            </a:r>
            <a:r>
              <a:rPr lang="en-IN" sz="3200" b="0" i="0" dirty="0">
                <a:solidFill>
                  <a:srgbClr val="000000"/>
                </a:solidFill>
                <a:effectLst/>
                <a:latin typeface="system-ui"/>
              </a:rPr>
              <a:t>:</a:t>
            </a:r>
            <a:r>
              <a:rPr lang="en-IN" sz="3200" b="0" i="0" dirty="0">
                <a:solidFill>
                  <a:srgbClr val="0000CD"/>
                </a:solidFill>
                <a:effectLst/>
                <a:latin typeface="system-ui"/>
              </a:rPr>
              <a:t> example</a:t>
            </a:r>
            <a:r>
              <a:rPr lang="en-IN" sz="3200" b="0" i="0" dirty="0">
                <a:solidFill>
                  <a:srgbClr val="000000"/>
                </a:solidFill>
                <a:effectLst/>
                <a:latin typeface="system-ui"/>
              </a:rPr>
              <a:t>;</a:t>
            </a:r>
            <a:r>
              <a:rPr lang="en-IN" sz="3200" b="0" i="0" dirty="0">
                <a:solidFill>
                  <a:srgbClr val="FF0000"/>
                </a:solidFill>
                <a:effectLst/>
                <a:latin typeface="system-ui"/>
              </a:rPr>
              <a:t> </a:t>
            </a:r>
            <a:r>
              <a:rPr lang="en-IN" sz="3200" b="0" i="0" dirty="0">
                <a:solidFill>
                  <a:srgbClr val="008000"/>
                </a:solidFill>
                <a:effectLst/>
                <a:latin typeface="system-ui"/>
              </a:rPr>
              <a:t>/* Safari 4.0 - 8.0 */</a:t>
            </a:r>
            <a:br>
              <a:rPr lang="en-IN" sz="3200" b="0" i="0" dirty="0">
                <a:solidFill>
                  <a:srgbClr val="FF0000"/>
                </a:solidFill>
                <a:effectLst/>
                <a:latin typeface="system-ui"/>
              </a:rPr>
            </a:br>
            <a:r>
              <a:rPr lang="en-IN" sz="3200" b="0" i="0" dirty="0">
                <a:solidFill>
                  <a:srgbClr val="FF0000"/>
                </a:solidFill>
                <a:effectLst/>
                <a:latin typeface="system-ui"/>
              </a:rPr>
              <a:t>-</a:t>
            </a:r>
            <a:r>
              <a:rPr lang="en-IN" sz="3200" b="0" i="0" dirty="0" err="1">
                <a:solidFill>
                  <a:srgbClr val="FF0000"/>
                </a:solidFill>
                <a:effectLst/>
                <a:latin typeface="system-ui"/>
              </a:rPr>
              <a:t>webkit</a:t>
            </a:r>
            <a:r>
              <a:rPr lang="en-IN" sz="3200" b="0" i="0" dirty="0">
                <a:solidFill>
                  <a:srgbClr val="FF0000"/>
                </a:solidFill>
                <a:effectLst/>
                <a:latin typeface="system-ui"/>
              </a:rPr>
              <a:t>-animation-duration</a:t>
            </a:r>
            <a:r>
              <a:rPr lang="en-IN" sz="3200" b="0" i="0" dirty="0">
                <a:solidFill>
                  <a:srgbClr val="000000"/>
                </a:solidFill>
                <a:effectLst/>
                <a:latin typeface="system-ui"/>
              </a:rPr>
              <a:t>:</a:t>
            </a:r>
            <a:r>
              <a:rPr lang="en-IN" sz="3200" b="0" i="0" dirty="0">
                <a:solidFill>
                  <a:srgbClr val="0000CD"/>
                </a:solidFill>
                <a:effectLst/>
                <a:latin typeface="system-ui"/>
              </a:rPr>
              <a:t> 4s</a:t>
            </a:r>
            <a:r>
              <a:rPr lang="en-IN" sz="3200" b="0" i="0" dirty="0">
                <a:solidFill>
                  <a:srgbClr val="000000"/>
                </a:solidFill>
                <a:effectLst/>
                <a:latin typeface="system-ui"/>
              </a:rPr>
              <a:t>;</a:t>
            </a:r>
            <a:r>
              <a:rPr lang="en-IN" sz="3200" b="0" i="0" dirty="0">
                <a:solidFill>
                  <a:srgbClr val="FF0000"/>
                </a:solidFill>
                <a:effectLst/>
                <a:latin typeface="system-ui"/>
              </a:rPr>
              <a:t> </a:t>
            </a:r>
            <a:r>
              <a:rPr lang="en-IN" sz="3200" b="0" i="0" dirty="0">
                <a:solidFill>
                  <a:srgbClr val="008000"/>
                </a:solidFill>
                <a:effectLst/>
                <a:latin typeface="system-ui"/>
              </a:rPr>
              <a:t>/* Safari 4.0 - 8.0 */</a:t>
            </a:r>
            <a:br>
              <a:rPr lang="en-IN" sz="3200" b="0" i="0" dirty="0">
                <a:solidFill>
                  <a:srgbClr val="FF0000"/>
                </a:solidFill>
                <a:effectLst/>
                <a:latin typeface="system-ui"/>
              </a:rPr>
            </a:br>
            <a:r>
              <a:rPr lang="en-IN" sz="3200" b="0" i="0" dirty="0">
                <a:solidFill>
                  <a:srgbClr val="FF0000"/>
                </a:solidFill>
                <a:effectLst/>
                <a:latin typeface="system-ui"/>
              </a:rPr>
              <a:t>animation-name</a:t>
            </a:r>
            <a:r>
              <a:rPr lang="en-IN" sz="3200" b="0" i="0" dirty="0">
                <a:solidFill>
                  <a:srgbClr val="000000"/>
                </a:solidFill>
                <a:effectLst/>
                <a:latin typeface="system-ui"/>
              </a:rPr>
              <a:t>:</a:t>
            </a:r>
            <a:r>
              <a:rPr lang="en-IN" sz="3200" b="0" i="0" dirty="0">
                <a:solidFill>
                  <a:srgbClr val="0000CD"/>
                </a:solidFill>
                <a:effectLst/>
                <a:latin typeface="system-ui"/>
              </a:rPr>
              <a:t> example</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animation-duration</a:t>
            </a:r>
            <a:r>
              <a:rPr lang="en-IN" sz="3200" b="0" i="0" dirty="0">
                <a:solidFill>
                  <a:srgbClr val="000000"/>
                </a:solidFill>
                <a:effectLst/>
                <a:latin typeface="system-ui"/>
              </a:rPr>
              <a:t>:</a:t>
            </a:r>
            <a:r>
              <a:rPr lang="en-IN" sz="3200" b="0" i="0" dirty="0">
                <a:solidFill>
                  <a:srgbClr val="0000CD"/>
                </a:solidFill>
                <a:effectLst/>
                <a:latin typeface="system-ui"/>
              </a:rPr>
              <a:t> 4s</a:t>
            </a:r>
            <a:r>
              <a:rPr lang="en-IN" sz="3200" b="0" i="0" dirty="0">
                <a:solidFill>
                  <a:srgbClr val="000000"/>
                </a:solidFill>
                <a:effectLst/>
                <a:latin typeface="system-ui"/>
              </a:rPr>
              <a:t>;</a:t>
            </a:r>
            <a:br>
              <a:rPr lang="en-IN" sz="3200" b="0" i="0" dirty="0">
                <a:solidFill>
                  <a:srgbClr val="000000"/>
                </a:solidFill>
                <a:effectLst/>
                <a:latin typeface="system-ui"/>
              </a:rPr>
            </a:br>
            <a:r>
              <a:rPr lang="en-IN" sz="2800" b="0" i="0" dirty="0">
                <a:solidFill>
                  <a:srgbClr val="FF0000"/>
                </a:solidFill>
                <a:effectLst/>
                <a:latin typeface="system-ui"/>
              </a:rPr>
              <a:t>animation-delay</a:t>
            </a:r>
            <a:r>
              <a:rPr lang="en-IN" sz="2800" b="0" i="0" dirty="0">
                <a:solidFill>
                  <a:srgbClr val="000000"/>
                </a:solidFill>
                <a:effectLst/>
                <a:latin typeface="system-ui"/>
              </a:rPr>
              <a:t>:</a:t>
            </a:r>
            <a:r>
              <a:rPr lang="en-IN" sz="2800" b="0" i="0" dirty="0">
                <a:solidFill>
                  <a:srgbClr val="0000CD"/>
                </a:solidFill>
                <a:effectLst/>
                <a:latin typeface="system-ui"/>
              </a:rPr>
              <a:t> 2s</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FF0000"/>
                </a:solidFill>
                <a:effectLst/>
                <a:latin typeface="system-ui"/>
              </a:rPr>
              <a:t>animation-iteration-count</a:t>
            </a:r>
            <a:r>
              <a:rPr lang="en-IN" sz="2800" b="0" i="0" dirty="0">
                <a:solidFill>
                  <a:srgbClr val="000000"/>
                </a:solidFill>
                <a:effectLst/>
                <a:latin typeface="system-ui"/>
              </a:rPr>
              <a:t>:</a:t>
            </a:r>
            <a:r>
              <a:rPr lang="en-IN" sz="2800" b="0" i="0" dirty="0">
                <a:solidFill>
                  <a:srgbClr val="0000CD"/>
                </a:solidFill>
                <a:effectLst/>
                <a:latin typeface="system-ui"/>
              </a:rPr>
              <a:t> 3</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FF0000"/>
                </a:solidFill>
                <a:effectLst/>
                <a:latin typeface="system-ui"/>
              </a:rPr>
              <a:t>animation-direction</a:t>
            </a:r>
            <a:r>
              <a:rPr lang="en-IN" sz="2800" b="0" i="0" dirty="0">
                <a:solidFill>
                  <a:srgbClr val="000000"/>
                </a:solidFill>
                <a:effectLst/>
                <a:latin typeface="system-ui"/>
              </a:rPr>
              <a:t>:</a:t>
            </a:r>
            <a:r>
              <a:rPr lang="en-IN" sz="2800" b="0" i="0" dirty="0">
                <a:solidFill>
                  <a:srgbClr val="0000CD"/>
                </a:solidFill>
                <a:effectLst/>
                <a:latin typeface="system-ui"/>
              </a:rPr>
              <a:t> alternate</a:t>
            </a:r>
            <a:r>
              <a:rPr lang="en-IN" sz="28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br>
              <a:rPr lang="en-IN" sz="2800" dirty="0"/>
            </a:br>
            <a:r>
              <a:rPr lang="en-IN" sz="2800" b="0" i="0" dirty="0">
                <a:solidFill>
                  <a:srgbClr val="008000"/>
                </a:solidFill>
                <a:effectLst/>
                <a:latin typeface="system-ui"/>
              </a:rPr>
              <a:t>/* Standard syntax */</a:t>
            </a:r>
            <a:br>
              <a:rPr lang="en-IN" sz="2800" dirty="0"/>
            </a:br>
            <a:r>
              <a:rPr lang="en-IN" sz="2800" b="0" i="0" dirty="0">
                <a:solidFill>
                  <a:srgbClr val="A52A2A"/>
                </a:solidFill>
                <a:effectLst/>
                <a:latin typeface="system-ui"/>
              </a:rPr>
              <a:t>@keyframes example </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0%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red</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25%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yellow</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50%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blue</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75%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green</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200px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100% </a:t>
            </a:r>
            <a:r>
              <a:rPr lang="en-IN" sz="2800" b="0" i="0" dirty="0">
                <a:solidFill>
                  <a:srgbClr val="000000"/>
                </a:solidFill>
                <a:effectLst/>
                <a:latin typeface="system-ui"/>
              </a:rPr>
              <a:t>{</a:t>
            </a:r>
            <a:r>
              <a:rPr lang="en-IN" sz="2800" b="0" i="0" dirty="0" err="1">
                <a:solidFill>
                  <a:srgbClr val="FF0000"/>
                </a:solidFill>
                <a:effectLst/>
                <a:latin typeface="system-ui"/>
              </a:rPr>
              <a:t>background-color</a:t>
            </a:r>
            <a:r>
              <a:rPr lang="en-IN" sz="2800" b="0" i="0" dirty="0" err="1">
                <a:solidFill>
                  <a:srgbClr val="000000"/>
                </a:solidFill>
                <a:effectLst/>
                <a:latin typeface="system-ui"/>
              </a:rPr>
              <a:t>:</a:t>
            </a:r>
            <a:r>
              <a:rPr lang="en-IN" sz="2800" b="0" i="0" dirty="0" err="1">
                <a:solidFill>
                  <a:srgbClr val="0000CD"/>
                </a:solidFill>
                <a:effectLst/>
                <a:latin typeface="system-ui"/>
              </a:rPr>
              <a:t>red</a:t>
            </a:r>
            <a:r>
              <a:rPr lang="en-IN" sz="2800" b="0" i="0" dirty="0">
                <a:solidFill>
                  <a:srgbClr val="000000"/>
                </a:solidFill>
                <a:effectLst/>
                <a:latin typeface="system-ui"/>
              </a:rPr>
              <a:t>;</a:t>
            </a:r>
            <a:r>
              <a:rPr lang="en-IN" sz="2800" b="0" i="0" dirty="0">
                <a:solidFill>
                  <a:srgbClr val="FF0000"/>
                </a:solidFill>
                <a:effectLst/>
                <a:latin typeface="system-ui"/>
              </a:rPr>
              <a:t> left</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r>
              <a:rPr lang="en-IN" sz="2800" b="0" i="0" dirty="0">
                <a:solidFill>
                  <a:srgbClr val="FF0000"/>
                </a:solidFill>
                <a:effectLst/>
                <a:latin typeface="system-ui"/>
              </a:rPr>
              <a:t> top</a:t>
            </a:r>
            <a:r>
              <a:rPr lang="en-IN" sz="2800" b="0" i="0" dirty="0">
                <a:solidFill>
                  <a:srgbClr val="000000"/>
                </a:solidFill>
                <a:effectLst/>
                <a:latin typeface="system-ui"/>
              </a:rPr>
              <a:t>:</a:t>
            </a:r>
            <a:r>
              <a:rPr lang="en-IN" sz="2800" b="0" i="0" dirty="0">
                <a:solidFill>
                  <a:srgbClr val="0000CD"/>
                </a:solidFill>
                <a:effectLst/>
                <a:latin typeface="system-ui"/>
              </a:rPr>
              <a:t>0px</a:t>
            </a: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dirty="0"/>
            </a:br>
            <a:endParaRPr lang="en-US" sz="3600" dirty="0"/>
          </a:p>
        </p:txBody>
      </p:sp>
    </p:spTree>
    <p:extLst>
      <p:ext uri="{BB962C8B-B14F-4D97-AF65-F5344CB8AC3E}">
        <p14:creationId xmlns:p14="http://schemas.microsoft.com/office/powerpoint/2010/main" val="156352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CSS3 Animation Speed</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IN" sz="3200" b="0" i="0" dirty="0">
                <a:solidFill>
                  <a:srgbClr val="0000CD"/>
                </a:solidFill>
                <a:effectLst/>
                <a:latin typeface="system-ui"/>
              </a:rPr>
              <a:t>div {   width: 100px;  height: 50px;  text-align: </a:t>
            </a:r>
            <a:r>
              <a:rPr lang="en-IN" sz="3200" b="0" i="0" dirty="0" err="1">
                <a:solidFill>
                  <a:srgbClr val="0000CD"/>
                </a:solidFill>
                <a:effectLst/>
                <a:latin typeface="system-ui"/>
              </a:rPr>
              <a:t>center</a:t>
            </a:r>
            <a:r>
              <a:rPr lang="en-IN" sz="3200" b="0" i="0" dirty="0">
                <a:solidFill>
                  <a:srgbClr val="0000CD"/>
                </a:solidFill>
                <a:effectLst/>
                <a:latin typeface="system-ui"/>
              </a:rPr>
              <a:t>;  padding-top:30px;   background-</a:t>
            </a:r>
            <a:r>
              <a:rPr lang="en-IN" sz="3200" b="0" i="0" dirty="0" err="1">
                <a:solidFill>
                  <a:srgbClr val="0000CD"/>
                </a:solidFill>
                <a:effectLst/>
                <a:latin typeface="system-ui"/>
              </a:rPr>
              <a:t>color</a:t>
            </a:r>
            <a:r>
              <a:rPr lang="en-IN" sz="3200" b="0" i="0" dirty="0">
                <a:solidFill>
                  <a:srgbClr val="0000CD"/>
                </a:solidFill>
                <a:effectLst/>
                <a:latin typeface="system-ui"/>
              </a:rPr>
              <a:t>: </a:t>
            </a:r>
            <a:r>
              <a:rPr lang="en-IN" sz="3200" b="0" i="0" dirty="0" err="1">
                <a:solidFill>
                  <a:srgbClr val="0000CD"/>
                </a:solidFill>
                <a:effectLst/>
                <a:latin typeface="system-ui"/>
              </a:rPr>
              <a:t>seagreen</a:t>
            </a:r>
            <a:r>
              <a:rPr lang="en-IN" sz="3200" b="0" i="0" dirty="0">
                <a:solidFill>
                  <a:srgbClr val="0000CD"/>
                </a:solidFill>
                <a:effectLst/>
                <a:latin typeface="system-ui"/>
              </a:rPr>
              <a:t>;  font-weight: bold;    position: relative;</a:t>
            </a:r>
            <a:br>
              <a:rPr lang="en-IN" sz="3200" b="0" i="0" dirty="0">
                <a:solidFill>
                  <a:srgbClr val="0000CD"/>
                </a:solidFill>
                <a:effectLst/>
                <a:latin typeface="system-ui"/>
              </a:rPr>
            </a:br>
            <a:r>
              <a:rPr lang="en-IN" sz="3200" b="0" i="0" dirty="0">
                <a:solidFill>
                  <a:srgbClr val="0000CD"/>
                </a:solidFill>
                <a:effectLst/>
                <a:latin typeface="system-ui"/>
              </a:rPr>
              <a:t>    -</a:t>
            </a:r>
            <a:r>
              <a:rPr lang="en-IN" sz="3200" b="0" i="0" dirty="0" err="1">
                <a:solidFill>
                  <a:srgbClr val="0000CD"/>
                </a:solidFill>
                <a:effectLst/>
                <a:latin typeface="system-ui"/>
              </a:rPr>
              <a:t>webkit</a:t>
            </a:r>
            <a:r>
              <a:rPr lang="en-IN" sz="3200" b="0" i="0" dirty="0">
                <a:solidFill>
                  <a:srgbClr val="0000CD"/>
                </a:solidFill>
                <a:effectLst/>
                <a:latin typeface="system-ui"/>
              </a:rPr>
              <a:t>-animation: </a:t>
            </a:r>
            <a:r>
              <a:rPr lang="en-IN" sz="3200" b="0" i="0" dirty="0" err="1">
                <a:solidFill>
                  <a:srgbClr val="0000CD"/>
                </a:solidFill>
                <a:effectLst/>
                <a:latin typeface="system-ui"/>
              </a:rPr>
              <a:t>mymove</a:t>
            </a:r>
            <a:r>
              <a:rPr lang="en-IN" sz="3200" b="0" i="0" dirty="0">
                <a:solidFill>
                  <a:srgbClr val="0000CD"/>
                </a:solidFill>
                <a:effectLst/>
                <a:latin typeface="system-ui"/>
              </a:rPr>
              <a:t> 5s infinite; /* Safari 4.0 - 8.0 */</a:t>
            </a:r>
            <a:br>
              <a:rPr lang="en-IN" sz="3200" b="0" i="0" dirty="0">
                <a:solidFill>
                  <a:srgbClr val="0000CD"/>
                </a:solidFill>
                <a:effectLst/>
                <a:latin typeface="system-ui"/>
              </a:rPr>
            </a:br>
            <a:r>
              <a:rPr lang="en-IN" sz="3200" b="0" i="0" dirty="0">
                <a:solidFill>
                  <a:srgbClr val="0000CD"/>
                </a:solidFill>
                <a:effectLst/>
                <a:latin typeface="system-ui"/>
              </a:rPr>
              <a:t>    animation: </a:t>
            </a:r>
            <a:r>
              <a:rPr lang="en-IN" sz="3200" b="0" i="0" dirty="0" err="1">
                <a:solidFill>
                  <a:srgbClr val="0000CD"/>
                </a:solidFill>
                <a:effectLst/>
                <a:latin typeface="system-ui"/>
              </a:rPr>
              <a:t>mymove</a:t>
            </a:r>
            <a:r>
              <a:rPr lang="en-IN" sz="3200" b="0" i="0" dirty="0">
                <a:solidFill>
                  <a:srgbClr val="0000CD"/>
                </a:solidFill>
                <a:effectLst/>
                <a:latin typeface="system-ui"/>
              </a:rPr>
              <a:t> 5s infinite;</a:t>
            </a:r>
            <a:br>
              <a:rPr lang="en-IN" sz="3200" b="0" i="0" dirty="0">
                <a:solidFill>
                  <a:srgbClr val="0000CD"/>
                </a:solidFill>
                <a:effectLst/>
                <a:latin typeface="system-ui"/>
              </a:rPr>
            </a:br>
            <a:r>
              <a:rPr lang="en-IN" sz="3200" b="0" i="0" dirty="0">
                <a:solidFill>
                  <a:srgbClr val="0000CD"/>
                </a:solidFill>
                <a:effectLst/>
                <a:latin typeface="system-ui"/>
              </a:rPr>
              <a:t>}</a:t>
            </a:r>
            <a:br>
              <a:rPr lang="en-IN" sz="3200" b="0" i="0" dirty="0">
                <a:solidFill>
                  <a:srgbClr val="0000CD"/>
                </a:solidFill>
                <a:effectLst/>
                <a:latin typeface="system-ui"/>
              </a:rPr>
            </a:br>
            <a:r>
              <a:rPr lang="en-IN" sz="3200" b="0" i="0" dirty="0">
                <a:solidFill>
                  <a:srgbClr val="0000CD"/>
                </a:solidFill>
                <a:effectLst/>
                <a:latin typeface="system-ui"/>
              </a:rPr>
              <a:t>/* Standard syntax */</a:t>
            </a:r>
            <a:br>
              <a:rPr lang="en-IN" sz="3200" b="0" i="0" dirty="0">
                <a:solidFill>
                  <a:srgbClr val="0000CD"/>
                </a:solidFill>
                <a:effectLst/>
                <a:latin typeface="system-ui"/>
              </a:rPr>
            </a:br>
            <a:r>
              <a:rPr lang="en-IN" sz="3200" b="0" i="0" dirty="0">
                <a:solidFill>
                  <a:srgbClr val="0000CD"/>
                </a:solidFill>
                <a:effectLst/>
                <a:latin typeface="system-ui"/>
              </a:rPr>
              <a:t>#div1 {animation-timing-function: linear;}</a:t>
            </a:r>
            <a:br>
              <a:rPr lang="en-IN" sz="3200" b="0" i="0" dirty="0">
                <a:solidFill>
                  <a:srgbClr val="0000CD"/>
                </a:solidFill>
                <a:effectLst/>
                <a:latin typeface="system-ui"/>
              </a:rPr>
            </a:br>
            <a:r>
              <a:rPr lang="en-IN" sz="3200" b="0" i="0" dirty="0">
                <a:solidFill>
                  <a:srgbClr val="0000CD"/>
                </a:solidFill>
                <a:effectLst/>
                <a:latin typeface="system-ui"/>
              </a:rPr>
              <a:t>#div2 {animation-timing-function: ease;}</a:t>
            </a:r>
            <a:br>
              <a:rPr lang="en-IN" sz="3200" b="0" i="0" dirty="0">
                <a:solidFill>
                  <a:srgbClr val="0000CD"/>
                </a:solidFill>
                <a:effectLst/>
                <a:latin typeface="system-ui"/>
              </a:rPr>
            </a:br>
            <a:r>
              <a:rPr lang="en-IN" sz="3200" b="0" i="0" dirty="0">
                <a:solidFill>
                  <a:srgbClr val="0000CD"/>
                </a:solidFill>
                <a:effectLst/>
                <a:latin typeface="system-ui"/>
              </a:rPr>
              <a:t>#div3 {animation-timing-function: ease-in;}</a:t>
            </a:r>
            <a:br>
              <a:rPr lang="en-IN" sz="3200" b="0" i="0" dirty="0">
                <a:solidFill>
                  <a:srgbClr val="0000CD"/>
                </a:solidFill>
                <a:effectLst/>
                <a:latin typeface="system-ui"/>
              </a:rPr>
            </a:br>
            <a:r>
              <a:rPr lang="en-IN" sz="3200" b="0" i="0" dirty="0">
                <a:solidFill>
                  <a:srgbClr val="0000CD"/>
                </a:solidFill>
                <a:effectLst/>
                <a:latin typeface="system-ui"/>
              </a:rPr>
              <a:t>#div4 {animation-timing-function: ease-out;}</a:t>
            </a:r>
            <a:br>
              <a:rPr lang="en-IN" sz="3200" b="0" i="0" dirty="0">
                <a:solidFill>
                  <a:srgbClr val="0000CD"/>
                </a:solidFill>
                <a:effectLst/>
                <a:latin typeface="system-ui"/>
              </a:rPr>
            </a:br>
            <a:r>
              <a:rPr lang="en-IN" sz="3200" b="0" i="0" dirty="0">
                <a:solidFill>
                  <a:srgbClr val="0000CD"/>
                </a:solidFill>
                <a:effectLst/>
                <a:latin typeface="system-ui"/>
              </a:rPr>
              <a:t>#div5 {animation-timing-function: jump-both;}</a:t>
            </a:r>
            <a:br>
              <a:rPr lang="en-IN" sz="3200" b="0" i="0" dirty="0">
                <a:solidFill>
                  <a:srgbClr val="0000CD"/>
                </a:solidFill>
                <a:effectLst/>
                <a:latin typeface="system-ui"/>
              </a:rPr>
            </a:br>
            <a:br>
              <a:rPr lang="en-IN" sz="3200" b="0" i="0" dirty="0">
                <a:solidFill>
                  <a:srgbClr val="0000CD"/>
                </a:solidFill>
                <a:effectLst/>
                <a:latin typeface="system-ui"/>
              </a:rPr>
            </a:br>
            <a:r>
              <a:rPr lang="en-IN" sz="3200" b="0" i="0" dirty="0">
                <a:solidFill>
                  <a:srgbClr val="0000CD"/>
                </a:solidFill>
                <a:effectLst/>
                <a:latin typeface="system-ui"/>
              </a:rPr>
              <a:t>/* Standard syntax */</a:t>
            </a:r>
            <a:br>
              <a:rPr lang="en-IN" sz="3200" b="0" i="0" dirty="0">
                <a:solidFill>
                  <a:srgbClr val="0000CD"/>
                </a:solidFill>
                <a:effectLst/>
                <a:latin typeface="system-ui"/>
              </a:rPr>
            </a:br>
            <a:r>
              <a:rPr lang="en-IN" sz="3200" b="0" i="0" dirty="0">
                <a:solidFill>
                  <a:srgbClr val="0000CD"/>
                </a:solidFill>
                <a:effectLst/>
                <a:latin typeface="system-ui"/>
              </a:rPr>
              <a:t>@keyframes </a:t>
            </a:r>
            <a:r>
              <a:rPr lang="en-IN" sz="3200" b="0" i="0" dirty="0" err="1">
                <a:solidFill>
                  <a:srgbClr val="0000CD"/>
                </a:solidFill>
                <a:effectLst/>
                <a:latin typeface="system-ui"/>
              </a:rPr>
              <a:t>mymove</a:t>
            </a:r>
            <a:r>
              <a:rPr lang="en-IN" sz="3200" b="0" i="0" dirty="0">
                <a:solidFill>
                  <a:srgbClr val="0000CD"/>
                </a:solidFill>
                <a:effectLst/>
                <a:latin typeface="system-ui"/>
              </a:rPr>
              <a:t> {</a:t>
            </a:r>
            <a:br>
              <a:rPr lang="en-IN" sz="3200" b="0" i="0" dirty="0">
                <a:solidFill>
                  <a:srgbClr val="0000CD"/>
                </a:solidFill>
                <a:effectLst/>
                <a:latin typeface="system-ui"/>
              </a:rPr>
            </a:br>
            <a:r>
              <a:rPr lang="en-IN" sz="3200" b="0" i="0" dirty="0">
                <a:solidFill>
                  <a:srgbClr val="0000CD"/>
                </a:solidFill>
                <a:effectLst/>
                <a:latin typeface="system-ui"/>
              </a:rPr>
              <a:t>    from {left: 0px;}</a:t>
            </a:r>
            <a:br>
              <a:rPr lang="en-IN" sz="3200" b="0" i="0" dirty="0">
                <a:solidFill>
                  <a:srgbClr val="0000CD"/>
                </a:solidFill>
                <a:effectLst/>
                <a:latin typeface="system-ui"/>
              </a:rPr>
            </a:br>
            <a:r>
              <a:rPr lang="en-IN" sz="3200" b="0" i="0" dirty="0">
                <a:solidFill>
                  <a:srgbClr val="0000CD"/>
                </a:solidFill>
                <a:effectLst/>
                <a:latin typeface="system-ui"/>
              </a:rPr>
              <a:t>    to {left: 300px;}</a:t>
            </a:r>
            <a:br>
              <a:rPr lang="en-IN" sz="3200" b="0" i="0" dirty="0">
                <a:solidFill>
                  <a:srgbClr val="0000CD"/>
                </a:solidFill>
                <a:effectLst/>
                <a:latin typeface="system-ui"/>
              </a:rPr>
            </a:br>
            <a:r>
              <a:rPr lang="en-IN" sz="3200" b="0" i="0" dirty="0">
                <a:solidFill>
                  <a:srgbClr val="0000CD"/>
                </a:solidFill>
                <a:effectLst/>
                <a:latin typeface="system-ui"/>
              </a:rPr>
              <a:t>}</a:t>
            </a:r>
            <a:br>
              <a:rPr lang="en-IN" sz="3200" dirty="0"/>
            </a:br>
            <a:endParaRPr lang="en-US" sz="3600" dirty="0"/>
          </a:p>
        </p:txBody>
      </p:sp>
    </p:spTree>
    <p:extLst>
      <p:ext uri="{BB962C8B-B14F-4D97-AF65-F5344CB8AC3E}">
        <p14:creationId xmlns:p14="http://schemas.microsoft.com/office/powerpoint/2010/main" val="27773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a:spLocks/>
          </p:cNvSpPr>
          <p:nvPr/>
        </p:nvSpPr>
        <p:spPr>
          <a:xfrm>
            <a:off x="15695937" y="99013"/>
            <a:ext cx="8166532" cy="1173201"/>
          </a:xfrm>
          <a:prstGeom prst="rect">
            <a:avLst/>
          </a:prstGeom>
        </p:spPr>
        <p:txBody>
          <a:bodyPr>
            <a:noAutofit/>
          </a:bodyPr>
          <a:lstStyle>
            <a:lvl1pPr algn="l" defTabSz="1810787"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a:cs typeface="Trebuchet MS"/>
            </a:endParaRPr>
          </a:p>
        </p:txBody>
      </p:sp>
    </p:spTree>
    <p:extLst>
      <p:ext uri="{BB962C8B-B14F-4D97-AF65-F5344CB8AC3E}">
        <p14:creationId xmlns:p14="http://schemas.microsoft.com/office/powerpoint/2010/main" val="34163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Today's Training Topics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IN" sz="3600" dirty="0">
                <a:solidFill>
                  <a:schemeClr val="accent6">
                    <a:lumMod val="75000"/>
                    <a:lumOff val="25000"/>
                  </a:schemeClr>
                </a:solidFill>
              </a:rPr>
              <a:t>CSS Shadow</a:t>
            </a:r>
          </a:p>
          <a:p>
            <a:pPr marL="571500" indent="-571500">
              <a:buFont typeface="Arial" panose="020B0604020202020204" pitchFamily="34" charset="0"/>
              <a:buChar char="•"/>
            </a:pPr>
            <a:r>
              <a:rPr lang="en-IN" sz="3600" dirty="0">
                <a:solidFill>
                  <a:schemeClr val="accent6">
                    <a:lumMod val="75000"/>
                    <a:lumOff val="25000"/>
                  </a:schemeClr>
                </a:solidFill>
              </a:rPr>
              <a:t>CSS </a:t>
            </a:r>
            <a:r>
              <a:rPr lang="en-US" sz="3600" dirty="0"/>
              <a:t>Transitions</a:t>
            </a:r>
            <a:endParaRPr lang="en-IN" sz="3600" dirty="0">
              <a:solidFill>
                <a:schemeClr val="accent6">
                  <a:lumMod val="75000"/>
                  <a:lumOff val="25000"/>
                </a:schemeClr>
              </a:solidFill>
            </a:endParaRPr>
          </a:p>
          <a:p>
            <a:pPr marL="571500" indent="-571500">
              <a:buFont typeface="Arial" panose="020B0604020202020204" pitchFamily="34" charset="0"/>
              <a:buChar char="•"/>
            </a:pPr>
            <a:r>
              <a:rPr lang="en-IN" sz="3600" dirty="0">
                <a:solidFill>
                  <a:schemeClr val="accent6">
                    <a:lumMod val="75000"/>
                    <a:lumOff val="25000"/>
                  </a:schemeClr>
                </a:solidFill>
              </a:rPr>
              <a:t>CSS </a:t>
            </a:r>
            <a:r>
              <a:rPr lang="en-US" sz="3600" dirty="0">
                <a:solidFill>
                  <a:schemeClr val="accent6">
                    <a:lumMod val="75000"/>
                    <a:lumOff val="25000"/>
                  </a:schemeClr>
                </a:solidFill>
              </a:rPr>
              <a:t>Transforms</a:t>
            </a:r>
          </a:p>
          <a:p>
            <a:pPr marL="571500" indent="-571500">
              <a:buFont typeface="Arial" panose="020B0604020202020204" pitchFamily="34" charset="0"/>
              <a:buChar char="•"/>
            </a:pPr>
            <a:r>
              <a:rPr lang="en-US" sz="3600">
                <a:solidFill>
                  <a:schemeClr val="accent6">
                    <a:lumMod val="75000"/>
                    <a:lumOff val="25000"/>
                  </a:schemeClr>
                </a:solidFill>
              </a:rPr>
              <a:t>CSS Animation</a:t>
            </a: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p:txBody>
      </p:sp>
    </p:spTree>
    <p:extLst>
      <p:ext uri="{BB962C8B-B14F-4D97-AF65-F5344CB8AC3E}">
        <p14:creationId xmlns:p14="http://schemas.microsoft.com/office/powerpoint/2010/main" val="183085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CSS3 2D and 3D Transforms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CSS3 2D transform property you can rotate, move, skew, and scale elements. It is an effect that changes the shape, size and position of an element. Transforms are triggered on events like mouse-hover or mouse-click.</a:t>
            </a:r>
          </a:p>
          <a:p>
            <a:pPr marL="457200" indent="-457200" algn="l">
              <a:buFont typeface="Arial" panose="020B0604020202020204" pitchFamily="34" charset="0"/>
              <a:buChar char="•"/>
            </a:pPr>
            <a:r>
              <a:rPr lang="en-US" sz="3600" b="1" dirty="0"/>
              <a:t>The translate() Function:</a:t>
            </a:r>
            <a:r>
              <a:rPr lang="en-US" sz="3600" dirty="0"/>
              <a:t> Thus function can transform the element from its current position to a new position along the X and Y axis. This can be written as translate(x-axis px, y-axis px). The example will help you to understand the working of this property. </a:t>
            </a:r>
            <a:br>
              <a:rPr lang="en-IN" sz="3200" dirty="0"/>
            </a:br>
            <a:r>
              <a:rPr lang="en-IN" sz="3200" b="0" i="0" dirty="0">
                <a:solidFill>
                  <a:srgbClr val="A52A2A"/>
                </a:solidFill>
                <a:effectLst/>
                <a:latin typeface="system-ui"/>
              </a:rPr>
              <a:t>.square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background</a:t>
            </a:r>
            <a:r>
              <a:rPr lang="en-IN" sz="3200" b="0" i="0" dirty="0">
                <a:solidFill>
                  <a:srgbClr val="000000"/>
                </a:solidFill>
                <a:effectLst/>
                <a:latin typeface="system-ui"/>
              </a:rPr>
              <a:t>:</a:t>
            </a:r>
            <a:r>
              <a:rPr lang="en-IN" sz="3200" b="0" i="0" dirty="0">
                <a:solidFill>
                  <a:srgbClr val="0000CD"/>
                </a:solidFill>
                <a:effectLst/>
                <a:latin typeface="system-ui"/>
              </a:rPr>
              <a:t> #00aa9d</a:t>
            </a:r>
            <a:r>
              <a:rPr lang="en-IN" sz="3200" b="0" i="0" dirty="0">
                <a:solidFill>
                  <a:srgbClr val="000000"/>
                </a:solidFill>
                <a:effectLst/>
                <a:latin typeface="system-ui"/>
              </a:rPr>
              <a:t>;</a:t>
            </a:r>
            <a:r>
              <a:rPr lang="en-IN" sz="3200" b="0" i="0" dirty="0">
                <a:solidFill>
                  <a:srgbClr val="FF0000"/>
                </a:solidFill>
                <a:effectLst/>
                <a:latin typeface="system-ui"/>
              </a:rPr>
              <a:t>border-radius</a:t>
            </a:r>
            <a:r>
              <a:rPr lang="en-IN" sz="3200" b="0" i="0" dirty="0">
                <a:solidFill>
                  <a:srgbClr val="000000"/>
                </a:solidFill>
                <a:effectLst/>
                <a:latin typeface="system-ui"/>
              </a:rPr>
              <a:t>:</a:t>
            </a:r>
            <a:r>
              <a:rPr lang="en-IN" sz="3200" b="0" i="0" dirty="0">
                <a:solidFill>
                  <a:srgbClr val="0000CD"/>
                </a:solidFill>
                <a:effectLst/>
                <a:latin typeface="system-ui"/>
              </a:rPr>
              <a:t> 3px</a:t>
            </a:r>
            <a:r>
              <a:rPr lang="en-IN" sz="3200" b="0" i="0" dirty="0">
                <a:solidFill>
                  <a:srgbClr val="000000"/>
                </a:solidFill>
                <a:effectLst/>
                <a:latin typeface="system-ui"/>
              </a:rPr>
              <a:t>;</a:t>
            </a:r>
            <a:r>
              <a:rPr lang="en-IN" sz="3200" b="0" i="0" dirty="0">
                <a:solidFill>
                  <a:srgbClr val="FF0000"/>
                </a:solidFill>
                <a:effectLst/>
                <a:latin typeface="system-ui"/>
              </a:rPr>
              <a:t>height</a:t>
            </a:r>
            <a:r>
              <a:rPr lang="en-IN" sz="3200" b="0" i="0" dirty="0">
                <a:solidFill>
                  <a:srgbClr val="000000"/>
                </a:solidFill>
                <a:effectLst/>
                <a:latin typeface="system-ui"/>
              </a:rPr>
              <a:t>:</a:t>
            </a:r>
            <a:r>
              <a:rPr lang="en-IN" sz="3200" b="0" i="0" dirty="0">
                <a:solidFill>
                  <a:srgbClr val="0000CD"/>
                </a:solidFill>
                <a:effectLst/>
                <a:latin typeface="system-ui"/>
              </a:rPr>
              <a:t> 150px</a:t>
            </a:r>
            <a:r>
              <a:rPr lang="en-IN" sz="3200" b="0" i="0" dirty="0">
                <a:solidFill>
                  <a:srgbClr val="000000"/>
                </a:solidFill>
                <a:effectLst/>
                <a:latin typeface="system-ui"/>
              </a:rPr>
              <a:t>;</a:t>
            </a:r>
            <a:r>
              <a:rPr lang="en-IN" sz="3200" b="0" i="0" dirty="0">
                <a:solidFill>
                  <a:srgbClr val="FF0000"/>
                </a:solidFill>
                <a:effectLst/>
                <a:latin typeface="system-ui"/>
              </a:rPr>
              <a:t>margin</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position</a:t>
            </a:r>
            <a:r>
              <a:rPr lang="en-IN" sz="3200" b="0" i="0" dirty="0">
                <a:solidFill>
                  <a:srgbClr val="000000"/>
                </a:solidFill>
                <a:effectLst/>
                <a:latin typeface="system-ui"/>
              </a:rPr>
              <a:t>:</a:t>
            </a:r>
            <a:r>
              <a:rPr lang="en-IN" sz="3200" b="0" i="0" dirty="0">
                <a:solidFill>
                  <a:srgbClr val="0000CD"/>
                </a:solidFill>
                <a:effectLst/>
                <a:latin typeface="system-ui"/>
              </a:rPr>
              <a:t> </a:t>
            </a:r>
            <a:r>
              <a:rPr lang="en-IN" sz="3200" b="0" i="0" dirty="0" err="1">
                <a:solidFill>
                  <a:srgbClr val="0000CD"/>
                </a:solidFill>
                <a:effectLst/>
                <a:latin typeface="system-ui"/>
              </a:rPr>
              <a:t>absolute</a:t>
            </a:r>
            <a:r>
              <a:rPr lang="en-IN" sz="3200" b="0" i="0" dirty="0" err="1">
                <a:solidFill>
                  <a:srgbClr val="000000"/>
                </a:solidFill>
                <a:effectLst/>
                <a:latin typeface="system-ui"/>
              </a:rPr>
              <a:t>;</a:t>
            </a:r>
            <a:r>
              <a:rPr lang="en-IN" sz="3200" b="0" i="0" dirty="0" err="1">
                <a:solidFill>
                  <a:srgbClr val="FF0000"/>
                </a:solidFill>
                <a:effectLst/>
                <a:latin typeface="system-ui"/>
              </a:rPr>
              <a:t>transition</a:t>
            </a:r>
            <a:r>
              <a:rPr lang="en-IN" sz="3200" b="0" i="0" dirty="0">
                <a:solidFill>
                  <a:srgbClr val="000000"/>
                </a:solidFill>
                <a:effectLst/>
                <a:latin typeface="system-ui"/>
              </a:rPr>
              <a:t>:</a:t>
            </a:r>
            <a:r>
              <a:rPr lang="en-IN" sz="3200" b="0" i="0" dirty="0">
                <a:solidFill>
                  <a:srgbClr val="0000CD"/>
                </a:solidFill>
                <a:effectLst/>
                <a:latin typeface="system-ui"/>
              </a:rPr>
              <a:t> transform 0.8s</a:t>
            </a:r>
            <a:r>
              <a:rPr lang="en-IN" sz="3200" b="0" i="0" dirty="0">
                <a:solidFill>
                  <a:srgbClr val="000000"/>
                </a:solidFill>
                <a:effectLst/>
                <a:latin typeface="system-ui"/>
              </a:rPr>
              <a:t>;</a:t>
            </a:r>
            <a:r>
              <a:rPr lang="en-IN" sz="3200" b="0" i="0" dirty="0">
                <a:solidFill>
                  <a:srgbClr val="FF0000"/>
                </a:solidFill>
                <a:effectLst/>
                <a:latin typeface="system-ui"/>
              </a:rPr>
              <a:t>width</a:t>
            </a:r>
            <a:r>
              <a:rPr lang="en-IN" sz="3200" b="0" i="0" dirty="0">
                <a:solidFill>
                  <a:srgbClr val="000000"/>
                </a:solidFill>
                <a:effectLst/>
                <a:latin typeface="system-ui"/>
              </a:rPr>
              <a:t>:</a:t>
            </a:r>
            <a:r>
              <a:rPr lang="en-IN" sz="3200" b="0" i="0" dirty="0">
                <a:solidFill>
                  <a:srgbClr val="0000CD"/>
                </a:solidFill>
                <a:effectLst/>
                <a:latin typeface="system-ui"/>
              </a:rPr>
              <a:t> 150px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dirty="0"/>
            </a:br>
            <a:r>
              <a:rPr lang="en-IN" sz="3200" b="0" i="0" dirty="0">
                <a:solidFill>
                  <a:srgbClr val="A52A2A"/>
                </a:solidFill>
                <a:effectLst/>
                <a:latin typeface="system-ui"/>
              </a:rPr>
              <a:t>.square1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background</a:t>
            </a:r>
            <a:r>
              <a:rPr lang="en-IN" sz="3200" b="0" i="0" dirty="0">
                <a:solidFill>
                  <a:srgbClr val="000000"/>
                </a:solidFill>
                <a:effectLst/>
                <a:latin typeface="system-ui"/>
              </a:rPr>
              <a:t>:</a:t>
            </a:r>
            <a:r>
              <a:rPr lang="en-IN" sz="3200" b="0" i="0" dirty="0">
                <a:solidFill>
                  <a:srgbClr val="0000CD"/>
                </a:solidFill>
                <a:effectLst/>
                <a:latin typeface="system-ui"/>
              </a:rPr>
              <a:t> #2b3f53</a:t>
            </a:r>
            <a:r>
              <a:rPr lang="en-IN" sz="3200" b="0" i="0" dirty="0">
                <a:solidFill>
                  <a:srgbClr val="000000"/>
                </a:solidFill>
                <a:effectLst/>
                <a:latin typeface="system-ui"/>
              </a:rPr>
              <a:t>;</a:t>
            </a:r>
            <a:r>
              <a:rPr lang="en-IN" sz="3200" b="0" i="0" dirty="0">
                <a:solidFill>
                  <a:srgbClr val="FF0000"/>
                </a:solidFill>
                <a:effectLst/>
                <a:latin typeface="system-ui"/>
              </a:rPr>
              <a:t>border-radius</a:t>
            </a:r>
            <a:r>
              <a:rPr lang="en-IN" sz="3200" b="0" i="0" dirty="0">
                <a:solidFill>
                  <a:srgbClr val="000000"/>
                </a:solidFill>
                <a:effectLst/>
                <a:latin typeface="system-ui"/>
              </a:rPr>
              <a:t>:</a:t>
            </a:r>
            <a:r>
              <a:rPr lang="en-IN" sz="3200" b="0" i="0" dirty="0">
                <a:solidFill>
                  <a:srgbClr val="0000CD"/>
                </a:solidFill>
                <a:effectLst/>
                <a:latin typeface="system-ui"/>
              </a:rPr>
              <a:t> 3px</a:t>
            </a:r>
            <a:r>
              <a:rPr lang="en-IN" sz="3200" b="0" i="0" dirty="0">
                <a:solidFill>
                  <a:srgbClr val="000000"/>
                </a:solidFill>
                <a:effectLst/>
                <a:latin typeface="system-ui"/>
              </a:rPr>
              <a:t>;</a:t>
            </a:r>
            <a:r>
              <a:rPr lang="en-IN" sz="3200" b="0" i="0" dirty="0">
                <a:solidFill>
                  <a:srgbClr val="FF0000"/>
                </a:solidFill>
                <a:effectLst/>
                <a:latin typeface="system-ui"/>
              </a:rPr>
              <a:t>height</a:t>
            </a:r>
            <a:r>
              <a:rPr lang="en-IN" sz="3200" b="0" i="0" dirty="0">
                <a:solidFill>
                  <a:srgbClr val="000000"/>
                </a:solidFill>
                <a:effectLst/>
                <a:latin typeface="system-ui"/>
              </a:rPr>
              <a:t>:</a:t>
            </a:r>
            <a:r>
              <a:rPr lang="en-IN" sz="3200" b="0" i="0" dirty="0">
                <a:solidFill>
                  <a:srgbClr val="0000CD"/>
                </a:solidFill>
                <a:effectLst/>
                <a:latin typeface="system-ui"/>
              </a:rPr>
              <a:t> 150px</a:t>
            </a:r>
            <a:r>
              <a:rPr lang="en-IN" sz="3200" b="0" i="0" dirty="0">
                <a:solidFill>
                  <a:srgbClr val="000000"/>
                </a:solidFill>
                <a:effectLst/>
                <a:latin typeface="system-ui"/>
              </a:rPr>
              <a:t>;</a:t>
            </a:r>
            <a:r>
              <a:rPr lang="en-IN" sz="3200" b="0" i="0" dirty="0">
                <a:solidFill>
                  <a:srgbClr val="FF0000"/>
                </a:solidFill>
                <a:effectLst/>
                <a:latin typeface="system-ui"/>
              </a:rPr>
              <a:t>margin</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transition</a:t>
            </a:r>
            <a:r>
              <a:rPr lang="en-IN" sz="3200" b="0" i="0" dirty="0">
                <a:solidFill>
                  <a:srgbClr val="000000"/>
                </a:solidFill>
                <a:effectLst/>
                <a:latin typeface="system-ui"/>
              </a:rPr>
              <a:t>:</a:t>
            </a:r>
            <a:r>
              <a:rPr lang="en-IN" sz="3200" b="0" i="0" dirty="0">
                <a:solidFill>
                  <a:srgbClr val="0000CD"/>
                </a:solidFill>
                <a:effectLst/>
                <a:latin typeface="system-ui"/>
              </a:rPr>
              <a:t> transform 0.8s</a:t>
            </a:r>
            <a:r>
              <a:rPr lang="en-IN" sz="3200" b="0" i="0" dirty="0">
                <a:solidFill>
                  <a:srgbClr val="000000"/>
                </a:solidFill>
                <a:effectLst/>
                <a:latin typeface="system-ui"/>
              </a:rPr>
              <a:t>;</a:t>
            </a:r>
            <a:r>
              <a:rPr lang="en-IN" sz="3200" b="0" i="0" dirty="0">
                <a:solidFill>
                  <a:srgbClr val="FF0000"/>
                </a:solidFill>
                <a:effectLst/>
                <a:latin typeface="system-ui"/>
              </a:rPr>
              <a:t>position</a:t>
            </a:r>
            <a:r>
              <a:rPr lang="en-IN" sz="3200" b="0" i="0" dirty="0">
                <a:solidFill>
                  <a:srgbClr val="000000"/>
                </a:solidFill>
                <a:effectLst/>
                <a:latin typeface="system-ui"/>
              </a:rPr>
              <a:t>:</a:t>
            </a:r>
            <a:r>
              <a:rPr lang="en-IN" sz="3200" b="0" i="0" dirty="0">
                <a:solidFill>
                  <a:srgbClr val="0000CD"/>
                </a:solidFill>
                <a:effectLst/>
                <a:latin typeface="system-ui"/>
              </a:rPr>
              <a:t> </a:t>
            </a:r>
            <a:r>
              <a:rPr lang="en-IN" sz="3200" b="0" i="0" dirty="0" err="1">
                <a:solidFill>
                  <a:srgbClr val="0000CD"/>
                </a:solidFill>
                <a:effectLst/>
                <a:latin typeface="system-ui"/>
              </a:rPr>
              <a:t>absolute</a:t>
            </a:r>
            <a:r>
              <a:rPr lang="en-IN" sz="3200" b="0" i="0" dirty="0" err="1">
                <a:solidFill>
                  <a:srgbClr val="000000"/>
                </a:solidFill>
                <a:effectLst/>
                <a:latin typeface="system-ui"/>
              </a:rPr>
              <a:t>;</a:t>
            </a:r>
            <a:r>
              <a:rPr lang="en-IN" sz="3200" b="0" i="0" dirty="0" err="1">
                <a:solidFill>
                  <a:srgbClr val="FF0000"/>
                </a:solidFill>
                <a:effectLst/>
                <a:latin typeface="system-ui"/>
              </a:rPr>
              <a:t>width</a:t>
            </a:r>
            <a:r>
              <a:rPr lang="en-IN" sz="3200" b="0" i="0" dirty="0">
                <a:solidFill>
                  <a:srgbClr val="000000"/>
                </a:solidFill>
                <a:effectLst/>
                <a:latin typeface="system-ui"/>
              </a:rPr>
              <a:t>:</a:t>
            </a:r>
            <a:r>
              <a:rPr lang="en-IN" sz="3200" b="0" i="0" dirty="0">
                <a:solidFill>
                  <a:srgbClr val="0000CD"/>
                </a:solidFill>
                <a:effectLst/>
                <a:latin typeface="system-ui"/>
              </a:rPr>
              <a:t> 50px</a:t>
            </a:r>
            <a:r>
              <a:rPr lang="en-IN" sz="3200" b="0" i="0" dirty="0">
                <a:solidFill>
                  <a:srgbClr val="000000"/>
                </a:solidFill>
                <a:effectLst/>
                <a:latin typeface="system-ui"/>
              </a:rPr>
              <a:t>;}</a:t>
            </a:r>
            <a:br>
              <a:rPr lang="en-IN" sz="3200" dirty="0"/>
            </a:br>
            <a:r>
              <a:rPr lang="en-IN" sz="3200" b="0" i="0" dirty="0">
                <a:solidFill>
                  <a:srgbClr val="A52A2A"/>
                </a:solidFill>
                <a:effectLst/>
                <a:latin typeface="system-ui"/>
              </a:rPr>
              <a:t>.square1:hover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transform</a:t>
            </a:r>
            <a:r>
              <a:rPr lang="en-IN" sz="3200" b="0" i="0" dirty="0">
                <a:solidFill>
                  <a:srgbClr val="000000"/>
                </a:solidFill>
                <a:effectLst/>
                <a:latin typeface="system-ui"/>
              </a:rPr>
              <a:t>:</a:t>
            </a:r>
            <a:r>
              <a:rPr lang="en-IN" sz="3200" b="0" i="0" dirty="0">
                <a:solidFill>
                  <a:srgbClr val="0000CD"/>
                </a:solidFill>
                <a:effectLst/>
                <a:latin typeface="system-ui"/>
              </a:rPr>
              <a:t> translate(20px, 20px)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000000"/>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div</a:t>
            </a:r>
            <a:r>
              <a:rPr lang="en-US" sz="3200" b="0" i="0" dirty="0">
                <a:solidFill>
                  <a:srgbClr val="FF0000"/>
                </a:solidFill>
                <a:effectLst/>
                <a:latin typeface="system-ui"/>
              </a:rPr>
              <a:t> class</a:t>
            </a:r>
            <a:r>
              <a:rPr lang="en-US" sz="3200" b="0" i="0" dirty="0">
                <a:solidFill>
                  <a:srgbClr val="0000CD"/>
                </a:solidFill>
                <a:effectLst/>
                <a:latin typeface="system-ui"/>
              </a:rPr>
              <a:t>="square"&gt;&lt;</a:t>
            </a:r>
            <a:r>
              <a:rPr lang="en-US" sz="3200" b="0" i="0" dirty="0">
                <a:solidFill>
                  <a:srgbClr val="A52A2A"/>
                </a:solidFill>
                <a:effectLst/>
                <a:latin typeface="system-ui"/>
              </a:rPr>
              <a:t>/div</a:t>
            </a:r>
            <a:r>
              <a:rPr lang="en-US" sz="3200" b="0" i="0" dirty="0">
                <a:solidFill>
                  <a:srgbClr val="0000CD"/>
                </a:solidFill>
                <a:effectLst/>
                <a:latin typeface="system-ui"/>
              </a:rPr>
              <a:t>&gt;</a:t>
            </a:r>
            <a:br>
              <a:rPr lang="en-US" sz="3200" b="0" i="0" dirty="0">
                <a:solidFill>
                  <a:srgbClr val="000000"/>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div</a:t>
            </a:r>
            <a:r>
              <a:rPr lang="en-US" sz="3200" b="0" i="0" dirty="0">
                <a:solidFill>
                  <a:srgbClr val="FF0000"/>
                </a:solidFill>
                <a:effectLst/>
                <a:latin typeface="system-ui"/>
              </a:rPr>
              <a:t> class</a:t>
            </a:r>
            <a:r>
              <a:rPr lang="en-US" sz="3200" b="0" i="0" dirty="0">
                <a:solidFill>
                  <a:srgbClr val="0000CD"/>
                </a:solidFill>
                <a:effectLst/>
                <a:latin typeface="system-ui"/>
              </a:rPr>
              <a:t>="square1"&gt;&lt;</a:t>
            </a:r>
            <a:r>
              <a:rPr lang="en-US" sz="3200" b="0" i="0" dirty="0">
                <a:solidFill>
                  <a:srgbClr val="A52A2A"/>
                </a:solidFill>
                <a:effectLst/>
                <a:latin typeface="system-ui"/>
              </a:rPr>
              <a:t>/div</a:t>
            </a:r>
            <a:r>
              <a:rPr lang="en-US" sz="3200" b="0" i="0" dirty="0">
                <a:solidFill>
                  <a:srgbClr val="0000CD"/>
                </a:solidFill>
                <a:effectLst/>
                <a:latin typeface="system-ui"/>
              </a:rPr>
              <a:t>&gt;</a:t>
            </a:r>
            <a:br>
              <a:rPr lang="en-US" sz="3200" b="0" i="0" dirty="0">
                <a:solidFill>
                  <a:srgbClr val="000000"/>
                </a:solidFill>
                <a:effectLst/>
                <a:latin typeface="system-ui"/>
              </a:rPr>
            </a:br>
            <a:endParaRPr lang="en-US" sz="3600" dirty="0"/>
          </a:p>
        </p:txBody>
      </p:sp>
    </p:spTree>
    <p:extLst>
      <p:ext uri="{BB962C8B-B14F-4D97-AF65-F5344CB8AC3E}">
        <p14:creationId xmlns:p14="http://schemas.microsoft.com/office/powerpoint/2010/main" val="82463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The scale() function</a:t>
            </a:r>
            <a:endParaRPr lang="en-US"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scale() function increases or decreases the size of the element according to the values given for the width and height parameters in the function. </a:t>
            </a:r>
          </a:p>
          <a:p>
            <a:pPr marL="457200" indent="-457200" algn="l">
              <a:buFont typeface="Arial" panose="020B0604020202020204" pitchFamily="34" charset="0"/>
              <a:buChar char="•"/>
            </a:pPr>
            <a:r>
              <a:rPr lang="en-IN" sz="3200" b="0" i="0">
                <a:solidFill>
                  <a:srgbClr val="A52A2A"/>
                </a:solidFill>
                <a:effectLst/>
                <a:latin typeface="system-ui"/>
              </a:rPr>
              <a:t>.</a:t>
            </a:r>
            <a:r>
              <a:rPr lang="en-IN" sz="3200" b="0" i="0" dirty="0">
                <a:solidFill>
                  <a:srgbClr val="A52A2A"/>
                </a:solidFill>
                <a:effectLst/>
                <a:latin typeface="system-ui"/>
              </a:rPr>
              <a:t>square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background</a:t>
            </a:r>
            <a:r>
              <a:rPr lang="en-IN" sz="3200" b="0" i="0" dirty="0">
                <a:solidFill>
                  <a:srgbClr val="000000"/>
                </a:solidFill>
                <a:effectLst/>
                <a:latin typeface="system-ui"/>
              </a:rPr>
              <a:t>:</a:t>
            </a:r>
            <a:r>
              <a:rPr lang="en-IN" sz="3200" b="0" i="0" dirty="0">
                <a:solidFill>
                  <a:srgbClr val="0000CD"/>
                </a:solidFill>
                <a:effectLst/>
                <a:latin typeface="system-ui"/>
              </a:rPr>
              <a:t> green</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border-radius</a:t>
            </a:r>
            <a:r>
              <a:rPr lang="en-IN" sz="3200" b="0" i="0" dirty="0">
                <a:solidFill>
                  <a:srgbClr val="000000"/>
                </a:solidFill>
                <a:effectLst/>
                <a:latin typeface="system-ui"/>
              </a:rPr>
              <a:t>:</a:t>
            </a:r>
            <a:r>
              <a:rPr lang="en-IN" sz="3200" b="0" i="0" dirty="0">
                <a:solidFill>
                  <a:srgbClr val="0000CD"/>
                </a:solidFill>
                <a:effectLst/>
                <a:latin typeface="system-ui"/>
              </a:rPr>
              <a:t> 5px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height</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margin</a:t>
            </a:r>
            <a:r>
              <a:rPr lang="en-IN" sz="3200" b="0" i="0" dirty="0">
                <a:solidFill>
                  <a:srgbClr val="000000"/>
                </a:solidFill>
                <a:effectLst/>
                <a:latin typeface="system-ui"/>
              </a:rPr>
              <a:t>:</a:t>
            </a:r>
            <a:r>
              <a:rPr lang="en-IN" sz="3200" b="0" i="0" dirty="0">
                <a:solidFill>
                  <a:srgbClr val="0000CD"/>
                </a:solidFill>
                <a:effectLst/>
                <a:latin typeface="system-ui"/>
              </a:rPr>
              <a:t>50px 50px</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transition</a:t>
            </a:r>
            <a:r>
              <a:rPr lang="en-IN" sz="3200" b="0" i="0" dirty="0">
                <a:solidFill>
                  <a:srgbClr val="000000"/>
                </a:solidFill>
                <a:effectLst/>
                <a:latin typeface="system-ui"/>
              </a:rPr>
              <a:t>:</a:t>
            </a:r>
            <a:r>
              <a:rPr lang="en-IN" sz="3200" b="0" i="0" dirty="0">
                <a:solidFill>
                  <a:srgbClr val="0000CD"/>
                </a:solidFill>
                <a:effectLst/>
                <a:latin typeface="system-ui"/>
              </a:rPr>
              <a:t> transform 3s</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width</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br>
              <a:rPr lang="en-IN" sz="3200" b="0" i="0">
                <a:solidFill>
                  <a:srgbClr val="FF0000"/>
                </a:solidFill>
                <a:effectLst/>
                <a:latin typeface="system-ui"/>
              </a:rPr>
            </a:br>
            <a:r>
              <a:rPr lang="en-IN" sz="3200" b="0" i="0">
                <a:solidFill>
                  <a:srgbClr val="000000"/>
                </a:solidFill>
                <a:effectLst/>
                <a:latin typeface="system-ui"/>
              </a:rPr>
              <a:t>}</a:t>
            </a:r>
            <a:br>
              <a:rPr lang="en-IN" sz="3200" b="0" i="0">
                <a:solidFill>
                  <a:srgbClr val="000000"/>
                </a:solidFill>
                <a:effectLst/>
                <a:latin typeface="system-ui"/>
              </a:rPr>
            </a:br>
            <a:r>
              <a:rPr lang="en-IN" sz="3200" b="0" i="0">
                <a:solidFill>
                  <a:srgbClr val="A52A2A"/>
                </a:solidFill>
                <a:effectLst/>
                <a:latin typeface="system-ui"/>
              </a:rPr>
              <a:t>.</a:t>
            </a:r>
            <a:r>
              <a:rPr lang="en-IN" sz="3200" b="0" i="0" dirty="0" err="1">
                <a:solidFill>
                  <a:srgbClr val="A52A2A"/>
                </a:solidFill>
                <a:effectLst/>
                <a:latin typeface="system-ui"/>
              </a:rPr>
              <a:t>square:hover</a:t>
            </a:r>
            <a:r>
              <a:rPr lang="en-IN" sz="3200" b="0" i="0" dirty="0">
                <a:solidFill>
                  <a:srgbClr val="A52A2A"/>
                </a:solidFill>
                <a:effectLst/>
                <a:latin typeface="system-ui"/>
              </a:rPr>
              <a:t>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transform</a:t>
            </a:r>
            <a:r>
              <a:rPr lang="en-IN" sz="3200" b="0" i="0" dirty="0">
                <a:solidFill>
                  <a:srgbClr val="000000"/>
                </a:solidFill>
                <a:effectLst/>
                <a:latin typeface="system-ui"/>
              </a:rPr>
              <a:t>:</a:t>
            </a:r>
            <a:r>
              <a:rPr lang="en-IN" sz="3200" b="0" i="0" dirty="0">
                <a:solidFill>
                  <a:srgbClr val="0000CD"/>
                </a:solidFill>
                <a:effectLst/>
                <a:latin typeface="system-ui"/>
              </a:rPr>
              <a:t> scale(2)</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a:solidFill>
                  <a:srgbClr val="A52A2A"/>
                </a:solidFill>
                <a:effectLst/>
                <a:latin typeface="system-ui"/>
              </a:rPr>
              <a:t>.</a:t>
            </a:r>
            <a:r>
              <a:rPr lang="en-IN" sz="3200" b="0" i="0" dirty="0" err="1">
                <a:solidFill>
                  <a:srgbClr val="A52A2A"/>
                </a:solidFill>
                <a:effectLst/>
                <a:latin typeface="system-ui"/>
              </a:rPr>
              <a:t>square:hover</a:t>
            </a:r>
            <a:r>
              <a:rPr lang="en-IN" sz="3200" b="0" i="0" dirty="0">
                <a:solidFill>
                  <a:srgbClr val="A52A2A"/>
                </a:solidFill>
                <a:effectLst/>
                <a:latin typeface="system-ui"/>
              </a:rPr>
              <a:t> </a:t>
            </a:r>
            <a:r>
              <a:rPr lang="en-IN" sz="3200" b="0" i="0" dirty="0">
                <a:solidFill>
                  <a:srgbClr val="000000"/>
                </a:solidFill>
                <a:effectLst/>
                <a:latin typeface="system-ui"/>
              </a:rPr>
              <a:t>{</a:t>
            </a:r>
            <a:br>
              <a:rPr lang="en-IN" sz="3200" b="0" i="0" dirty="0">
                <a:solidFill>
                  <a:srgbClr val="000000"/>
                </a:solidFill>
                <a:effectLst/>
                <a:latin typeface="system-ui"/>
              </a:rPr>
            </a:br>
            <a:r>
              <a:rPr lang="en-IN" sz="2800" b="0" i="0" dirty="0">
                <a:solidFill>
                  <a:srgbClr val="FF0000"/>
                </a:solidFill>
                <a:effectLst/>
                <a:latin typeface="system-ui"/>
              </a:rPr>
              <a:t>transform</a:t>
            </a:r>
            <a:r>
              <a:rPr lang="en-IN" sz="2800" b="0" i="0" dirty="0">
                <a:solidFill>
                  <a:srgbClr val="000000"/>
                </a:solidFill>
                <a:effectLst/>
                <a:latin typeface="system-ui"/>
              </a:rPr>
              <a:t>:</a:t>
            </a:r>
            <a:r>
              <a:rPr lang="en-IN" sz="2800" b="0" i="0" dirty="0">
                <a:solidFill>
                  <a:srgbClr val="0000CD"/>
                </a:solidFill>
                <a:effectLst/>
                <a:latin typeface="system-ui"/>
              </a:rPr>
              <a:t> scale3d(1, 1, 2) rotate3d(1, 0, 0, 60deg)</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div</a:t>
            </a:r>
            <a:r>
              <a:rPr lang="en-IN" sz="3200" b="0" i="0" dirty="0">
                <a:solidFill>
                  <a:srgbClr val="FF0000"/>
                </a:solidFill>
                <a:effectLst/>
                <a:latin typeface="system-ui"/>
              </a:rPr>
              <a:t> class</a:t>
            </a:r>
            <a:r>
              <a:rPr lang="en-IN" sz="3200" b="0" i="0" dirty="0">
                <a:solidFill>
                  <a:srgbClr val="0000CD"/>
                </a:solidFill>
                <a:effectLst/>
                <a:latin typeface="system-ui"/>
              </a:rPr>
              <a:t>='square'&gt;&lt;</a:t>
            </a:r>
            <a:r>
              <a:rPr lang="en-IN" sz="3200" b="0" i="0" dirty="0">
                <a:solidFill>
                  <a:srgbClr val="A52A2A"/>
                </a:solidFill>
                <a:effectLst/>
                <a:latin typeface="system-ui"/>
              </a:rPr>
              <a:t>/div</a:t>
            </a:r>
            <a:r>
              <a:rPr lang="en-IN" sz="3200" b="0" i="0" dirty="0">
                <a:solidFill>
                  <a:srgbClr val="0000CD"/>
                </a:solidFill>
                <a:effectLst/>
                <a:latin typeface="system-ui"/>
              </a:rPr>
              <a:t>&gt;</a:t>
            </a:r>
            <a:br>
              <a:rPr lang="en-IN" sz="3200" dirty="0"/>
            </a:br>
            <a:endParaRPr lang="en-US" sz="3600" dirty="0"/>
          </a:p>
        </p:txBody>
      </p:sp>
    </p:spTree>
    <p:extLst>
      <p:ext uri="{BB962C8B-B14F-4D97-AF65-F5344CB8AC3E}">
        <p14:creationId xmlns:p14="http://schemas.microsoft.com/office/powerpoint/2010/main" val="304584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The rotate() Function</a:t>
            </a:r>
            <a:endParaRPr lang="en-US"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rotate() function rotates an element clockwise or anti-clockwise according to a given degree. It is written as rotate(deg).</a:t>
            </a:r>
          </a:p>
          <a:p>
            <a:pPr marL="457200" indent="-457200" algn="l">
              <a:buFont typeface="Arial" panose="020B0604020202020204" pitchFamily="34" charset="0"/>
              <a:buChar char="•"/>
            </a:pP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br>
              <a:rPr lang="en-IN" sz="2800" b="0" i="0" dirty="0">
                <a:solidFill>
                  <a:srgbClr val="A52A2A"/>
                </a:solidFill>
                <a:effectLst/>
                <a:latin typeface="system-ui"/>
              </a:rPr>
            </a:br>
            <a:r>
              <a:rPr lang="en-IN" sz="2800" b="0" i="0" dirty="0">
                <a:solidFill>
                  <a:srgbClr val="A52A2A"/>
                </a:solidFill>
                <a:effectLst/>
                <a:latin typeface="system-ui"/>
              </a:rPr>
              <a:t>.droplet </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background</a:t>
            </a:r>
            <a:r>
              <a:rPr lang="en-IN" sz="2800" b="0" i="0" dirty="0">
                <a:solidFill>
                  <a:srgbClr val="000000"/>
                </a:solidFill>
                <a:effectLst/>
                <a:latin typeface="system-ui"/>
              </a:rPr>
              <a:t>:</a:t>
            </a:r>
            <a:r>
              <a:rPr lang="en-IN" sz="2800" b="0" i="0" dirty="0">
                <a:solidFill>
                  <a:srgbClr val="0000CD"/>
                </a:solidFill>
                <a:effectLst/>
                <a:latin typeface="system-ui"/>
              </a:rPr>
              <a:t> green</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border-radius</a:t>
            </a:r>
            <a:r>
              <a:rPr lang="en-IN" sz="2800" b="0" i="0" dirty="0">
                <a:solidFill>
                  <a:srgbClr val="000000"/>
                </a:solidFill>
                <a:effectLst/>
                <a:latin typeface="system-ui"/>
              </a:rPr>
              <a:t>:</a:t>
            </a:r>
            <a:r>
              <a:rPr lang="en-IN" sz="2800" b="0" i="0" dirty="0">
                <a:solidFill>
                  <a:srgbClr val="0000CD"/>
                </a:solidFill>
                <a:effectLst/>
                <a:latin typeface="system-ui"/>
              </a:rPr>
              <a:t> 2% 50%</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height</a:t>
            </a:r>
            <a:r>
              <a:rPr lang="en-IN" sz="2800" b="0" i="0" dirty="0">
                <a:solidFill>
                  <a:srgbClr val="000000"/>
                </a:solidFill>
                <a:effectLst/>
                <a:latin typeface="system-ui"/>
              </a:rPr>
              <a:t>:</a:t>
            </a:r>
            <a:r>
              <a:rPr lang="en-IN" sz="2800" b="0" i="0" dirty="0">
                <a:solidFill>
                  <a:srgbClr val="0000CD"/>
                </a:solidFill>
                <a:effectLst/>
                <a:latin typeface="system-ui"/>
              </a:rPr>
              <a:t> 100px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margin</a:t>
            </a:r>
            <a:r>
              <a:rPr lang="en-IN" sz="2800" b="0" i="0" dirty="0">
                <a:solidFill>
                  <a:srgbClr val="000000"/>
                </a:solidFill>
                <a:effectLst/>
                <a:latin typeface="system-ui"/>
              </a:rPr>
              <a:t>:</a:t>
            </a:r>
            <a:r>
              <a:rPr lang="en-IN" sz="2800" b="0" i="0" dirty="0">
                <a:solidFill>
                  <a:srgbClr val="0000CD"/>
                </a:solidFill>
                <a:effectLst/>
                <a:latin typeface="system-ui"/>
              </a:rPr>
              <a:t> 100px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transition</a:t>
            </a:r>
            <a:r>
              <a:rPr lang="en-IN" sz="2800" b="0" i="0" dirty="0">
                <a:solidFill>
                  <a:srgbClr val="000000"/>
                </a:solidFill>
                <a:effectLst/>
                <a:latin typeface="system-ui"/>
              </a:rPr>
              <a:t>:</a:t>
            </a:r>
            <a:r>
              <a:rPr lang="en-IN" sz="2800" b="0" i="0" dirty="0">
                <a:solidFill>
                  <a:srgbClr val="0000CD"/>
                </a:solidFill>
                <a:effectLst/>
                <a:latin typeface="system-ui"/>
              </a:rPr>
              <a:t> all 3s</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transition-timing</a:t>
            </a:r>
            <a:r>
              <a:rPr lang="en-IN" sz="2800" b="0" i="0" dirty="0">
                <a:solidFill>
                  <a:srgbClr val="000000"/>
                </a:solidFill>
                <a:effectLst/>
                <a:latin typeface="system-ui"/>
              </a:rPr>
              <a:t>:</a:t>
            </a:r>
            <a:r>
              <a:rPr lang="en-IN" sz="2800" b="0" i="0" dirty="0">
                <a:solidFill>
                  <a:srgbClr val="0000CD"/>
                </a:solidFill>
                <a:effectLst/>
                <a:latin typeface="system-ui"/>
              </a:rPr>
              <a:t> ease-in-out</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width</a:t>
            </a:r>
            <a:r>
              <a:rPr lang="en-IN" sz="2800" b="0" i="0" dirty="0">
                <a:solidFill>
                  <a:srgbClr val="000000"/>
                </a:solidFill>
                <a:effectLst/>
                <a:latin typeface="system-ui"/>
              </a:rPr>
              <a:t>:</a:t>
            </a:r>
            <a:r>
              <a:rPr lang="en-IN" sz="2800" b="0" i="0" dirty="0">
                <a:solidFill>
                  <a:srgbClr val="0000CD"/>
                </a:solidFill>
                <a:effectLst/>
                <a:latin typeface="system-ui"/>
              </a:rPr>
              <a:t> 100px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a:t>
            </a:r>
            <a:r>
              <a:rPr lang="en-IN" sz="2800" b="0" i="0" dirty="0" err="1">
                <a:solidFill>
                  <a:srgbClr val="A52A2A"/>
                </a:solidFill>
                <a:effectLst/>
                <a:latin typeface="system-ui"/>
              </a:rPr>
              <a:t>droplet:hover</a:t>
            </a:r>
            <a:r>
              <a:rPr lang="en-IN" sz="2800" b="0" i="0" dirty="0">
                <a:solidFill>
                  <a:srgbClr val="A52A2A"/>
                </a:solidFill>
                <a:effectLst/>
                <a:latin typeface="system-ui"/>
              </a:rPr>
              <a:t> </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transform</a:t>
            </a:r>
            <a:r>
              <a:rPr lang="en-IN" sz="2800" b="0" i="0" dirty="0">
                <a:solidFill>
                  <a:srgbClr val="000000"/>
                </a:solidFill>
                <a:effectLst/>
                <a:latin typeface="system-ui"/>
              </a:rPr>
              <a:t>:</a:t>
            </a:r>
            <a:r>
              <a:rPr lang="en-IN" sz="2800" b="0" i="0" dirty="0">
                <a:solidFill>
                  <a:srgbClr val="0000CD"/>
                </a:solidFill>
                <a:effectLst/>
                <a:latin typeface="system-ui"/>
              </a:rPr>
              <a:t> rotate(1080deg)</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div</a:t>
            </a:r>
            <a:r>
              <a:rPr lang="en-IN" sz="2800" b="0" i="0" dirty="0">
                <a:solidFill>
                  <a:srgbClr val="FF0000"/>
                </a:solidFill>
                <a:effectLst/>
                <a:latin typeface="system-ui"/>
              </a:rPr>
              <a:t> class</a:t>
            </a:r>
            <a:r>
              <a:rPr lang="en-IN" sz="2800" b="0" i="0" dirty="0">
                <a:solidFill>
                  <a:srgbClr val="0000CD"/>
                </a:solidFill>
                <a:effectLst/>
                <a:latin typeface="system-ui"/>
              </a:rPr>
              <a:t>="droplet"&gt;&lt;</a:t>
            </a:r>
            <a:r>
              <a:rPr lang="en-IN" sz="2800" b="0" i="0" dirty="0">
                <a:solidFill>
                  <a:srgbClr val="A52A2A"/>
                </a:solidFill>
                <a:effectLst/>
                <a:latin typeface="system-ui"/>
              </a:rPr>
              <a:t>/div</a:t>
            </a:r>
            <a:r>
              <a:rPr lang="en-IN" sz="2800" b="0" i="0" dirty="0">
                <a:solidFill>
                  <a:srgbClr val="0000CD"/>
                </a:solidFill>
                <a:effectLst/>
                <a:latin typeface="system-ui"/>
              </a:rPr>
              <a:t>&gt;</a:t>
            </a:r>
            <a:endParaRPr lang="en-US" sz="3600" dirty="0"/>
          </a:p>
        </p:txBody>
      </p:sp>
    </p:spTree>
    <p:extLst>
      <p:ext uri="{BB962C8B-B14F-4D97-AF65-F5344CB8AC3E}">
        <p14:creationId xmlns:p14="http://schemas.microsoft.com/office/powerpoint/2010/main" val="153141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The skew() Function</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skew() function skews the element along the X and Y axis by the specified angles. It is written as skew(x deg, y deg). If the 'y deg' is not specified, it has a zero value.</a:t>
            </a:r>
            <a:br>
              <a:rPr lang="en-US" sz="3600" dirty="0"/>
            </a:br>
            <a:r>
              <a:rPr lang="en-IN" sz="2400" b="0" i="0" dirty="0">
                <a:solidFill>
                  <a:srgbClr val="0000CD"/>
                </a:solidFill>
                <a:effectLst/>
                <a:latin typeface="system-ui"/>
              </a:rPr>
              <a:t>&lt;</a:t>
            </a:r>
            <a:r>
              <a:rPr lang="en-IN" sz="2400" b="0" i="0" dirty="0">
                <a:solidFill>
                  <a:srgbClr val="A52A2A"/>
                </a:solidFill>
                <a:effectLst/>
                <a:latin typeface="system-ui"/>
              </a:rPr>
              <a:t>style</a:t>
            </a:r>
            <a:r>
              <a:rPr lang="en-IN" sz="2400" b="0" i="0" dirty="0">
                <a:solidFill>
                  <a:srgbClr val="0000CD"/>
                </a:solidFill>
                <a:effectLst/>
                <a:latin typeface="system-ui"/>
              </a:rPr>
              <a:t>&gt;</a:t>
            </a:r>
            <a:br>
              <a:rPr lang="en-IN" sz="2400" b="0" i="0" dirty="0">
                <a:solidFill>
                  <a:srgbClr val="A52A2A"/>
                </a:solidFill>
                <a:effectLst/>
                <a:latin typeface="system-ui"/>
              </a:rPr>
            </a:br>
            <a:r>
              <a:rPr lang="en-IN" sz="2400" b="0" i="0" dirty="0">
                <a:solidFill>
                  <a:srgbClr val="A52A2A"/>
                </a:solidFill>
                <a:effectLst/>
                <a:latin typeface="system-ui"/>
              </a:rPr>
              <a:t>.square </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background</a:t>
            </a:r>
            <a:r>
              <a:rPr lang="en-IN" sz="2400" b="0" i="0" dirty="0">
                <a:solidFill>
                  <a:srgbClr val="000000"/>
                </a:solidFill>
                <a:effectLst/>
                <a:latin typeface="system-ui"/>
              </a:rPr>
              <a:t>:</a:t>
            </a:r>
            <a:r>
              <a:rPr lang="en-IN" sz="2400" b="0" i="0" dirty="0">
                <a:solidFill>
                  <a:srgbClr val="0000CD"/>
                </a:solidFill>
                <a:effectLst/>
                <a:latin typeface="system-ui"/>
              </a:rPr>
              <a:t> #062984ad</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border-radius</a:t>
            </a:r>
            <a:r>
              <a:rPr lang="en-IN" sz="2400" b="0" i="0" dirty="0">
                <a:solidFill>
                  <a:srgbClr val="000000"/>
                </a:solidFill>
                <a:effectLst/>
                <a:latin typeface="system-ui"/>
              </a:rPr>
              <a:t>:</a:t>
            </a:r>
            <a:r>
              <a:rPr lang="en-IN" sz="2400" b="0" i="0" dirty="0">
                <a:solidFill>
                  <a:srgbClr val="0000CD"/>
                </a:solidFill>
                <a:effectLst/>
                <a:latin typeface="system-ui"/>
              </a:rPr>
              <a:t> 5px</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height</a:t>
            </a:r>
            <a:r>
              <a:rPr lang="en-IN" sz="2400" b="0" i="0" dirty="0">
                <a:solidFill>
                  <a:srgbClr val="000000"/>
                </a:solidFill>
                <a:effectLst/>
                <a:latin typeface="system-ui"/>
              </a:rPr>
              <a:t>:</a:t>
            </a:r>
            <a:r>
              <a:rPr lang="en-IN" sz="2400" b="0" i="0" dirty="0">
                <a:solidFill>
                  <a:srgbClr val="0000CD"/>
                </a:solidFill>
                <a:effectLst/>
                <a:latin typeface="system-ui"/>
              </a:rPr>
              <a:t> 150px</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margin</a:t>
            </a:r>
            <a:r>
              <a:rPr lang="en-IN" sz="2400" b="0" i="0" dirty="0">
                <a:solidFill>
                  <a:srgbClr val="000000"/>
                </a:solidFill>
                <a:effectLst/>
                <a:latin typeface="system-ui"/>
              </a:rPr>
              <a:t>:</a:t>
            </a:r>
            <a:r>
              <a:rPr lang="en-IN" sz="2400" b="0" i="0" dirty="0">
                <a:solidFill>
                  <a:srgbClr val="0000CD"/>
                </a:solidFill>
                <a:effectLst/>
                <a:latin typeface="system-ui"/>
              </a:rPr>
              <a:t> 100px</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transition</a:t>
            </a:r>
            <a:r>
              <a:rPr lang="en-IN" sz="2400" b="0" i="0" dirty="0">
                <a:solidFill>
                  <a:srgbClr val="000000"/>
                </a:solidFill>
                <a:effectLst/>
                <a:latin typeface="system-ui"/>
              </a:rPr>
              <a:t>:</a:t>
            </a:r>
            <a:r>
              <a:rPr lang="en-IN" sz="2400" b="0" i="0" dirty="0">
                <a:solidFill>
                  <a:srgbClr val="0000CD"/>
                </a:solidFill>
                <a:effectLst/>
                <a:latin typeface="system-ui"/>
              </a:rPr>
              <a:t> transform 1s</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width</a:t>
            </a:r>
            <a:r>
              <a:rPr lang="en-IN" sz="2400" b="0" i="0" dirty="0">
                <a:solidFill>
                  <a:srgbClr val="000000"/>
                </a:solidFill>
                <a:effectLst/>
                <a:latin typeface="system-ui"/>
              </a:rPr>
              <a:t>:</a:t>
            </a:r>
            <a:r>
              <a:rPr lang="en-IN" sz="2400" b="0" i="0" dirty="0">
                <a:solidFill>
                  <a:srgbClr val="0000CD"/>
                </a:solidFill>
                <a:effectLst/>
                <a:latin typeface="system-ui"/>
              </a:rPr>
              <a:t> 150px</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000000"/>
                </a:solidFill>
                <a:effectLst/>
                <a:latin typeface="system-ui"/>
              </a:rPr>
              <a:t>}</a:t>
            </a:r>
            <a:br>
              <a:rPr lang="en-IN" sz="2400" b="0" i="0" dirty="0">
                <a:solidFill>
                  <a:srgbClr val="A52A2A"/>
                </a:solidFill>
                <a:effectLst/>
                <a:latin typeface="system-ui"/>
              </a:rPr>
            </a:br>
            <a:r>
              <a:rPr lang="en-IN" sz="2400" b="0" i="0" dirty="0">
                <a:solidFill>
                  <a:srgbClr val="A52A2A"/>
                </a:solidFill>
                <a:effectLst/>
                <a:latin typeface="system-ui"/>
              </a:rPr>
              <a:t>.</a:t>
            </a:r>
            <a:r>
              <a:rPr lang="en-IN" sz="2400" b="0" i="0" dirty="0" err="1">
                <a:solidFill>
                  <a:srgbClr val="A52A2A"/>
                </a:solidFill>
                <a:effectLst/>
                <a:latin typeface="system-ui"/>
              </a:rPr>
              <a:t>square:hover</a:t>
            </a:r>
            <a:r>
              <a:rPr lang="en-IN" sz="2400" b="0" i="0" dirty="0">
                <a:solidFill>
                  <a:srgbClr val="A52A2A"/>
                </a:solidFill>
                <a:effectLst/>
                <a:latin typeface="system-ui"/>
              </a:rPr>
              <a:t> </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transform</a:t>
            </a:r>
            <a:r>
              <a:rPr lang="en-IN" sz="2400" b="0" i="0" dirty="0">
                <a:solidFill>
                  <a:srgbClr val="000000"/>
                </a:solidFill>
                <a:effectLst/>
                <a:latin typeface="system-ui"/>
              </a:rPr>
              <a:t>:</a:t>
            </a:r>
            <a:r>
              <a:rPr lang="en-IN" sz="2400" b="0" i="0" dirty="0">
                <a:solidFill>
                  <a:srgbClr val="0000CD"/>
                </a:solidFill>
                <a:effectLst/>
                <a:latin typeface="system-ui"/>
              </a:rPr>
              <a:t> </a:t>
            </a:r>
            <a:r>
              <a:rPr lang="en-IN" sz="2400" b="0" i="0" dirty="0" err="1">
                <a:solidFill>
                  <a:srgbClr val="0000CD"/>
                </a:solidFill>
                <a:effectLst/>
                <a:latin typeface="system-ui"/>
              </a:rPr>
              <a:t>skewX</a:t>
            </a:r>
            <a:r>
              <a:rPr lang="en-IN" sz="2400" b="0" i="0" dirty="0">
                <a:solidFill>
                  <a:srgbClr val="0000CD"/>
                </a:solidFill>
                <a:effectLst/>
                <a:latin typeface="system-ui"/>
              </a:rPr>
              <a:t>(-20deg)</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000000"/>
                </a:solidFill>
                <a:effectLst/>
                <a:latin typeface="system-ui"/>
              </a:rPr>
              <a:t>}</a:t>
            </a:r>
            <a:br>
              <a:rPr lang="en-IN" sz="2400" b="0" i="0" dirty="0">
                <a:solidFill>
                  <a:srgbClr val="A52A2A"/>
                </a:solidFill>
                <a:effectLst/>
                <a:latin typeface="system-ui"/>
              </a:rPr>
            </a:br>
            <a:r>
              <a:rPr lang="en-IN" sz="2400" b="0" i="0" dirty="0">
                <a:solidFill>
                  <a:srgbClr val="000000"/>
                </a:solidFill>
                <a:effectLst/>
                <a:latin typeface="system-ui"/>
              </a:rPr>
              <a:t>}</a:t>
            </a:r>
            <a:br>
              <a:rPr lang="en-IN" sz="2400" b="0" i="0" dirty="0">
                <a:solidFill>
                  <a:srgbClr val="A52A2A"/>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/style</a:t>
            </a:r>
            <a:r>
              <a:rPr lang="en-IN" sz="2400" b="0" i="0" dirty="0">
                <a:solidFill>
                  <a:srgbClr val="0000CD"/>
                </a:solidFill>
                <a:effectLst/>
                <a:latin typeface="system-ui"/>
              </a:rPr>
              <a:t>&gt;</a:t>
            </a:r>
            <a:br>
              <a:rPr lang="en-IN" sz="2400" dirty="0"/>
            </a:b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div</a:t>
            </a:r>
            <a:r>
              <a:rPr lang="en-IN" sz="2400" b="0" i="0" dirty="0">
                <a:solidFill>
                  <a:srgbClr val="FF0000"/>
                </a:solidFill>
                <a:effectLst/>
                <a:latin typeface="system-ui"/>
              </a:rPr>
              <a:t> class</a:t>
            </a:r>
            <a:r>
              <a:rPr lang="en-IN" sz="2400" b="0" i="0" dirty="0">
                <a:solidFill>
                  <a:srgbClr val="0000CD"/>
                </a:solidFill>
                <a:effectLst/>
                <a:latin typeface="system-ui"/>
              </a:rPr>
              <a:t>="square"&gt;&lt;</a:t>
            </a:r>
            <a:r>
              <a:rPr lang="en-IN" sz="2400" b="0" i="0" dirty="0">
                <a:solidFill>
                  <a:srgbClr val="A52A2A"/>
                </a:solidFill>
                <a:effectLst/>
                <a:latin typeface="system-ui"/>
              </a:rPr>
              <a:t>/div</a:t>
            </a:r>
            <a:r>
              <a:rPr lang="en-IN" sz="2400" b="0" i="0" dirty="0">
                <a:solidFill>
                  <a:srgbClr val="0000CD"/>
                </a:solidFill>
                <a:effectLst/>
                <a:latin typeface="system-ui"/>
              </a:rPr>
              <a:t>&gt;</a:t>
            </a:r>
            <a:br>
              <a:rPr lang="en-IN" sz="2400" dirty="0"/>
            </a:br>
            <a:endParaRPr lang="en-US" sz="3600" dirty="0"/>
          </a:p>
        </p:txBody>
      </p:sp>
    </p:spTree>
    <p:extLst>
      <p:ext uri="{BB962C8B-B14F-4D97-AF65-F5344CB8AC3E}">
        <p14:creationId xmlns:p14="http://schemas.microsoft.com/office/powerpoint/2010/main" val="5274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transform-origin</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transform-origin function allows you to change the position of transformed elements. It allows you to specify the location origin of the transform. By default, the origin is in the center of the element.</a:t>
            </a:r>
            <a:br>
              <a:rPr lang="en-US" sz="3600" dirty="0"/>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br>
              <a:rPr lang="en-IN" sz="2800" b="0" i="0" dirty="0">
                <a:solidFill>
                  <a:srgbClr val="A52A2A"/>
                </a:solidFill>
                <a:effectLst/>
                <a:latin typeface="system-ui"/>
              </a:rPr>
            </a:br>
            <a:r>
              <a:rPr lang="en-IN" sz="2800" b="0" i="0" dirty="0">
                <a:solidFill>
                  <a:srgbClr val="A52A2A"/>
                </a:solidFill>
                <a:effectLst/>
                <a:latin typeface="system-ui"/>
              </a:rPr>
              <a:t>.move </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background</a:t>
            </a:r>
            <a:r>
              <a:rPr lang="en-IN" sz="2800" b="0" i="0" dirty="0">
                <a:solidFill>
                  <a:srgbClr val="000000"/>
                </a:solidFill>
                <a:effectLst/>
                <a:latin typeface="system-ui"/>
              </a:rPr>
              <a:t>:</a:t>
            </a:r>
            <a:r>
              <a:rPr lang="en-IN" sz="2800" b="0" i="0" dirty="0">
                <a:solidFill>
                  <a:srgbClr val="0000CD"/>
                </a:solidFill>
                <a:effectLst/>
                <a:latin typeface="system-ui"/>
              </a:rPr>
              <a:t> purple</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border-radius</a:t>
            </a:r>
            <a:r>
              <a:rPr lang="en-IN" sz="2800" b="0" i="0" dirty="0">
                <a:solidFill>
                  <a:srgbClr val="000000"/>
                </a:solidFill>
                <a:effectLst/>
                <a:latin typeface="system-ui"/>
              </a:rPr>
              <a:t>:</a:t>
            </a:r>
            <a:r>
              <a:rPr lang="en-IN" sz="2800" b="0" i="0" dirty="0">
                <a:solidFill>
                  <a:srgbClr val="0000CD"/>
                </a:solidFill>
                <a:effectLst/>
                <a:latin typeface="system-ui"/>
              </a:rPr>
              <a:t> 5px 50%</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height</a:t>
            </a:r>
            <a:r>
              <a:rPr lang="en-IN" sz="2800" b="0" i="0" dirty="0">
                <a:solidFill>
                  <a:srgbClr val="000000"/>
                </a:solidFill>
                <a:effectLst/>
                <a:latin typeface="system-ui"/>
              </a:rPr>
              <a:t>:</a:t>
            </a:r>
            <a:r>
              <a:rPr lang="en-IN" sz="2800" b="0" i="0" dirty="0">
                <a:solidFill>
                  <a:srgbClr val="0000CD"/>
                </a:solidFill>
                <a:effectLst/>
                <a:latin typeface="system-ui"/>
              </a:rPr>
              <a:t> 100px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margin</a:t>
            </a:r>
            <a:r>
              <a:rPr lang="en-IN" sz="2800" b="0" i="0" dirty="0">
                <a:solidFill>
                  <a:srgbClr val="000000"/>
                </a:solidFill>
                <a:effectLst/>
                <a:latin typeface="system-ui"/>
              </a:rPr>
              <a:t>:</a:t>
            </a:r>
            <a:r>
              <a:rPr lang="en-IN" sz="2800" b="0" i="0" dirty="0">
                <a:solidFill>
                  <a:srgbClr val="0000CD"/>
                </a:solidFill>
                <a:effectLst/>
                <a:latin typeface="system-ui"/>
              </a:rPr>
              <a:t> 150px auto</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transform-origin</a:t>
            </a:r>
            <a:r>
              <a:rPr lang="en-IN" sz="2800" b="0" i="0" dirty="0">
                <a:solidFill>
                  <a:srgbClr val="000000"/>
                </a:solidFill>
                <a:effectLst/>
                <a:latin typeface="system-ui"/>
              </a:rPr>
              <a:t>:</a:t>
            </a:r>
            <a:r>
              <a:rPr lang="en-IN" sz="2800" b="0" i="0" dirty="0">
                <a:solidFill>
                  <a:srgbClr val="0000CD"/>
                </a:solidFill>
                <a:effectLst/>
                <a:latin typeface="system-ui"/>
              </a:rPr>
              <a:t> left top</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transition</a:t>
            </a:r>
            <a:r>
              <a:rPr lang="en-IN" sz="2800" b="0" i="0" dirty="0">
                <a:solidFill>
                  <a:srgbClr val="000000"/>
                </a:solidFill>
                <a:effectLst/>
                <a:latin typeface="system-ui"/>
              </a:rPr>
              <a:t>:</a:t>
            </a:r>
            <a:r>
              <a:rPr lang="en-IN" sz="2800" b="0" i="0" dirty="0">
                <a:solidFill>
                  <a:srgbClr val="0000CD"/>
                </a:solidFill>
                <a:effectLst/>
                <a:latin typeface="system-ui"/>
              </a:rPr>
              <a:t> transform 3s</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width</a:t>
            </a:r>
            <a:r>
              <a:rPr lang="en-IN" sz="2800" b="0" i="0" dirty="0">
                <a:solidFill>
                  <a:srgbClr val="000000"/>
                </a:solidFill>
                <a:effectLst/>
                <a:latin typeface="system-ui"/>
              </a:rPr>
              <a:t>:</a:t>
            </a:r>
            <a:r>
              <a:rPr lang="en-IN" sz="2800" b="0" i="0" dirty="0">
                <a:solidFill>
                  <a:srgbClr val="0000CD"/>
                </a:solidFill>
                <a:effectLst/>
                <a:latin typeface="system-ui"/>
              </a:rPr>
              <a:t> 100px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a:t>
            </a:r>
            <a:r>
              <a:rPr lang="en-IN" sz="2800" b="0" i="0" dirty="0" err="1">
                <a:solidFill>
                  <a:srgbClr val="A52A2A"/>
                </a:solidFill>
                <a:effectLst/>
                <a:latin typeface="system-ui"/>
              </a:rPr>
              <a:t>move:hover</a:t>
            </a:r>
            <a:r>
              <a:rPr lang="en-IN" sz="2800" b="0" i="0" dirty="0">
                <a:solidFill>
                  <a:srgbClr val="A52A2A"/>
                </a:solidFill>
                <a:effectLst/>
                <a:latin typeface="system-ui"/>
              </a:rPr>
              <a:t> </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transform</a:t>
            </a:r>
            <a:r>
              <a:rPr lang="en-IN" sz="2800" b="0" i="0" dirty="0">
                <a:solidFill>
                  <a:srgbClr val="000000"/>
                </a:solidFill>
                <a:effectLst/>
                <a:latin typeface="system-ui"/>
              </a:rPr>
              <a:t>:</a:t>
            </a:r>
            <a:r>
              <a:rPr lang="en-IN" sz="2800" b="0" i="0" dirty="0">
                <a:solidFill>
                  <a:srgbClr val="0000CD"/>
                </a:solidFill>
                <a:effectLst/>
                <a:latin typeface="system-ui"/>
              </a:rPr>
              <a:t> rotate(500deg)</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A52A2A"/>
                </a:solidFill>
                <a:effectLst/>
                <a:latin typeface="system-ui"/>
              </a:rPr>
              <a:t>.</a:t>
            </a:r>
            <a:r>
              <a:rPr lang="en-IN" sz="2800" b="0" i="0" dirty="0" err="1">
                <a:solidFill>
                  <a:srgbClr val="A52A2A"/>
                </a:solidFill>
                <a:effectLst/>
                <a:latin typeface="system-ui"/>
              </a:rPr>
              <a:t>move:hover</a:t>
            </a:r>
            <a:r>
              <a:rPr lang="en-IN" sz="2800" b="0" i="0" dirty="0">
                <a:solidFill>
                  <a:srgbClr val="A52A2A"/>
                </a:solidFill>
                <a:effectLst/>
                <a:latin typeface="system-ui"/>
              </a:rPr>
              <a:t> </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transform</a:t>
            </a:r>
            <a:r>
              <a:rPr lang="en-IN" sz="2800" b="0" i="0" dirty="0">
                <a:solidFill>
                  <a:srgbClr val="000000"/>
                </a:solidFill>
                <a:effectLst/>
                <a:latin typeface="system-ui"/>
              </a:rPr>
              <a:t>:</a:t>
            </a:r>
            <a:r>
              <a:rPr lang="en-IN" sz="2800" b="0" i="0" dirty="0">
                <a:solidFill>
                  <a:srgbClr val="0000CD"/>
                </a:solidFill>
                <a:effectLst/>
                <a:latin typeface="system-ui"/>
              </a:rPr>
              <a:t> rotate3d(1,0,1, 500deg)</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div</a:t>
            </a:r>
            <a:r>
              <a:rPr lang="en-IN" sz="2800" b="0" i="0" dirty="0">
                <a:solidFill>
                  <a:srgbClr val="FF0000"/>
                </a:solidFill>
                <a:effectLst/>
                <a:latin typeface="system-ui"/>
              </a:rPr>
              <a:t> class</a:t>
            </a:r>
            <a:r>
              <a:rPr lang="en-IN" sz="2800" b="0" i="0" dirty="0">
                <a:solidFill>
                  <a:srgbClr val="0000CD"/>
                </a:solidFill>
                <a:effectLst/>
                <a:latin typeface="system-ui"/>
              </a:rPr>
              <a:t>="move"&gt;&lt;</a:t>
            </a:r>
            <a:r>
              <a:rPr lang="en-IN" sz="2800" b="0" i="0" dirty="0">
                <a:solidFill>
                  <a:srgbClr val="A52A2A"/>
                </a:solidFill>
                <a:effectLst/>
                <a:latin typeface="system-ui"/>
              </a:rPr>
              <a:t>/div</a:t>
            </a:r>
            <a:r>
              <a:rPr lang="en-IN" sz="2800" b="0" i="0" dirty="0">
                <a:solidFill>
                  <a:srgbClr val="0000CD"/>
                </a:solidFill>
                <a:effectLst/>
                <a:latin typeface="system-ui"/>
              </a:rPr>
              <a:t>&gt;</a:t>
            </a:r>
            <a:br>
              <a:rPr lang="en-IN" sz="2400" dirty="0"/>
            </a:br>
            <a:endParaRPr lang="en-US" sz="3600" dirty="0"/>
          </a:p>
        </p:txBody>
      </p:sp>
    </p:spTree>
    <p:extLst>
      <p:ext uri="{BB962C8B-B14F-4D97-AF65-F5344CB8AC3E}">
        <p14:creationId xmlns:p14="http://schemas.microsoft.com/office/powerpoint/2010/main" val="157812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CSS3 Animations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Animation property is used to define animation on the elements of the webpage. You can change as many CSS properties you want, as many times you want. Keyframes are used in defining animation.</a:t>
            </a:r>
          </a:p>
          <a:p>
            <a:pPr marL="457200" indent="-457200" algn="l">
              <a:buFont typeface="Arial" panose="020B0604020202020204" pitchFamily="34" charset="0"/>
              <a:buChar char="•"/>
            </a:pPr>
            <a:r>
              <a:rPr lang="en-US" sz="3600" dirty="0"/>
              <a:t>The animation defined in the @keyframe rule, it must be added with selector; otherwise the animation will not work.</a:t>
            </a:r>
            <a:br>
              <a:rPr lang="en-US" sz="3600" dirty="0"/>
            </a:br>
            <a:endParaRPr lang="en-US" sz="3600" dirty="0"/>
          </a:p>
        </p:txBody>
      </p:sp>
      <p:graphicFrame>
        <p:nvGraphicFramePr>
          <p:cNvPr id="5" name="Table 4">
            <a:extLst>
              <a:ext uri="{FF2B5EF4-FFF2-40B4-BE49-F238E27FC236}">
                <a16:creationId xmlns:a16="http://schemas.microsoft.com/office/drawing/2014/main" id="{2FDC85E8-125E-44B2-8FF2-972971BE665B}"/>
              </a:ext>
            </a:extLst>
          </p:cNvPr>
          <p:cNvGraphicFramePr>
            <a:graphicFrameLocks noGrp="1"/>
          </p:cNvGraphicFramePr>
          <p:nvPr>
            <p:extLst>
              <p:ext uri="{D42A27DB-BD31-4B8C-83A1-F6EECF244321}">
                <p14:modId xmlns:p14="http://schemas.microsoft.com/office/powerpoint/2010/main" val="2323251192"/>
              </p:ext>
            </p:extLst>
          </p:nvPr>
        </p:nvGraphicFramePr>
        <p:xfrm>
          <a:off x="2606729" y="5939874"/>
          <a:ext cx="13315516" cy="6448228"/>
        </p:xfrm>
        <a:graphic>
          <a:graphicData uri="http://schemas.openxmlformats.org/drawingml/2006/table">
            <a:tbl>
              <a:tblPr/>
              <a:tblGrid>
                <a:gridCol w="4044486">
                  <a:extLst>
                    <a:ext uri="{9D8B030D-6E8A-4147-A177-3AD203B41FA5}">
                      <a16:colId xmlns:a16="http://schemas.microsoft.com/office/drawing/2014/main" val="3281925682"/>
                    </a:ext>
                  </a:extLst>
                </a:gridCol>
                <a:gridCol w="9271030">
                  <a:extLst>
                    <a:ext uri="{9D8B030D-6E8A-4147-A177-3AD203B41FA5}">
                      <a16:colId xmlns:a16="http://schemas.microsoft.com/office/drawing/2014/main" val="3683791557"/>
                    </a:ext>
                  </a:extLst>
                </a:gridCol>
              </a:tblGrid>
              <a:tr h="492892">
                <a:tc>
                  <a:txBody>
                    <a:bodyPr/>
                    <a:lstStyle/>
                    <a:p>
                      <a:pPr algn="l" fontAlgn="b"/>
                      <a:r>
                        <a:rPr lang="en-IN" sz="2800">
                          <a:effectLst/>
                        </a:rPr>
                        <a:t>Properties</a:t>
                      </a:r>
                    </a:p>
                  </a:txBody>
                  <a:tcPr marL="52435" marR="52435" marT="52435" marB="5243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57C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2800">
                          <a:effectLst/>
                        </a:rPr>
                        <a:t>Description</a:t>
                      </a:r>
                    </a:p>
                  </a:txBody>
                  <a:tcPr marL="52435" marR="52435" marT="52435" marB="5243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56C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056582359"/>
                  </a:ext>
                </a:extLst>
              </a:tr>
              <a:tr h="689427">
                <a:tc>
                  <a:txBody>
                    <a:bodyPr/>
                    <a:lstStyle/>
                    <a:p>
                      <a:pPr fontAlgn="t"/>
                      <a:r>
                        <a:rPr lang="en-IN" sz="2800">
                          <a:effectLst/>
                        </a:rPr>
                        <a:t>@keyframes</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dirty="0">
                          <a:effectLst/>
                        </a:rPr>
                        <a:t>It specifies different styles in animation at different duration.</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09903464"/>
                  </a:ext>
                </a:extLst>
              </a:tr>
              <a:tr h="675075">
                <a:tc>
                  <a:txBody>
                    <a:bodyPr/>
                    <a:lstStyle/>
                    <a:p>
                      <a:pPr fontAlgn="t"/>
                      <a:r>
                        <a:rPr lang="en-IN" sz="2800">
                          <a:effectLst/>
                        </a:rPr>
                        <a:t>animation</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a:effectLst/>
                        </a:rPr>
                        <a:t>It is a shorthand property,to set all the properties at once.</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82830750"/>
                  </a:ext>
                </a:extLst>
              </a:tr>
              <a:tr h="720080">
                <a:tc>
                  <a:txBody>
                    <a:bodyPr/>
                    <a:lstStyle/>
                    <a:p>
                      <a:pPr fontAlgn="t"/>
                      <a:r>
                        <a:rPr lang="en-IN" sz="2800">
                          <a:effectLst/>
                        </a:rPr>
                        <a:t>animation-delay</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a:effectLst/>
                        </a:rPr>
                        <a:t>It specify the time-period after which the animation will start.</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29286266"/>
                  </a:ext>
                </a:extLst>
              </a:tr>
              <a:tr h="675075">
                <a:tc>
                  <a:txBody>
                    <a:bodyPr/>
                    <a:lstStyle/>
                    <a:p>
                      <a:pPr fontAlgn="t"/>
                      <a:r>
                        <a:rPr lang="en-IN" sz="2800">
                          <a:effectLst/>
                        </a:rPr>
                        <a:t>animation-fill-mode</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a:effectLst/>
                        </a:rPr>
                        <a:t>it specifies the static style of the element.</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88704927"/>
                  </a:ext>
                </a:extLst>
              </a:tr>
              <a:tr h="675075">
                <a:tc>
                  <a:txBody>
                    <a:bodyPr/>
                    <a:lstStyle/>
                    <a:p>
                      <a:pPr fontAlgn="t"/>
                      <a:r>
                        <a:rPr lang="en-IN" sz="2800">
                          <a:effectLst/>
                        </a:rPr>
                        <a:t>animation-iteration-count</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a:effectLst/>
                        </a:rPr>
                        <a:t>It specify the number of times the animation should be played.</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63067432"/>
                  </a:ext>
                </a:extLst>
              </a:tr>
              <a:tr h="720080">
                <a:tc>
                  <a:txBody>
                    <a:bodyPr/>
                    <a:lstStyle/>
                    <a:p>
                      <a:pPr fontAlgn="t"/>
                      <a:r>
                        <a:rPr lang="en-IN" sz="2800">
                          <a:effectLst/>
                        </a:rPr>
                        <a:t>animation-play-state</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a:effectLst/>
                        </a:rPr>
                        <a:t>It specify if the animation is running or paused.</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70068583"/>
                  </a:ext>
                </a:extLst>
              </a:tr>
              <a:tr h="880913">
                <a:tc>
                  <a:txBody>
                    <a:bodyPr/>
                    <a:lstStyle/>
                    <a:p>
                      <a:pPr fontAlgn="t"/>
                      <a:r>
                        <a:rPr lang="en-IN" sz="2800">
                          <a:effectLst/>
                        </a:rPr>
                        <a:t>animation-name</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a:effectLst/>
                        </a:rPr>
                        <a:t>It specify the name of @keyframes animation.</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97157440"/>
                  </a:ext>
                </a:extLst>
              </a:tr>
              <a:tr h="880913">
                <a:tc>
                  <a:txBody>
                    <a:bodyPr/>
                    <a:lstStyle/>
                    <a:p>
                      <a:pPr fontAlgn="t"/>
                      <a:r>
                        <a:rPr lang="en-IN" sz="2800">
                          <a:effectLst/>
                        </a:rPr>
                        <a:t>animation-timing-function</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dirty="0">
                          <a:effectLst/>
                        </a:rPr>
                        <a:t>It specify the speed curve of the animation.</a:t>
                      </a:r>
                    </a:p>
                  </a:txBody>
                  <a:tcPr marL="52435" marR="52435" marT="52435" marB="52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85805479"/>
                  </a:ext>
                </a:extLst>
              </a:tr>
            </a:tbl>
          </a:graphicData>
        </a:graphic>
      </p:graphicFrame>
    </p:spTree>
    <p:extLst>
      <p:ext uri="{BB962C8B-B14F-4D97-AF65-F5344CB8AC3E}">
        <p14:creationId xmlns:p14="http://schemas.microsoft.com/office/powerpoint/2010/main" val="344500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dirty="0"/>
              <a:t>CSS3 Animations Examples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b="0" i="0" dirty="0">
                <a:solidFill>
                  <a:srgbClr val="A52A2A"/>
                </a:solidFill>
                <a:effectLst/>
                <a:latin typeface="system-ui"/>
              </a:rPr>
            </a:br>
            <a:r>
              <a:rPr lang="en-IN" sz="3200" b="0" i="0" dirty="0">
                <a:solidFill>
                  <a:srgbClr val="A52A2A"/>
                </a:solidFill>
                <a:effectLst/>
                <a:latin typeface="system-ui"/>
              </a:rPr>
              <a:t>div </a:t>
            </a:r>
            <a:r>
              <a:rPr lang="en-IN" sz="3200" b="0" i="0" dirty="0">
                <a:solidFill>
                  <a:srgbClr val="000000"/>
                </a:solidFill>
                <a:effectLst/>
                <a:latin typeface="system-ui"/>
              </a:rPr>
              <a:t>{</a:t>
            </a:r>
            <a:r>
              <a:rPr lang="en-IN" sz="3200" b="0" i="0" dirty="0">
                <a:solidFill>
                  <a:srgbClr val="FF0000"/>
                </a:solidFill>
                <a:effectLst/>
                <a:latin typeface="system-ui"/>
              </a:rPr>
              <a:t>width</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height</a:t>
            </a:r>
            <a:r>
              <a:rPr lang="en-IN" sz="3200" b="0" i="0" dirty="0">
                <a:solidFill>
                  <a:srgbClr val="000000"/>
                </a:solidFill>
                <a:effectLst/>
                <a:latin typeface="system-ui"/>
              </a:rPr>
              <a:t>:</a:t>
            </a:r>
            <a:r>
              <a:rPr lang="en-IN" sz="3200" b="0" i="0" dirty="0">
                <a:solidFill>
                  <a:srgbClr val="0000CD"/>
                </a:solidFill>
                <a:effectLst/>
                <a:latin typeface="system-ui"/>
              </a:rPr>
              <a:t> 100px</a:t>
            </a:r>
            <a:r>
              <a:rPr lang="en-IN" sz="3200" b="0" i="0" dirty="0">
                <a:solidFill>
                  <a:srgbClr val="000000"/>
                </a:solidFill>
                <a:effectLst/>
                <a:latin typeface="system-ui"/>
              </a:rPr>
              <a:t>;</a:t>
            </a:r>
            <a:r>
              <a:rPr lang="en-IN" sz="3200" b="0" i="0" dirty="0">
                <a:solidFill>
                  <a:srgbClr val="FF0000"/>
                </a:solidFill>
                <a:effectLst/>
                <a:latin typeface="system-ui"/>
              </a:rPr>
              <a:t>background-color</a:t>
            </a:r>
            <a:r>
              <a:rPr lang="en-IN" sz="3200" b="0" i="0" dirty="0">
                <a:solidFill>
                  <a:srgbClr val="000000"/>
                </a:solidFill>
                <a:effectLst/>
                <a:latin typeface="system-ui"/>
              </a:rPr>
              <a:t>:</a:t>
            </a:r>
            <a:r>
              <a:rPr lang="en-IN" sz="3200" b="0" i="0" dirty="0">
                <a:solidFill>
                  <a:srgbClr val="0000CD"/>
                </a:solidFill>
                <a:effectLst/>
                <a:latin typeface="system-ui"/>
              </a:rPr>
              <a:t> red</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a:t>
            </a:r>
            <a:r>
              <a:rPr lang="en-IN" sz="3200" b="0" i="0" dirty="0" err="1">
                <a:solidFill>
                  <a:srgbClr val="FF0000"/>
                </a:solidFill>
                <a:effectLst/>
                <a:latin typeface="system-ui"/>
              </a:rPr>
              <a:t>webkit</a:t>
            </a:r>
            <a:r>
              <a:rPr lang="en-IN" sz="3200" b="0" i="0" dirty="0">
                <a:solidFill>
                  <a:srgbClr val="FF0000"/>
                </a:solidFill>
                <a:effectLst/>
                <a:latin typeface="system-ui"/>
              </a:rPr>
              <a:t>-animation-name</a:t>
            </a:r>
            <a:r>
              <a:rPr lang="en-IN" sz="3200" b="0" i="0" dirty="0">
                <a:solidFill>
                  <a:srgbClr val="000000"/>
                </a:solidFill>
                <a:effectLst/>
                <a:latin typeface="system-ui"/>
              </a:rPr>
              <a:t>:</a:t>
            </a:r>
            <a:r>
              <a:rPr lang="en-IN" sz="3200" b="0" i="0" dirty="0">
                <a:solidFill>
                  <a:srgbClr val="0000CD"/>
                </a:solidFill>
                <a:effectLst/>
                <a:latin typeface="system-ui"/>
              </a:rPr>
              <a:t> example</a:t>
            </a:r>
            <a:r>
              <a:rPr lang="en-IN" sz="3200" b="0" i="0" dirty="0">
                <a:solidFill>
                  <a:srgbClr val="000000"/>
                </a:solidFill>
                <a:effectLst/>
                <a:latin typeface="system-ui"/>
              </a:rPr>
              <a:t>;</a:t>
            </a:r>
            <a:r>
              <a:rPr lang="en-IN" sz="3200" b="0" i="0" dirty="0">
                <a:solidFill>
                  <a:srgbClr val="FF0000"/>
                </a:solidFill>
                <a:effectLst/>
                <a:latin typeface="system-ui"/>
              </a:rPr>
              <a:t> </a:t>
            </a:r>
            <a:r>
              <a:rPr lang="en-IN" sz="3200" b="0" i="0" dirty="0">
                <a:solidFill>
                  <a:srgbClr val="008000"/>
                </a:solidFill>
                <a:effectLst/>
                <a:latin typeface="system-ui"/>
              </a:rPr>
              <a:t>/* Safari 4.0 - 8.0 */</a:t>
            </a:r>
            <a:br>
              <a:rPr lang="en-IN" sz="3200" b="0" i="0" dirty="0">
                <a:solidFill>
                  <a:srgbClr val="FF0000"/>
                </a:solidFill>
                <a:effectLst/>
                <a:latin typeface="system-ui"/>
              </a:rPr>
            </a:br>
            <a:r>
              <a:rPr lang="en-IN" sz="3200" b="0" i="0" dirty="0">
                <a:solidFill>
                  <a:srgbClr val="FF0000"/>
                </a:solidFill>
                <a:effectLst/>
                <a:latin typeface="system-ui"/>
              </a:rPr>
              <a:t>-</a:t>
            </a:r>
            <a:r>
              <a:rPr lang="en-IN" sz="3200" b="0" i="0" dirty="0" err="1">
                <a:solidFill>
                  <a:srgbClr val="FF0000"/>
                </a:solidFill>
                <a:effectLst/>
                <a:latin typeface="system-ui"/>
              </a:rPr>
              <a:t>webkit</a:t>
            </a:r>
            <a:r>
              <a:rPr lang="en-IN" sz="3200" b="0" i="0" dirty="0">
                <a:solidFill>
                  <a:srgbClr val="FF0000"/>
                </a:solidFill>
                <a:effectLst/>
                <a:latin typeface="system-ui"/>
              </a:rPr>
              <a:t>-animation-duration</a:t>
            </a:r>
            <a:r>
              <a:rPr lang="en-IN" sz="3200" b="0" i="0" dirty="0">
                <a:solidFill>
                  <a:srgbClr val="000000"/>
                </a:solidFill>
                <a:effectLst/>
                <a:latin typeface="system-ui"/>
              </a:rPr>
              <a:t>:</a:t>
            </a:r>
            <a:r>
              <a:rPr lang="en-IN" sz="3200" b="0" i="0" dirty="0">
                <a:solidFill>
                  <a:srgbClr val="0000CD"/>
                </a:solidFill>
                <a:effectLst/>
                <a:latin typeface="system-ui"/>
              </a:rPr>
              <a:t> 4s</a:t>
            </a:r>
            <a:r>
              <a:rPr lang="en-IN" sz="3200" b="0" i="0" dirty="0">
                <a:solidFill>
                  <a:srgbClr val="000000"/>
                </a:solidFill>
                <a:effectLst/>
                <a:latin typeface="system-ui"/>
              </a:rPr>
              <a:t>;</a:t>
            </a:r>
            <a:r>
              <a:rPr lang="en-IN" sz="3200" b="0" i="0" dirty="0">
                <a:solidFill>
                  <a:srgbClr val="FF0000"/>
                </a:solidFill>
                <a:effectLst/>
                <a:latin typeface="system-ui"/>
              </a:rPr>
              <a:t> </a:t>
            </a:r>
            <a:r>
              <a:rPr lang="en-IN" sz="3200" b="0" i="0" dirty="0">
                <a:solidFill>
                  <a:srgbClr val="008000"/>
                </a:solidFill>
                <a:effectLst/>
                <a:latin typeface="system-ui"/>
              </a:rPr>
              <a:t>/* Safari 4.0 - 8.0 */</a:t>
            </a:r>
            <a:br>
              <a:rPr lang="en-IN" sz="3200" b="0" i="0" dirty="0">
                <a:solidFill>
                  <a:srgbClr val="FF0000"/>
                </a:solidFill>
                <a:effectLst/>
                <a:latin typeface="system-ui"/>
              </a:rPr>
            </a:br>
            <a:r>
              <a:rPr lang="en-IN" sz="3200" b="0" i="0" dirty="0">
                <a:solidFill>
                  <a:srgbClr val="FF0000"/>
                </a:solidFill>
                <a:effectLst/>
                <a:latin typeface="system-ui"/>
              </a:rPr>
              <a:t>animation-name</a:t>
            </a:r>
            <a:r>
              <a:rPr lang="en-IN" sz="3200" b="0" i="0" dirty="0">
                <a:solidFill>
                  <a:srgbClr val="000000"/>
                </a:solidFill>
                <a:effectLst/>
                <a:latin typeface="system-ui"/>
              </a:rPr>
              <a:t>:</a:t>
            </a:r>
            <a:r>
              <a:rPr lang="en-IN" sz="3200" b="0" i="0" dirty="0">
                <a:solidFill>
                  <a:srgbClr val="0000CD"/>
                </a:solidFill>
                <a:effectLst/>
                <a:latin typeface="system-ui"/>
              </a:rPr>
              <a:t> example</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animation-duration</a:t>
            </a:r>
            <a:r>
              <a:rPr lang="en-IN" sz="3200" b="0" i="0" dirty="0">
                <a:solidFill>
                  <a:srgbClr val="000000"/>
                </a:solidFill>
                <a:effectLst/>
                <a:latin typeface="system-ui"/>
              </a:rPr>
              <a:t>:</a:t>
            </a:r>
            <a:r>
              <a:rPr lang="en-IN" sz="3200" b="0" i="0" dirty="0">
                <a:solidFill>
                  <a:srgbClr val="0000CD"/>
                </a:solidFill>
                <a:effectLst/>
                <a:latin typeface="system-ui"/>
              </a:rPr>
              <a:t> 4s</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8000"/>
                </a:solidFill>
                <a:effectLst/>
                <a:latin typeface="system-ui"/>
              </a:rPr>
              <a:t>/* Safari 4.0 - 8.0 */</a:t>
            </a:r>
            <a:br>
              <a:rPr lang="en-IN" sz="3200" b="0" i="0" dirty="0">
                <a:solidFill>
                  <a:srgbClr val="A52A2A"/>
                </a:solidFill>
                <a:effectLst/>
                <a:latin typeface="system-ui"/>
              </a:rPr>
            </a:br>
            <a:r>
              <a:rPr lang="en-IN" sz="3200" b="0" i="0" dirty="0">
                <a:solidFill>
                  <a:srgbClr val="A52A2A"/>
                </a:solidFill>
                <a:effectLst/>
                <a:latin typeface="system-ui"/>
              </a:rPr>
              <a:t>@-webkit-keyframes example </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from </a:t>
            </a:r>
            <a:r>
              <a:rPr lang="en-IN" sz="3200" b="0" i="0" dirty="0">
                <a:solidFill>
                  <a:srgbClr val="000000"/>
                </a:solidFill>
                <a:effectLst/>
                <a:latin typeface="system-ui"/>
              </a:rPr>
              <a:t>{</a:t>
            </a:r>
            <a:r>
              <a:rPr lang="en-IN" sz="3200" b="0" i="0" dirty="0">
                <a:solidFill>
                  <a:srgbClr val="FF0000"/>
                </a:solidFill>
                <a:effectLst/>
                <a:latin typeface="system-ui"/>
              </a:rPr>
              <a:t>background-</a:t>
            </a:r>
            <a:r>
              <a:rPr lang="en-IN" sz="3200" b="0" i="0" dirty="0" err="1">
                <a:solidFill>
                  <a:srgbClr val="FF0000"/>
                </a:solidFill>
                <a:effectLst/>
                <a:latin typeface="system-ui"/>
              </a:rPr>
              <a:t>color</a:t>
            </a:r>
            <a:r>
              <a:rPr lang="en-IN" sz="3200" b="0" i="0" dirty="0">
                <a:solidFill>
                  <a:srgbClr val="000000"/>
                </a:solidFill>
                <a:effectLst/>
                <a:latin typeface="system-ui"/>
              </a:rPr>
              <a:t>:</a:t>
            </a:r>
            <a:r>
              <a:rPr lang="en-IN" sz="3200" b="0" i="0" dirty="0">
                <a:solidFill>
                  <a:srgbClr val="0000CD"/>
                </a:solidFill>
                <a:effectLst/>
                <a:latin typeface="system-ui"/>
              </a:rPr>
              <a:t> red</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to </a:t>
            </a:r>
            <a:r>
              <a:rPr lang="en-IN" sz="3200" b="0" i="0" dirty="0">
                <a:solidFill>
                  <a:srgbClr val="000000"/>
                </a:solidFill>
                <a:effectLst/>
                <a:latin typeface="system-ui"/>
              </a:rPr>
              <a:t>{</a:t>
            </a:r>
            <a:r>
              <a:rPr lang="en-IN" sz="3200" b="0" i="0" dirty="0">
                <a:solidFill>
                  <a:srgbClr val="FF0000"/>
                </a:solidFill>
                <a:effectLst/>
                <a:latin typeface="system-ui"/>
              </a:rPr>
              <a:t>background-</a:t>
            </a:r>
            <a:r>
              <a:rPr lang="en-IN" sz="3200" b="0" i="0" dirty="0" err="1">
                <a:solidFill>
                  <a:srgbClr val="FF0000"/>
                </a:solidFill>
                <a:effectLst/>
                <a:latin typeface="system-ui"/>
              </a:rPr>
              <a:t>color</a:t>
            </a:r>
            <a:r>
              <a:rPr lang="en-IN" sz="3200" b="0" i="0" dirty="0">
                <a:solidFill>
                  <a:srgbClr val="000000"/>
                </a:solidFill>
                <a:effectLst/>
                <a:latin typeface="system-ui"/>
              </a:rPr>
              <a:t>:</a:t>
            </a:r>
            <a:r>
              <a:rPr lang="en-IN" sz="3200" b="0" i="0" dirty="0">
                <a:solidFill>
                  <a:srgbClr val="0000CD"/>
                </a:solidFill>
                <a:effectLst/>
                <a:latin typeface="system-ui"/>
              </a:rPr>
              <a:t> yellow</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8000"/>
                </a:solidFill>
                <a:effectLst/>
                <a:latin typeface="system-ui"/>
              </a:rPr>
              <a:t>/* Standard syntax */</a:t>
            </a:r>
            <a:br>
              <a:rPr lang="en-IN" sz="3200" b="0" i="0" dirty="0">
                <a:solidFill>
                  <a:srgbClr val="A52A2A"/>
                </a:solidFill>
                <a:effectLst/>
                <a:latin typeface="system-ui"/>
              </a:rPr>
            </a:br>
            <a:r>
              <a:rPr lang="en-IN" sz="3200" b="0" i="0" dirty="0">
                <a:solidFill>
                  <a:srgbClr val="A52A2A"/>
                </a:solidFill>
                <a:effectLst/>
                <a:latin typeface="system-ui"/>
              </a:rPr>
              <a:t>@keyframes example </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from </a:t>
            </a:r>
            <a:r>
              <a:rPr lang="en-IN" sz="3200" b="0" i="0" dirty="0">
                <a:solidFill>
                  <a:srgbClr val="000000"/>
                </a:solidFill>
                <a:effectLst/>
                <a:latin typeface="system-ui"/>
              </a:rPr>
              <a:t>{</a:t>
            </a:r>
            <a:r>
              <a:rPr lang="en-IN" sz="3200" b="0" i="0" dirty="0">
                <a:solidFill>
                  <a:srgbClr val="FF0000"/>
                </a:solidFill>
                <a:effectLst/>
                <a:latin typeface="system-ui"/>
              </a:rPr>
              <a:t>background-</a:t>
            </a:r>
            <a:r>
              <a:rPr lang="en-IN" sz="3200" b="0" i="0" dirty="0" err="1">
                <a:solidFill>
                  <a:srgbClr val="FF0000"/>
                </a:solidFill>
                <a:effectLst/>
                <a:latin typeface="system-ui"/>
              </a:rPr>
              <a:t>color</a:t>
            </a:r>
            <a:r>
              <a:rPr lang="en-IN" sz="3200" b="0" i="0" dirty="0">
                <a:solidFill>
                  <a:srgbClr val="000000"/>
                </a:solidFill>
                <a:effectLst/>
                <a:latin typeface="system-ui"/>
              </a:rPr>
              <a:t>:</a:t>
            </a:r>
            <a:r>
              <a:rPr lang="en-IN" sz="3200" b="0" i="0" dirty="0">
                <a:solidFill>
                  <a:srgbClr val="0000CD"/>
                </a:solidFill>
                <a:effectLst/>
                <a:latin typeface="system-ui"/>
              </a:rPr>
              <a:t> red</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to </a:t>
            </a:r>
            <a:r>
              <a:rPr lang="en-IN" sz="3200" b="0" i="0" dirty="0">
                <a:solidFill>
                  <a:srgbClr val="000000"/>
                </a:solidFill>
                <a:effectLst/>
                <a:latin typeface="system-ui"/>
              </a:rPr>
              <a:t>{</a:t>
            </a:r>
            <a:r>
              <a:rPr lang="en-IN" sz="3200" b="0" i="0" dirty="0">
                <a:solidFill>
                  <a:srgbClr val="FF0000"/>
                </a:solidFill>
                <a:effectLst/>
                <a:latin typeface="system-ui"/>
              </a:rPr>
              <a:t>background-</a:t>
            </a:r>
            <a:r>
              <a:rPr lang="en-IN" sz="3200" b="0" i="0" dirty="0" err="1">
                <a:solidFill>
                  <a:srgbClr val="FF0000"/>
                </a:solidFill>
                <a:effectLst/>
                <a:latin typeface="system-ui"/>
              </a:rPr>
              <a:t>color</a:t>
            </a:r>
            <a:r>
              <a:rPr lang="en-IN" sz="3200" b="0" i="0" dirty="0">
                <a:solidFill>
                  <a:srgbClr val="000000"/>
                </a:solidFill>
                <a:effectLst/>
                <a:latin typeface="system-ui"/>
              </a:rPr>
              <a:t>:</a:t>
            </a:r>
            <a:r>
              <a:rPr lang="en-IN" sz="3200" b="0" i="0" dirty="0">
                <a:solidFill>
                  <a:srgbClr val="0000CD"/>
                </a:solidFill>
                <a:effectLst/>
                <a:latin typeface="system-ui"/>
              </a:rPr>
              <a:t> yellow</a:t>
            </a: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dirty="0"/>
            </a:br>
            <a:endParaRPr lang="en-US" sz="3600" dirty="0"/>
          </a:p>
        </p:txBody>
      </p:sp>
    </p:spTree>
    <p:extLst>
      <p:ext uri="{BB962C8B-B14F-4D97-AF65-F5344CB8AC3E}">
        <p14:creationId xmlns:p14="http://schemas.microsoft.com/office/powerpoint/2010/main" val="124355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F4C67E32833649B0448311EF6012CD" ma:contentTypeVersion="2" ma:contentTypeDescription="Create a new document." ma:contentTypeScope="" ma:versionID="5a3e19b99dc8891aecb5dfb9d4f179c2">
  <xsd:schema xmlns:xsd="http://www.w3.org/2001/XMLSchema" xmlns:xs="http://www.w3.org/2001/XMLSchema" xmlns:p="http://schemas.microsoft.com/office/2006/metadata/properties" xmlns:ns2="2e73209c-40d9-4ca6-aa93-5d4987ab92c2" targetNamespace="http://schemas.microsoft.com/office/2006/metadata/properties" ma:root="true" ma:fieldsID="14c6adaf502b3d27194d8288db9088f6" ns2:_="">
    <xsd:import namespace="2e73209c-40d9-4ca6-aa93-5d4987ab92c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3209c-40d9-4ca6-aa93-5d4987ab92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2e73209c-40d9-4ca6-aa93-5d4987ab92c2">
      <UserInfo>
        <DisplayName>Vikranth  Kodali</DisplayName>
        <AccountId>3</AccountId>
        <AccountType/>
      </UserInfo>
      <UserInfo>
        <DisplayName>Sridevi  Namilakonda</DisplayName>
        <AccountId>14</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F7B682-89B7-46FC-ACF2-93D9B8882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73209c-40d9-4ca6-aa93-5d4987ab92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AC7E00-1C52-4603-B6B5-6E991DF9C39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2e73209c-40d9-4ca6-aa93-5d4987ab92c2"/>
    <ds:schemaRef ds:uri="http://www.w3.org/XML/1998/namespace"/>
    <ds:schemaRef ds:uri="http://purl.org/dc/dcmitype/"/>
  </ds:schemaRefs>
</ds:datastoreItem>
</file>

<file path=customXml/itemProps3.xml><?xml version="1.0" encoding="utf-8"?>
<ds:datastoreItem xmlns:ds="http://schemas.openxmlformats.org/officeDocument/2006/customXml" ds:itemID="{38EFDBC0-DC48-49A2-BC36-4794DB0760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85976</TotalTime>
  <Words>1817</Words>
  <Application>Microsoft Office PowerPoint</Application>
  <PresentationFormat>Custom</PresentationFormat>
  <Paragraphs>60</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Aleo</vt:lpstr>
      <vt:lpstr>Arial</vt:lpstr>
      <vt:lpstr>Calibri</vt:lpstr>
      <vt:lpstr>Open Sans Condensed</vt:lpstr>
      <vt:lpstr>Oswald</vt:lpstr>
      <vt:lpstr>PT Sans</vt:lpstr>
      <vt:lpstr>system-ui</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KoteswaraRao Vuyyuru - Swayam/Incepteo</cp:lastModifiedBy>
  <cp:revision>7602</cp:revision>
  <cp:lastPrinted>2016-07-10T15:03:07Z</cp:lastPrinted>
  <dcterms:created xsi:type="dcterms:W3CDTF">2014-07-01T16:42:18Z</dcterms:created>
  <dcterms:modified xsi:type="dcterms:W3CDTF">2022-10-22T03:46:29Z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ies>
</file>