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449" r:id="rId5"/>
    <p:sldId id="460" r:id="rId6"/>
    <p:sldId id="511" r:id="rId7"/>
    <p:sldId id="512" r:id="rId8"/>
    <p:sldId id="513" r:id="rId9"/>
    <p:sldId id="514" r:id="rId10"/>
    <p:sldId id="515" r:id="rId11"/>
    <p:sldId id="516" r:id="rId12"/>
    <p:sldId id="518" r:id="rId13"/>
    <p:sldId id="517" r:id="rId14"/>
    <p:sldId id="519" r:id="rId15"/>
    <p:sldId id="520" r:id="rId16"/>
    <p:sldId id="521" r:id="rId17"/>
    <p:sldId id="459" r:id="rId18"/>
  </p:sldIdLst>
  <p:sldSz cx="24385588" cy="13717588"/>
  <p:notesSz cx="6881813" cy="10002838"/>
  <p:defaultTextStyle>
    <a:defPPr>
      <a:defRPr lang="es-MX"/>
    </a:defPPr>
    <a:lvl1pPr marL="0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943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5902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859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80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761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72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62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460"/>
            <p14:sldId id="511"/>
            <p14:sldId id="512"/>
            <p14:sldId id="513"/>
            <p14:sldId id="514"/>
            <p14:sldId id="515"/>
            <p14:sldId id="516"/>
            <p14:sldId id="518"/>
            <p14:sldId id="517"/>
            <p14:sldId id="519"/>
            <p14:sldId id="520"/>
            <p14:sldId id="521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053" userDrawn="1">
          <p15:clr>
            <a:srgbClr val="A4A3A4"/>
          </p15:clr>
        </p15:guide>
        <p15:guide id="5" pos="768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orient="horz" pos="4321" userDrawn="1">
          <p15:clr>
            <a:srgbClr val="A4A3A4"/>
          </p15:clr>
        </p15:guide>
        <p15:guide id="8" pos="14484" userDrawn="1">
          <p15:clr>
            <a:srgbClr val="A4A3A4"/>
          </p15:clr>
        </p15:guide>
        <p15:guide id="9" orient="horz" pos="6588">
          <p15:clr>
            <a:srgbClr val="A4A3A4"/>
          </p15:clr>
        </p15:guide>
        <p15:guide id="10" orient="horz" pos="2052">
          <p15:clr>
            <a:srgbClr val="A4A3A4"/>
          </p15:clr>
        </p15:guide>
        <p15:guide id="11" orient="horz" pos="4320">
          <p15:clr>
            <a:srgbClr val="A4A3A4"/>
          </p15:clr>
        </p15:guide>
        <p15:guide id="12" orient="horz" pos="2696">
          <p15:clr>
            <a:srgbClr val="A4A3A4"/>
          </p15:clr>
        </p15:guide>
        <p15:guide id="13" pos="3826">
          <p15:clr>
            <a:srgbClr val="A4A3A4"/>
          </p15:clr>
        </p15:guide>
        <p15:guide id="14" pos="11536">
          <p15:clr>
            <a:srgbClr val="A4A3A4"/>
          </p15:clr>
        </p15:guide>
        <p15:guide id="15" pos="515">
          <p15:clr>
            <a:srgbClr val="A4A3A4"/>
          </p15:clr>
        </p15:guide>
        <p15:guide id="16" orient="horz" pos="6587">
          <p15:clr>
            <a:srgbClr val="A4A3A4"/>
          </p15:clr>
        </p15:guide>
        <p15:guide id="17" orient="horz" pos="2051">
          <p15:clr>
            <a:srgbClr val="A4A3A4"/>
          </p15:clr>
        </p15:guide>
        <p15:guide id="18" pos="3598">
          <p15:clr>
            <a:srgbClr val="A4A3A4"/>
          </p15:clr>
        </p15:guide>
        <p15:guide id="19" pos="11529">
          <p15:clr>
            <a:srgbClr val="A4A3A4"/>
          </p15:clr>
        </p15:guide>
        <p15:guide id="20" pos="3824">
          <p15:clr>
            <a:srgbClr val="A4A3A4"/>
          </p15:clr>
        </p15:guide>
        <p15:guide id="21" pos="3853">
          <p15:clr>
            <a:srgbClr val="A4A3A4"/>
          </p15:clr>
        </p15:guide>
        <p15:guide id="22" orient="horz" pos="2054">
          <p15:clr>
            <a:srgbClr val="A4A3A4"/>
          </p15:clr>
        </p15:guide>
        <p15:guide id="23" pos="3827">
          <p15:clr>
            <a:srgbClr val="A4A3A4"/>
          </p15:clr>
        </p15:guide>
        <p15:guide id="24" pos="11537">
          <p15:clr>
            <a:srgbClr val="A4A3A4"/>
          </p15:clr>
        </p15:guide>
        <p15:guide id="25" pos="3854">
          <p15:clr>
            <a:srgbClr val="A4A3A4"/>
          </p15:clr>
        </p15:guide>
        <p15:guide id="26" pos="7708">
          <p15:clr>
            <a:srgbClr val="A4A3A4"/>
          </p15:clr>
        </p15:guide>
        <p15:guide id="27" orient="horz" pos="8232">
          <p15:clr>
            <a:srgbClr val="A4A3A4"/>
          </p15:clr>
        </p15:guide>
        <p15:guide id="28" orient="horz" pos="6843">
          <p15:clr>
            <a:srgbClr val="A4A3A4"/>
          </p15:clr>
        </p15:guide>
        <p15:guide id="29" orient="horz" pos="1995">
          <p15:clr>
            <a:srgbClr val="A4A3A4"/>
          </p15:clr>
        </p15:guide>
        <p15:guide id="30" orient="horz" pos="8233">
          <p15:clr>
            <a:srgbClr val="A4A3A4"/>
          </p15:clr>
        </p15:guide>
        <p15:guide id="31" pos="77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010" autoAdjust="0"/>
  </p:normalViewPr>
  <p:slideViewPr>
    <p:cSldViewPr>
      <p:cViewPr varScale="1">
        <p:scale>
          <a:sx n="58" d="100"/>
          <a:sy n="58" d="100"/>
        </p:scale>
        <p:origin x="336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  <a:t>26/10/2022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694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66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948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42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90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379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086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33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14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</a:p>
          <a:p>
            <a:pPr defTabSz="2550838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2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1971675 w 16963324"/>
              <a:gd name="connsiteY3" fmla="*/ 9450000 h 9450000"/>
              <a:gd name="connsiteX4" fmla="*/ 0 w 16963324"/>
              <a:gd name="connsiteY4" fmla="*/ 0 h 9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335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714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157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0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7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26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542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7" r:id="rId3"/>
    <p:sldLayoutId id="2147483759" r:id="rId4"/>
    <p:sldLayoutId id="2147483754" r:id="rId5"/>
    <p:sldLayoutId id="2147483725" r:id="rId6"/>
    <p:sldLayoutId id="2147483718" r:id="rId7"/>
    <p:sldLayoutId id="2147483749" r:id="rId8"/>
    <p:sldLayoutId id="2147483740" r:id="rId9"/>
    <p:sldLayoutId id="2147483737" r:id="rId10"/>
    <p:sldLayoutId id="2147483750" r:id="rId11"/>
    <p:sldLayoutId id="2147483738" r:id="rId12"/>
    <p:sldLayoutId id="2147483748" r:id="rId13"/>
    <p:sldLayoutId id="2147483778" r:id="rId14"/>
    <p:sldLayoutId id="2147483739" r:id="rId15"/>
    <p:sldLayoutId id="214748374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810787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0787" rtl="0" eaLnBrk="1" latinLnBrk="0" hangingPunct="1">
        <a:spcBef>
          <a:spcPct val="20000"/>
        </a:spcBef>
        <a:spcAft>
          <a:spcPts val="1200"/>
        </a:spcAft>
        <a:buFont typeface="Arial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indent="-362111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471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849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244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3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012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406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79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0787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616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54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41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328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70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3103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1151189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CSS Training 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7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CSS Attribute Selectors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 CSS attribute selectors helps us to apply CSS on elements having a particular attribute or attribute value specified.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US" sz="3200" dirty="0"/>
              <a:t>The [attribute] selector selects the element which uses the specified attribute.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[title] {    </a:t>
            </a:r>
            <a:r>
              <a:rPr lang="en-US" sz="3200" b="0" i="0" dirty="0" err="1">
                <a:solidFill>
                  <a:srgbClr val="0000CD"/>
                </a:solidFill>
                <a:effectLst/>
                <a:latin typeface="system-ui"/>
              </a:rPr>
              <a:t>color:green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;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CSS [attribute="value"]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system-ui"/>
              </a:rPr>
              <a:t>CSS [attribute~="value"] Selector:</a:t>
            </a:r>
            <a:br>
              <a:rPr lang="en-IN" sz="3200" dirty="0">
                <a:solidFill>
                  <a:srgbClr val="000000"/>
                </a:solidFill>
                <a:latin typeface="system-ui"/>
              </a:rPr>
            </a:br>
            <a:r>
              <a:rPr lang="en-US" sz="3200" dirty="0">
                <a:solidFill>
                  <a:srgbClr val="000000"/>
                </a:solidFill>
                <a:latin typeface="system-ui"/>
              </a:rPr>
              <a:t>~= operator is used to select an element whose attribute value's list of space-separated values, matches the given value. </a:t>
            </a:r>
            <a:br>
              <a:rPr lang="en-US" sz="3200" dirty="0">
                <a:solidFill>
                  <a:srgbClr val="000000"/>
                </a:solidFill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="warning"&gt;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The style will apply to this paragraph.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="warning success"&gt;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The style will also apply to this paragraph.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="Success"&gt;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The style will not apply to this paragraph.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IN" sz="3200" dirty="0">
              <a:solidFill>
                <a:srgbClr val="000000"/>
              </a:solidFill>
              <a:latin typeface="system-u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CSS [attribute^="value"] Selector:</a:t>
            </a:r>
            <a:br>
              <a:rPr lang="en-IN" sz="3200" dirty="0"/>
            </a:br>
            <a:r>
              <a:rPr lang="en-US" sz="3200" dirty="0"/>
              <a:t>The ^= operator is used to select any element whose attribute value starts with a given value. </a:t>
            </a:r>
            <a:br>
              <a:rPr lang="en-US" sz="32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US" sz="2800" b="0" i="0" dirty="0" err="1">
                <a:solidFill>
                  <a:srgbClr val="FF0000"/>
                </a:solidFill>
                <a:effectLst/>
                <a:latin typeface="system-ui"/>
              </a:rPr>
              <a:t>href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="https://coderepublics.com"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target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="_blank"&gt;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system-ui"/>
              </a:rPr>
              <a:t>CodeRepublics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15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CSS Attribute Selectors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CSS [attribute|="value"] Selector:</a:t>
            </a:r>
            <a:br>
              <a:rPr lang="en-US" sz="3200" dirty="0"/>
            </a:br>
            <a:r>
              <a:rPr lang="en-US" sz="3200" dirty="0"/>
              <a:t>The |= operator is used to select any element whose attribute value starts with a given value and it has to be a whole word or has a hyphen-separated list of values beginning with the given value.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lang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US" sz="3200" b="0" i="0" dirty="0" err="1">
                <a:solidFill>
                  <a:srgbClr val="0000CD"/>
                </a:solidFill>
                <a:effectLst/>
                <a:latin typeface="system-ui"/>
              </a:rPr>
              <a:t>en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The style will apply to this paragraph.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lang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US" sz="3200" b="0" i="0" dirty="0" err="1">
                <a:solidFill>
                  <a:srgbClr val="0000CD"/>
                </a:solidFill>
                <a:effectLst/>
                <a:latin typeface="system-ui"/>
              </a:rPr>
              <a:t>en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-us"&gt;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The style will also apply to this paragraph.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lang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="us"&gt;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The style will not apply to this paragraph.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CSS [attribute*="value"] Selector: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The *= operator is used to select an element whose attribute value contains a specified value. It selects all the elements with a class attribute value equal to the given value. It doesn't have to be a whole word.</a:t>
            </a:r>
            <a:endParaRPr lang="en-IN" sz="32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algn="l"/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="warning"&gt;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The style will apply to this paragraph.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="warning"&gt;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The style will also apply to this paragraph.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="warning"&gt;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The style will also apply to this paragraph.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="warning"&gt;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The style will also apply to this paragraph.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The style will not apply to this paragraph.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</a:p>
          <a:p>
            <a:pPr algn="l"/>
            <a:r>
              <a:rPr lang="en-US" sz="3200" dirty="0">
                <a:solidFill>
                  <a:srgbClr val="0000CD"/>
                </a:solidFill>
                <a:latin typeface="system-ui"/>
              </a:rPr>
              <a:t>. </a:t>
            </a:r>
            <a:r>
              <a:rPr lang="en-IN" sz="3200" dirty="0">
                <a:solidFill>
                  <a:srgbClr val="000000"/>
                </a:solidFill>
                <a:latin typeface="system-ui"/>
              </a:rPr>
              <a:t>CSS [attribute$="value"] Selector:</a:t>
            </a:r>
            <a:br>
              <a:rPr lang="en-IN" sz="3200" dirty="0">
                <a:solidFill>
                  <a:srgbClr val="000000"/>
                </a:solidFill>
                <a:latin typeface="system-ui"/>
              </a:rPr>
            </a:br>
            <a:r>
              <a:rPr lang="en-US" sz="3200" dirty="0">
                <a:solidFill>
                  <a:srgbClr val="000000"/>
                </a:solidFill>
                <a:latin typeface="system-ui"/>
              </a:rPr>
              <a:t>The $= operator selects the elements whose attribute value ends with a given value. It doesn't have to be a whole word.</a:t>
            </a:r>
            <a:endParaRPr lang="en-IN" sz="3200" dirty="0">
              <a:solidFill>
                <a:srgbClr val="000000"/>
              </a:solidFill>
              <a:latin typeface="system-ui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0000CD"/>
              </a:solidFill>
              <a:effectLst/>
              <a:latin typeface="system-ui"/>
            </a:endParaRP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651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CSS3 Media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Media queries are very helpful if you want to customize your website for different devices like mobile phones, tablets, desktops, etc. without any change in markups.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Different CSS properties are specified for different screen sizes and at a time only that CSS will work which is defined for the current screen size. </a:t>
            </a:r>
            <a:br>
              <a:rPr lang="en-US" sz="3200" dirty="0"/>
            </a:br>
            <a:r>
              <a:rPr lang="en-US" sz="3200" dirty="0"/>
              <a:t>/* Extra small devices (phones, 600px and down) */</a:t>
            </a:r>
            <a:br>
              <a:rPr lang="en-US" sz="3200" dirty="0"/>
            </a:br>
            <a:r>
              <a:rPr lang="en-US" sz="3200" dirty="0"/>
              <a:t>@media only screen and (max-width: 600px) {</a:t>
            </a:r>
            <a:br>
              <a:rPr lang="en-US" sz="3200" dirty="0"/>
            </a:br>
            <a:r>
              <a:rPr lang="en-US" sz="3200" dirty="0"/>
              <a:t>  .example {background: red;}</a:t>
            </a:r>
            <a:br>
              <a:rPr lang="en-US" sz="3200" dirty="0"/>
            </a:br>
            <a:r>
              <a:rPr lang="en-US" sz="3200" dirty="0"/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/* Small devices (portrait tablets and large phones, 600px and up) */</a:t>
            </a:r>
            <a:br>
              <a:rPr lang="en-US" sz="3200" dirty="0"/>
            </a:br>
            <a:r>
              <a:rPr lang="en-US" sz="3200" dirty="0"/>
              <a:t>@media only screen and (min-width: 600px) {</a:t>
            </a:r>
            <a:br>
              <a:rPr lang="en-US" sz="3200" dirty="0"/>
            </a:br>
            <a:r>
              <a:rPr lang="en-US" sz="3200" dirty="0"/>
              <a:t>  .example {background: green;}</a:t>
            </a:r>
            <a:br>
              <a:rPr lang="en-US" sz="3200" dirty="0"/>
            </a:br>
            <a:r>
              <a:rPr lang="en-US" sz="3200" dirty="0"/>
              <a:t>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/* Medium devices (landscape tablets, 768px and up) */</a:t>
            </a:r>
            <a:br>
              <a:rPr lang="en-US" sz="3200" dirty="0"/>
            </a:br>
            <a:r>
              <a:rPr lang="en-US" sz="3200" dirty="0"/>
              <a:t>@media only screen and (min-width: 768px) {</a:t>
            </a:r>
            <a:br>
              <a:rPr lang="en-US" sz="3200" dirty="0"/>
            </a:br>
            <a:r>
              <a:rPr lang="en-US" sz="3200" dirty="0"/>
              <a:t>  .example {background: blue;}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6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CSS3 Media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/* Large devices (laptops/desktops, 992px and up) */</a:t>
            </a:r>
            <a:br>
              <a:rPr lang="en-US" sz="3200" dirty="0"/>
            </a:br>
            <a:r>
              <a:rPr lang="en-US" sz="3200" dirty="0"/>
              <a:t>@media only screen and (min-width: 992px) {</a:t>
            </a:r>
            <a:br>
              <a:rPr lang="en-US" sz="3200" dirty="0"/>
            </a:br>
            <a:r>
              <a:rPr lang="en-US" sz="3200" dirty="0"/>
              <a:t>  .example {background: orange;}</a:t>
            </a:r>
            <a:br>
              <a:rPr lang="en-US" sz="3200" dirty="0"/>
            </a:br>
            <a:r>
              <a:rPr lang="en-US" sz="3200" dirty="0"/>
              <a:t>}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/* Extra large devices (large laptops and desktops, 1200px and up) */</a:t>
            </a:r>
            <a:br>
              <a:rPr lang="en-US" sz="3200" dirty="0"/>
            </a:br>
            <a:r>
              <a:rPr lang="en-US" sz="3200" dirty="0"/>
              <a:t>@media only screen and (min-width: 1200px) {</a:t>
            </a:r>
            <a:br>
              <a:rPr lang="en-US" sz="3200" dirty="0"/>
            </a:br>
            <a:r>
              <a:rPr lang="en-US" sz="3200" dirty="0"/>
              <a:t>  .example {background: pink;}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82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0787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163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Today's Training Topics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Animation speed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</a:t>
            </a:r>
            <a:r>
              <a:rPr lang="en-US" sz="3600" dirty="0"/>
              <a:t>Filters</a:t>
            </a: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</a:t>
            </a: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Tooltip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z-index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Attribute selectors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CSS Media Queries </a:t>
            </a: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CSS3 Animation Speed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div {   width: 100px;  height: 50px;  text-align: </a:t>
            </a:r>
            <a:r>
              <a:rPr lang="en-IN" sz="3600" b="0" i="0" dirty="0" err="1">
                <a:solidFill>
                  <a:srgbClr val="0000CD"/>
                </a:solidFill>
                <a:effectLst/>
                <a:latin typeface="system-ui"/>
              </a:rPr>
              <a:t>center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;  padding-top:30px;   background-</a:t>
            </a:r>
            <a:r>
              <a:rPr lang="en-IN" sz="3600" b="0" i="0" dirty="0" err="1">
                <a:solidFill>
                  <a:srgbClr val="0000CD"/>
                </a:solidFill>
                <a:effectLst/>
                <a:latin typeface="system-ui"/>
              </a:rPr>
              <a:t>color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: </a:t>
            </a:r>
            <a:r>
              <a:rPr lang="en-IN" sz="3600" b="0" i="0" dirty="0" err="1">
                <a:solidFill>
                  <a:srgbClr val="0000CD"/>
                </a:solidFill>
                <a:effectLst/>
                <a:latin typeface="system-ui"/>
              </a:rPr>
              <a:t>seagreen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;  font-weight: bold;    position: relative;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   -</a:t>
            </a:r>
            <a:r>
              <a:rPr lang="en-IN" sz="3600" b="0" i="0" dirty="0" err="1">
                <a:solidFill>
                  <a:srgbClr val="0000CD"/>
                </a:solidFill>
                <a:effectLst/>
                <a:latin typeface="system-ui"/>
              </a:rPr>
              <a:t>webkit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-animation: </a:t>
            </a:r>
            <a:r>
              <a:rPr lang="en-IN" sz="3600" b="0" i="0" dirty="0" err="1">
                <a:solidFill>
                  <a:srgbClr val="0000CD"/>
                </a:solidFill>
                <a:effectLst/>
                <a:latin typeface="system-ui"/>
              </a:rPr>
              <a:t>mymove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5s infinite; /* Safari 4.0 - 8.0 */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   animation: </a:t>
            </a:r>
            <a:r>
              <a:rPr lang="en-IN" sz="3600" b="0" i="0" dirty="0" err="1">
                <a:solidFill>
                  <a:srgbClr val="0000CD"/>
                </a:solidFill>
                <a:effectLst/>
                <a:latin typeface="system-ui"/>
              </a:rPr>
              <a:t>mymove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5s infinite;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}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/* Standard syntax */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#div1 {animation-timing-function: linear;}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#div2 {animation-timing-function: ease;}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#div3 {animation-timing-function: ease-in;}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#div4 {animation-timing-function: ease-out;}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/* Standard syntax */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@keyframes </a:t>
            </a:r>
            <a:r>
              <a:rPr lang="en-IN" sz="3600" b="0" i="0" dirty="0" err="1">
                <a:solidFill>
                  <a:srgbClr val="0000CD"/>
                </a:solidFill>
                <a:effectLst/>
                <a:latin typeface="system-ui"/>
              </a:rPr>
              <a:t>mymove</a:t>
            </a: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{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   from {left: 0px;}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    to {left: 300px;}</a:t>
            </a:r>
            <a:b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IN" sz="3600" b="0" i="0" dirty="0">
                <a:solidFill>
                  <a:srgbClr val="0000CD"/>
                </a:solidFill>
                <a:effectLst/>
                <a:latin typeface="system-ui"/>
              </a:rPr>
              <a:t>}</a:t>
            </a:r>
            <a:br>
              <a:rPr lang="en-IN" sz="32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3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CSS3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There are many filter effects which can be used to perform various visual effects like blur, opacity, etc. on any graphical element like &lt;</a:t>
            </a:r>
            <a:r>
              <a:rPr lang="en-US" sz="3600" dirty="0" err="1"/>
              <a:t>img</a:t>
            </a:r>
            <a:r>
              <a:rPr lang="en-US" sz="3600" dirty="0"/>
              <a:t>&gt;.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9A9746-FA61-4A67-8848-0CFE475D3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89591"/>
              </p:ext>
            </p:extLst>
          </p:nvPr>
        </p:nvGraphicFramePr>
        <p:xfrm>
          <a:off x="1796639" y="4248504"/>
          <a:ext cx="19487165" cy="8371116"/>
        </p:xfrm>
        <a:graphic>
          <a:graphicData uri="http://schemas.openxmlformats.org/drawingml/2006/table">
            <a:tbl>
              <a:tblPr/>
              <a:tblGrid>
                <a:gridCol w="2923008">
                  <a:extLst>
                    <a:ext uri="{9D8B030D-6E8A-4147-A177-3AD203B41FA5}">
                      <a16:colId xmlns:a16="http://schemas.microsoft.com/office/drawing/2014/main" val="3807694242"/>
                    </a:ext>
                  </a:extLst>
                </a:gridCol>
                <a:gridCol w="16564157">
                  <a:extLst>
                    <a:ext uri="{9D8B030D-6E8A-4147-A177-3AD203B41FA5}">
                      <a16:colId xmlns:a16="http://schemas.microsoft.com/office/drawing/2014/main" val="1916048608"/>
                    </a:ext>
                  </a:extLst>
                </a:gridCol>
              </a:tblGrid>
              <a:tr h="653403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>
                          <a:effectLst/>
                        </a:rPr>
                        <a:t>Function</a:t>
                      </a:r>
                    </a:p>
                  </a:txBody>
                  <a:tcPr marL="38893" marR="38893" marT="38893" marB="38893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15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>
                          <a:effectLst/>
                        </a:rPr>
                        <a:t>Description</a:t>
                      </a:r>
                    </a:p>
                  </a:txBody>
                  <a:tcPr marL="38893" marR="38893" marT="38893" marB="38893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18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5166"/>
                  </a:ext>
                </a:extLst>
              </a:tr>
              <a:tr h="365595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none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It is a default value.It has no special effects.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959885"/>
                  </a:ext>
                </a:extLst>
              </a:tr>
              <a:tr h="653403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blur(px)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It applies blur effect. A larger value will increase the blur on the element. The defalut value is 0.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847287"/>
                  </a:ext>
                </a:extLst>
              </a:tr>
              <a:tr h="941212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brightness(%)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It adjusts the brightness. 0% will make the image completely black, 100% is the original brightness, more than 100% will increase the brightness.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357496"/>
                  </a:ext>
                </a:extLst>
              </a:tr>
              <a:tr h="653403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contrast(%)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It adjusts the contrast. Values affects same as in brightness(%).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7385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grayscale(%)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It changes the image into grayscale. Here, 0% represents original image and 100% will make image completely grayscale.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452020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drop-shadow()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It applies a drop-shadow effect.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05812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hue-rotate(deg)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It applies a Hue rotation.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94837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invert(%)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It inverts the colors in the image.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83144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opacity(%)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It controls the opacity of the image.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366879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sepia(%)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It converts the image to sepia color effect.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31164"/>
                  </a:ext>
                </a:extLst>
              </a:tr>
              <a:tr h="653403"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effectLst/>
                        </a:rPr>
                        <a:t>saturate(%)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effectLst/>
                        </a:rPr>
                        <a:t>It balances the saturation.</a:t>
                      </a:r>
                    </a:p>
                  </a:txBody>
                  <a:tcPr marL="38893" marR="38893" marT="38893" marB="388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090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CSS3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img.blur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-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webkit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-filter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blur(1px)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  <a:t>/* Chrome, Safari, Opera */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blur(1px)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brightness(50%)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dirty="0"/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contrast(50%)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dirty="0"/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drop-shadow(10px 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10px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5px red)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grayscale(50%)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dirty="0"/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invert(75%)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dirty="0"/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opacity(50%)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800" dirty="0"/>
            </a:b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img.extra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-blur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-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webkit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-filter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blur(2px)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  <a:t>/* Chrome, Safari, Opera */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blur(2px)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brightness(200%)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contrast(200%)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drop-shadow(5px 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5px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5px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green)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grayscale(100%)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invert(100%)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filter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opacity(50%)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338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CSS Pagination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Pagination helps us to make large amounts of content break into many entries in several pages which helps us the user to visit the site with ease.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It gives unique values to each page. The pagination class is used with the element whose content is to be </a:t>
            </a:r>
            <a:r>
              <a:rPr lang="en-US" sz="3200" dirty="0" err="1"/>
              <a:t>paginized</a:t>
            </a:r>
            <a:r>
              <a:rPr lang="en-US" sz="32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style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.pagination li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display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inline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;}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.pagination li a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 err="1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black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float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left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padding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8px 16px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text-decoration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 none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ul</a:t>
            </a:r>
            <a:r>
              <a:rPr lang="it-IT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="pagination"&gt;</a:t>
            </a:r>
            <a:br>
              <a:rPr lang="it-IT" sz="2800" dirty="0"/>
            </a:b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it-IT" sz="2800" b="0" i="0" dirty="0">
                <a:solidFill>
                  <a:srgbClr val="FF0000"/>
                </a:solidFill>
                <a:effectLst/>
                <a:latin typeface="system-ui"/>
              </a:rPr>
              <a:t> href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="#"&gt;</a:t>
            </a:r>
            <a:r>
              <a:rPr lang="it-IT" sz="2800" b="0" i="0" dirty="0">
                <a:solidFill>
                  <a:srgbClr val="000000"/>
                </a:solidFill>
                <a:effectLst/>
                <a:latin typeface="system-ui"/>
              </a:rPr>
              <a:t>«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it-IT" sz="2800" dirty="0"/>
            </a:b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it-IT" sz="2800" b="0" i="0" dirty="0">
                <a:solidFill>
                  <a:srgbClr val="FF0000"/>
                </a:solidFill>
                <a:effectLst/>
                <a:latin typeface="system-ui"/>
              </a:rPr>
              <a:t> href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="#"&gt;</a:t>
            </a:r>
            <a:r>
              <a:rPr lang="it-IT" sz="2800" b="0" i="0" dirty="0">
                <a:solidFill>
                  <a:srgbClr val="000000"/>
                </a:solidFill>
                <a:effectLst/>
                <a:latin typeface="system-ui"/>
              </a:rPr>
              <a:t>1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it-IT" sz="2800" dirty="0"/>
            </a:b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it-IT" sz="2800" b="0" i="0" dirty="0">
                <a:solidFill>
                  <a:srgbClr val="FF0000"/>
                </a:solidFill>
                <a:effectLst/>
                <a:latin typeface="system-ui"/>
              </a:rPr>
              <a:t> href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="#"&gt;</a:t>
            </a:r>
            <a:r>
              <a:rPr lang="it-IT" sz="2800" b="0" i="0" dirty="0">
                <a:solidFill>
                  <a:srgbClr val="000000"/>
                </a:solidFill>
                <a:effectLst/>
                <a:latin typeface="system-ui"/>
              </a:rPr>
              <a:t>2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it-IT" sz="2800" dirty="0"/>
            </a:b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it-IT" sz="2800" b="0" i="0" dirty="0">
                <a:solidFill>
                  <a:srgbClr val="FF0000"/>
                </a:solidFill>
                <a:effectLst/>
                <a:latin typeface="system-ui"/>
              </a:rPr>
              <a:t> href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="#"&gt;</a:t>
            </a:r>
            <a:r>
              <a:rPr lang="it-IT" sz="2800" b="0" i="0" dirty="0">
                <a:solidFill>
                  <a:srgbClr val="000000"/>
                </a:solidFill>
                <a:effectLst/>
                <a:latin typeface="system-ui"/>
              </a:rPr>
              <a:t>3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it-IT" sz="2800" dirty="0"/>
            </a:br>
            <a:r>
              <a:rPr lang="it-IT" sz="2800" dirty="0"/>
              <a:t>&lt;/ul&gt;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60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Pagination with Hover effect and .active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For this kind of pagination effect, you should add active class to the current page, along with the :hover selector to change the color of each page link when mouse cursor moves over it.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It gives unique values to each page. The pagination class is used with the element whose content is to be </a:t>
            </a:r>
            <a:r>
              <a:rPr lang="en-US" sz="3200" dirty="0" err="1"/>
              <a:t>paginized</a:t>
            </a:r>
            <a:r>
              <a:rPr lang="en-US" sz="32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ul.pagination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 li 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a.active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background-color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 #4CAF50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color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 white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}</a:t>
            </a:r>
            <a:br>
              <a:rPr lang="en-US" sz="3200" dirty="0"/>
            </a:br>
            <a:r>
              <a:rPr lang="en-US" sz="3200" b="0" i="0" dirty="0" err="1">
                <a:solidFill>
                  <a:srgbClr val="A52A2A"/>
                </a:solidFill>
                <a:effectLst/>
                <a:latin typeface="system-ui"/>
              </a:rPr>
              <a:t>ul.pagination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system-ui"/>
              </a:rPr>
              <a:t> li a:hover:not(.active)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{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system-ui"/>
              </a:rPr>
              <a:t>background-color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system-ui"/>
              </a:rPr>
              <a:t> #ddd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</a:b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ul</a:t>
            </a:r>
            <a:r>
              <a:rPr lang="it-IT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="pagination"&gt;</a:t>
            </a:r>
            <a:br>
              <a:rPr lang="it-IT" sz="2800" dirty="0"/>
            </a:b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it-IT" sz="2800" b="0" i="0" dirty="0">
                <a:solidFill>
                  <a:srgbClr val="FF0000"/>
                </a:solidFill>
                <a:effectLst/>
                <a:latin typeface="system-ui"/>
              </a:rPr>
              <a:t> href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="#"&gt;</a:t>
            </a:r>
            <a:r>
              <a:rPr lang="it-IT" sz="2800" b="0" i="0" dirty="0">
                <a:solidFill>
                  <a:srgbClr val="000000"/>
                </a:solidFill>
                <a:effectLst/>
                <a:latin typeface="system-ui"/>
              </a:rPr>
              <a:t>«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it-IT" sz="2800" dirty="0"/>
            </a:b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it-IT" sz="2800" b="0" i="0" dirty="0">
                <a:solidFill>
                  <a:srgbClr val="FF0000"/>
                </a:solidFill>
                <a:effectLst/>
                <a:latin typeface="system-ui"/>
              </a:rPr>
              <a:t> href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="#" class="active"&gt;</a:t>
            </a:r>
            <a:r>
              <a:rPr lang="it-IT" sz="2800" b="0" i="0" dirty="0">
                <a:solidFill>
                  <a:srgbClr val="000000"/>
                </a:solidFill>
                <a:effectLst/>
                <a:latin typeface="system-ui"/>
              </a:rPr>
              <a:t>1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it-IT" sz="2800" dirty="0"/>
            </a:b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it-IT" sz="2800" b="0" i="0" dirty="0">
                <a:solidFill>
                  <a:srgbClr val="FF0000"/>
                </a:solidFill>
                <a:effectLst/>
                <a:latin typeface="system-ui"/>
              </a:rPr>
              <a:t> href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="#"&gt;</a:t>
            </a:r>
            <a:r>
              <a:rPr lang="it-IT" sz="2800" b="0" i="0" dirty="0">
                <a:solidFill>
                  <a:srgbClr val="000000"/>
                </a:solidFill>
                <a:effectLst/>
                <a:latin typeface="system-ui"/>
              </a:rPr>
              <a:t>2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it-IT" sz="2800" dirty="0"/>
            </a:b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a</a:t>
            </a:r>
            <a:r>
              <a:rPr lang="it-IT" sz="2800" b="0" i="0" dirty="0">
                <a:solidFill>
                  <a:srgbClr val="FF0000"/>
                </a:solidFill>
                <a:effectLst/>
                <a:latin typeface="system-ui"/>
              </a:rPr>
              <a:t> href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="#"&gt;</a:t>
            </a:r>
            <a:r>
              <a:rPr lang="it-IT" sz="2800" b="0" i="0" dirty="0">
                <a:solidFill>
                  <a:srgbClr val="000000"/>
                </a:solidFill>
                <a:effectLst/>
                <a:latin typeface="system-ui"/>
              </a:rPr>
              <a:t>3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/a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&gt;&lt;</a:t>
            </a:r>
            <a:r>
              <a:rPr lang="it-IT" sz="2800" b="0" i="0" dirty="0">
                <a:solidFill>
                  <a:srgbClr val="A52A2A"/>
                </a:solidFill>
                <a:effectLst/>
                <a:latin typeface="system-ui"/>
              </a:rPr>
              <a:t>/li</a:t>
            </a:r>
            <a:r>
              <a:rPr lang="it-IT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it-IT" sz="2800" dirty="0"/>
            </a:br>
            <a:r>
              <a:rPr lang="it-IT" sz="2800" dirty="0"/>
              <a:t>&lt;/ul&gt;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11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Tooltip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 tooltip is often used to specify extra information about something when the user moves the mouse pointer over an element.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.tooltip {  position: relative;  display: inline-block;  border-bottom: 1px dotted black;}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.tooltip .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tooltiptext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 {  visibility: hidden;  width: 120px;  background-color: green;  color: #fff;  text-align: center;  border-radius: 10px;  padding: 10px 0;  position: absolute;  z-index: 1;}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.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tooltip:hover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 .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tooltiptext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 {  visibility: visible;}</a:t>
            </a:r>
            <a:b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</a:br>
            <a:b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p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Move the mouse over the text below: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/p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div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="tooltip"&gt;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Hover over me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span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ystem-ui"/>
              </a:rPr>
              <a:t> class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system-ui"/>
              </a:rPr>
              <a:t>tooltiptext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Tooltip text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/span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system-ui"/>
              </a:rPr>
              <a:t>/div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US" sz="2800" b="0" i="0" dirty="0">
                <a:solidFill>
                  <a:srgbClr val="0000CD"/>
                </a:solidFill>
                <a:effectLst/>
                <a:latin typeface="system-ui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20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 z-index property specifies the stack order of an element.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An element with latest stack order is always in front of an element with a previous stack order.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z-index only works on positioned elements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If two positioned elements overlap without a z-index specified, the element positioned last in the HTML code will be shown on top.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/>
              <a:t>div#myBox</a:t>
            </a:r>
            <a:r>
              <a:rPr lang="en-US" sz="3200" dirty="0"/>
              <a:t> {</a:t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 err="1"/>
              <a:t>position:absolute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 err="1"/>
              <a:t>background-color:red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  z-index:2;</a:t>
            </a:r>
            <a:br>
              <a:rPr lang="en-US" sz="3200" dirty="0"/>
            </a:br>
            <a:r>
              <a:rPr lang="en-US" sz="3200" dirty="0"/>
              <a:t>}</a:t>
            </a:r>
            <a:br>
              <a:rPr lang="en-US" sz="3200" dirty="0"/>
            </a:br>
            <a:r>
              <a:rPr lang="en-US" sz="3200" dirty="0"/>
              <a:t>&lt;div style="</a:t>
            </a:r>
            <a:r>
              <a:rPr lang="en-US" sz="3200" dirty="0" err="1"/>
              <a:t>position:absolute</a:t>
            </a:r>
            <a:r>
              <a:rPr lang="en-US" sz="3200" dirty="0"/>
              <a:t>"&gt;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&lt;div id="</a:t>
            </a:r>
            <a:r>
              <a:rPr lang="en-US" sz="3200" dirty="0" err="1"/>
              <a:t>myBox</a:t>
            </a:r>
            <a:r>
              <a:rPr lang="en-US" sz="3200" dirty="0"/>
              <a:t>" style="border: 1px solid </a:t>
            </a:r>
            <a:r>
              <a:rPr lang="en-US" sz="3200" dirty="0" err="1"/>
              <a:t>rgb</a:t>
            </a:r>
            <a:r>
              <a:rPr lang="en-US" sz="3200" dirty="0"/>
              <a:t>(51, 51, 51); width: 100px; height: 100px; z-index: 2;"&gt;</a:t>
            </a:r>
            <a:r>
              <a:rPr lang="en-US" sz="3200" dirty="0" err="1"/>
              <a:t>myBox</a:t>
            </a:r>
            <a:r>
              <a:rPr lang="en-US" sz="3200" dirty="0"/>
              <a:t>&lt;/div&gt;	</a:t>
            </a:r>
            <a:br>
              <a:rPr lang="en-US" sz="3200" dirty="0"/>
            </a:br>
            <a:r>
              <a:rPr lang="en-US" sz="3200" dirty="0"/>
              <a:t>&lt;div &gt;z-index 0&lt;/div&gt;</a:t>
            </a:r>
            <a:br>
              <a:rPr lang="en-US" sz="3200" dirty="0"/>
            </a:br>
            <a:r>
              <a:rPr lang="en-US" sz="3200" dirty="0"/>
              <a:t>&lt;div &gt;z-index 1&lt;/div&gt;</a:t>
            </a:r>
            <a:br>
              <a:rPr lang="en-US" sz="3200" dirty="0"/>
            </a:br>
            <a:r>
              <a:rPr lang="en-US" sz="3200" dirty="0"/>
              <a:t>&lt;div &gt;z-index 2&lt;/div&gt;				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88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4C67E32833649B0448311EF6012CD" ma:contentTypeVersion="2" ma:contentTypeDescription="Create a new document." ma:contentTypeScope="" ma:versionID="5a3e19b99dc8891aecb5dfb9d4f179c2">
  <xsd:schema xmlns:xsd="http://www.w3.org/2001/XMLSchema" xmlns:xs="http://www.w3.org/2001/XMLSchema" xmlns:p="http://schemas.microsoft.com/office/2006/metadata/properties" xmlns:ns2="2e73209c-40d9-4ca6-aa93-5d4987ab92c2" targetNamespace="http://schemas.microsoft.com/office/2006/metadata/properties" ma:root="true" ma:fieldsID="14c6adaf502b3d27194d8288db9088f6" ns2:_="">
    <xsd:import namespace="2e73209c-40d9-4ca6-aa93-5d4987ab92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3209c-40d9-4ca6-aa93-5d4987ab92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73209c-40d9-4ca6-aa93-5d4987ab92c2">
      <UserInfo>
        <DisplayName>Vikranth  Kodali</DisplayName>
        <AccountId>3</AccountId>
        <AccountType/>
      </UserInfo>
      <UserInfo>
        <DisplayName>Sridevi  Namilakonda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8EFDBC0-DC48-49A2-BC36-4794DB0760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F7B682-89B7-46FC-ACF2-93D9B8882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3209c-40d9-4ca6-aa93-5d4987ab92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AC7E00-1C52-4603-B6B5-6E991DF9C39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e73209c-40d9-4ca6-aa93-5d4987ab92c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86181</TotalTime>
  <Words>1867</Words>
  <Application>Microsoft Office PowerPoint</Application>
  <PresentationFormat>Custom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Aleo</vt:lpstr>
      <vt:lpstr>Arial</vt:lpstr>
      <vt:lpstr>Calibri</vt:lpstr>
      <vt:lpstr>Open Sans Condensed</vt:lpstr>
      <vt:lpstr>Oswald</vt:lpstr>
      <vt:lpstr>PT Sans</vt:lpstr>
      <vt:lpstr>system-ui</vt:lpstr>
      <vt:lpstr>Trebuchet MS</vt:lpstr>
      <vt:lpstr>Esencial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Central de Reserva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KoteswaraRao Vuyyuru - Swayam/Incepteo</cp:lastModifiedBy>
  <cp:revision>7677</cp:revision>
  <cp:lastPrinted>2016-07-10T15:03:07Z</cp:lastPrinted>
  <dcterms:created xsi:type="dcterms:W3CDTF">2014-07-01T16:42:18Z</dcterms:created>
  <dcterms:modified xsi:type="dcterms:W3CDTF">2022-10-26T03:30:51Z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</Properties>
</file>