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449" r:id="rId3"/>
    <p:sldId id="541" r:id="rId5"/>
    <p:sldId id="542" r:id="rId6"/>
    <p:sldId id="549" r:id="rId7"/>
    <p:sldId id="550" r:id="rId8"/>
    <p:sldId id="557" r:id="rId9"/>
    <p:sldId id="558" r:id="rId10"/>
    <p:sldId id="559" r:id="rId11"/>
    <p:sldId id="560" r:id="rId12"/>
    <p:sldId id="562" r:id="rId13"/>
    <p:sldId id="561" r:id="rId14"/>
    <p:sldId id="564" r:id="rId15"/>
    <p:sldId id="563" r:id="rId16"/>
    <p:sldId id="565" r:id="rId17"/>
    <p:sldId id="459" r:id="rId18"/>
  </p:sldIdLst>
  <p:sldSz cx="24385270" cy="13717270"/>
  <p:notesSz cx="6881495" cy="10002520"/>
  <p:defaultTextStyle>
    <a:defPPr>
      <a:defRPr lang="es-MX"/>
    </a:defPPr>
    <a:lvl1pPr marL="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77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17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94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71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48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89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43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542"/>
            <p14:sldId id="549"/>
            <p14:sldId id="550"/>
            <p14:sldId id="557"/>
            <p14:sldId id="558"/>
            <p14:sldId id="559"/>
            <p14:sldId id="560"/>
            <p14:sldId id="562"/>
            <p14:sldId id="561"/>
            <p14:sldId id="564"/>
            <p14:sldId id="563"/>
            <p14:sldId id="565"/>
            <p14:sldId id="541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010" autoAdjust="0"/>
  </p:normalViewPr>
  <p:slideViewPr>
    <p:cSldViewPr>
      <p:cViewPr varScale="1">
        <p:scale>
          <a:sx n="37" d="100"/>
          <a:sy n="37" d="100"/>
        </p:scale>
        <p:origin x="-474" y="-66"/>
      </p:cViewPr>
      <p:guideLst>
        <p:guide orient="horz" pos="2053"/>
        <p:guide orient="horz" pos="4321"/>
        <p:guide orient="horz" pos="6588"/>
        <p:guide orient="horz" pos="2052"/>
        <p:guide orient="horz" pos="4320"/>
        <p:guide orient="horz" pos="2696"/>
        <p:guide orient="horz" pos="6587"/>
        <p:guide orient="horz" pos="2051"/>
        <p:guide orient="horz" pos="2054"/>
        <p:guide orient="horz" pos="8232"/>
        <p:guide orient="horz" pos="6843"/>
        <p:guide orient="horz" pos="1995"/>
        <p:guide orient="horz" pos="8233"/>
        <p:guide pos="2880"/>
        <p:guide pos="7681"/>
        <p:guide pos="7680"/>
        <p:guide pos="14484"/>
        <p:guide pos="3826"/>
        <p:guide pos="11536"/>
        <p:guide pos="515"/>
        <p:guide pos="3598"/>
        <p:guide pos="11529"/>
        <p:guide pos="3824"/>
        <p:guide pos="3853"/>
        <p:guide pos="3827"/>
        <p:guide pos="11537"/>
        <p:guide pos="3854"/>
        <p:guide pos="7708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0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81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21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62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66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106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47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7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  <a:endParaRPr lang="en-US" sz="3400" b="1" dirty="0">
              <a:solidFill>
                <a:srgbClr val="C00000"/>
              </a:solidFill>
            </a:endParaRPr>
          </a:p>
          <a:p>
            <a:pPr defTabSz="2550795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-1" fmla="*/ 0 w 16963324"/>
              <a:gd name="connsiteY0-2" fmla="*/ 0 h 9450000"/>
              <a:gd name="connsiteX1-3" fmla="*/ 16963324 w 16963324"/>
              <a:gd name="connsiteY1-4" fmla="*/ 0 h 9450000"/>
              <a:gd name="connsiteX2-5" fmla="*/ 16963324 w 16963324"/>
              <a:gd name="connsiteY2-6" fmla="*/ 9450000 h 9450000"/>
              <a:gd name="connsiteX3-7" fmla="*/ 1971675 w 16963324"/>
              <a:gd name="connsiteY3-8" fmla="*/ 9450000 h 9450000"/>
              <a:gd name="connsiteX4-9" fmla="*/ 0 w 16963324"/>
              <a:gd name="connsiteY4-10" fmla="*/ 0 h 945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1811020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1020" rtl="0" eaLnBrk="1" latinLnBrk="0" hangingPunct="1">
        <a:spcBef>
          <a:spcPct val="20000"/>
        </a:spcBef>
        <a:spcAft>
          <a:spcPts val="1200"/>
        </a:spcAft>
        <a:buFont typeface="Arial" panose="020B0604020202020204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indent="-361950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77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65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16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7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18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69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56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02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589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40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1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42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93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28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8232354" y="5041808"/>
            <a:ext cx="12781420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0000500000000000000" pitchFamily="34" charset="0"/>
                <a:ea typeface="Aleo Regular" charset="0"/>
                <a:cs typeface="Aleo Regular" charset="0"/>
                <a:sym typeface="Aleo Regular" charset="0"/>
              </a:rPr>
              <a:t>JavaScript Training</a:t>
            </a:r>
            <a:endParaRPr lang="en-US" sz="11500" dirty="0">
              <a:solidFill>
                <a:schemeClr val="tx2"/>
              </a:solidFill>
              <a:latin typeface="Oswald" pitchFamily="2" charset="0"/>
              <a:ea typeface="Roboto Condensed" panose="02000000000000000000" pitchFamily="2" charset="0"/>
              <a:cs typeface="Open Sans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Arithmetic Operators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x 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25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y 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5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+ y);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30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- y);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20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* y);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125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/ y);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5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% y);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0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Comparison Operators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+mj-lt"/>
              </a:rPr>
              <a:t>The comparison operators are used to compare two values (number or string):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61624" y="3933469"/>
          <a:ext cx="12833985" cy="7574280"/>
        </p:xfrm>
        <a:graphic>
          <a:graphicData uri="http://schemas.openxmlformats.org/drawingml/2006/table">
            <a:tbl>
              <a:tblPr/>
              <a:tblGrid>
                <a:gridCol w="4277884"/>
                <a:gridCol w="4277884"/>
                <a:gridCol w="4278217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Operator Name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Operator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3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Example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6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Equal to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==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 == 20 = false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Identical (equal and of same type)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===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 === 20 = false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Not equal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!=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 != 20 = true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Not Identical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!==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20 !== 20 = false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Greater than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&gt;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20 &lt; 10 = true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Less than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&lt;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20 &gt; 10 = false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Greater than or equal to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&gt;=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20 &gt;= 10 = true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Less than or equal to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&lt;=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20&lt;=10 = false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</a:t>
            </a:r>
            <a:r>
              <a:rPr sz="6000" b="1">
                <a:solidFill>
                  <a:srgbClr val="C00000"/>
                </a:solidFill>
                <a:effectLst/>
                <a:latin typeface="Open Sans" pitchFamily="34" charset="0"/>
                <a:sym typeface="+mn-ea"/>
              </a:rPr>
              <a:t>Comparison </a:t>
            </a:r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Operator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a 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25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b 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35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c =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"25"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== c);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true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=== c);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false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!= b);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true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!== c);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true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&lt; b);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true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&gt; b);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false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&lt;= b);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true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&gt;= b);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false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Assignment Operator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+mj-lt"/>
              </a:rPr>
              <a:t>The Assignment operators '=' is used with numeric values to assign a value to a </a:t>
            </a:r>
            <a:r>
              <a:rPr lang="en-US" sz="3600" b="1" dirty="0" err="1">
                <a:solidFill>
                  <a:srgbClr val="000000"/>
                </a:solidFill>
                <a:latin typeface="+mj-lt"/>
              </a:rPr>
              <a:t>variable.There</a:t>
            </a:r>
            <a:r>
              <a:rPr lang="en-US" sz="3600" b="1" dirty="0">
                <a:solidFill>
                  <a:srgbClr val="000000"/>
                </a:solidFill>
                <a:latin typeface="+mj-lt"/>
              </a:rPr>
              <a:t> are various ways to assign a value to a variable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61624" y="5013589"/>
          <a:ext cx="12833985" cy="5013960"/>
        </p:xfrm>
        <a:graphic>
          <a:graphicData uri="http://schemas.openxmlformats.org/drawingml/2006/table">
            <a:tbl>
              <a:tblPr/>
              <a:tblGrid>
                <a:gridCol w="4277884"/>
                <a:gridCol w="4277884"/>
                <a:gridCol w="4278217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Operator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FA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Same as..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8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Use for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F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Assign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+=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+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Addition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-=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-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Subtraction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*=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*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Multiplication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/=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/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Division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%=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% 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Modulus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Assignment Operator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x;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Declaring Variable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x 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10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+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10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x 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20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 x +=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30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+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50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x 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50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 x -=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20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+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30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x 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5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 x *=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25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+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125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x 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50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 x /=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10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 +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5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x = </a:t>
            </a:r>
            <a:r>
              <a:rPr lang="en-IN" sz="3200" b="0" i="0">
                <a:solidFill>
                  <a:srgbClr val="FF0000"/>
                </a:solidFill>
                <a:effectLst/>
                <a:latin typeface="system-ui"/>
              </a:rPr>
              <a:t>100</a:t>
            </a:r>
            <a:r>
              <a:rPr lang="en-IN" sz="3200" b="0" i="0">
                <a:solidFill>
                  <a:srgbClr val="000000"/>
                </a:solidFill>
                <a:effectLst/>
                <a:latin typeface="system-ui"/>
              </a:rPr>
              <a:t>; x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%=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15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(x);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Prints: 10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US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1020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C0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 Non-Primitive Data Types</a:t>
            </a:r>
            <a:endParaRPr lang="en-US" sz="6000" b="1" dirty="0">
              <a:solidFill>
                <a:srgbClr val="C0000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Non-Primitive data types are as follows:</a:t>
            </a:r>
            <a:endParaRPr lang="en-US" sz="3600" b="1" i="0" dirty="0">
              <a:solidFill>
                <a:srgbClr val="000000"/>
              </a:solidFill>
              <a:effectLst/>
              <a:latin typeface="+mj-lt"/>
            </a:endParaRPr>
          </a:p>
          <a:p>
            <a:br>
              <a:rPr lang="en-US" sz="2800" dirty="0"/>
            </a:b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582" y="3753449"/>
          <a:ext cx="14877934" cy="4145280"/>
        </p:xfrm>
        <a:graphic>
          <a:graphicData uri="http://schemas.openxmlformats.org/drawingml/2006/table">
            <a:tbl>
              <a:tblPr/>
              <a:tblGrid>
                <a:gridCol w="7438967"/>
                <a:gridCol w="7438967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Datatypes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5E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Object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 is an instance through which we can access members.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Array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Collection of Homogenious Elements.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RegExp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Represents regular expression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Function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Block of code.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Declaring (Creating) JavaScript Variables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+mj-lt"/>
              </a:rPr>
              <a:t>The object is a complex data type that allows you to store collections of data. An object contains properties, defined as a key-value pair. A property key (name) is always an identifier, but the value can be of any data type, like strings, numbers, </a:t>
            </a:r>
            <a:r>
              <a:rPr lang="en-US" sz="3600" b="1" dirty="0" err="1">
                <a:solidFill>
                  <a:srgbClr val="000000"/>
                </a:solidFill>
                <a:latin typeface="+mj-lt"/>
              </a:rPr>
              <a:t>booleans</a:t>
            </a:r>
            <a:r>
              <a:rPr lang="en-US" sz="3600" b="1" dirty="0">
                <a:solidFill>
                  <a:srgbClr val="000000"/>
                </a:solidFill>
                <a:latin typeface="+mj-lt"/>
              </a:rPr>
              <a:t>, or complex data types like arrays, function and other objects.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!DOCTYPE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html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html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lang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en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head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title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JavaScript Object Datatype 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/title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/head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greet = 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"Hello JavaScript"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  <a:t>// Print variable value in browser's console</a:t>
            </a:r>
            <a:b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28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(greet);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/body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/html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IN" sz="2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br>
              <a:rPr lang="en-IN" sz="3200" dirty="0"/>
            </a:br>
            <a:endParaRPr lang="en-US" sz="32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Array Data Type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+mj-lt"/>
              </a:rPr>
              <a:t>An array is a collection of multiple values in single a variable. Each value (also called an element) has a numeric position, known as its index, and it may contain data of any data type. The array index starts from 0, so that the first array element is </a:t>
            </a:r>
            <a:r>
              <a:rPr lang="en-US" sz="3600" b="1" dirty="0" err="1">
                <a:solidFill>
                  <a:srgbClr val="000000"/>
                </a:solidFill>
                <a:latin typeface="+mj-lt"/>
              </a:rPr>
              <a:t>arr</a:t>
            </a:r>
            <a:r>
              <a:rPr lang="en-US" sz="3600" b="1" dirty="0">
                <a:solidFill>
                  <a:srgbClr val="000000"/>
                </a:solidFill>
                <a:latin typeface="+mj-lt"/>
              </a:rPr>
              <a:t>[0] not </a:t>
            </a:r>
            <a:r>
              <a:rPr lang="en-US" sz="3600" b="1" dirty="0" err="1">
                <a:solidFill>
                  <a:srgbClr val="000000"/>
                </a:solidFill>
                <a:latin typeface="+mj-lt"/>
              </a:rPr>
              <a:t>arr</a:t>
            </a:r>
            <a:r>
              <a:rPr lang="en-US" sz="3600" b="1" dirty="0">
                <a:solidFill>
                  <a:srgbClr val="000000"/>
                </a:solidFill>
                <a:latin typeface="+mj-lt"/>
              </a:rPr>
              <a:t>[1].</a:t>
            </a:r>
            <a:br>
              <a:rPr lang="en-IN" sz="2400" dirty="0"/>
            </a:b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!DOCTYPE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html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html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 lang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system-ui"/>
              </a:rPr>
              <a:t>en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head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title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JavaScript Array Datatype 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/title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/head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  <a:t>// Creating arrays</a:t>
            </a:r>
            <a:b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Laptops = [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"Dell"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"HP"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"Microsoft Surface"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"Xiaomi"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];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 Smartphone = [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"OnePlus"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Samsug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"Google Pixel"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];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  <a:t>// Printing array values</a:t>
            </a:r>
            <a:b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28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(Laptops[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] + 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); </a:t>
            </a:r>
            <a: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  <a:t>// Output: Dell</a:t>
            </a:r>
            <a:b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28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(Smartphone[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system-ui"/>
              </a:rPr>
              <a:t>2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  <a:t>]); </a:t>
            </a:r>
            <a: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  <a:t>// Output: New Google Pixel</a:t>
            </a:r>
            <a:br>
              <a:rPr lang="en-IN" sz="28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/body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2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system-ui"/>
              </a:rPr>
              <a:t>/html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IN" sz="2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sz="6000" b="1" dirty="0">
                <a:solidFill>
                  <a:srgbClr val="C00000"/>
                </a:solidFill>
                <a:latin typeface="Open Sans" pitchFamily="34" charset="0"/>
              </a:rPr>
              <a:t>Special Data Types</a:t>
            </a:r>
            <a:endParaRPr lang="en-IN" sz="6000" b="1" dirty="0">
              <a:solidFill>
                <a:srgbClr val="C00000"/>
              </a:solidFill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600" b="1" i="0" dirty="0">
                <a:solidFill>
                  <a:srgbClr val="000000"/>
                </a:solidFill>
                <a:effectLst/>
                <a:latin typeface="+mj-lt"/>
              </a:rPr>
              <a:t>Special Data Types</a:t>
            </a:r>
            <a:endParaRPr lang="en-IN" sz="3600" b="1" i="0" dirty="0">
              <a:solidFill>
                <a:srgbClr val="000000"/>
              </a:solidFill>
              <a:effectLst/>
              <a:latin typeface="+mj-lt"/>
            </a:endParaRPr>
          </a:p>
          <a:p>
            <a:br>
              <a:rPr lang="en-IN" sz="2400" dirty="0"/>
            </a:b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86549" y="3475054"/>
          <a:ext cx="12833986" cy="2712720"/>
        </p:xfrm>
        <a:graphic>
          <a:graphicData uri="http://schemas.openxmlformats.org/drawingml/2006/table">
            <a:tbl>
              <a:tblPr/>
              <a:tblGrid>
                <a:gridCol w="6416993"/>
                <a:gridCol w="641699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Datatypes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2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Represents undefined value.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Represents null i.e. no value at all.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Undefined variable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system-ui"/>
              </a:rPr>
              <a:t>JavaScript Undefined Data Type</a:t>
            </a:r>
            <a:br>
              <a:rPr lang="en-US" sz="3600" b="1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system-ui"/>
              </a:rPr>
              <a:t>If a variable has been declared, but has not been assigned a value, has the value undefined.</a:t>
            </a:r>
            <a:endParaRPr lang="en-US" sz="3200" b="1" i="0" dirty="0">
              <a:solidFill>
                <a:srgbClr val="000000"/>
              </a:solidFill>
              <a:effectLst/>
              <a:latin typeface="system-ui"/>
            </a:endParaRPr>
          </a:p>
          <a:p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!DOCTYPE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html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html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lang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en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head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title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JavaScript Undefined Datatype 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/title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/head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Creating variables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a;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b =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"Hello JavaScript!"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Printing variable values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+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(b);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/html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endParaRPr lang="en-IN" sz="3200" b="0" i="0" dirty="0">
              <a:solidFill>
                <a:srgbClr val="000000"/>
              </a:solidFill>
              <a:effectLst/>
              <a:latin typeface="system-ui"/>
            </a:endParaRPr>
          </a:p>
          <a:p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Null Data Type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+mj-lt"/>
              </a:rPr>
              <a:t>This is another special data type that can have only one value-the null value. A null value means that there is no value. It is not equivalent to an empty string ("") or 0, it is simply 'null' nothing.</a:t>
            </a:r>
            <a:br>
              <a:rPr lang="en-IN" sz="24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!DOCTYPE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html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html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lang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="</a:t>
            </a:r>
            <a:r>
              <a:rPr lang="en-IN" sz="3200" b="0" i="0" dirty="0" err="1">
                <a:solidFill>
                  <a:srgbClr val="0000CD"/>
                </a:solidFill>
                <a:effectLst/>
                <a:latin typeface="system-ui"/>
              </a:rPr>
              <a:t>en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"&gt;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head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title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JavaScript Null Datatype 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/title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/head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a = 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null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(a +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Print: null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var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 b =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"Hello World!"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(b + 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"&lt;</a:t>
            </a:r>
            <a:r>
              <a:rPr lang="en-IN" sz="3200" b="0" i="0" dirty="0" err="1">
                <a:solidFill>
                  <a:srgbClr val="A52A2A"/>
                </a:solidFill>
                <a:effectLst/>
                <a:latin typeface="system-ui"/>
              </a:rPr>
              <a:t>br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&gt;"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);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Print: Hello World!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b = 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null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;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N" sz="3200" b="0" i="0" dirty="0" err="1">
                <a:solidFill>
                  <a:srgbClr val="000000"/>
                </a:solidFill>
                <a:effectLst/>
                <a:latin typeface="system-ui"/>
              </a:rPr>
              <a:t>document.write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ystem-ui"/>
              </a:rPr>
              <a:t>(b) </a:t>
            </a:r>
            <a: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  <a:t>// Print: null</a:t>
            </a:r>
            <a:br>
              <a:rPr lang="en-IN" sz="3200" b="0" i="0" dirty="0">
                <a:solidFill>
                  <a:srgbClr val="008000"/>
                </a:solidFill>
                <a:effectLst/>
                <a:latin typeface="system-ui"/>
              </a:rPr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/script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/body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br>
              <a:rPr lang="en-IN" sz="3200" dirty="0"/>
            </a:b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&lt;</a:t>
            </a:r>
            <a:r>
              <a:rPr lang="en-IN" sz="3200" b="0" i="0" dirty="0">
                <a:solidFill>
                  <a:srgbClr val="A52A2A"/>
                </a:solidFill>
                <a:effectLst/>
                <a:latin typeface="system-ui"/>
              </a:rPr>
              <a:t>/html</a:t>
            </a:r>
            <a:r>
              <a:rPr lang="en-IN" sz="3200" b="0" i="0" dirty="0">
                <a:solidFill>
                  <a:srgbClr val="0000CD"/>
                </a:solidFill>
                <a:effectLst/>
                <a:latin typeface="system-ui"/>
              </a:rPr>
              <a:t>&gt;</a:t>
            </a:r>
            <a:endParaRPr lang="en-US" sz="32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Operators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+mj-lt"/>
              </a:rPr>
              <a:t>JavaScript Operators are symbols that have a special meaning which make JavaScript engine to perform some action on operands. For example: the addition + symbol is an operator means to add two variables or values, while the equal-to ==, greater-than &gt; or less-than &lt; symbols used to compare two variables or values.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There are following types of operators in JavaScript.</a:t>
            </a:r>
            <a:endParaRPr lang="en-US" sz="3600" dirty="0"/>
          </a:p>
          <a:p>
            <a:pPr lvl="1"/>
            <a:r>
              <a:rPr lang="en-US" sz="3600" dirty="0"/>
              <a:t>Arithmetic operators</a:t>
            </a:r>
            <a:endParaRPr lang="en-US" sz="3600" dirty="0"/>
          </a:p>
          <a:p>
            <a:pPr lvl="1"/>
            <a:r>
              <a:rPr lang="en-US" sz="3600" dirty="0"/>
              <a:t>Comparison operators</a:t>
            </a:r>
            <a:endParaRPr lang="en-US" sz="3600" dirty="0"/>
          </a:p>
          <a:p>
            <a:pPr lvl="1"/>
            <a:r>
              <a:rPr lang="en-US" sz="3600" dirty="0"/>
              <a:t>Assignment operators</a:t>
            </a:r>
            <a:endParaRPr lang="en-US" sz="3600" dirty="0"/>
          </a:p>
          <a:p>
            <a:pPr lvl="1"/>
            <a:r>
              <a:rPr lang="en-US" sz="3600" dirty="0"/>
              <a:t>Logical operators</a:t>
            </a:r>
            <a:endParaRPr lang="en-US" sz="3600" dirty="0"/>
          </a:p>
          <a:p>
            <a:pPr lvl="1"/>
            <a:r>
              <a:rPr lang="en-US" sz="3600" dirty="0"/>
              <a:t>String operators</a:t>
            </a:r>
            <a:endParaRPr lang="en-US" sz="3600" dirty="0"/>
          </a:p>
          <a:p>
            <a:pPr lvl="1"/>
            <a:r>
              <a:rPr lang="en-US" sz="3600" dirty="0"/>
              <a:t>Bitwise Operators</a:t>
            </a:r>
            <a:endParaRPr lang="en-US" sz="3600" dirty="0"/>
          </a:p>
          <a:p>
            <a:pPr lvl="1"/>
            <a:r>
              <a:rPr lang="en-US" sz="3600" dirty="0"/>
              <a:t>Special operators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C00000"/>
                </a:solidFill>
                <a:effectLst/>
                <a:latin typeface="Open Sans" pitchFamily="34" charset="0"/>
              </a:rPr>
              <a:t>JavaScript Arithmetic Operators</a:t>
            </a:r>
            <a:endParaRPr lang="en-US" sz="6000" b="1" i="0" dirty="0">
              <a:solidFill>
                <a:srgbClr val="C00000"/>
              </a:solidFill>
              <a:effectLst/>
              <a:latin typeface="Open Sans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+mj-lt"/>
              </a:rPr>
              <a:t>The Arithmetic operators are used to perform arithmetic operations, like addition, subtraction, multiplication, etc.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+mj-lt"/>
              </a:rPr>
              <a:t>Here's a complete list of JavaScript's arithmetic operators: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66669" y="4743559"/>
          <a:ext cx="12833985" cy="4861560"/>
        </p:xfrm>
        <a:graphic>
          <a:graphicData uri="http://schemas.openxmlformats.org/drawingml/2006/table">
            <a:tbl>
              <a:tblPr/>
              <a:tblGrid>
                <a:gridCol w="4277884"/>
                <a:gridCol w="4277884"/>
                <a:gridCol w="4278217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Operator Name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A9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Operator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1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Example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Addition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+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 + 20 = 30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Subtraction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-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20 - 10 = 10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Multiplication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*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 * 5 = 50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Division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/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50 / 5 = 10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Modulus (Remainder)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%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20 % 2 = 0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5496</Words>
  <Application>WPS Presentation</Application>
  <PresentationFormat>Custom</PresentationFormat>
  <Paragraphs>261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PT Sans</vt:lpstr>
      <vt:lpstr>Yu Gothic UI</vt:lpstr>
      <vt:lpstr>Roboto Light</vt:lpstr>
      <vt:lpstr>Verdana</vt:lpstr>
      <vt:lpstr>Aleo</vt:lpstr>
      <vt:lpstr>Segoe Print</vt:lpstr>
      <vt:lpstr>Aleo Regular</vt:lpstr>
      <vt:lpstr>Oswald</vt:lpstr>
      <vt:lpstr>Roboto Condensed</vt:lpstr>
      <vt:lpstr>Open Sans</vt:lpstr>
      <vt:lpstr>Open Sans Condensed</vt:lpstr>
      <vt:lpstr>system-ui</vt:lpstr>
      <vt:lpstr>Lato</vt:lpstr>
      <vt:lpstr>MS PGothic</vt:lpstr>
      <vt:lpstr>Trebuchet MS</vt:lpstr>
      <vt:lpstr>Microsoft YaHei</vt:lpstr>
      <vt:lpstr>Arial Unicode MS</vt:lpstr>
      <vt:lpstr>Calibri Light</vt:lpstr>
      <vt:lpstr>Esencial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ICLAP-A08</cp:lastModifiedBy>
  <cp:revision>8296</cp:revision>
  <cp:lastPrinted>2016-07-10T15:03:00Z</cp:lastPrinted>
  <dcterms:created xsi:type="dcterms:W3CDTF">2014-07-01T16:42:00Z</dcterms:created>
  <dcterms:modified xsi:type="dcterms:W3CDTF">2022-12-12T14:33:34Z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  <property fmtid="{D5CDD505-2E9C-101B-9397-08002B2CF9AE}" pid="3" name="ICV">
    <vt:lpwstr>C78BB43D04BB40D8992939762C9EFBFA</vt:lpwstr>
  </property>
  <property fmtid="{D5CDD505-2E9C-101B-9397-08002B2CF9AE}" pid="4" name="KSOProductBuildVer">
    <vt:lpwstr>2057-11.2.0.11417</vt:lpwstr>
  </property>
</Properties>
</file>