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449" r:id="rId5"/>
    <p:sldId id="563" r:id="rId6"/>
    <p:sldId id="565" r:id="rId7"/>
    <p:sldId id="566" r:id="rId8"/>
    <p:sldId id="567" r:id="rId9"/>
    <p:sldId id="568" r:id="rId10"/>
    <p:sldId id="569" r:id="rId11"/>
    <p:sldId id="570" r:id="rId12"/>
    <p:sldId id="571" r:id="rId13"/>
    <p:sldId id="573" r:id="rId14"/>
    <p:sldId id="574" r:id="rId15"/>
    <p:sldId id="575" r:id="rId16"/>
    <p:sldId id="576" r:id="rId17"/>
    <p:sldId id="577" r:id="rId18"/>
    <p:sldId id="578" r:id="rId19"/>
    <p:sldId id="579" r:id="rId20"/>
    <p:sldId id="459" r:id="rId21"/>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63"/>
            <p14:sldId id="565"/>
            <p14:sldId id="566"/>
            <p14:sldId id="567"/>
            <p14:sldId id="568"/>
            <p14:sldId id="569"/>
            <p14:sldId id="570"/>
            <p14:sldId id="571"/>
            <p14:sldId id="573"/>
            <p14:sldId id="574"/>
            <p14:sldId id="575"/>
            <p14:sldId id="576"/>
            <p14:sldId id="577"/>
            <p14:sldId id="578"/>
            <p14:sldId id="579"/>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7/1/2022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07/01/2022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JavaScript Training</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Mouse events are most occurring events in a website because people use mouse to navigate through website. We will now see various events related to mouse actions. Actions like mouse click, page scroll using mouse, movement of cursor over an element are all mouse events. Let's explore them one by one:</a:t>
            </a:r>
          </a:p>
          <a:p>
            <a:pPr algn="l"/>
            <a:r>
              <a:rPr lang="en-IN" sz="3600" b="1" dirty="0">
                <a:solidFill>
                  <a:srgbClr val="000000"/>
                </a:solidFill>
                <a:highlight>
                  <a:srgbClr val="FFFF00"/>
                </a:highlight>
                <a:latin typeface="+mj-lt"/>
              </a:rPr>
              <a:t>The onclick event:</a:t>
            </a:r>
            <a:br>
              <a:rPr lang="en-IN" sz="3600" b="1" dirty="0">
                <a:solidFill>
                  <a:srgbClr val="000000"/>
                </a:solidFill>
                <a:latin typeface="+mj-lt"/>
              </a:rPr>
            </a:br>
            <a:r>
              <a:rPr lang="en-US" sz="3600" b="1" dirty="0">
                <a:solidFill>
                  <a:srgbClr val="000000"/>
                </a:solidFill>
                <a:latin typeface="+mj-lt"/>
              </a:rPr>
              <a:t>The onclick event is the most user friendly event, it occurs when user left clicks on any element. Use of this event can enhance website's attractiveness. For example: zooming image on mouse click or assisting user during form filling.</a:t>
            </a:r>
          </a:p>
          <a:p>
            <a:pPr algn="l"/>
            <a:r>
              <a:rPr lang="en-US" sz="3600" b="1" dirty="0">
                <a:solidFill>
                  <a:srgbClr val="000000"/>
                </a:solidFill>
                <a:latin typeface="+mj-lt"/>
              </a:rPr>
              <a:t>The onclick event handler is used to handle onclick event. This event handler is now embedded with HTML 5 as an attribute. So, without using script tags we can easily use the onclick event.</a:t>
            </a:r>
          </a:p>
          <a:p>
            <a:pPr algn="l"/>
            <a:r>
              <a:rPr lang="en-US" sz="3600" b="1" dirty="0">
                <a:solidFill>
                  <a:srgbClr val="000000"/>
                </a:solidFill>
                <a:latin typeface="+mj-lt"/>
              </a:rPr>
              <a:t>The following example will show you an alert message when you click on the elements.</a:t>
            </a:r>
            <a:br>
              <a:rPr lang="en-IN" sz="3600" b="1" dirty="0">
                <a:solidFill>
                  <a:srgbClr val="000000"/>
                </a:solidFill>
                <a:latin typeface="+mj-lt"/>
              </a:rPr>
            </a:br>
            <a:br>
              <a:rPr lang="en-IN"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onclick</a:t>
            </a:r>
            <a:r>
              <a:rPr lang="en-US" sz="3200" b="0" i="0" dirty="0">
                <a:solidFill>
                  <a:srgbClr val="0000CD"/>
                </a:solidFill>
                <a:effectLst/>
                <a:latin typeface="system-ui"/>
              </a:rPr>
              <a:t>="alert('You have clicked a button!');"&gt;</a:t>
            </a:r>
            <a:r>
              <a:rPr lang="en-US" sz="3200" b="0" i="0" dirty="0">
                <a:solidFill>
                  <a:srgbClr val="000000"/>
                </a:solidFill>
                <a:effectLst/>
                <a:latin typeface="system-ui"/>
              </a:rPr>
              <a:t> Click Me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onclick</a:t>
            </a:r>
            <a:r>
              <a:rPr lang="en-US" sz="3200" b="0" i="0" dirty="0">
                <a:solidFill>
                  <a:srgbClr val="0000CD"/>
                </a:solidFill>
                <a:effectLst/>
                <a:latin typeface="system-ui"/>
              </a:rPr>
              <a:t>="alert('You have clicked a link!');"&gt;</a:t>
            </a:r>
            <a:r>
              <a:rPr lang="en-US" sz="3200" b="0" i="0" dirty="0">
                <a:solidFill>
                  <a:srgbClr val="000000"/>
                </a:solidFill>
                <a:effectLst/>
                <a:latin typeface="system-ui"/>
              </a:rPr>
              <a:t> Click Me </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endParaRPr lang="en-IN" sz="3600" b="1" dirty="0">
              <a:solidFill>
                <a:srgbClr val="000000"/>
              </a:solidFill>
              <a:latin typeface="+mj-lt"/>
            </a:endParaRPr>
          </a:p>
          <a:p>
            <a:br>
              <a:rPr lang="en-IN" sz="2800" dirty="0"/>
            </a:br>
            <a:br>
              <a:rPr lang="en-IN" sz="3200" dirty="0"/>
            </a:br>
            <a:endParaRPr lang="en-US" sz="3600" b="1" dirty="0">
              <a:solidFill>
                <a:srgbClr val="000000"/>
              </a:solidFill>
              <a:latin typeface="+mj-lt"/>
            </a:endParaRPr>
          </a:p>
        </p:txBody>
      </p:sp>
    </p:spTree>
    <p:extLst>
      <p:ext uri="{BB962C8B-B14F-4D97-AF65-F5344CB8AC3E}">
        <p14:creationId xmlns:p14="http://schemas.microsoft.com/office/powerpoint/2010/main" val="203679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oncontextmenu</a:t>
            </a:r>
            <a:r>
              <a:rPr lang="en-US" sz="3600" b="1" dirty="0">
                <a:solidFill>
                  <a:srgbClr val="000000"/>
                </a:solidFill>
                <a:highlight>
                  <a:srgbClr val="FFFF00"/>
                </a:highlight>
                <a:latin typeface="+mj-lt"/>
              </a:rPr>
              <a:t> event</a:t>
            </a:r>
            <a:br>
              <a:rPr lang="en-US" sz="3600" b="1" dirty="0">
                <a:solidFill>
                  <a:srgbClr val="000000"/>
                </a:solidFill>
                <a:highlight>
                  <a:srgbClr val="FFFF00"/>
                </a:highlight>
                <a:latin typeface="+mj-lt"/>
              </a:rPr>
            </a:br>
            <a:r>
              <a:rPr lang="en-US" sz="3600" b="1" dirty="0">
                <a:solidFill>
                  <a:srgbClr val="000000"/>
                </a:solidFill>
                <a:latin typeface="+mj-lt"/>
              </a:rPr>
              <a:t>The </a:t>
            </a:r>
            <a:r>
              <a:rPr lang="en-US" sz="3600" b="1" dirty="0" err="1">
                <a:solidFill>
                  <a:srgbClr val="000000"/>
                </a:solidFill>
                <a:latin typeface="+mj-lt"/>
              </a:rPr>
              <a:t>oncontextmenu</a:t>
            </a:r>
            <a:r>
              <a:rPr lang="en-US" sz="3600" b="1" dirty="0">
                <a:solidFill>
                  <a:srgbClr val="000000"/>
                </a:solidFill>
                <a:latin typeface="+mj-lt"/>
              </a:rPr>
              <a:t> event occurs when user right clicks on an element. It is similar to onclick event just the mouse button is different. It can be used in a situation if right click is disabled on a website, but if user right clicks on an element then a warning message gets displayed.</a:t>
            </a:r>
          </a:p>
          <a:p>
            <a:pPr marL="571500" indent="-571500" algn="l">
              <a:buFont typeface="Arial" panose="020B0604020202020204" pitchFamily="34" charset="0"/>
              <a:buChar char="•"/>
            </a:pPr>
            <a:r>
              <a:rPr lang="en-US" sz="3600" b="1" dirty="0">
                <a:solidFill>
                  <a:srgbClr val="000000"/>
                </a:solidFill>
                <a:latin typeface="+mj-lt"/>
              </a:rPr>
              <a:t>The </a:t>
            </a:r>
            <a:r>
              <a:rPr lang="en-US" sz="3600" b="1" dirty="0" err="1">
                <a:solidFill>
                  <a:srgbClr val="000000"/>
                </a:solidFill>
                <a:latin typeface="+mj-lt"/>
              </a:rPr>
              <a:t>oncontextmenu</a:t>
            </a:r>
            <a:r>
              <a:rPr lang="en-US" sz="3600" b="1" dirty="0">
                <a:solidFill>
                  <a:srgbClr val="000000"/>
                </a:solidFill>
                <a:latin typeface="+mj-lt"/>
              </a:rPr>
              <a:t> event handler is used to handle this event.</a:t>
            </a:r>
            <a:br>
              <a:rPr lang="en-US" sz="3600" b="1" dirty="0">
                <a:solidFill>
                  <a:srgbClr val="000000"/>
                </a:solidFill>
                <a:latin typeface="+mj-lt"/>
              </a:rPr>
            </a:br>
            <a:br>
              <a:rPr lang="en-IN"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oncontextmenu</a:t>
            </a:r>
            <a:r>
              <a:rPr lang="en-US" sz="3200" b="0" i="0" dirty="0">
                <a:solidFill>
                  <a:srgbClr val="0000CD"/>
                </a:solidFill>
                <a:effectLst/>
                <a:latin typeface="system-ui"/>
              </a:rPr>
              <a:t>="alert('You have right-clicked a button!');"&gt;</a:t>
            </a:r>
            <a:r>
              <a:rPr lang="en-US" sz="3200" b="0" i="0" dirty="0">
                <a:solidFill>
                  <a:srgbClr val="000000"/>
                </a:solidFill>
                <a:effectLst/>
                <a:latin typeface="system-ui"/>
              </a:rPr>
              <a:t>Right Click on Me</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oncontextmenu</a:t>
            </a:r>
            <a:r>
              <a:rPr lang="en-US" sz="3200" b="0" i="0" dirty="0">
                <a:solidFill>
                  <a:srgbClr val="0000CD"/>
                </a:solidFill>
                <a:effectLst/>
                <a:latin typeface="system-ui"/>
              </a:rPr>
              <a:t>="alert('You have right-clicked a link!');"&gt;</a:t>
            </a:r>
            <a:r>
              <a:rPr lang="en-US" sz="3200" b="0" i="0" dirty="0">
                <a:solidFill>
                  <a:srgbClr val="000000"/>
                </a:solidFill>
                <a:effectLst/>
                <a:latin typeface="system-ui"/>
              </a:rPr>
              <a:t>Right Click on Me</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br>
              <a:rPr lang="en-IN" sz="2800" dirty="0"/>
            </a:br>
            <a:br>
              <a:rPr lang="en-IN" sz="3200" dirty="0"/>
            </a:br>
            <a:endParaRPr lang="en-US" sz="3600" b="1" dirty="0">
              <a:solidFill>
                <a:srgbClr val="000000"/>
              </a:solidFill>
              <a:latin typeface="+mj-lt"/>
            </a:endParaRPr>
          </a:p>
        </p:txBody>
      </p:sp>
    </p:spTree>
    <p:extLst>
      <p:ext uri="{BB962C8B-B14F-4D97-AF65-F5344CB8AC3E}">
        <p14:creationId xmlns:p14="http://schemas.microsoft.com/office/powerpoint/2010/main" val="186631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onmouseout</a:t>
            </a:r>
            <a:r>
              <a:rPr lang="en-US" sz="3600" b="1" dirty="0">
                <a:solidFill>
                  <a:srgbClr val="000000"/>
                </a:solidFill>
                <a:highlight>
                  <a:srgbClr val="FFFF00"/>
                </a:highlight>
                <a:latin typeface="+mj-lt"/>
              </a:rPr>
              <a:t> event</a:t>
            </a:r>
          </a:p>
          <a:p>
            <a:pPr marL="571500" indent="-571500" algn="l">
              <a:buFont typeface="Arial" panose="020B0604020202020204" pitchFamily="34" charset="0"/>
              <a:buChar char="•"/>
            </a:pPr>
            <a:r>
              <a:rPr lang="en-US" sz="3600" b="1" dirty="0">
                <a:solidFill>
                  <a:srgbClr val="000000"/>
                </a:solidFill>
                <a:latin typeface="+mj-lt"/>
              </a:rPr>
              <a:t>The </a:t>
            </a:r>
            <a:r>
              <a:rPr lang="en-US" sz="3600" b="1" dirty="0" err="1">
                <a:solidFill>
                  <a:srgbClr val="000000"/>
                </a:solidFill>
                <a:latin typeface="+mj-lt"/>
              </a:rPr>
              <a:t>onmouseout</a:t>
            </a:r>
            <a:r>
              <a:rPr lang="en-US" sz="3600" b="1" dirty="0">
                <a:solidFill>
                  <a:srgbClr val="000000"/>
                </a:solidFill>
                <a:latin typeface="+mj-lt"/>
              </a:rPr>
              <a:t> event occurs when a user hovers mouse cursor over an element and then removes it. The </a:t>
            </a:r>
            <a:r>
              <a:rPr lang="en-US" sz="3600" b="1" dirty="0" err="1">
                <a:solidFill>
                  <a:srgbClr val="000000"/>
                </a:solidFill>
                <a:latin typeface="+mj-lt"/>
              </a:rPr>
              <a:t>onmouseout</a:t>
            </a:r>
            <a:r>
              <a:rPr lang="en-US" sz="3600" b="1" dirty="0">
                <a:solidFill>
                  <a:srgbClr val="000000"/>
                </a:solidFill>
                <a:latin typeface="+mj-lt"/>
              </a:rPr>
              <a:t> event handler is used to handle this event.</a:t>
            </a:r>
          </a:p>
          <a:p>
            <a:pPr marL="571500" indent="-571500" algn="l">
              <a:buFont typeface="Arial" panose="020B0604020202020204" pitchFamily="34" charset="0"/>
              <a:buChar char="•"/>
            </a:pPr>
            <a:r>
              <a:rPr lang="en-US" sz="3600" b="1" dirty="0">
                <a:solidFill>
                  <a:srgbClr val="000000"/>
                </a:solidFill>
                <a:latin typeface="+mj-lt"/>
              </a:rPr>
              <a:t>The following example will show you an alert message when the </a:t>
            </a:r>
            <a:r>
              <a:rPr lang="en-US" sz="3600" b="1" dirty="0" err="1">
                <a:solidFill>
                  <a:srgbClr val="000000"/>
                </a:solidFill>
                <a:latin typeface="+mj-lt"/>
              </a:rPr>
              <a:t>mouseout</a:t>
            </a:r>
            <a:r>
              <a:rPr lang="en-US" sz="3600" b="1" dirty="0">
                <a:solidFill>
                  <a:srgbClr val="000000"/>
                </a:solidFill>
                <a:latin typeface="+mj-lt"/>
              </a:rPr>
              <a:t> event occurs.</a:t>
            </a:r>
            <a:br>
              <a:rPr lang="en-IN" sz="2800" dirty="0"/>
            </a:b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onmouseout</a:t>
            </a:r>
            <a:r>
              <a:rPr lang="en-US" sz="3200" b="0" i="0" dirty="0">
                <a:solidFill>
                  <a:srgbClr val="0000CD"/>
                </a:solidFill>
                <a:effectLst/>
                <a:latin typeface="system-ui"/>
              </a:rPr>
              <a:t>="alert('You have moved out of the button!');"&gt;</a:t>
            </a:r>
            <a:r>
              <a:rPr lang="en-US" sz="3200" b="0" i="0" dirty="0">
                <a:solidFill>
                  <a:srgbClr val="000000"/>
                </a:solidFill>
                <a:effectLst/>
                <a:latin typeface="system-ui"/>
              </a:rPr>
              <a:t> Place Mouse Inside Me and Move Out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onmouseout</a:t>
            </a:r>
            <a:r>
              <a:rPr lang="en-US" sz="3200" b="0" i="0" dirty="0">
                <a:solidFill>
                  <a:srgbClr val="0000CD"/>
                </a:solidFill>
                <a:effectLst/>
                <a:latin typeface="system-ui"/>
              </a:rPr>
              <a:t>="alert('You have moved out of the link!');"&gt;</a:t>
            </a:r>
            <a:r>
              <a:rPr lang="en-US" sz="3200" b="0" i="0" dirty="0">
                <a:solidFill>
                  <a:srgbClr val="000000"/>
                </a:solidFill>
                <a:effectLst/>
                <a:latin typeface="system-ui"/>
              </a:rPr>
              <a:t> Place Mouse Inside Me and Move Out </a:t>
            </a: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263755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Mouse event?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Mouseover Event (</a:t>
            </a:r>
            <a:r>
              <a:rPr lang="en-US" sz="3600" b="1" dirty="0" err="1">
                <a:solidFill>
                  <a:srgbClr val="000000"/>
                </a:solidFill>
                <a:highlight>
                  <a:srgbClr val="FFFF00"/>
                </a:highlight>
                <a:latin typeface="+mj-lt"/>
              </a:rPr>
              <a:t>onmouseover</a:t>
            </a:r>
            <a:r>
              <a:rPr lang="en-US" sz="3600" b="1" dirty="0">
                <a:solidFill>
                  <a:srgbClr val="000000"/>
                </a:solidFill>
                <a:highlight>
                  <a:srgbClr val="FFFF00"/>
                </a:highlight>
                <a:latin typeface="+mj-lt"/>
              </a:rPr>
              <a:t>) </a:t>
            </a:r>
            <a:br>
              <a:rPr lang="en-US" sz="3600" b="1" dirty="0">
                <a:solidFill>
                  <a:srgbClr val="000000"/>
                </a:solidFill>
                <a:highlight>
                  <a:srgbClr val="FFFF00"/>
                </a:highlight>
                <a:latin typeface="+mj-lt"/>
              </a:rPr>
            </a:br>
            <a:r>
              <a:rPr lang="en-US" sz="3600" b="1" dirty="0">
                <a:solidFill>
                  <a:srgbClr val="000000"/>
                </a:solidFill>
                <a:latin typeface="+mj-lt"/>
              </a:rPr>
              <a:t>The mouseover event occurs when user hovers the cursor over an element. The moment cursor gets over the element the </a:t>
            </a:r>
            <a:r>
              <a:rPr lang="en-US" sz="3600" b="1" dirty="0" err="1">
                <a:solidFill>
                  <a:srgbClr val="000000"/>
                </a:solidFill>
                <a:latin typeface="+mj-lt"/>
              </a:rPr>
              <a:t>onmouseover</a:t>
            </a:r>
            <a:r>
              <a:rPr lang="en-US" sz="3600" b="1" dirty="0">
                <a:solidFill>
                  <a:srgbClr val="000000"/>
                </a:solidFill>
                <a:latin typeface="+mj-lt"/>
              </a:rPr>
              <a:t> event handler gets triggered and execute task specified to it. You can display information as tooltip for the hovered element, or you can zoom an image.</a:t>
            </a:r>
            <a:br>
              <a:rPr lang="en-US" sz="3600" b="1" dirty="0">
                <a:solidFill>
                  <a:srgbClr val="000000"/>
                </a:solidFill>
                <a:latin typeface="+mj-lt"/>
              </a:rPr>
            </a:br>
            <a:br>
              <a:rPr lang="en-US" sz="3600" b="1" dirty="0">
                <a:solidFill>
                  <a:srgbClr val="000000"/>
                </a:solidFill>
                <a:latin typeface="+mj-lt"/>
              </a:rPr>
            </a:b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FF0000"/>
                </a:solidFill>
                <a:effectLst/>
                <a:latin typeface="system-ui"/>
              </a:rPr>
              <a:t> type</a:t>
            </a:r>
            <a:r>
              <a:rPr lang="en-US" sz="3200" b="0" i="0" dirty="0">
                <a:solidFill>
                  <a:srgbClr val="0000CD"/>
                </a:solidFill>
                <a:effectLst/>
                <a:latin typeface="system-ui"/>
              </a:rPr>
              <a:t>="button"</a:t>
            </a:r>
            <a:r>
              <a:rPr lang="en-US" sz="3200" b="0" i="0" dirty="0">
                <a:solidFill>
                  <a:srgbClr val="FF0000"/>
                </a:solidFill>
                <a:effectLst/>
                <a:latin typeface="system-ui"/>
              </a:rPr>
              <a:t> </a:t>
            </a:r>
            <a:r>
              <a:rPr lang="en-US" sz="3200" b="0" i="0" dirty="0" err="1">
                <a:solidFill>
                  <a:srgbClr val="FF0000"/>
                </a:solidFill>
                <a:effectLst/>
                <a:latin typeface="system-ui"/>
              </a:rPr>
              <a:t>onmouseover</a:t>
            </a:r>
            <a:r>
              <a:rPr lang="en-US" sz="3200" b="0" i="0" dirty="0">
                <a:solidFill>
                  <a:srgbClr val="0000CD"/>
                </a:solidFill>
                <a:effectLst/>
                <a:latin typeface="system-ui"/>
              </a:rPr>
              <a:t>="alert('You have placed mouse pointer over a button!');"&gt;</a:t>
            </a:r>
            <a:br>
              <a:rPr lang="en-US" sz="3200" b="0" i="0" dirty="0">
                <a:solidFill>
                  <a:srgbClr val="000000"/>
                </a:solidFill>
                <a:effectLst/>
                <a:latin typeface="system-ui"/>
              </a:rPr>
            </a:br>
            <a:r>
              <a:rPr lang="en-US" sz="3200" b="0" i="0" dirty="0">
                <a:solidFill>
                  <a:srgbClr val="000000"/>
                </a:solidFill>
                <a:effectLst/>
                <a:latin typeface="system-ui"/>
              </a:rPr>
              <a:t>Place Mouse Over Me </a:t>
            </a:r>
            <a:r>
              <a:rPr lang="en-US" sz="3200" b="0" i="0" dirty="0">
                <a:solidFill>
                  <a:srgbClr val="0000CD"/>
                </a:solidFill>
                <a:effectLst/>
                <a:latin typeface="system-ui"/>
              </a:rPr>
              <a:t>&lt;</a:t>
            </a:r>
            <a:r>
              <a:rPr lang="en-US" sz="3200" b="0" i="0" dirty="0">
                <a:solidFill>
                  <a:srgbClr val="A52A2A"/>
                </a:solidFill>
                <a:effectLst/>
                <a:latin typeface="system-ui"/>
              </a:rPr>
              <a:t>/button</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a</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onmouseover</a:t>
            </a:r>
            <a:r>
              <a:rPr lang="en-US" sz="3200" b="0" i="0">
                <a:solidFill>
                  <a:srgbClr val="0000CD"/>
                </a:solidFill>
                <a:effectLst/>
                <a:latin typeface="system-ui"/>
              </a:rPr>
              <a:t>="alert('You have placed mouse pointer over a link!');"&gt;</a:t>
            </a:r>
            <a:r>
              <a:rPr lang="en-US" sz="3200" b="0" i="0">
                <a:solidFill>
                  <a:srgbClr val="000000"/>
                </a:solidFill>
                <a:effectLst/>
                <a:latin typeface="system-ui"/>
              </a:rPr>
              <a:t> Place Mouse Over Me </a:t>
            </a:r>
            <a:r>
              <a:rPr lang="en-US" sz="3200" b="0" i="0">
                <a:solidFill>
                  <a:srgbClr val="0000CD"/>
                </a:solidFill>
                <a:effectLst/>
                <a:latin typeface="system-ui"/>
              </a:rPr>
              <a:t>&lt;</a:t>
            </a:r>
            <a:r>
              <a:rPr lang="en-US" sz="3200" b="0" i="0">
                <a:solidFill>
                  <a:srgbClr val="A52A2A"/>
                </a:solidFill>
                <a:effectLst/>
                <a:latin typeface="system-ui"/>
              </a:rPr>
              <a:t>/a</a:t>
            </a:r>
            <a:r>
              <a:rPr lang="en-US" sz="3200" b="0" i="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19975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JS Keyboard Events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JS Keyboard events are related to keyboard keys. These events gets triggered when any key is pressed or released.</a:t>
            </a:r>
          </a:p>
          <a:p>
            <a:pPr marL="571500" indent="-571500" algn="l">
              <a:buFont typeface="Arial" panose="020B0604020202020204" pitchFamily="34" charset="0"/>
              <a:buChar char="•"/>
            </a:pPr>
            <a:endParaRPr lang="en-US" sz="3600" b="1" dirty="0">
              <a:solidFill>
                <a:srgbClr val="000000"/>
              </a:solidFill>
              <a:highlight>
                <a:srgbClr val="FFFF00"/>
              </a:highlight>
              <a:latin typeface="+mj-lt"/>
            </a:endParaRPr>
          </a:p>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onkeydown</a:t>
            </a:r>
            <a:r>
              <a:rPr lang="en-US" sz="3600" b="1" dirty="0">
                <a:solidFill>
                  <a:srgbClr val="000000"/>
                </a:solidFill>
                <a:highlight>
                  <a:srgbClr val="FFFF00"/>
                </a:highlight>
                <a:latin typeface="+mj-lt"/>
              </a:rPr>
              <a:t> event</a:t>
            </a:r>
            <a:br>
              <a:rPr lang="en-US" sz="3600" b="1" dirty="0">
                <a:solidFill>
                  <a:srgbClr val="000000"/>
                </a:solidFill>
                <a:highlight>
                  <a:srgbClr val="FFFF00"/>
                </a:highlight>
                <a:latin typeface="+mj-lt"/>
              </a:rPr>
            </a:br>
            <a:r>
              <a:rPr lang="en-US" sz="3600" b="1" dirty="0">
                <a:solidFill>
                  <a:srgbClr val="000000"/>
                </a:solidFill>
                <a:latin typeface="+mj-lt"/>
              </a:rPr>
              <a:t>The </a:t>
            </a:r>
            <a:r>
              <a:rPr lang="en-US" sz="3600" b="1" dirty="0" err="1">
                <a:solidFill>
                  <a:srgbClr val="000000"/>
                </a:solidFill>
                <a:latin typeface="+mj-lt"/>
              </a:rPr>
              <a:t>onkeydown</a:t>
            </a:r>
            <a:r>
              <a:rPr lang="en-US" sz="3600" b="1" dirty="0">
                <a:solidFill>
                  <a:srgbClr val="000000"/>
                </a:solidFill>
                <a:latin typeface="+mj-lt"/>
              </a:rPr>
              <a:t> event occurs when user press down a key on the keyboard. The </a:t>
            </a:r>
            <a:r>
              <a:rPr lang="en-US" sz="3600" b="1" dirty="0" err="1">
                <a:solidFill>
                  <a:srgbClr val="000000"/>
                </a:solidFill>
                <a:latin typeface="+mj-lt"/>
              </a:rPr>
              <a:t>onkeydown</a:t>
            </a:r>
            <a:r>
              <a:rPr lang="en-US" sz="3600" b="1" dirty="0">
                <a:solidFill>
                  <a:srgbClr val="000000"/>
                </a:solidFill>
                <a:latin typeface="+mj-lt"/>
              </a:rPr>
              <a:t> event handler is used to handle this event.</a:t>
            </a:r>
            <a:br>
              <a:rPr lang="en-US" sz="3600" b="1" dirty="0">
                <a:solidFill>
                  <a:srgbClr val="000000"/>
                </a:solidFill>
                <a:latin typeface="+mj-lt"/>
              </a:rPr>
            </a:br>
            <a:br>
              <a:rPr lang="en-US" sz="3600" b="1" dirty="0">
                <a:solidFill>
                  <a:srgbClr val="000000"/>
                </a:solidFill>
                <a:latin typeface="+mj-lt"/>
              </a:rPr>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input</a:t>
            </a:r>
            <a:r>
              <a:rPr lang="en-US" sz="3600" b="0" i="0" dirty="0">
                <a:solidFill>
                  <a:srgbClr val="FF0000"/>
                </a:solidFill>
                <a:effectLst/>
                <a:latin typeface="system-ui"/>
              </a:rPr>
              <a:t> type</a:t>
            </a:r>
            <a:r>
              <a:rPr lang="en-US" sz="3600" b="0" i="0" dirty="0">
                <a:solidFill>
                  <a:srgbClr val="0000CD"/>
                </a:solidFill>
                <a:effectLst/>
                <a:latin typeface="system-ui"/>
              </a:rPr>
              <a:t>="text"</a:t>
            </a:r>
            <a:r>
              <a:rPr lang="en-US" sz="3600" b="0" i="0" dirty="0">
                <a:solidFill>
                  <a:srgbClr val="FF0000"/>
                </a:solidFill>
                <a:effectLst/>
                <a:latin typeface="system-ui"/>
              </a:rPr>
              <a:t> </a:t>
            </a:r>
            <a:r>
              <a:rPr lang="en-US" sz="3600" b="0" i="0" dirty="0" err="1">
                <a:solidFill>
                  <a:srgbClr val="FF0000"/>
                </a:solidFill>
                <a:effectLst/>
                <a:latin typeface="system-ui"/>
              </a:rPr>
              <a:t>onkeydown</a:t>
            </a:r>
            <a:r>
              <a:rPr lang="en-US" sz="3600" b="0" i="0" dirty="0">
                <a:solidFill>
                  <a:srgbClr val="0000CD"/>
                </a:solidFill>
                <a:effectLst/>
                <a:latin typeface="system-ui"/>
              </a:rPr>
              <a:t>="alert('You have pressed a key inside text input!')"&gt;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Note:</a:t>
            </a:r>
            <a:r>
              <a:rPr lang="en-US" sz="3600" b="0" i="0" dirty="0">
                <a:solidFill>
                  <a:srgbClr val="0000CD"/>
                </a:solidFill>
                <a:effectLst/>
                <a:latin typeface="system-ui"/>
              </a:rPr>
              <a: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 Try to enter some text inside input box.</a:t>
            </a: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3037296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JS Keyboard Events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onkeyup</a:t>
            </a:r>
            <a:r>
              <a:rPr lang="en-US" sz="3600" b="1" dirty="0">
                <a:solidFill>
                  <a:srgbClr val="000000"/>
                </a:solidFill>
                <a:highlight>
                  <a:srgbClr val="FFFF00"/>
                </a:highlight>
                <a:latin typeface="+mj-lt"/>
              </a:rPr>
              <a:t> event</a:t>
            </a:r>
            <a:br>
              <a:rPr lang="en-US" sz="3600" b="1" dirty="0">
                <a:solidFill>
                  <a:srgbClr val="000000"/>
                </a:solidFill>
                <a:highlight>
                  <a:srgbClr val="FFFF00"/>
                </a:highlight>
                <a:latin typeface="+mj-lt"/>
              </a:rPr>
            </a:br>
            <a:r>
              <a:rPr lang="en-US" sz="3600" b="1" dirty="0">
                <a:solidFill>
                  <a:srgbClr val="000000"/>
                </a:solidFill>
                <a:latin typeface="+mj-lt"/>
              </a:rPr>
              <a:t>The </a:t>
            </a:r>
            <a:r>
              <a:rPr lang="en-US" sz="3600" b="1" dirty="0" err="1">
                <a:solidFill>
                  <a:srgbClr val="000000"/>
                </a:solidFill>
                <a:latin typeface="+mj-lt"/>
              </a:rPr>
              <a:t>onkeyup</a:t>
            </a:r>
            <a:r>
              <a:rPr lang="en-US" sz="3600" b="1" dirty="0">
                <a:solidFill>
                  <a:srgbClr val="000000"/>
                </a:solidFill>
                <a:latin typeface="+mj-lt"/>
              </a:rPr>
              <a:t> event occurs when the user releases a key on the keyboard. The </a:t>
            </a:r>
            <a:r>
              <a:rPr lang="en-US" sz="3600" b="1" dirty="0" err="1">
                <a:solidFill>
                  <a:srgbClr val="000000"/>
                </a:solidFill>
                <a:latin typeface="+mj-lt"/>
              </a:rPr>
              <a:t>onkeyup</a:t>
            </a:r>
            <a:r>
              <a:rPr lang="en-US" sz="3600" b="1" dirty="0">
                <a:solidFill>
                  <a:srgbClr val="000000"/>
                </a:solidFill>
                <a:latin typeface="+mj-lt"/>
              </a:rPr>
              <a:t> handler is used to handle this event.</a:t>
            </a:r>
          </a:p>
          <a:p>
            <a:pPr marL="571500" indent="-5715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input</a:t>
            </a:r>
            <a:r>
              <a:rPr lang="en-US" sz="3600" b="0" i="0" dirty="0">
                <a:solidFill>
                  <a:srgbClr val="FF0000"/>
                </a:solidFill>
                <a:effectLst/>
                <a:latin typeface="system-ui"/>
              </a:rPr>
              <a:t> type</a:t>
            </a:r>
            <a:r>
              <a:rPr lang="en-US" sz="3600" b="0" i="0" dirty="0">
                <a:solidFill>
                  <a:srgbClr val="0000CD"/>
                </a:solidFill>
                <a:effectLst/>
                <a:latin typeface="system-ui"/>
              </a:rPr>
              <a:t>="text"</a:t>
            </a:r>
            <a:r>
              <a:rPr lang="en-US" sz="3600" b="0" i="0" dirty="0">
                <a:solidFill>
                  <a:srgbClr val="FF0000"/>
                </a:solidFill>
                <a:effectLst/>
                <a:latin typeface="system-ui"/>
              </a:rPr>
              <a:t> </a:t>
            </a:r>
            <a:r>
              <a:rPr lang="en-US" sz="3600" b="0" i="0" dirty="0" err="1">
                <a:solidFill>
                  <a:srgbClr val="FF0000"/>
                </a:solidFill>
                <a:effectLst/>
                <a:latin typeface="system-ui"/>
              </a:rPr>
              <a:t>onkeyup</a:t>
            </a:r>
            <a:r>
              <a:rPr lang="en-US" sz="3600" b="0" i="0" dirty="0">
                <a:solidFill>
                  <a:srgbClr val="0000CD"/>
                </a:solidFill>
                <a:effectLst/>
                <a:latin typeface="system-ui"/>
              </a:rPr>
              <a:t>="alert('You have released a key inside text input!')"&gt;</a:t>
            </a:r>
            <a:br>
              <a:rPr lang="en-US" sz="3600" dirty="0"/>
            </a:br>
            <a:r>
              <a:rPr lang="en-US" sz="3600" b="0" i="0" dirty="0">
                <a:solidFill>
                  <a:srgbClr val="0000CD"/>
                </a:solidFill>
                <a:effectLst/>
                <a:latin typeface="system-ui"/>
              </a:rPr>
              <a:t>&lt;</a:t>
            </a:r>
            <a:r>
              <a:rPr lang="en-US" sz="3600" b="0" i="0" dirty="0" err="1">
                <a:solidFill>
                  <a:srgbClr val="A52A2A"/>
                </a:solidFill>
                <a:effectLst/>
                <a:latin typeface="system-ui"/>
              </a:rPr>
              <a:t>hr</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Note:</a:t>
            </a:r>
            <a:r>
              <a:rPr lang="en-US" sz="3600" b="0" i="0" dirty="0">
                <a:solidFill>
                  <a:srgbClr val="0000CD"/>
                </a:solidFill>
                <a:effectLst/>
                <a:latin typeface="system-ui"/>
              </a:rPr>
              <a: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 Try to enter some text inside input box.</a:t>
            </a: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endParaRPr lang="en-US" sz="3600" b="1" dirty="0">
              <a:solidFill>
                <a:srgbClr val="000000"/>
              </a:solidFill>
              <a:latin typeface="+mj-lt"/>
            </a:endParaRPr>
          </a:p>
        </p:txBody>
      </p:sp>
    </p:spTree>
    <p:extLst>
      <p:ext uri="{BB962C8B-B14F-4D97-AF65-F5344CB8AC3E}">
        <p14:creationId xmlns:p14="http://schemas.microsoft.com/office/powerpoint/2010/main" val="3605312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JS Keyboard Events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highlight>
                  <a:srgbClr val="FFFF00"/>
                </a:highlight>
                <a:latin typeface="+mj-lt"/>
              </a:rPr>
              <a:t>The </a:t>
            </a:r>
            <a:r>
              <a:rPr lang="en-US" sz="3600" b="1" dirty="0" err="1">
                <a:solidFill>
                  <a:srgbClr val="000000"/>
                </a:solidFill>
                <a:highlight>
                  <a:srgbClr val="FFFF00"/>
                </a:highlight>
                <a:latin typeface="+mj-lt"/>
              </a:rPr>
              <a:t>onkeypress</a:t>
            </a:r>
            <a:r>
              <a:rPr lang="en-US" sz="3600" b="1" dirty="0">
                <a:solidFill>
                  <a:srgbClr val="000000"/>
                </a:solidFill>
                <a:highlight>
                  <a:srgbClr val="FFFF00"/>
                </a:highlight>
                <a:latin typeface="+mj-lt"/>
              </a:rPr>
              <a:t> event</a:t>
            </a:r>
            <a:br>
              <a:rPr lang="en-US" sz="3600" b="1" dirty="0">
                <a:solidFill>
                  <a:srgbClr val="000000"/>
                </a:solidFill>
                <a:highlight>
                  <a:srgbClr val="FFFF00"/>
                </a:highlight>
                <a:latin typeface="+mj-lt"/>
              </a:rPr>
            </a:br>
            <a:r>
              <a:rPr lang="en-US" sz="3600" b="1" dirty="0">
                <a:solidFill>
                  <a:srgbClr val="000000"/>
                </a:solidFill>
                <a:latin typeface="+mj-lt"/>
              </a:rPr>
              <a:t>The </a:t>
            </a:r>
            <a:r>
              <a:rPr lang="en-US" sz="3600" b="1" dirty="0" err="1">
                <a:solidFill>
                  <a:srgbClr val="000000"/>
                </a:solidFill>
                <a:latin typeface="+mj-lt"/>
              </a:rPr>
              <a:t>onkeypress</a:t>
            </a:r>
            <a:r>
              <a:rPr lang="en-US" sz="3600" b="1" dirty="0">
                <a:solidFill>
                  <a:srgbClr val="000000"/>
                </a:solidFill>
                <a:latin typeface="+mj-lt"/>
              </a:rPr>
              <a:t> event occurs when a user press a key on the keyboard that has a character value associated with it. Keys like Ctrl, Shift, Alt, Esc, Arrow keys, etc. will not generate a keypress event, but will generate a </a:t>
            </a:r>
            <a:r>
              <a:rPr lang="en-US" sz="3600" b="1" dirty="0" err="1">
                <a:solidFill>
                  <a:srgbClr val="000000"/>
                </a:solidFill>
                <a:latin typeface="+mj-lt"/>
              </a:rPr>
              <a:t>keydown</a:t>
            </a:r>
            <a:r>
              <a:rPr lang="en-US" sz="3600" b="1" dirty="0">
                <a:solidFill>
                  <a:srgbClr val="000000"/>
                </a:solidFill>
                <a:latin typeface="+mj-lt"/>
              </a:rPr>
              <a:t> and </a:t>
            </a:r>
            <a:r>
              <a:rPr lang="en-US" sz="3600" b="1" dirty="0" err="1">
                <a:solidFill>
                  <a:srgbClr val="000000"/>
                </a:solidFill>
                <a:latin typeface="+mj-lt"/>
              </a:rPr>
              <a:t>keyup</a:t>
            </a:r>
            <a:r>
              <a:rPr lang="en-US" sz="3600" b="1" dirty="0">
                <a:solidFill>
                  <a:srgbClr val="000000"/>
                </a:solidFill>
                <a:latin typeface="+mj-lt"/>
              </a:rPr>
              <a:t> event.</a:t>
            </a:r>
          </a:p>
          <a:p>
            <a:pPr marL="571500" indent="-5715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input</a:t>
            </a:r>
            <a:r>
              <a:rPr lang="en-US" sz="3600" b="0" i="0" dirty="0">
                <a:solidFill>
                  <a:srgbClr val="FF0000"/>
                </a:solidFill>
                <a:effectLst/>
                <a:latin typeface="system-ui"/>
              </a:rPr>
              <a:t> type</a:t>
            </a:r>
            <a:r>
              <a:rPr lang="en-US" sz="3600" b="0" i="0" dirty="0">
                <a:solidFill>
                  <a:srgbClr val="0000CD"/>
                </a:solidFill>
                <a:effectLst/>
                <a:latin typeface="system-ui"/>
              </a:rPr>
              <a:t>="text"</a:t>
            </a:r>
            <a:r>
              <a:rPr lang="en-US" sz="3600" b="0" i="0" dirty="0">
                <a:solidFill>
                  <a:srgbClr val="FF0000"/>
                </a:solidFill>
                <a:effectLst/>
                <a:latin typeface="system-ui"/>
              </a:rPr>
              <a:t> </a:t>
            </a:r>
            <a:r>
              <a:rPr lang="en-US" sz="3600" b="0" i="0" dirty="0" err="1">
                <a:solidFill>
                  <a:srgbClr val="FF0000"/>
                </a:solidFill>
                <a:effectLst/>
                <a:latin typeface="system-ui"/>
              </a:rPr>
              <a:t>onkeypress</a:t>
            </a:r>
            <a:r>
              <a:rPr lang="en-US" sz="3600" b="0" i="0" dirty="0">
                <a:solidFill>
                  <a:srgbClr val="0000CD"/>
                </a:solidFill>
                <a:effectLst/>
                <a:latin typeface="system-ui"/>
              </a:rPr>
              <a:t>="alert('You have pressed a key inside text input!')"&gt;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Note:</a:t>
            </a:r>
            <a:r>
              <a:rPr lang="en-US" sz="3600" b="0" i="0" dirty="0">
                <a:solidFill>
                  <a:srgbClr val="0000CD"/>
                </a:solidFill>
                <a:effectLst/>
                <a:latin typeface="system-ui"/>
              </a:rPr>
              <a:t>&lt;</a:t>
            </a:r>
            <a:r>
              <a:rPr lang="en-US" sz="3600" b="0" i="0" dirty="0">
                <a:solidFill>
                  <a:srgbClr val="A52A2A"/>
                </a:solidFill>
                <a:effectLst/>
                <a:latin typeface="system-ui"/>
              </a:rPr>
              <a:t>/strong</a:t>
            </a:r>
            <a:r>
              <a:rPr lang="en-US" sz="3600" b="0" i="0" dirty="0">
                <a:solidFill>
                  <a:srgbClr val="0000CD"/>
                </a:solidFill>
                <a:effectLst/>
                <a:latin typeface="system-ui"/>
              </a:rPr>
              <a:t>&gt;</a:t>
            </a:r>
            <a:r>
              <a:rPr lang="en-US" sz="3600" b="0" i="0" dirty="0">
                <a:solidFill>
                  <a:srgbClr val="000000"/>
                </a:solidFill>
                <a:effectLst/>
                <a:latin typeface="system-ui"/>
              </a:rPr>
              <a:t> Try to enter some text inside input box.</a:t>
            </a: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200" dirty="0"/>
            </a:br>
            <a:endParaRPr lang="en-US" sz="3600" b="1" dirty="0">
              <a:solidFill>
                <a:srgbClr val="000000"/>
              </a:solidFill>
              <a:latin typeface="+mj-lt"/>
            </a:endParaRPr>
          </a:p>
        </p:txBody>
      </p:sp>
    </p:spTree>
    <p:extLst>
      <p:ext uri="{BB962C8B-B14F-4D97-AF65-F5344CB8AC3E}">
        <p14:creationId xmlns:p14="http://schemas.microsoft.com/office/powerpoint/2010/main" val="410556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Assignment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Assignment operators '=' is used with numeric values to assign a value to a </a:t>
            </a:r>
            <a:r>
              <a:rPr lang="en-US" sz="3600" b="1" dirty="0" err="1">
                <a:solidFill>
                  <a:srgbClr val="000000"/>
                </a:solidFill>
                <a:latin typeface="+mj-lt"/>
              </a:rPr>
              <a:t>variable.There</a:t>
            </a:r>
            <a:r>
              <a:rPr lang="en-US" sz="3600" b="1" dirty="0">
                <a:solidFill>
                  <a:srgbClr val="000000"/>
                </a:solidFill>
                <a:latin typeface="+mj-lt"/>
              </a:rPr>
              <a:t> are various ways to assign a value to a variable</a:t>
            </a:r>
          </a:p>
        </p:txBody>
      </p:sp>
      <p:graphicFrame>
        <p:nvGraphicFramePr>
          <p:cNvPr id="4" name="Table 3">
            <a:extLst>
              <a:ext uri="{FF2B5EF4-FFF2-40B4-BE49-F238E27FC236}">
                <a16:creationId xmlns:a16="http://schemas.microsoft.com/office/drawing/2014/main" id="{67D0AF15-ACA4-4C08-A772-32287DFFA625}"/>
              </a:ext>
            </a:extLst>
          </p:cNvPr>
          <p:cNvGraphicFramePr>
            <a:graphicFrameLocks noGrp="1"/>
          </p:cNvGraphicFramePr>
          <p:nvPr>
            <p:extLst>
              <p:ext uri="{D42A27DB-BD31-4B8C-83A1-F6EECF244321}">
                <p14:modId xmlns:p14="http://schemas.microsoft.com/office/powerpoint/2010/main" val="3442882476"/>
              </p:ext>
            </p:extLst>
          </p:nvPr>
        </p:nvGraphicFramePr>
        <p:xfrm>
          <a:off x="1661624" y="5013589"/>
          <a:ext cx="12833985" cy="5013960"/>
        </p:xfrm>
        <a:graphic>
          <a:graphicData uri="http://schemas.openxmlformats.org/drawingml/2006/table">
            <a:tbl>
              <a:tblPr/>
              <a:tblGrid>
                <a:gridCol w="4277884">
                  <a:extLst>
                    <a:ext uri="{9D8B030D-6E8A-4147-A177-3AD203B41FA5}">
                      <a16:colId xmlns:a16="http://schemas.microsoft.com/office/drawing/2014/main" val="3020222586"/>
                    </a:ext>
                  </a:extLst>
                </a:gridCol>
                <a:gridCol w="4277884">
                  <a:extLst>
                    <a:ext uri="{9D8B030D-6E8A-4147-A177-3AD203B41FA5}">
                      <a16:colId xmlns:a16="http://schemas.microsoft.com/office/drawing/2014/main" val="677672283"/>
                    </a:ext>
                  </a:extLst>
                </a:gridCol>
                <a:gridCol w="4278217">
                  <a:extLst>
                    <a:ext uri="{9D8B030D-6E8A-4147-A177-3AD203B41FA5}">
                      <a16:colId xmlns:a16="http://schemas.microsoft.com/office/drawing/2014/main" val="1049063167"/>
                    </a:ext>
                  </a:extLst>
                </a:gridCol>
              </a:tblGrid>
              <a:tr h="0">
                <a:tc>
                  <a:txBody>
                    <a:bodyPr/>
                    <a:lstStyle/>
                    <a:p>
                      <a:pPr algn="l" fontAlgn="b"/>
                      <a:r>
                        <a:rPr lang="en-IN">
                          <a:effectLst/>
                        </a:rPr>
                        <a:t>Operator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FA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Same as..</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F8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 for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F74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716339288"/>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Assign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585050"/>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Addition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0511495"/>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Subtraction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36925957"/>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Multiplication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72323866"/>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Division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0621099"/>
                  </a:ext>
                </a:extLst>
              </a:tr>
              <a:tr h="0">
                <a:tc>
                  <a:txBody>
                    <a:bodyPr/>
                    <a:lstStyle/>
                    <a:p>
                      <a:pPr fontAlgn="t"/>
                      <a:r>
                        <a:rPr lang="en-IN">
                          <a:effectLst/>
                        </a:rPr>
                        <a:t>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x = x %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Modulus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6602606"/>
                  </a:ext>
                </a:extLst>
              </a:tr>
            </a:tbl>
          </a:graphicData>
        </a:graphic>
      </p:graphicFrame>
    </p:spTree>
    <p:extLst>
      <p:ext uri="{BB962C8B-B14F-4D97-AF65-F5344CB8AC3E}">
        <p14:creationId xmlns:p14="http://schemas.microsoft.com/office/powerpoint/2010/main" val="57145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Assignment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x; </a:t>
            </a:r>
            <a:r>
              <a:rPr lang="en-IN" sz="3200" b="0" i="0" dirty="0">
                <a:solidFill>
                  <a:srgbClr val="008000"/>
                </a:solidFill>
                <a:effectLst/>
                <a:latin typeface="system-ui"/>
              </a:rPr>
              <a:t>// Declaring Variable</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10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10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 x += </a:t>
            </a:r>
            <a:r>
              <a:rPr lang="en-IN" sz="3200" b="0" i="0" dirty="0">
                <a:solidFill>
                  <a:srgbClr val="FF0000"/>
                </a:solidFill>
                <a:effectLst/>
                <a:latin typeface="system-ui"/>
              </a:rPr>
              <a:t>30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50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50</a:t>
            </a:r>
            <a:r>
              <a:rPr lang="en-IN" sz="3200" b="0" i="0" dirty="0">
                <a:solidFill>
                  <a:srgbClr val="000000"/>
                </a:solidFill>
                <a:effectLst/>
                <a:latin typeface="system-ui"/>
              </a:rPr>
              <a:t>; 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30</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a:t>
            </a:r>
            <a:r>
              <a:rPr lang="en-IN" sz="3200" b="0" i="0" dirty="0">
                <a:solidFill>
                  <a:srgbClr val="000000"/>
                </a:solidFill>
                <a:effectLst/>
                <a:latin typeface="system-ui"/>
              </a:rPr>
              <a:t>; x *= </a:t>
            </a:r>
            <a:r>
              <a:rPr lang="en-IN" sz="3200" b="0" i="0" dirty="0">
                <a:solidFill>
                  <a:srgbClr val="FF0000"/>
                </a:solidFill>
                <a:effectLst/>
                <a:latin typeface="system-ui"/>
              </a:rPr>
              <a:t>25</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125</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50</a:t>
            </a:r>
            <a:r>
              <a:rPr lang="en-IN" sz="3200" b="0" i="0" dirty="0">
                <a:solidFill>
                  <a:srgbClr val="000000"/>
                </a:solidFill>
                <a:effectLst/>
                <a:latin typeface="system-ui"/>
              </a:rPr>
              <a:t>; x /= </a:t>
            </a:r>
            <a:r>
              <a:rPr lang="en-IN" sz="3200" b="0" i="0" dirty="0">
                <a:solidFill>
                  <a:srgbClr val="FF0000"/>
                </a:solidFill>
                <a:effectLst/>
                <a:latin typeface="system-ui"/>
              </a:rPr>
              <a:t>10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 </a:t>
            </a:r>
            <a:r>
              <a:rPr lang="en-IN" sz="3200" b="0" i="0" dirty="0">
                <a:solidFill>
                  <a:srgbClr val="008000"/>
                </a:solidFill>
                <a:effectLst/>
                <a:latin typeface="system-ui"/>
              </a:rPr>
              <a:t>// Prints: 5</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a:solidFill>
                  <a:srgbClr val="FF0000"/>
                </a:solidFill>
                <a:effectLst/>
                <a:latin typeface="system-ui"/>
              </a:rPr>
              <a:t>100</a:t>
            </a:r>
            <a:r>
              <a:rPr lang="en-IN" sz="3200" b="0" i="0">
                <a:solidFill>
                  <a:srgbClr val="000000"/>
                </a:solidFill>
                <a:effectLst/>
                <a:latin typeface="system-ui"/>
              </a:rPr>
              <a:t>; x </a:t>
            </a:r>
            <a:r>
              <a:rPr lang="en-IN" sz="3200" b="0" i="0" dirty="0">
                <a:solidFill>
                  <a:srgbClr val="000000"/>
                </a:solidFill>
                <a:effectLst/>
                <a:latin typeface="system-ui"/>
              </a:rPr>
              <a:t>%= </a:t>
            </a:r>
            <a:r>
              <a:rPr lang="en-IN" sz="3200" b="0" i="0" dirty="0">
                <a:solidFill>
                  <a:srgbClr val="FF0000"/>
                </a:solidFill>
                <a:effectLst/>
                <a:latin typeface="system-ui"/>
              </a:rPr>
              <a:t>15</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10</a:t>
            </a:r>
            <a:br>
              <a:rPr lang="en-IN" sz="3200" b="0" i="0" dirty="0">
                <a:solidFill>
                  <a:srgbClr val="008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324834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Logical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logical operators are used to combine conditional statements. Suppose we have two conditional statements 'x' and 'y':-</a:t>
            </a:r>
          </a:p>
        </p:txBody>
      </p:sp>
      <p:graphicFrame>
        <p:nvGraphicFramePr>
          <p:cNvPr id="5" name="Table 4">
            <a:extLst>
              <a:ext uri="{FF2B5EF4-FFF2-40B4-BE49-F238E27FC236}">
                <a16:creationId xmlns:a16="http://schemas.microsoft.com/office/drawing/2014/main" id="{4E06A313-5775-4361-9590-614D407A8C0B}"/>
              </a:ext>
            </a:extLst>
          </p:cNvPr>
          <p:cNvGraphicFramePr>
            <a:graphicFrameLocks noGrp="1"/>
          </p:cNvGraphicFramePr>
          <p:nvPr>
            <p:extLst>
              <p:ext uri="{D42A27DB-BD31-4B8C-83A1-F6EECF244321}">
                <p14:modId xmlns:p14="http://schemas.microsoft.com/office/powerpoint/2010/main" val="2570057174"/>
              </p:ext>
            </p:extLst>
          </p:nvPr>
        </p:nvGraphicFramePr>
        <p:xfrm>
          <a:off x="1256579" y="4563539"/>
          <a:ext cx="12833985" cy="3992880"/>
        </p:xfrm>
        <a:graphic>
          <a:graphicData uri="http://schemas.openxmlformats.org/drawingml/2006/table">
            <a:tbl>
              <a:tblPr/>
              <a:tblGrid>
                <a:gridCol w="4277884">
                  <a:extLst>
                    <a:ext uri="{9D8B030D-6E8A-4147-A177-3AD203B41FA5}">
                      <a16:colId xmlns:a16="http://schemas.microsoft.com/office/drawing/2014/main" val="3069556706"/>
                    </a:ext>
                  </a:extLst>
                </a:gridCol>
                <a:gridCol w="4277884">
                  <a:extLst>
                    <a:ext uri="{9D8B030D-6E8A-4147-A177-3AD203B41FA5}">
                      <a16:colId xmlns:a16="http://schemas.microsoft.com/office/drawing/2014/main" val="2445063759"/>
                    </a:ext>
                  </a:extLst>
                </a:gridCol>
                <a:gridCol w="4278217">
                  <a:extLst>
                    <a:ext uri="{9D8B030D-6E8A-4147-A177-3AD203B41FA5}">
                      <a16:colId xmlns:a16="http://schemas.microsoft.com/office/drawing/2014/main" val="1316853408"/>
                    </a:ext>
                  </a:extLst>
                </a:gridCol>
              </a:tblGrid>
              <a:tr h="0">
                <a:tc>
                  <a:txBody>
                    <a:bodyPr/>
                    <a:lstStyle/>
                    <a:p>
                      <a:pPr algn="l" fontAlgn="b"/>
                      <a:r>
                        <a:rPr lang="en-IN">
                          <a:effectLst/>
                        </a:rPr>
                        <a:t>Operator Name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F4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EE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EE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694043116"/>
                  </a:ext>
                </a:extLst>
              </a:tr>
              <a:tr h="0">
                <a:tc>
                  <a:txBody>
                    <a:bodyPr/>
                    <a:lstStyle/>
                    <a:p>
                      <a:pPr fontAlgn="t"/>
                      <a:r>
                        <a:rPr lang="en-IN">
                          <a:effectLst/>
                        </a:rPr>
                        <a:t>Logical 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&amp;&amp;</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True if both x and y are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2122371"/>
                  </a:ext>
                </a:extLst>
              </a:tr>
              <a:tr h="0">
                <a:tc>
                  <a:txBody>
                    <a:bodyPr/>
                    <a:lstStyle/>
                    <a:p>
                      <a:pPr fontAlgn="t"/>
                      <a:r>
                        <a:rPr lang="en-IN">
                          <a:effectLst/>
                        </a:rPr>
                        <a:t>Logical 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True if either x or y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62507261"/>
                  </a:ext>
                </a:extLst>
              </a:tr>
              <a:tr h="0">
                <a:tc>
                  <a:txBody>
                    <a:bodyPr/>
                    <a:lstStyle/>
                    <a:p>
                      <a:pPr fontAlgn="t"/>
                      <a:r>
                        <a:rPr lang="en-IN">
                          <a:effectLst/>
                        </a:rPr>
                        <a:t>logical Not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True if x is not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80007891"/>
                  </a:ext>
                </a:extLst>
              </a:tr>
            </a:tbl>
          </a:graphicData>
        </a:graphic>
      </p:graphicFrame>
    </p:spTree>
    <p:extLst>
      <p:ext uri="{BB962C8B-B14F-4D97-AF65-F5344CB8AC3E}">
        <p14:creationId xmlns:p14="http://schemas.microsoft.com/office/powerpoint/2010/main" val="239010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Logical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script</a:t>
            </a:r>
            <a:r>
              <a:rPr lang="en-US" sz="3600" b="0" i="0" dirty="0">
                <a:solidFill>
                  <a:srgbClr val="0000CD"/>
                </a:solidFill>
                <a:effectLst/>
                <a:latin typeface="system-ui"/>
              </a:rPr>
              <a:t>&gt;</a:t>
            </a:r>
            <a:br>
              <a:rPr lang="en-US" sz="3600" b="0" i="0" dirty="0">
                <a:solidFill>
                  <a:srgbClr val="000000"/>
                </a:solidFill>
                <a:effectLst/>
                <a:latin typeface="system-ui"/>
              </a:rPr>
            </a:br>
            <a:r>
              <a:rPr lang="en-US" sz="3600" b="0" i="0" dirty="0">
                <a:solidFill>
                  <a:srgbClr val="0000CD"/>
                </a:solidFill>
                <a:effectLst/>
                <a:latin typeface="system-ui"/>
              </a:rPr>
              <a:t>var</a:t>
            </a:r>
            <a:r>
              <a:rPr lang="en-US" sz="3600" b="0" i="0" dirty="0">
                <a:solidFill>
                  <a:srgbClr val="000000"/>
                </a:solidFill>
                <a:effectLst/>
                <a:latin typeface="system-ui"/>
              </a:rPr>
              <a:t> year = </a:t>
            </a:r>
            <a:r>
              <a:rPr lang="en-US" sz="3600" b="0" i="0" dirty="0">
                <a:solidFill>
                  <a:srgbClr val="FF0000"/>
                </a:solidFill>
                <a:effectLst/>
                <a:latin typeface="system-ui"/>
              </a:rPr>
              <a:t>2020</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8000"/>
                </a:solidFill>
                <a:effectLst/>
                <a:latin typeface="system-ui"/>
              </a:rPr>
              <a:t>// Leap years are divisible by 400 or by 4 but not 100</a:t>
            </a:r>
            <a:br>
              <a:rPr lang="en-US" sz="3600" b="0" i="0" dirty="0">
                <a:solidFill>
                  <a:srgbClr val="008000"/>
                </a:solidFill>
                <a:effectLst/>
                <a:latin typeface="system-ui"/>
              </a:rPr>
            </a:br>
            <a:r>
              <a:rPr lang="en-US" sz="3600" b="0" i="0" dirty="0">
                <a:solidFill>
                  <a:srgbClr val="0000CD"/>
                </a:solidFill>
                <a:effectLst/>
                <a:latin typeface="system-ui"/>
              </a:rPr>
              <a:t>if</a:t>
            </a:r>
            <a:r>
              <a:rPr lang="en-US" sz="3600" b="0" i="0" dirty="0">
                <a:solidFill>
                  <a:srgbClr val="000000"/>
                </a:solidFill>
                <a:effectLst/>
                <a:latin typeface="system-ui"/>
              </a:rPr>
              <a:t>((year % </a:t>
            </a:r>
            <a:r>
              <a:rPr lang="en-US" sz="3600" b="0" i="0" dirty="0">
                <a:solidFill>
                  <a:srgbClr val="FF0000"/>
                </a:solidFill>
                <a:effectLst/>
                <a:latin typeface="system-ui"/>
              </a:rPr>
              <a:t>400</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 || ((year % </a:t>
            </a:r>
            <a:r>
              <a:rPr lang="en-US" sz="3600" b="0" i="0" dirty="0">
                <a:solidFill>
                  <a:srgbClr val="FF0000"/>
                </a:solidFill>
                <a:effectLst/>
                <a:latin typeface="system-ui"/>
              </a:rPr>
              <a:t>100</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 &amp;&amp; (year % </a:t>
            </a:r>
            <a:r>
              <a:rPr lang="en-US" sz="3600" b="0" i="0" dirty="0">
                <a:solidFill>
                  <a:srgbClr val="FF0000"/>
                </a:solidFill>
                <a:effectLst/>
                <a:latin typeface="system-ui"/>
              </a:rPr>
              <a:t>4</a:t>
            </a:r>
            <a:r>
              <a:rPr lang="en-US" sz="3600" b="0" i="0" dirty="0">
                <a:solidFill>
                  <a:srgbClr val="000000"/>
                </a:solidFill>
                <a:effectLst/>
                <a:latin typeface="system-ui"/>
              </a:rPr>
              <a:t> == </a:t>
            </a:r>
            <a:r>
              <a:rPr lang="en-US" sz="3600" b="0" i="0" dirty="0">
                <a:solidFill>
                  <a:srgbClr val="FF0000"/>
                </a:solidFill>
                <a:effectLst/>
                <a:latin typeface="system-ui"/>
              </a:rPr>
              <a:t>0</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err="1">
                <a:solidFill>
                  <a:srgbClr val="000000"/>
                </a:solidFill>
                <a:effectLst/>
                <a:latin typeface="system-ui"/>
              </a:rPr>
              <a:t>document.write</a:t>
            </a:r>
            <a:r>
              <a:rPr lang="en-US" sz="3600" b="0" i="0" dirty="0">
                <a:solidFill>
                  <a:srgbClr val="000000"/>
                </a:solidFill>
                <a:effectLst/>
                <a:latin typeface="system-ui"/>
              </a:rPr>
              <a:t>(year + </a:t>
            </a:r>
            <a:r>
              <a:rPr lang="en-US" sz="3600" b="0" i="0" dirty="0">
                <a:solidFill>
                  <a:srgbClr val="A52A2A"/>
                </a:solidFill>
                <a:effectLst/>
                <a:latin typeface="system-ui"/>
              </a:rPr>
              <a:t>" is a leap year."</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00"/>
                </a:solidFill>
                <a:effectLst/>
                <a:latin typeface="system-ui"/>
              </a:rPr>
              <a:t>} </a:t>
            </a:r>
            <a:r>
              <a:rPr lang="en-US" sz="3600" b="0" i="0" dirty="0">
                <a:solidFill>
                  <a:srgbClr val="0000CD"/>
                </a:solidFill>
                <a:effectLst/>
                <a:latin typeface="system-ui"/>
              </a:rPr>
              <a:t>else</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err="1">
                <a:solidFill>
                  <a:srgbClr val="000000"/>
                </a:solidFill>
                <a:effectLst/>
                <a:latin typeface="system-ui"/>
              </a:rPr>
              <a:t>document.write</a:t>
            </a:r>
            <a:r>
              <a:rPr lang="en-US" sz="3600" b="0" i="0" dirty="0">
                <a:solidFill>
                  <a:srgbClr val="000000"/>
                </a:solidFill>
                <a:effectLst/>
                <a:latin typeface="system-ui"/>
              </a:rPr>
              <a:t>(year + </a:t>
            </a:r>
            <a:r>
              <a:rPr lang="en-US" sz="3600" b="0" i="0" dirty="0">
                <a:solidFill>
                  <a:srgbClr val="A52A2A"/>
                </a:solidFill>
                <a:effectLst/>
                <a:latin typeface="system-ui"/>
              </a:rPr>
              <a:t>" is not a leap year."</a:t>
            </a: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00"/>
                </a:solidFill>
                <a:effectLst/>
                <a:latin typeface="system-ui"/>
              </a:rPr>
              <a:t>}</a:t>
            </a:r>
            <a:br>
              <a:rPr lang="en-US" sz="3600" b="0" i="0" dirty="0">
                <a:solidFill>
                  <a:srgbClr val="000000"/>
                </a:solidFill>
                <a:effectLst/>
                <a:latin typeface="system-ui"/>
              </a:rPr>
            </a:br>
            <a:r>
              <a:rPr lang="en-US" sz="3600" b="0" i="0" dirty="0">
                <a:solidFill>
                  <a:srgbClr val="0000CD"/>
                </a:solidFill>
                <a:effectLst/>
                <a:latin typeface="system-ui"/>
              </a:rPr>
              <a:t>&lt;</a:t>
            </a:r>
            <a:r>
              <a:rPr lang="en-US" sz="3600" b="0" i="0" dirty="0">
                <a:solidFill>
                  <a:srgbClr val="A52A2A"/>
                </a:solidFill>
                <a:effectLst/>
                <a:latin typeface="system-ui"/>
              </a:rPr>
              <a:t>/script</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/body</a:t>
            </a:r>
            <a:r>
              <a:rPr lang="en-US" sz="3600" b="0" i="0" dirty="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10526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String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a:t>
            </a:r>
            <a:r>
              <a:rPr lang="en-US" sz="3200" b="0" i="0" dirty="0">
                <a:solidFill>
                  <a:srgbClr val="000000"/>
                </a:solidFill>
                <a:effectLst/>
                <a:latin typeface="system-ui"/>
              </a:rPr>
              <a:t>There are two operators which can also used be for strings.</a:t>
            </a:r>
          </a:p>
          <a:p>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str1 = </a:t>
            </a:r>
            <a:r>
              <a:rPr lang="en-IN" sz="2800" b="0" i="0" dirty="0">
                <a:solidFill>
                  <a:srgbClr val="A52A2A"/>
                </a:solidFill>
                <a:effectLst/>
                <a:latin typeface="system-ui"/>
              </a:rPr>
              <a:t>"Hello"</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str2 = </a:t>
            </a:r>
            <a:r>
              <a:rPr lang="en-IN" sz="2800" b="0" i="0" dirty="0">
                <a:solidFill>
                  <a:srgbClr val="A52A2A"/>
                </a:solidFill>
                <a:effectLst/>
                <a:latin typeface="system-ui"/>
              </a:rPr>
              <a:t>" JavaScript!"</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(str1 + str2 + </a:t>
            </a:r>
            <a:r>
              <a:rPr lang="en-IN" sz="2800" b="0" i="0" dirty="0">
                <a:solidFill>
                  <a:srgbClr val="A52A2A"/>
                </a:solidFill>
                <a:effectLst/>
                <a:latin typeface="system-ui"/>
              </a:rPr>
              <a:t>"&lt;</a:t>
            </a:r>
            <a:r>
              <a:rPr lang="en-IN" sz="2800" b="0" i="0" dirty="0" err="1">
                <a:solidFill>
                  <a:srgbClr val="A52A2A"/>
                </a:solidFill>
                <a:effectLst/>
                <a:latin typeface="system-ui"/>
              </a:rPr>
              <a:t>br</a:t>
            </a:r>
            <a:r>
              <a:rPr lang="en-IN" sz="2800" b="0" i="0" dirty="0">
                <a:solidFill>
                  <a:srgbClr val="A52A2A"/>
                </a:solidFill>
                <a:effectLst/>
                <a:latin typeface="system-ui"/>
              </a:rPr>
              <a:t>&gt;"</a:t>
            </a:r>
            <a:r>
              <a:rPr lang="en-IN" sz="2800" b="0" i="0" dirty="0">
                <a:solidFill>
                  <a:srgbClr val="000000"/>
                </a:solidFill>
                <a:effectLst/>
                <a:latin typeface="system-ui"/>
              </a:rPr>
              <a:t>); </a:t>
            </a:r>
            <a:r>
              <a:rPr lang="en-IN" sz="2800" b="0" i="0" dirty="0">
                <a:solidFill>
                  <a:srgbClr val="008000"/>
                </a:solidFill>
                <a:effectLst/>
                <a:latin typeface="system-ui"/>
              </a:rPr>
              <a:t>// Outputs: Hello JavaScript!</a:t>
            </a:r>
            <a:br>
              <a:rPr lang="en-IN" sz="2800" b="0" i="0" dirty="0">
                <a:solidFill>
                  <a:srgbClr val="008000"/>
                </a:solidFill>
                <a:effectLst/>
                <a:latin typeface="system-ui"/>
              </a:rPr>
            </a:br>
            <a:r>
              <a:rPr lang="en-IN" sz="2800" b="0" i="0" dirty="0">
                <a:solidFill>
                  <a:srgbClr val="000000"/>
                </a:solidFill>
                <a:effectLst/>
                <a:latin typeface="system-ui"/>
              </a:rPr>
              <a:t>str1 += str2;</a:t>
            </a:r>
            <a:br>
              <a:rPr lang="en-IN" sz="2800" b="0" i="0" dirty="0">
                <a:solidFill>
                  <a:srgbClr val="000000"/>
                </a:solidFill>
                <a:effectLst/>
                <a:latin typeface="system-ui"/>
              </a:rPr>
            </a:br>
            <a:r>
              <a:rPr lang="en-IN" sz="2800" b="0" i="0" dirty="0" err="1">
                <a:solidFill>
                  <a:srgbClr val="000000"/>
                </a:solidFill>
                <a:effectLst/>
                <a:latin typeface="system-ui"/>
              </a:rPr>
              <a:t>document.write</a:t>
            </a:r>
            <a:r>
              <a:rPr lang="en-IN" sz="2800" b="0" i="0" dirty="0">
                <a:solidFill>
                  <a:srgbClr val="000000"/>
                </a:solidFill>
                <a:effectLst/>
                <a:latin typeface="system-ui"/>
              </a:rPr>
              <a:t>(str1); </a:t>
            </a:r>
            <a:r>
              <a:rPr lang="en-IN" sz="2800" b="0" i="0" dirty="0">
                <a:solidFill>
                  <a:srgbClr val="008000"/>
                </a:solidFill>
                <a:effectLst/>
                <a:latin typeface="system-ui"/>
              </a:rPr>
              <a:t>// Outputs: Hello JavaScript!</a:t>
            </a:r>
            <a:br>
              <a:rPr lang="en-IN" sz="2800" b="0" i="0" dirty="0">
                <a:solidFill>
                  <a:srgbClr val="008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US" sz="3200" dirty="0"/>
            </a:br>
            <a:endParaRPr lang="en-US" sz="3200" dirty="0"/>
          </a:p>
          <a:p>
            <a:endParaRPr lang="en-US" sz="3600" b="1" dirty="0">
              <a:solidFill>
                <a:srgbClr val="000000"/>
              </a:solidFill>
              <a:latin typeface="+mj-lt"/>
            </a:endParaRPr>
          </a:p>
        </p:txBody>
      </p:sp>
      <p:graphicFrame>
        <p:nvGraphicFramePr>
          <p:cNvPr id="4" name="Table 3">
            <a:extLst>
              <a:ext uri="{FF2B5EF4-FFF2-40B4-BE49-F238E27FC236}">
                <a16:creationId xmlns:a16="http://schemas.microsoft.com/office/drawing/2014/main" id="{7276BA02-C5F2-4669-A0DC-5E62183AAE1F}"/>
              </a:ext>
            </a:extLst>
          </p:cNvPr>
          <p:cNvGraphicFramePr>
            <a:graphicFrameLocks noGrp="1"/>
          </p:cNvGraphicFramePr>
          <p:nvPr>
            <p:extLst>
              <p:ext uri="{D42A27DB-BD31-4B8C-83A1-F6EECF244321}">
                <p14:modId xmlns:p14="http://schemas.microsoft.com/office/powerpoint/2010/main" val="262052496"/>
              </p:ext>
            </p:extLst>
          </p:nvPr>
        </p:nvGraphicFramePr>
        <p:xfrm>
          <a:off x="1346589" y="8929024"/>
          <a:ext cx="12833985" cy="2712720"/>
        </p:xfrm>
        <a:graphic>
          <a:graphicData uri="http://schemas.openxmlformats.org/drawingml/2006/table">
            <a:tbl>
              <a:tblPr/>
              <a:tblGrid>
                <a:gridCol w="4277884">
                  <a:extLst>
                    <a:ext uri="{9D8B030D-6E8A-4147-A177-3AD203B41FA5}">
                      <a16:colId xmlns:a16="http://schemas.microsoft.com/office/drawing/2014/main" val="1207994781"/>
                    </a:ext>
                  </a:extLst>
                </a:gridCol>
                <a:gridCol w="4277884">
                  <a:extLst>
                    <a:ext uri="{9D8B030D-6E8A-4147-A177-3AD203B41FA5}">
                      <a16:colId xmlns:a16="http://schemas.microsoft.com/office/drawing/2014/main" val="3634904520"/>
                    </a:ext>
                  </a:extLst>
                </a:gridCol>
                <a:gridCol w="4278217">
                  <a:extLst>
                    <a:ext uri="{9D8B030D-6E8A-4147-A177-3AD203B41FA5}">
                      <a16:colId xmlns:a16="http://schemas.microsoft.com/office/drawing/2014/main" val="1781158235"/>
                    </a:ext>
                  </a:extLst>
                </a:gridCol>
              </a:tblGrid>
              <a:tr h="0">
                <a:tc>
                  <a:txBody>
                    <a:bodyPr/>
                    <a:lstStyle/>
                    <a:p>
                      <a:pPr algn="l" fontAlgn="b"/>
                      <a:r>
                        <a:rPr lang="en-IN">
                          <a:effectLst/>
                        </a:rPr>
                        <a:t>Operator Name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4A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4B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5AA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663097326"/>
                  </a:ext>
                </a:extLst>
              </a:tr>
              <a:tr h="0">
                <a:tc>
                  <a:txBody>
                    <a:bodyPr/>
                    <a:lstStyle/>
                    <a:p>
                      <a:pPr fontAlgn="t"/>
                      <a:r>
                        <a:rPr lang="en-IN">
                          <a:effectLst/>
                        </a:rPr>
                        <a:t>Concatenation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Appends str2 to str1.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355381"/>
                  </a:ext>
                </a:extLst>
              </a:tr>
              <a:tr h="0">
                <a:tc>
                  <a:txBody>
                    <a:bodyPr/>
                    <a:lstStyle/>
                    <a:p>
                      <a:pPr fontAlgn="t"/>
                      <a:r>
                        <a:rPr lang="en-IN">
                          <a:effectLst/>
                        </a:rPr>
                        <a:t>Concatenation assignment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Appends str2 to the str1.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5420137"/>
                  </a:ext>
                </a:extLst>
              </a:tr>
            </a:tbl>
          </a:graphicData>
        </a:graphic>
      </p:graphicFrame>
      <p:sp>
        <p:nvSpPr>
          <p:cNvPr id="6" name="Rectangle 1">
            <a:extLst>
              <a:ext uri="{FF2B5EF4-FFF2-40B4-BE49-F238E27FC236}">
                <a16:creationId xmlns:a16="http://schemas.microsoft.com/office/drawing/2014/main" id="{3445AD16-D0F4-4893-91FE-4D069256C68C}"/>
              </a:ext>
            </a:extLst>
          </p:cNvPr>
          <p:cNvSpPr>
            <a:spLocks noChangeArrowheads="1"/>
          </p:cNvSpPr>
          <p:nvPr/>
        </p:nvSpPr>
        <p:spPr bwMode="auto">
          <a:xfrm>
            <a:off x="5775325" y="6646863"/>
            <a:ext cx="24385588"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12696"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3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Increment and Decrement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The increment/decrement operators are used to increment/decrement a variable's value by '1'.</a:t>
            </a:r>
          </a:p>
          <a:p>
            <a:br>
              <a:rPr lang="en-US" sz="3200" dirty="0"/>
            </a:br>
            <a:endParaRPr lang="en-US" sz="3200" dirty="0"/>
          </a:p>
          <a:p>
            <a:endParaRPr lang="en-US" sz="3600" b="1" dirty="0">
              <a:solidFill>
                <a:srgbClr val="000000"/>
              </a:solidFill>
              <a:latin typeface="+mj-lt"/>
            </a:endParaRPr>
          </a:p>
        </p:txBody>
      </p:sp>
      <p:sp>
        <p:nvSpPr>
          <p:cNvPr id="6" name="Rectangle 1">
            <a:extLst>
              <a:ext uri="{FF2B5EF4-FFF2-40B4-BE49-F238E27FC236}">
                <a16:creationId xmlns:a16="http://schemas.microsoft.com/office/drawing/2014/main" id="{3445AD16-D0F4-4893-91FE-4D069256C68C}"/>
              </a:ext>
            </a:extLst>
          </p:cNvPr>
          <p:cNvSpPr>
            <a:spLocks noChangeArrowheads="1"/>
          </p:cNvSpPr>
          <p:nvPr/>
        </p:nvSpPr>
        <p:spPr bwMode="auto">
          <a:xfrm>
            <a:off x="5775325" y="6646863"/>
            <a:ext cx="24385588"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12696"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DBD9457-F7E8-48A1-B058-B44A90D4E084}"/>
              </a:ext>
            </a:extLst>
          </p:cNvPr>
          <p:cNvGraphicFramePr>
            <a:graphicFrameLocks noGrp="1"/>
          </p:cNvGraphicFramePr>
          <p:nvPr>
            <p:extLst>
              <p:ext uri="{D42A27DB-BD31-4B8C-83A1-F6EECF244321}">
                <p14:modId xmlns:p14="http://schemas.microsoft.com/office/powerpoint/2010/main" val="1947811433"/>
              </p:ext>
            </p:extLst>
          </p:nvPr>
        </p:nvGraphicFramePr>
        <p:xfrm>
          <a:off x="3101784" y="4338514"/>
          <a:ext cx="14941660" cy="5836920"/>
        </p:xfrm>
        <a:graphic>
          <a:graphicData uri="http://schemas.openxmlformats.org/drawingml/2006/table">
            <a:tbl>
              <a:tblPr/>
              <a:tblGrid>
                <a:gridCol w="4980424">
                  <a:extLst>
                    <a:ext uri="{9D8B030D-6E8A-4147-A177-3AD203B41FA5}">
                      <a16:colId xmlns:a16="http://schemas.microsoft.com/office/drawing/2014/main" val="1636120475"/>
                    </a:ext>
                  </a:extLst>
                </a:gridCol>
                <a:gridCol w="4980424">
                  <a:extLst>
                    <a:ext uri="{9D8B030D-6E8A-4147-A177-3AD203B41FA5}">
                      <a16:colId xmlns:a16="http://schemas.microsoft.com/office/drawing/2014/main" val="1514139622"/>
                    </a:ext>
                  </a:extLst>
                </a:gridCol>
                <a:gridCol w="4980812">
                  <a:extLst>
                    <a:ext uri="{9D8B030D-6E8A-4147-A177-3AD203B41FA5}">
                      <a16:colId xmlns:a16="http://schemas.microsoft.com/office/drawing/2014/main" val="998612933"/>
                    </a:ext>
                  </a:extLst>
                </a:gridCol>
              </a:tblGrid>
              <a:tr h="0">
                <a:tc>
                  <a:txBody>
                    <a:bodyPr/>
                    <a:lstStyle/>
                    <a:p>
                      <a:pPr algn="l" fontAlgn="b"/>
                      <a:r>
                        <a:rPr lang="en-IN">
                          <a:effectLst/>
                        </a:rPr>
                        <a:t>Operator Name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80E2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Operator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E4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Use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E6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830075499"/>
                  </a:ext>
                </a:extLst>
              </a:tr>
              <a:tr h="0">
                <a:tc>
                  <a:txBody>
                    <a:bodyPr/>
                    <a:lstStyle/>
                    <a:p>
                      <a:pPr fontAlgn="t"/>
                      <a:r>
                        <a:rPr lang="en-IN">
                          <a:effectLst/>
                        </a:rPr>
                        <a:t>Pre-increment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Increments x by one, then returns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12721100"/>
                  </a:ext>
                </a:extLst>
              </a:tr>
              <a:tr h="0">
                <a:tc>
                  <a:txBody>
                    <a:bodyPr/>
                    <a:lstStyle/>
                    <a:p>
                      <a:pPr fontAlgn="t"/>
                      <a:r>
                        <a:rPr lang="en-IN">
                          <a:effectLst/>
                        </a:rPr>
                        <a:t>Post-increment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Returns x, then increments x by 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8247473"/>
                  </a:ext>
                </a:extLst>
              </a:tr>
              <a:tr h="0">
                <a:tc>
                  <a:txBody>
                    <a:bodyPr/>
                    <a:lstStyle/>
                    <a:p>
                      <a:pPr fontAlgn="t"/>
                      <a:r>
                        <a:rPr lang="en-IN">
                          <a:effectLst/>
                        </a:rPr>
                        <a:t>Pre-decrement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Decrements x by one, then returns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05296623"/>
                  </a:ext>
                </a:extLst>
              </a:tr>
              <a:tr h="0">
                <a:tc>
                  <a:txBody>
                    <a:bodyPr/>
                    <a:lstStyle/>
                    <a:p>
                      <a:pPr fontAlgn="t"/>
                      <a:r>
                        <a:rPr lang="en-IN">
                          <a:effectLst/>
                        </a:rPr>
                        <a:t>Post-decrement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x--</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Returns x, then decrements x by 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22989631"/>
                  </a:ext>
                </a:extLst>
              </a:tr>
            </a:tbl>
          </a:graphicData>
        </a:graphic>
      </p:graphicFrame>
    </p:spTree>
    <p:extLst>
      <p:ext uri="{BB962C8B-B14F-4D97-AF65-F5344CB8AC3E}">
        <p14:creationId xmlns:p14="http://schemas.microsoft.com/office/powerpoint/2010/main" val="136233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Increment and Decrement Operator</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x; </a:t>
            </a:r>
            <a:r>
              <a:rPr lang="en-IN" sz="3200" b="0" i="0" dirty="0">
                <a:solidFill>
                  <a:srgbClr val="008000"/>
                </a:solidFill>
                <a:effectLst/>
                <a:latin typeface="system-ui"/>
              </a:rPr>
              <a:t>// Declaring Variable</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21</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a:solidFill>
                  <a:srgbClr val="000000"/>
                </a:solidFill>
                <a:effectLst/>
                <a:latin typeface="system-ui"/>
              </a:rPr>
              <a:t>x = </a:t>
            </a:r>
            <a:r>
              <a:rPr lang="en-IN" sz="3200" b="0" i="0" dirty="0">
                <a:solidFill>
                  <a:srgbClr val="FF0000"/>
                </a:solidFill>
                <a:effectLst/>
                <a:latin typeface="system-ui"/>
              </a:rPr>
              <a:t>20</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(x--); </a:t>
            </a:r>
            <a:r>
              <a:rPr lang="en-IN" sz="3200" b="0" i="0" dirty="0">
                <a:solidFill>
                  <a:srgbClr val="008000"/>
                </a:solidFill>
                <a:effectLst/>
                <a:latin typeface="system-ui"/>
              </a:rPr>
              <a:t>// Prints: 20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"&lt;p&gt;"</a:t>
            </a:r>
            <a:r>
              <a:rPr lang="en-IN" sz="3200" b="0" i="0" dirty="0">
                <a:solidFill>
                  <a:srgbClr val="000000"/>
                </a:solidFill>
                <a:effectLst/>
                <a:latin typeface="system-ui"/>
              </a:rPr>
              <a:t> + x + </a:t>
            </a:r>
            <a:r>
              <a:rPr lang="en-IN" sz="3200" b="0" i="0" dirty="0">
                <a:solidFill>
                  <a:srgbClr val="A52A2A"/>
                </a:solidFill>
                <a:effectLst/>
                <a:latin typeface="system-ui"/>
              </a:rPr>
              <a:t>"&lt;/p&gt;"</a:t>
            </a:r>
            <a:r>
              <a:rPr lang="en-IN" sz="3200" b="0" i="0" dirty="0">
                <a:solidFill>
                  <a:srgbClr val="000000"/>
                </a:solidFill>
                <a:effectLst/>
                <a:latin typeface="system-ui"/>
              </a:rPr>
              <a:t>); </a:t>
            </a:r>
            <a:r>
              <a:rPr lang="en-IN" sz="3200" b="0" i="0" dirty="0">
                <a:solidFill>
                  <a:srgbClr val="008000"/>
                </a:solidFill>
                <a:effectLst/>
                <a:latin typeface="system-ui"/>
              </a:rPr>
              <a:t>// Prints: 19</a:t>
            </a:r>
            <a:br>
              <a:rPr lang="en-IN" sz="3200" b="0" i="0" dirty="0">
                <a:solidFill>
                  <a:srgbClr val="008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endParaRPr lang="en-US" sz="3600" b="1" dirty="0">
              <a:solidFill>
                <a:srgbClr val="000000"/>
              </a:solidFill>
              <a:latin typeface="+mj-lt"/>
            </a:endParaRPr>
          </a:p>
        </p:txBody>
      </p:sp>
    </p:spTree>
    <p:extLst>
      <p:ext uri="{BB962C8B-B14F-4D97-AF65-F5344CB8AC3E}">
        <p14:creationId xmlns:p14="http://schemas.microsoft.com/office/powerpoint/2010/main" val="31922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event?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1" dirty="0">
                <a:solidFill>
                  <a:srgbClr val="000000"/>
                </a:solidFill>
                <a:latin typeface="+mj-lt"/>
              </a:rPr>
              <a:t>JavaScript Event is an </a:t>
            </a:r>
            <a:r>
              <a:rPr lang="en-US" sz="3600" b="1" dirty="0" err="1">
                <a:solidFill>
                  <a:srgbClr val="000000"/>
                </a:solidFill>
                <a:latin typeface="+mj-lt"/>
              </a:rPr>
              <a:t>occurence</a:t>
            </a:r>
            <a:r>
              <a:rPr lang="en-US" sz="3600" b="1" dirty="0">
                <a:solidFill>
                  <a:srgbClr val="000000"/>
                </a:solidFill>
                <a:latin typeface="+mj-lt"/>
              </a:rPr>
              <a:t> of any user action in your system. For example, mouse click, sliding of cursor, keystroke, and so on. All these actions that result in some kind of change in the website are known as events.</a:t>
            </a:r>
          </a:p>
          <a:p>
            <a:pPr marL="571500" indent="-571500" algn="l">
              <a:buFont typeface="Arial" panose="020B0604020202020204" pitchFamily="34" charset="0"/>
              <a:buChar char="•"/>
            </a:pPr>
            <a:r>
              <a:rPr lang="en-US" sz="3600" b="1" dirty="0">
                <a:solidFill>
                  <a:srgbClr val="000000"/>
                </a:solidFill>
                <a:latin typeface="+mj-lt"/>
              </a:rPr>
              <a:t>Actually, events in </a:t>
            </a:r>
            <a:r>
              <a:rPr lang="en-US" sz="3600" b="1" dirty="0" err="1">
                <a:solidFill>
                  <a:srgbClr val="000000"/>
                </a:solidFill>
                <a:latin typeface="+mj-lt"/>
              </a:rPr>
              <a:t>wesbsites</a:t>
            </a:r>
            <a:r>
              <a:rPr lang="en-US" sz="3600" b="1" dirty="0">
                <a:solidFill>
                  <a:srgbClr val="000000"/>
                </a:solidFill>
                <a:latin typeface="+mj-lt"/>
              </a:rPr>
              <a:t> are called HTML events not JavaScript events because they are </a:t>
            </a:r>
            <a:r>
              <a:rPr lang="en-US" sz="3600" b="1" dirty="0" err="1">
                <a:solidFill>
                  <a:srgbClr val="000000"/>
                </a:solidFill>
                <a:latin typeface="+mj-lt"/>
              </a:rPr>
              <a:t>occuring</a:t>
            </a:r>
            <a:r>
              <a:rPr lang="en-US" sz="3600" b="1" dirty="0">
                <a:solidFill>
                  <a:srgbClr val="000000"/>
                </a:solidFill>
                <a:latin typeface="+mj-lt"/>
              </a:rPr>
              <a:t> on an HTML element, for </a:t>
            </a:r>
            <a:r>
              <a:rPr lang="en-US" sz="3600" b="1" dirty="0" err="1">
                <a:solidFill>
                  <a:srgbClr val="000000"/>
                </a:solidFill>
                <a:latin typeface="+mj-lt"/>
              </a:rPr>
              <a:t>eg.</a:t>
            </a:r>
            <a:r>
              <a:rPr lang="en-US" sz="3600" b="1" dirty="0">
                <a:solidFill>
                  <a:srgbClr val="000000"/>
                </a:solidFill>
                <a:latin typeface="+mj-lt"/>
              </a:rPr>
              <a:t>, a button click. But JavaScript comes handy when we want to react to these events. JavaScript reacts to these events by using JavaScript Event Handlers.</a:t>
            </a:r>
          </a:p>
          <a:p>
            <a:pPr marL="571500" indent="-571500" algn="l">
              <a:buFont typeface="Arial" panose="020B0604020202020204" pitchFamily="34" charset="0"/>
              <a:buChar char="•"/>
            </a:pPr>
            <a:r>
              <a:rPr lang="en-US" sz="3600" b="1" dirty="0">
                <a:solidFill>
                  <a:srgbClr val="000000"/>
                </a:solidFill>
                <a:latin typeface="+mj-lt"/>
              </a:rPr>
              <a:t>HTML Events: It is an occurring of event on an HTML element. For </a:t>
            </a:r>
            <a:r>
              <a:rPr lang="en-US" sz="3600" b="1" dirty="0" err="1">
                <a:solidFill>
                  <a:srgbClr val="000000"/>
                </a:solidFill>
                <a:latin typeface="+mj-lt"/>
              </a:rPr>
              <a:t>eg.</a:t>
            </a:r>
            <a:r>
              <a:rPr lang="en-US" sz="3600" b="1" dirty="0">
                <a:solidFill>
                  <a:srgbClr val="000000"/>
                </a:solidFill>
                <a:latin typeface="+mj-lt"/>
              </a:rPr>
              <a:t>, a keystroke, mouse clicks.</a:t>
            </a:r>
          </a:p>
          <a:p>
            <a:pPr marL="571500" indent="-571500" algn="l">
              <a:buFont typeface="Arial" panose="020B0604020202020204" pitchFamily="34" charset="0"/>
              <a:buChar char="•"/>
            </a:pPr>
            <a:r>
              <a:rPr lang="en-US" sz="3600" b="1" dirty="0">
                <a:solidFill>
                  <a:srgbClr val="000000"/>
                </a:solidFill>
                <a:latin typeface="+mj-lt"/>
              </a:rPr>
              <a:t>JavaScript Event Handling: JavaScript Event Handling is reacting over the HTML events by using JavaScript. For </a:t>
            </a:r>
            <a:r>
              <a:rPr lang="en-US" sz="3600" b="1" dirty="0" err="1">
                <a:solidFill>
                  <a:srgbClr val="000000"/>
                </a:solidFill>
                <a:latin typeface="+mj-lt"/>
              </a:rPr>
              <a:t>eg.</a:t>
            </a:r>
            <a:r>
              <a:rPr lang="en-US" sz="3600" b="1" dirty="0">
                <a:solidFill>
                  <a:srgbClr val="000000"/>
                </a:solidFill>
                <a:latin typeface="+mj-lt"/>
              </a:rPr>
              <a:t>, showing alert box after mouse click.</a:t>
            </a:r>
          </a:p>
          <a:p>
            <a:pPr marL="571500" indent="-571500" algn="l">
              <a:buFont typeface="Arial" panose="020B0604020202020204" pitchFamily="34" charset="0"/>
              <a:buChar char="•"/>
            </a:pPr>
            <a:r>
              <a:rPr lang="en-US" sz="3600" b="1" dirty="0">
                <a:solidFill>
                  <a:srgbClr val="000000"/>
                </a:solidFill>
                <a:latin typeface="+mj-lt"/>
              </a:rPr>
              <a:t>JavaScript Event Handlers: Event handler or event listener is a software subroutine that listens and handles the events. Each HTML event has an event handler associated with it. So, </a:t>
            </a:r>
            <a:r>
              <a:rPr lang="en-US" sz="3600" b="1" dirty="0" err="1">
                <a:solidFill>
                  <a:srgbClr val="000000"/>
                </a:solidFill>
                <a:latin typeface="+mj-lt"/>
              </a:rPr>
              <a:t>Javascript</a:t>
            </a:r>
            <a:r>
              <a:rPr lang="en-US" sz="3600" b="1" dirty="0">
                <a:solidFill>
                  <a:srgbClr val="000000"/>
                </a:solidFill>
                <a:latin typeface="+mj-lt"/>
              </a:rPr>
              <a:t> manages events by using event handlers. This process is called event handling.</a:t>
            </a:r>
          </a:p>
        </p:txBody>
      </p:sp>
    </p:spTree>
    <p:extLst>
      <p:ext uri="{BB962C8B-B14F-4D97-AF65-F5344CB8AC3E}">
        <p14:creationId xmlns:p14="http://schemas.microsoft.com/office/powerpoint/2010/main" val="308112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94974</TotalTime>
  <Words>1815</Words>
  <Application>Microsoft Office PowerPoint</Application>
  <PresentationFormat>Custom</PresentationFormat>
  <Paragraphs>112</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Aleo</vt:lpstr>
      <vt:lpstr>Arial</vt:lpstr>
      <vt:lpstr>Calibri</vt:lpstr>
      <vt:lpstr>Calibri Light</vt:lpstr>
      <vt:lpstr>Open Sans</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8341</cp:revision>
  <cp:lastPrinted>2016-07-10T15:03:07Z</cp:lastPrinted>
  <dcterms:created xsi:type="dcterms:W3CDTF">2014-07-01T16:42:18Z</dcterms:created>
  <dcterms:modified xsi:type="dcterms:W3CDTF">2022-01-07T18:22:14Z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