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449" r:id="rId3"/>
    <p:sldId id="563" r:id="rId5"/>
    <p:sldId id="564" r:id="rId6"/>
    <p:sldId id="565" r:id="rId7"/>
    <p:sldId id="566" r:id="rId8"/>
    <p:sldId id="567" r:id="rId9"/>
    <p:sldId id="568" r:id="rId10"/>
    <p:sldId id="569" r:id="rId11"/>
    <p:sldId id="570" r:id="rId12"/>
    <p:sldId id="571" r:id="rId13"/>
    <p:sldId id="572" r:id="rId14"/>
    <p:sldId id="573" r:id="rId15"/>
    <p:sldId id="574" r:id="rId16"/>
    <p:sldId id="575" r:id="rId17"/>
    <p:sldId id="576" r:id="rId18"/>
    <p:sldId id="459" r:id="rId19"/>
  </p:sldIdLst>
  <p:sldSz cx="24385270" cy="13717270"/>
  <p:notesSz cx="6881495" cy="10002520"/>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563"/>
            <p14:sldId id="565"/>
            <p14:sldId id="566"/>
            <p14:sldId id="567"/>
            <p14:sldId id="569"/>
            <p14:sldId id="570"/>
            <p14:sldId id="571"/>
            <p14:sldId id="572"/>
            <p14:sldId id="573"/>
            <p14:sldId id="574"/>
            <p14:sldId id="575"/>
            <p14:sldId id="576"/>
            <p14:sldId id="564"/>
            <p14:sldId id="568"/>
          </p14:sldIdLst>
        </p14:section>
        <p14:section name="Conclusion" id="{ED853034-0CB5-4518-B834-FE65723CE995}">
          <p14:sldIdLst>
            <p14:sldId id="4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fld>
            <a:endParaRPr lang="es-S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endParaRPr lang="en-US" sz="3400" b="1" dirty="0">
              <a:solidFill>
                <a:srgbClr val="C00000"/>
              </a:solidFill>
            </a:endParaRP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8232354" y="5041808"/>
            <a:ext cx="12781420"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JavaScript Training</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Switch Statement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a:t>
            </a:r>
            <a:r>
              <a:rPr lang="en-US" sz="3600" b="1" dirty="0" err="1">
                <a:solidFill>
                  <a:srgbClr val="000000"/>
                </a:solidFill>
                <a:latin typeface="+mj-lt"/>
              </a:rPr>
              <a:t>switch..case</a:t>
            </a:r>
            <a:r>
              <a:rPr lang="en-US" sz="3600" b="1" dirty="0">
                <a:solidFill>
                  <a:srgbClr val="000000"/>
                </a:solidFill>
                <a:latin typeface="+mj-lt"/>
              </a:rPr>
              <a:t> statement is an alternative to the if...else if...else statement. It tests a variable or expression for a series of value which will be defined as different cases. For each case a proper block of code will be defined and if the variable's value matches some case then the block of code after that case will get executed.</a:t>
            </a:r>
            <a:endParaRPr lang="en-US" sz="3600" b="1" dirty="0">
              <a:solidFill>
                <a:srgbClr val="000000"/>
              </a:solidFill>
              <a:latin typeface="+mj-lt"/>
            </a:endParaRPr>
          </a:p>
          <a:p>
            <a:pPr marL="571500" indent="-571500" algn="l">
              <a:buFont typeface="Arial" panose="020B0604020202020204" pitchFamily="34" charset="0"/>
              <a:buChar char="•"/>
            </a:pPr>
            <a:r>
              <a:rPr lang="en-US" sz="3600" b="0" i="0" dirty="0">
                <a:solidFill>
                  <a:srgbClr val="000000"/>
                </a:solidFill>
                <a:effectLst/>
                <a:latin typeface="system-ui"/>
              </a:rPr>
              <a:t>switch(expression)</a:t>
            </a:r>
            <a:br>
              <a:rPr lang="en-US" sz="3600" dirty="0"/>
            </a:br>
            <a:r>
              <a:rPr lang="en-US" sz="3600" b="0" i="0" dirty="0">
                <a:solidFill>
                  <a:srgbClr val="000000"/>
                </a:solidFill>
                <a:effectLst/>
                <a:latin typeface="system-ui"/>
              </a:rPr>
              <a:t>{</a:t>
            </a:r>
            <a:br>
              <a:rPr lang="en-US" sz="3600" dirty="0"/>
            </a:br>
            <a:r>
              <a:rPr lang="en-US" sz="3600" b="0" i="0" dirty="0">
                <a:solidFill>
                  <a:srgbClr val="000000"/>
                </a:solidFill>
                <a:effectLst/>
                <a:latin typeface="system-ui"/>
              </a:rPr>
              <a:t>case value1:</a:t>
            </a:r>
            <a:br>
              <a:rPr lang="en-US" sz="3600" dirty="0"/>
            </a:br>
            <a:r>
              <a:rPr lang="en-US" sz="3600" b="0" i="0" dirty="0">
                <a:solidFill>
                  <a:srgbClr val="000000"/>
                </a:solidFill>
                <a:effectLst/>
                <a:latin typeface="system-ui"/>
              </a:rPr>
              <a:t>//code to be executed</a:t>
            </a:r>
            <a:br>
              <a:rPr lang="en-US" sz="3600" dirty="0"/>
            </a:br>
            <a:r>
              <a:rPr lang="en-US" sz="3600" b="0" i="0" dirty="0">
                <a:solidFill>
                  <a:srgbClr val="000000"/>
                </a:solidFill>
                <a:effectLst/>
                <a:latin typeface="system-ui"/>
              </a:rPr>
              <a:t>break;</a:t>
            </a:r>
            <a:br>
              <a:rPr lang="en-US" sz="3600" dirty="0"/>
            </a:br>
            <a:r>
              <a:rPr lang="en-US" sz="3600" b="0" i="0" dirty="0">
                <a:solidFill>
                  <a:srgbClr val="000000"/>
                </a:solidFill>
                <a:effectLst/>
                <a:latin typeface="system-ui"/>
              </a:rPr>
              <a:t>case value2:</a:t>
            </a:r>
            <a:br>
              <a:rPr lang="en-US" sz="3600" dirty="0"/>
            </a:br>
            <a:r>
              <a:rPr lang="en-US" sz="3600" b="0" i="0" dirty="0">
                <a:solidFill>
                  <a:srgbClr val="000000"/>
                </a:solidFill>
                <a:effectLst/>
                <a:latin typeface="system-ui"/>
              </a:rPr>
              <a:t>//code to be executed</a:t>
            </a:r>
            <a:br>
              <a:rPr lang="en-US" sz="3600" dirty="0"/>
            </a:br>
            <a:r>
              <a:rPr lang="en-US" sz="3600" b="0" i="0" dirty="0">
                <a:solidFill>
                  <a:srgbClr val="000000"/>
                </a:solidFill>
                <a:effectLst/>
                <a:latin typeface="system-ui"/>
              </a:rPr>
              <a:t>break;</a:t>
            </a:r>
            <a:br>
              <a:rPr lang="en-US" sz="3600" dirty="0"/>
            </a:br>
            <a:r>
              <a:rPr lang="en-US" sz="3600" b="0" i="0" dirty="0">
                <a:solidFill>
                  <a:srgbClr val="000000"/>
                </a:solidFill>
                <a:effectLst/>
                <a:latin typeface="system-ui"/>
              </a:rPr>
              <a:t>......</a:t>
            </a:r>
            <a:br>
              <a:rPr lang="en-US" sz="3600" dirty="0"/>
            </a:br>
            <a:r>
              <a:rPr lang="en-US" sz="3600" b="0" i="0" dirty="0">
                <a:solidFill>
                  <a:srgbClr val="000000"/>
                </a:solidFill>
                <a:effectLst/>
                <a:latin typeface="system-ui"/>
              </a:rPr>
              <a:t>default:</a:t>
            </a:r>
            <a:br>
              <a:rPr lang="en-US" sz="3600" dirty="0"/>
            </a:br>
            <a:r>
              <a:rPr lang="en-US" sz="3600" b="0" i="0" dirty="0">
                <a:solidFill>
                  <a:srgbClr val="000000"/>
                </a:solidFill>
                <a:effectLst/>
                <a:latin typeface="system-ui"/>
              </a:rPr>
              <a:t>code to be executed if all cases are not matched;</a:t>
            </a:r>
            <a:br>
              <a:rPr lang="en-US" sz="3600" dirty="0"/>
            </a:br>
            <a:r>
              <a:rPr lang="en-US" sz="3600" b="0" i="0" dirty="0">
                <a:solidFill>
                  <a:srgbClr val="000000"/>
                </a:solidFill>
                <a:effectLst/>
                <a:latin typeface="system-ui"/>
              </a:rPr>
              <a: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Switch Statement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script</a:t>
            </a:r>
            <a:r>
              <a:rPr lang="en-US" sz="3200" b="0" i="0" dirty="0">
                <a:solidFill>
                  <a:srgbClr val="0000CD"/>
                </a:solidFill>
                <a:effectLst/>
                <a:latin typeface="system-ui"/>
              </a:rPr>
              <a:t>&gt;</a:t>
            </a:r>
            <a:br>
              <a:rPr lang="en-US" sz="3200" b="0" i="0" dirty="0">
                <a:solidFill>
                  <a:srgbClr val="000000"/>
                </a:solidFill>
                <a:effectLst/>
                <a:latin typeface="system-ui"/>
              </a:rPr>
            </a:br>
            <a:r>
              <a:rPr lang="en-US" sz="3200" b="0" i="0" dirty="0">
                <a:solidFill>
                  <a:srgbClr val="0000CD"/>
                </a:solidFill>
                <a:effectLst/>
                <a:latin typeface="system-ui"/>
              </a:rPr>
              <a:t>var</a:t>
            </a:r>
            <a:r>
              <a:rPr lang="en-US" sz="3200" b="0" i="0" dirty="0">
                <a:solidFill>
                  <a:srgbClr val="000000"/>
                </a:solidFill>
                <a:effectLst/>
                <a:latin typeface="system-ui"/>
              </a:rPr>
              <a:t> d = </a:t>
            </a:r>
            <a:r>
              <a:rPr lang="en-US" sz="3200" b="0" i="0" dirty="0">
                <a:solidFill>
                  <a:srgbClr val="0000CD"/>
                </a:solidFill>
                <a:effectLst/>
                <a:latin typeface="system-ui"/>
              </a:rPr>
              <a:t>new</a:t>
            </a:r>
            <a:r>
              <a:rPr lang="en-US" sz="3200" b="0" i="0" dirty="0">
                <a:solidFill>
                  <a:srgbClr val="000000"/>
                </a:solidFill>
                <a:effectLst/>
                <a:latin typeface="system-ui"/>
              </a:rPr>
              <a:t> Date();</a:t>
            </a:r>
            <a:br>
              <a:rPr lang="en-US" sz="3200" b="0" i="0" dirty="0">
                <a:solidFill>
                  <a:srgbClr val="000000"/>
                </a:solidFill>
                <a:effectLst/>
                <a:latin typeface="system-ui"/>
              </a:rPr>
            </a:br>
            <a:r>
              <a:rPr lang="en-US" sz="3200" b="0" i="0" dirty="0">
                <a:solidFill>
                  <a:srgbClr val="0000CD"/>
                </a:solidFill>
                <a:effectLst/>
                <a:latin typeface="system-ui"/>
              </a:rPr>
              <a:t>switch</a:t>
            </a:r>
            <a:r>
              <a:rPr lang="en-US" sz="3200" b="0" i="0" dirty="0">
                <a:solidFill>
                  <a:srgbClr val="000000"/>
                </a:solidFill>
                <a:effectLst/>
                <a:latin typeface="system-ui"/>
              </a:rPr>
              <a:t>(</a:t>
            </a:r>
            <a:r>
              <a:rPr lang="en-US" sz="3200" b="0" i="0" dirty="0" err="1">
                <a:solidFill>
                  <a:srgbClr val="000000"/>
                </a:solidFill>
                <a:effectLst/>
                <a:latin typeface="system-ui"/>
              </a:rPr>
              <a:t>d.getDay</a:t>
            </a:r>
            <a:r>
              <a:rPr lang="en-US" sz="3200" b="0" i="0" dirty="0">
                <a:solidFill>
                  <a:srgbClr val="000000"/>
                </a:solidFill>
                <a:effectLst/>
                <a:latin typeface="system-ui"/>
              </a:rPr>
              <a:t>()) {</a:t>
            </a:r>
            <a:br>
              <a:rPr lang="en-US" sz="3200" b="0" i="0" dirty="0">
                <a:solidFill>
                  <a:srgbClr val="000000"/>
                </a:solidFill>
                <a:effectLst/>
                <a:latin typeface="system-ui"/>
              </a:rPr>
            </a:br>
            <a:r>
              <a:rPr lang="en-US" sz="3200" b="0" i="0" dirty="0">
                <a:solidFill>
                  <a:srgbClr val="0000CD"/>
                </a:solidFill>
                <a:effectLst/>
                <a:latin typeface="system-ui"/>
              </a:rPr>
              <a:t>default</a:t>
            </a:r>
            <a:r>
              <a:rPr lang="en-US" sz="3200" b="0" i="0" dirty="0">
                <a:solidFill>
                  <a:srgbClr val="000000"/>
                </a:solidFill>
                <a:effectLst/>
                <a:latin typeface="system-ui"/>
              </a:rPr>
              <a:t>: </a:t>
            </a:r>
            <a:br>
              <a:rPr lang="en-US" sz="3200" b="0" i="0" dirty="0">
                <a:solidFill>
                  <a:srgbClr val="000000"/>
                </a:solidFill>
                <a:effectLst/>
                <a:latin typeface="system-ui"/>
              </a:rPr>
            </a:br>
            <a:r>
              <a:rPr lang="en-US" sz="3200" b="0" i="0" dirty="0" err="1">
                <a:solidFill>
                  <a:srgbClr val="000000"/>
                </a:solidFill>
                <a:effectLst/>
                <a:latin typeface="system-ui"/>
              </a:rPr>
              <a:t>document.write</a:t>
            </a:r>
            <a:r>
              <a:rPr lang="en-US" sz="3200" b="0" i="0" dirty="0">
                <a:solidFill>
                  <a:srgbClr val="000000"/>
                </a:solidFill>
                <a:effectLst/>
                <a:latin typeface="system-ui"/>
              </a:rPr>
              <a:t>(</a:t>
            </a:r>
            <a:r>
              <a:rPr lang="en-US" sz="3200" b="0" i="0" dirty="0">
                <a:solidFill>
                  <a:srgbClr val="A52A2A"/>
                </a:solidFill>
                <a:effectLst/>
                <a:latin typeface="system-ui"/>
              </a:rPr>
              <a:t>"Looking forward to the weekend."</a:t>
            </a:r>
            <a:r>
              <a:rPr lang="en-US" sz="3200" b="0" i="0" dirty="0">
                <a:solidFill>
                  <a:srgbClr val="000000"/>
                </a:solidFill>
                <a:effectLst/>
                <a:latin typeface="system-ui"/>
              </a:rPr>
              <a:t>);</a:t>
            </a:r>
            <a:br>
              <a:rPr lang="en-US" sz="3200" b="0" i="0" dirty="0">
                <a:solidFill>
                  <a:srgbClr val="000000"/>
                </a:solidFill>
                <a:effectLst/>
                <a:latin typeface="system-ui"/>
              </a:rPr>
            </a:br>
            <a:r>
              <a:rPr lang="en-US" sz="3200" b="0" i="0" dirty="0">
                <a:solidFill>
                  <a:srgbClr val="0000CD"/>
                </a:solidFill>
                <a:effectLst/>
                <a:latin typeface="system-ui"/>
              </a:rPr>
              <a:t>break</a:t>
            </a:r>
            <a:r>
              <a:rPr lang="en-US" sz="3200" b="0" i="0" dirty="0">
                <a:solidFill>
                  <a:srgbClr val="000000"/>
                </a:solidFill>
                <a:effectLst/>
                <a:latin typeface="system-ui"/>
              </a:rPr>
              <a:t>;</a:t>
            </a:r>
            <a:br>
              <a:rPr lang="en-US" sz="3200" b="0" i="0" dirty="0">
                <a:solidFill>
                  <a:srgbClr val="000000"/>
                </a:solidFill>
                <a:effectLst/>
                <a:latin typeface="system-ui"/>
              </a:rPr>
            </a:br>
            <a:r>
              <a:rPr lang="en-US" sz="3200" b="0" i="0" dirty="0">
                <a:solidFill>
                  <a:srgbClr val="0000CD"/>
                </a:solidFill>
                <a:effectLst/>
                <a:latin typeface="system-ui"/>
              </a:rPr>
              <a:t>case</a:t>
            </a:r>
            <a:r>
              <a:rPr lang="en-US" sz="3200" b="0" i="0" dirty="0">
                <a:solidFill>
                  <a:srgbClr val="000000"/>
                </a:solidFill>
                <a:effectLst/>
                <a:latin typeface="system-ui"/>
              </a:rPr>
              <a:t> </a:t>
            </a:r>
            <a:r>
              <a:rPr lang="en-US" sz="3200" b="0" i="0" dirty="0">
                <a:solidFill>
                  <a:srgbClr val="FF0000"/>
                </a:solidFill>
                <a:effectLst/>
                <a:latin typeface="system-ui"/>
              </a:rPr>
              <a:t>6</a:t>
            </a:r>
            <a:r>
              <a:rPr lang="en-US" sz="3200" b="0" i="0" dirty="0">
                <a:solidFill>
                  <a:srgbClr val="000000"/>
                </a:solidFill>
                <a:effectLst/>
                <a:latin typeface="system-ui"/>
              </a:rPr>
              <a:t>:</a:t>
            </a:r>
            <a:br>
              <a:rPr lang="en-US" sz="3200" b="0" i="0" dirty="0">
                <a:solidFill>
                  <a:srgbClr val="000000"/>
                </a:solidFill>
                <a:effectLst/>
                <a:latin typeface="system-ui"/>
              </a:rPr>
            </a:br>
            <a:r>
              <a:rPr lang="en-US" sz="3200" b="0" i="0" dirty="0" err="1">
                <a:solidFill>
                  <a:srgbClr val="000000"/>
                </a:solidFill>
                <a:effectLst/>
                <a:latin typeface="system-ui"/>
              </a:rPr>
              <a:t>document.write</a:t>
            </a:r>
            <a:r>
              <a:rPr lang="en-US" sz="3200" b="0" i="0" dirty="0">
                <a:solidFill>
                  <a:srgbClr val="000000"/>
                </a:solidFill>
                <a:effectLst/>
                <a:latin typeface="system-ui"/>
              </a:rPr>
              <a:t>(</a:t>
            </a:r>
            <a:r>
              <a:rPr lang="en-US" sz="3200" b="0" i="0" dirty="0">
                <a:solidFill>
                  <a:srgbClr val="A52A2A"/>
                </a:solidFill>
                <a:effectLst/>
                <a:latin typeface="system-ui"/>
              </a:rPr>
              <a:t>"Today is Saturday."</a:t>
            </a:r>
            <a:r>
              <a:rPr lang="en-US" sz="3200" b="0" i="0" dirty="0">
                <a:solidFill>
                  <a:srgbClr val="000000"/>
                </a:solidFill>
                <a:effectLst/>
                <a:latin typeface="system-ui"/>
              </a:rPr>
              <a:t>);</a:t>
            </a:r>
            <a:br>
              <a:rPr lang="en-US" sz="3200" b="0" i="0" dirty="0">
                <a:solidFill>
                  <a:srgbClr val="000000"/>
                </a:solidFill>
                <a:effectLst/>
                <a:latin typeface="system-ui"/>
              </a:rPr>
            </a:br>
            <a:r>
              <a:rPr lang="en-US" sz="3200" b="0" i="0" dirty="0">
                <a:solidFill>
                  <a:srgbClr val="0000CD"/>
                </a:solidFill>
                <a:effectLst/>
                <a:latin typeface="system-ui"/>
              </a:rPr>
              <a:t>break</a:t>
            </a:r>
            <a:r>
              <a:rPr lang="en-US" sz="3200" b="0" i="0" dirty="0">
                <a:solidFill>
                  <a:srgbClr val="000000"/>
                </a:solidFill>
                <a:effectLst/>
                <a:latin typeface="system-ui"/>
              </a:rPr>
              <a:t>; </a:t>
            </a:r>
            <a:br>
              <a:rPr lang="en-US" sz="3200" b="0" i="0" dirty="0">
                <a:solidFill>
                  <a:srgbClr val="000000"/>
                </a:solidFill>
                <a:effectLst/>
                <a:latin typeface="system-ui"/>
              </a:rPr>
            </a:br>
            <a:r>
              <a:rPr lang="en-US" sz="3200" b="0" i="0" dirty="0">
                <a:solidFill>
                  <a:srgbClr val="0000CD"/>
                </a:solidFill>
                <a:effectLst/>
                <a:latin typeface="system-ui"/>
              </a:rPr>
              <a:t>case</a:t>
            </a:r>
            <a:r>
              <a:rPr lang="en-US" sz="3200" b="0" i="0" dirty="0">
                <a:solidFill>
                  <a:srgbClr val="000000"/>
                </a:solidFill>
                <a:effectLst/>
                <a:latin typeface="system-ui"/>
              </a:rPr>
              <a:t> </a:t>
            </a:r>
            <a:r>
              <a:rPr lang="en-US" sz="3200" b="0" i="0" dirty="0">
                <a:solidFill>
                  <a:srgbClr val="FF0000"/>
                </a:solidFill>
                <a:effectLst/>
                <a:latin typeface="system-ui"/>
              </a:rPr>
              <a:t>0</a:t>
            </a:r>
            <a:r>
              <a:rPr lang="en-US" sz="3200" b="0" i="0" dirty="0">
                <a:solidFill>
                  <a:srgbClr val="000000"/>
                </a:solidFill>
                <a:effectLst/>
                <a:latin typeface="system-ui"/>
              </a:rPr>
              <a:t>:</a:t>
            </a:r>
            <a:br>
              <a:rPr lang="en-US" sz="3200" b="0" i="0" dirty="0">
                <a:solidFill>
                  <a:srgbClr val="000000"/>
                </a:solidFill>
                <a:effectLst/>
                <a:latin typeface="system-ui"/>
              </a:rPr>
            </a:br>
            <a:r>
              <a:rPr lang="en-US" sz="3200" b="0" i="0" dirty="0" err="1">
                <a:solidFill>
                  <a:srgbClr val="000000"/>
                </a:solidFill>
                <a:effectLst/>
                <a:latin typeface="system-ui"/>
              </a:rPr>
              <a:t>document.write</a:t>
            </a:r>
            <a:r>
              <a:rPr lang="en-US" sz="3200" b="0" i="0" dirty="0">
                <a:solidFill>
                  <a:srgbClr val="000000"/>
                </a:solidFill>
                <a:effectLst/>
                <a:latin typeface="system-ui"/>
              </a:rPr>
              <a:t>(</a:t>
            </a:r>
            <a:r>
              <a:rPr lang="en-US" sz="3200" b="0" i="0" dirty="0">
                <a:solidFill>
                  <a:srgbClr val="A52A2A"/>
                </a:solidFill>
                <a:effectLst/>
                <a:latin typeface="system-ui"/>
              </a:rPr>
              <a:t>"Today is Sunday."</a:t>
            </a:r>
            <a:r>
              <a:rPr lang="en-US" sz="3200" b="0" i="0" dirty="0">
                <a:solidFill>
                  <a:srgbClr val="000000"/>
                </a:solidFill>
                <a:effectLst/>
                <a:latin typeface="system-ui"/>
              </a:rPr>
              <a:t>);</a:t>
            </a:r>
            <a:br>
              <a:rPr lang="en-US" sz="3200" b="0" i="0" dirty="0">
                <a:solidFill>
                  <a:srgbClr val="000000"/>
                </a:solidFill>
                <a:effectLst/>
                <a:latin typeface="system-ui"/>
              </a:rPr>
            </a:br>
            <a:r>
              <a:rPr lang="en-US" sz="3200" b="0" i="0" dirty="0">
                <a:solidFill>
                  <a:srgbClr val="000000"/>
                </a:solidFill>
                <a:effectLst/>
                <a:latin typeface="system-ui"/>
              </a:rPr>
              <a:t>}</a:t>
            </a:r>
            <a:br>
              <a:rPr lang="en-US"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/script</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Looping Statement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CD"/>
                </a:solidFill>
                <a:effectLst/>
                <a:latin typeface="system-ui"/>
              </a:rPr>
              <a:t>Loops are used to execute a block of code a specified number of times. In JavaScript, there are many loops which can be used like JavaScript for loop, while, do while or for-in loops.</a:t>
            </a:r>
            <a:endParaRPr lang="en-US" sz="3200" b="0" i="0" dirty="0">
              <a:solidFill>
                <a:srgbClr val="0000CD"/>
              </a:solidFill>
              <a:effectLst/>
              <a:latin typeface="system-ui"/>
            </a:endParaRPr>
          </a:p>
          <a:p>
            <a:pPr marL="571500" indent="-571500" algn="l">
              <a:buFont typeface="Arial" panose="020B0604020202020204" pitchFamily="34" charset="0"/>
              <a:buChar char="•"/>
            </a:pPr>
            <a:br>
              <a:rPr lang="en-US" sz="3200" dirty="0"/>
            </a:br>
            <a:endParaRPr lang="en-US" sz="3600" b="1" dirty="0">
              <a:solidFill>
                <a:srgbClr val="000000"/>
              </a:solidFill>
              <a:latin typeface="+mj-lt"/>
            </a:endParaRPr>
          </a:p>
        </p:txBody>
      </p:sp>
      <p:graphicFrame>
        <p:nvGraphicFramePr>
          <p:cNvPr id="4" name="Table 3"/>
          <p:cNvGraphicFramePr>
            <a:graphicFrameLocks noGrp="1"/>
          </p:cNvGraphicFramePr>
          <p:nvPr/>
        </p:nvGraphicFramePr>
        <p:xfrm>
          <a:off x="1976659" y="5084921"/>
          <a:ext cx="18317035" cy="3429000"/>
        </p:xfrm>
        <a:graphic>
          <a:graphicData uri="http://schemas.openxmlformats.org/drawingml/2006/table">
            <a:tbl>
              <a:tblPr/>
              <a:tblGrid>
                <a:gridCol w="2747337"/>
                <a:gridCol w="15569698"/>
              </a:tblGrid>
              <a:tr h="0">
                <a:tc>
                  <a:txBody>
                    <a:bodyPr/>
                    <a:lstStyle/>
                    <a:p>
                      <a:pPr algn="l" fontAlgn="b"/>
                      <a:r>
                        <a:rPr lang="en-IN">
                          <a:effectLst/>
                        </a:rPr>
                        <a:t>Loops</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30232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Description</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232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a:effectLst/>
                        </a:rPr>
                        <a:t>for</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loops through a block of code a specified number of times.</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a:effectLst/>
                        </a:rPr>
                        <a:t>while</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loops through a block of code as long as the specified condition is true.</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do while</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loops through a block of code once, and then repeats the loop as long as the specified condition is true.</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For loop</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CD"/>
                </a:solidFill>
                <a:effectLst/>
                <a:latin typeface="system-ui"/>
              </a:rPr>
              <a:t>The for loop iterates the block of code for a fixed number of times. It is used when the number of iteration is known.</a:t>
            </a:r>
            <a:br>
              <a:rPr lang="en-US" sz="3200" b="0" i="0" dirty="0">
                <a:solidFill>
                  <a:srgbClr val="0000CD"/>
                </a:solidFill>
                <a:effectLst/>
                <a:latin typeface="system-ui"/>
              </a:rPr>
            </a:br>
            <a:r>
              <a:rPr lang="en-US" sz="3600" b="0" i="0" dirty="0">
                <a:solidFill>
                  <a:srgbClr val="000000"/>
                </a:solidFill>
                <a:effectLst/>
                <a:latin typeface="system-ui"/>
              </a:rPr>
              <a:t>for (initialization; condition; increment/decrement)</a:t>
            </a:r>
            <a:br>
              <a:rPr lang="en-US" sz="3600" dirty="0"/>
            </a:br>
            <a:r>
              <a:rPr lang="en-US" sz="3600" b="0" i="0" dirty="0">
                <a:solidFill>
                  <a:srgbClr val="000000"/>
                </a:solidFill>
                <a:effectLst/>
                <a:latin typeface="system-ui"/>
              </a:rPr>
              <a:t>{</a:t>
            </a:r>
            <a:br>
              <a:rPr lang="en-US" sz="3600" dirty="0"/>
            </a:br>
            <a:r>
              <a:rPr lang="en-US" sz="3600" b="0" i="0" dirty="0">
                <a:solidFill>
                  <a:srgbClr val="000000"/>
                </a:solidFill>
                <a:effectLst/>
                <a:latin typeface="system-ui"/>
              </a:rPr>
              <a:t>// code to be executed</a:t>
            </a:r>
            <a:br>
              <a:rPr lang="en-US" sz="3600" dirty="0"/>
            </a:br>
            <a:r>
              <a:rPr lang="en-US" sz="3600" b="0" i="0" dirty="0">
                <a:solidFill>
                  <a:srgbClr val="000000"/>
                </a:solidFill>
                <a:effectLst/>
                <a:latin typeface="system-ui"/>
              </a:rPr>
              <a:t>}</a:t>
            </a:r>
            <a:br>
              <a:rPr lang="en-US" sz="3200" dirty="0"/>
            </a:br>
            <a:r>
              <a:rPr lang="en-US" sz="3200" b="1" dirty="0"/>
              <a:t>Initialization : </a:t>
            </a:r>
            <a:r>
              <a:rPr lang="en-US" sz="3200" dirty="0"/>
              <a:t>It is used to give initial value to the counter variables, which after one loop will get incremented/decremented as specified.</a:t>
            </a:r>
            <a:endParaRPr lang="en-US" sz="3200" dirty="0"/>
          </a:p>
          <a:p>
            <a:pPr marL="571500" indent="-571500" algn="l">
              <a:buFont typeface="Arial" panose="020B0604020202020204" pitchFamily="34" charset="0"/>
              <a:buChar char="•"/>
            </a:pPr>
            <a:r>
              <a:rPr lang="en-US" sz="3200" b="1" dirty="0"/>
              <a:t>Condition : </a:t>
            </a:r>
            <a:r>
              <a:rPr lang="en-US" sz="3200" dirty="0"/>
              <a:t>It is evaluated at the beginning of each iteration. If it evaluates to true, then only the loop statements execute. If it evaluates to false, the execution of the loop ends.</a:t>
            </a:r>
            <a:endParaRPr lang="en-US" sz="3200" dirty="0"/>
          </a:p>
          <a:p>
            <a:pPr marL="571500" indent="-571500" algn="l">
              <a:buFont typeface="Arial" panose="020B0604020202020204" pitchFamily="34" charset="0"/>
              <a:buChar char="•"/>
            </a:pPr>
            <a:r>
              <a:rPr lang="en-US" sz="3200" b="1" dirty="0"/>
              <a:t>Increment/Decrement : </a:t>
            </a:r>
            <a:r>
              <a:rPr lang="en-US" sz="3200" dirty="0"/>
              <a:t>It updates the loop counter with a new value each time the loop runs.</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For loop</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br>
              <a:rPr lang="en-IN" sz="2800" b="0" i="0" dirty="0">
                <a:solidFill>
                  <a:srgbClr val="0000CD"/>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meta</a:t>
            </a:r>
            <a:r>
              <a:rPr lang="en-IN" sz="2800" b="0" i="0" dirty="0">
                <a:solidFill>
                  <a:srgbClr val="FF0000"/>
                </a:solidFill>
                <a:effectLst/>
                <a:latin typeface="system-ui"/>
              </a:rPr>
              <a:t> charset</a:t>
            </a:r>
            <a:r>
              <a:rPr lang="en-IN" sz="2800" b="0" i="0" dirty="0">
                <a:solidFill>
                  <a:srgbClr val="0000CD"/>
                </a:solidFill>
                <a:effectLst/>
                <a:latin typeface="system-ui"/>
              </a:rPr>
              <a:t>="UTF-8"&gt;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JavaScript For Loop Statement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for</a:t>
            </a:r>
            <a:r>
              <a:rPr lang="en-IN" sz="2800" b="0" i="0" dirty="0">
                <a:solidFill>
                  <a:srgbClr val="000000"/>
                </a:solidFill>
                <a:effectLst/>
                <a:latin typeface="system-ui"/>
              </a:rPr>
              <a:t> (</a:t>
            </a:r>
            <a:r>
              <a:rPr lang="en-IN" sz="2800" b="0" i="0" dirty="0" err="1">
                <a:solidFill>
                  <a:srgbClr val="000000"/>
                </a:solidFill>
                <a:effectLst/>
                <a:latin typeface="system-ui"/>
              </a:rPr>
              <a:t>i</a:t>
            </a:r>
            <a:r>
              <a:rPr lang="en-IN" sz="2800" b="0" i="0" dirty="0">
                <a:solidFill>
                  <a:srgbClr val="000000"/>
                </a:solidFill>
                <a:effectLst/>
                <a:latin typeface="system-ui"/>
              </a:rPr>
              <a:t>=</a:t>
            </a:r>
            <a:r>
              <a:rPr lang="en-IN" sz="2800" b="0" i="0" dirty="0">
                <a:solidFill>
                  <a:srgbClr val="FF0000"/>
                </a:solidFill>
                <a:effectLst/>
                <a:latin typeface="system-ui"/>
              </a:rPr>
              <a:t>1</a:t>
            </a:r>
            <a:r>
              <a:rPr lang="en-IN" sz="2800" b="0" i="0" dirty="0">
                <a:solidFill>
                  <a:srgbClr val="000000"/>
                </a:solidFill>
                <a:effectLst/>
                <a:latin typeface="system-ui"/>
              </a:rPr>
              <a:t>; </a:t>
            </a:r>
            <a:r>
              <a:rPr lang="en-IN" sz="2800" b="0" i="0" dirty="0" err="1">
                <a:solidFill>
                  <a:srgbClr val="000000"/>
                </a:solidFill>
                <a:effectLst/>
                <a:latin typeface="system-ui"/>
              </a:rPr>
              <a:t>i</a:t>
            </a:r>
            <a:r>
              <a:rPr lang="en-IN" sz="2800" b="0" i="0" dirty="0">
                <a:solidFill>
                  <a:srgbClr val="000000"/>
                </a:solidFill>
                <a:effectLst/>
                <a:latin typeface="system-ui"/>
              </a:rPr>
              <a:t>&lt;=</a:t>
            </a:r>
            <a:r>
              <a:rPr lang="en-IN" sz="2800" b="0" i="0" dirty="0">
                <a:solidFill>
                  <a:srgbClr val="FF0000"/>
                </a:solidFill>
                <a:effectLst/>
                <a:latin typeface="system-ui"/>
              </a:rPr>
              <a:t>5</a:t>
            </a:r>
            <a:r>
              <a:rPr lang="en-IN" sz="2800" b="0" i="0" dirty="0">
                <a:solidFill>
                  <a:srgbClr val="000000"/>
                </a:solidFill>
                <a:effectLst/>
                <a:latin typeface="system-ui"/>
              </a:rPr>
              <a:t>; </a:t>
            </a:r>
            <a:r>
              <a:rPr lang="en-IN" sz="2800" b="0" i="0" dirty="0" err="1">
                <a:solidFill>
                  <a:srgbClr val="000000"/>
                </a:solidFill>
                <a:effectLst/>
                <a:latin typeface="system-ui"/>
              </a:rPr>
              <a:t>i</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a:t>
            </a:r>
            <a:r>
              <a:rPr lang="en-IN" sz="2800" b="0" i="0" dirty="0" err="1">
                <a:solidFill>
                  <a:srgbClr val="000000"/>
                </a:solidFill>
                <a:effectLst/>
                <a:latin typeface="system-ui"/>
              </a:rPr>
              <a:t>i</a:t>
            </a:r>
            <a:r>
              <a:rPr lang="en-IN" sz="2800" b="0" i="0" dirty="0">
                <a:solidFill>
                  <a:srgbClr val="000000"/>
                </a:solidFill>
                <a:effectLst/>
                <a:latin typeface="system-ui"/>
              </a:rPr>
              <a:t>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While loop</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CD"/>
                </a:solidFill>
                <a:effectLst/>
                <a:latin typeface="system-ui"/>
              </a:rPr>
              <a:t>In JavaScript while loop the condition is tested and if it evaluates to true only then, the control enters the loop and the block of code will get executed. After that, again the condition will be tested and if it again evaluates to true then again the code will be executed. This block will continue to execute as long as the condition is true. If at any time it evaluates to false, the loop execution will stop.</a:t>
            </a:r>
            <a:endParaRPr lang="en-US" sz="3200" b="0" i="0" dirty="0">
              <a:solidFill>
                <a:srgbClr val="0000CD"/>
              </a:solidFill>
              <a:effectLst/>
              <a:latin typeface="system-ui"/>
            </a:endParaRPr>
          </a:p>
          <a:p>
            <a:pPr marL="571500" indent="-571500" algn="l">
              <a:buFont typeface="Arial" panose="020B0604020202020204" pitchFamily="34" charset="0"/>
              <a:buChar char="•"/>
            </a:pPr>
            <a:r>
              <a:rPr lang="en-US" sz="3200" b="0" i="0" dirty="0">
                <a:solidFill>
                  <a:srgbClr val="000000"/>
                </a:solidFill>
                <a:effectLst/>
                <a:latin typeface="system-ui"/>
              </a:rPr>
              <a:t>while (condition is true)</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 code to be executed</a:t>
            </a:r>
            <a:br>
              <a:rPr lang="en-US" sz="3200" dirty="0"/>
            </a:br>
            <a:r>
              <a:rPr lang="en-US" sz="3200" b="0" i="0" dirty="0">
                <a:solidFill>
                  <a:srgbClr val="000000"/>
                </a:solidFill>
                <a:effectLst/>
                <a:latin typeface="system-ui"/>
              </a:rPr>
              <a:t>}</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US" sz="3200" dirty="0">
                <a:solidFill>
                  <a:srgbClr val="0000CD"/>
                </a:solidFill>
                <a:latin typeface="system-ui"/>
              </a:rPr>
              <a:t>The JavaScript do while loop iterates the loop while loop, but, the difference is that the loop is executed at least once even when the condition is false.</a:t>
            </a:r>
            <a:br>
              <a:rPr lang="en-US" sz="3200" b="0" i="0" dirty="0">
                <a:solidFill>
                  <a:srgbClr val="000000"/>
                </a:solidFill>
                <a:effectLst/>
                <a:latin typeface="system-ui"/>
              </a:rPr>
            </a:br>
            <a:br>
              <a:rPr lang="en-US" sz="3200" b="0" i="0" dirty="0">
                <a:solidFill>
                  <a:srgbClr val="000000"/>
                </a:solidFill>
                <a:effectLst/>
                <a:latin typeface="system-ui"/>
              </a:rPr>
            </a:br>
            <a:r>
              <a:rPr lang="en-US" sz="2800" b="0" i="0" dirty="0">
                <a:solidFill>
                  <a:srgbClr val="000000"/>
                </a:solidFill>
                <a:effectLst/>
                <a:latin typeface="system-ui"/>
              </a:rPr>
              <a:t>do {</a:t>
            </a:r>
            <a:br>
              <a:rPr lang="en-US" sz="2800" dirty="0"/>
            </a:br>
            <a:r>
              <a:rPr lang="en-US" sz="2800" b="0" i="0" dirty="0">
                <a:solidFill>
                  <a:srgbClr val="000000"/>
                </a:solidFill>
                <a:effectLst/>
                <a:latin typeface="system-ui"/>
              </a:rPr>
              <a:t>// code to be executed</a:t>
            </a:r>
            <a:br>
              <a:rPr lang="en-US" sz="2800" dirty="0"/>
            </a:br>
            <a:r>
              <a:rPr lang="en-US" sz="2800" b="0" i="0" dirty="0">
                <a:solidFill>
                  <a:srgbClr val="000000"/>
                </a:solidFill>
                <a:effectLst/>
                <a:latin typeface="system-ui"/>
              </a:rPr>
              <a:t>}</a:t>
            </a:r>
            <a:br>
              <a:rPr lang="en-US" sz="2800" b="0" i="0" dirty="0">
                <a:solidFill>
                  <a:srgbClr val="000000"/>
                </a:solidFill>
                <a:effectLst/>
                <a:latin typeface="system-ui"/>
              </a:rPr>
            </a:br>
            <a:r>
              <a:rPr lang="en-US" sz="2800" b="0" i="0" dirty="0">
                <a:solidFill>
                  <a:srgbClr val="000000"/>
                </a:solidFill>
                <a:effectLst/>
                <a:latin typeface="system-ui"/>
              </a:rPr>
              <a:t>while (condition)</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endParaRPr lang="en-US" dirty="0"/>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Form Events</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JavaScript Form events are those events that get </a:t>
            </a:r>
            <a:r>
              <a:rPr lang="en-US" sz="3600" b="1" dirty="0" err="1">
                <a:solidFill>
                  <a:srgbClr val="000000"/>
                </a:solidFill>
                <a:latin typeface="+mj-lt"/>
              </a:rPr>
              <a:t>trigerred</a:t>
            </a:r>
            <a:r>
              <a:rPr lang="en-US" sz="3600" b="1" dirty="0">
                <a:solidFill>
                  <a:srgbClr val="000000"/>
                </a:solidFill>
                <a:latin typeface="+mj-lt"/>
              </a:rPr>
              <a:t> when a user interacts with a form in a website. The purpose of using form events is to make form filling process interactive and informative for the user. These form events includes onclick, </a:t>
            </a:r>
            <a:r>
              <a:rPr lang="en-US" sz="3600" b="1" dirty="0" err="1">
                <a:solidFill>
                  <a:srgbClr val="000000"/>
                </a:solidFill>
                <a:latin typeface="+mj-lt"/>
              </a:rPr>
              <a:t>onfocus</a:t>
            </a:r>
            <a:r>
              <a:rPr lang="en-US" sz="3600" b="1" dirty="0">
                <a:solidFill>
                  <a:srgbClr val="000000"/>
                </a:solidFill>
                <a:latin typeface="+mj-lt"/>
              </a:rPr>
              <a:t>, </a:t>
            </a:r>
            <a:r>
              <a:rPr lang="en-US" sz="3600" b="1" dirty="0" err="1">
                <a:solidFill>
                  <a:srgbClr val="000000"/>
                </a:solidFill>
                <a:latin typeface="+mj-lt"/>
              </a:rPr>
              <a:t>onblur</a:t>
            </a:r>
            <a:r>
              <a:rPr lang="en-US" sz="3600" b="1" dirty="0">
                <a:solidFill>
                  <a:srgbClr val="000000"/>
                </a:solidFill>
                <a:latin typeface="+mj-lt"/>
              </a:rPr>
              <a:t>, </a:t>
            </a:r>
            <a:r>
              <a:rPr lang="en-US" sz="3600" b="1" dirty="0" err="1">
                <a:solidFill>
                  <a:srgbClr val="000000"/>
                </a:solidFill>
                <a:latin typeface="+mj-lt"/>
              </a:rPr>
              <a:t>onreset</a:t>
            </a:r>
            <a:r>
              <a:rPr lang="en-US" sz="3600" b="1" dirty="0">
                <a:solidFill>
                  <a:srgbClr val="000000"/>
                </a:solidFill>
                <a:latin typeface="+mj-lt"/>
              </a:rPr>
              <a:t>, etc.</a:t>
            </a:r>
            <a:br>
              <a:rPr lang="en-US" sz="3600" b="1" dirty="0">
                <a:solidFill>
                  <a:srgbClr val="000000"/>
                </a:solidFill>
                <a:latin typeface="+mj-lt"/>
              </a:rPr>
            </a:br>
            <a:br>
              <a:rPr lang="en-US" sz="3600" b="1" dirty="0">
                <a:solidFill>
                  <a:srgbClr val="000000"/>
                </a:solidFill>
                <a:latin typeface="+mj-lt"/>
              </a:rPr>
            </a:br>
            <a:r>
              <a:rPr lang="en-US" sz="3200" b="0" i="0" dirty="0">
                <a:solidFill>
                  <a:srgbClr val="000000"/>
                </a:solidFill>
                <a:effectLst/>
                <a:latin typeface="system-ui"/>
              </a:rPr>
              <a:t>Tips for form filling when user clicks/hovers on input field.</a:t>
            </a:r>
            <a:br>
              <a:rPr lang="en-US" sz="3200" b="0" i="0" dirty="0">
                <a:solidFill>
                  <a:srgbClr val="000000"/>
                </a:solidFill>
                <a:effectLst/>
                <a:latin typeface="system-ui"/>
              </a:rPr>
            </a:br>
            <a:r>
              <a:rPr lang="en-US" sz="3200" b="0" i="0" dirty="0">
                <a:solidFill>
                  <a:srgbClr val="000000"/>
                </a:solidFill>
                <a:effectLst/>
                <a:latin typeface="system-ui"/>
              </a:rPr>
              <a:t>Confirmation of form submission.</a:t>
            </a:r>
            <a:br>
              <a:rPr lang="en-US" sz="3200" b="0" i="0" dirty="0">
                <a:solidFill>
                  <a:srgbClr val="000000"/>
                </a:solidFill>
                <a:effectLst/>
                <a:latin typeface="system-ui"/>
              </a:rPr>
            </a:br>
            <a:r>
              <a:rPr lang="en-US" sz="3200" b="0" i="0" dirty="0">
                <a:solidFill>
                  <a:srgbClr val="000000"/>
                </a:solidFill>
                <a:effectLst/>
                <a:latin typeface="system-ui"/>
              </a:rPr>
              <a:t>Real time validation of email, contact number, etc.</a:t>
            </a:r>
            <a:endParaRPr lang="en-US" sz="3200" b="0" i="0" dirty="0">
              <a:solidFill>
                <a:srgbClr val="000000"/>
              </a:solidFill>
              <a:effectLst/>
              <a:latin typeface="system-ui"/>
            </a:endParaRPr>
          </a:p>
          <a:p>
            <a:pPr marL="457200" indent="-457200" algn="l">
              <a:buFont typeface="Arial" panose="020B0604020202020204" pitchFamily="34" charset="0"/>
              <a:buChar char="•"/>
            </a:pPr>
            <a:r>
              <a:rPr lang="en-IN" sz="3600" b="0" i="0" dirty="0" err="1">
                <a:solidFill>
                  <a:srgbClr val="000000"/>
                </a:solidFill>
                <a:effectLst/>
                <a:latin typeface="system-ui"/>
              </a:rPr>
              <a:t>Javascript</a:t>
            </a:r>
            <a:r>
              <a:rPr lang="en-IN" sz="3600" b="0" i="0" dirty="0">
                <a:solidFill>
                  <a:srgbClr val="000000"/>
                </a:solidFill>
                <a:effectLst/>
                <a:latin typeface="system-ui"/>
              </a:rPr>
              <a:t> Focus Event (</a:t>
            </a:r>
            <a:r>
              <a:rPr lang="en-IN" sz="3600" b="0" i="0" dirty="0" err="1">
                <a:solidFill>
                  <a:srgbClr val="000000"/>
                </a:solidFill>
                <a:effectLst/>
                <a:latin typeface="system-ui"/>
              </a:rPr>
              <a:t>onfocus</a:t>
            </a:r>
            <a:r>
              <a:rPr lang="en-IN" sz="3600" b="0" i="0" dirty="0">
                <a:solidFill>
                  <a:srgbClr val="000000"/>
                </a:solidFill>
                <a:effectLst/>
                <a:latin typeface="system-ui"/>
              </a:rPr>
              <a:t>)</a:t>
            </a:r>
            <a:br>
              <a:rPr lang="en-IN" sz="3600" b="0" i="0" dirty="0">
                <a:solidFill>
                  <a:srgbClr val="000000"/>
                </a:solidFill>
                <a:effectLst/>
                <a:latin typeface="system-ui"/>
              </a:rPr>
            </a:br>
            <a:r>
              <a:rPr lang="en-US" sz="3200" dirty="0"/>
              <a:t>Focus Event in JavaScript triggers when user focuses, i.e., clicks on an element. </a:t>
            </a:r>
            <a:br>
              <a:rPr lang="en-US" sz="3200" dirty="0"/>
            </a:br>
            <a:r>
              <a:rPr lang="en-US" sz="3200" dirty="0"/>
              <a:t>Using </a:t>
            </a:r>
            <a:r>
              <a:rPr lang="en-US" sz="3200" dirty="0" err="1"/>
              <a:t>onfocus</a:t>
            </a:r>
            <a:r>
              <a:rPr lang="en-US" sz="3200" dirty="0"/>
              <a:t> event handler, you can change element's style like change color, add shadow, etc. Similarly, you can show tooltips or alert boxes to give information about the input field.</a:t>
            </a:r>
            <a:br>
              <a:rPr lang="en-IN" sz="3200" dirty="0"/>
            </a:b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Form Events</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function</a:t>
            </a:r>
            <a:r>
              <a:rPr lang="en-IN" sz="3200" b="0" i="0" dirty="0">
                <a:solidFill>
                  <a:srgbClr val="000000"/>
                </a:solidFill>
                <a:effectLst/>
                <a:latin typeface="system-ui"/>
              </a:rPr>
              <a:t> </a:t>
            </a:r>
            <a:r>
              <a:rPr lang="en-IN" sz="3200" b="0" i="0" dirty="0" err="1">
                <a:solidFill>
                  <a:srgbClr val="000000"/>
                </a:solidFill>
                <a:effectLst/>
                <a:latin typeface="system-ui"/>
              </a:rPr>
              <a:t>highlightInput</a:t>
            </a:r>
            <a:r>
              <a:rPr lang="en-IN" sz="3200" b="0" i="0" dirty="0">
                <a:solidFill>
                  <a:srgbClr val="000000"/>
                </a:solidFill>
                <a:effectLst/>
                <a:latin typeface="system-ui"/>
              </a:rPr>
              <a:t>(elm){</a:t>
            </a:r>
            <a:br>
              <a:rPr lang="en-IN" sz="3200" b="0" i="0" dirty="0">
                <a:solidFill>
                  <a:srgbClr val="000000"/>
                </a:solidFill>
                <a:effectLst/>
                <a:latin typeface="system-ui"/>
              </a:rPr>
            </a:br>
            <a:r>
              <a:rPr lang="en-IN" sz="3200" b="0" i="0" dirty="0" err="1">
                <a:solidFill>
                  <a:srgbClr val="000000"/>
                </a:solidFill>
                <a:effectLst/>
                <a:latin typeface="system-ui"/>
              </a:rPr>
              <a:t>elm.style.background</a:t>
            </a:r>
            <a:r>
              <a:rPr lang="en-IN" sz="3200" b="0" i="0" dirty="0">
                <a:solidFill>
                  <a:srgbClr val="000000"/>
                </a:solidFill>
                <a:effectLst/>
                <a:latin typeface="system-ui"/>
              </a:rPr>
              <a:t> = </a:t>
            </a:r>
            <a:r>
              <a:rPr lang="en-IN" sz="3200" b="0" i="0" dirty="0">
                <a:solidFill>
                  <a:srgbClr val="A52A2A"/>
                </a:solidFill>
                <a:effectLst/>
                <a:latin typeface="system-ui"/>
              </a:rPr>
              <a:t>"</a:t>
            </a:r>
            <a:r>
              <a:rPr lang="en-IN" sz="3200" b="0" i="0" dirty="0" err="1">
                <a:solidFill>
                  <a:srgbClr val="A52A2A"/>
                </a:solidFill>
                <a:effectLst/>
                <a:latin typeface="system-ui"/>
              </a:rPr>
              <a:t>lightgreen</a:t>
            </a:r>
            <a:r>
              <a:rPr lang="en-IN" sz="3200" b="0" i="0" dirty="0">
                <a:solidFill>
                  <a:srgbClr val="A52A2A"/>
                </a:solidFill>
                <a:effectLst/>
                <a:latin typeface="system-ui"/>
              </a:rPr>
              <a:t>"</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input</a:t>
            </a:r>
            <a:r>
              <a:rPr lang="en-IN" sz="3200" b="0" i="0" dirty="0">
                <a:solidFill>
                  <a:srgbClr val="FF0000"/>
                </a:solidFill>
                <a:effectLst/>
                <a:latin typeface="system-ui"/>
              </a:rPr>
              <a:t> type</a:t>
            </a:r>
            <a:r>
              <a:rPr lang="en-IN" sz="3200" b="0" i="0" dirty="0">
                <a:solidFill>
                  <a:srgbClr val="0000CD"/>
                </a:solidFill>
                <a:effectLst/>
                <a:latin typeface="system-ui"/>
              </a:rPr>
              <a:t>="text"</a:t>
            </a:r>
            <a:r>
              <a:rPr lang="en-IN" sz="3200" b="0" i="0" dirty="0">
                <a:solidFill>
                  <a:srgbClr val="FF0000"/>
                </a:solidFill>
                <a:effectLst/>
                <a:latin typeface="system-ui"/>
              </a:rPr>
              <a:t> </a:t>
            </a:r>
            <a:r>
              <a:rPr lang="en-IN" sz="3200" b="0" i="0" dirty="0" err="1">
                <a:solidFill>
                  <a:srgbClr val="FF0000"/>
                </a:solidFill>
                <a:effectLst/>
                <a:latin typeface="system-ui"/>
              </a:rPr>
              <a:t>onfocus</a:t>
            </a:r>
            <a:r>
              <a:rPr lang="en-IN" sz="3200" b="0" i="0" dirty="0">
                <a:solidFill>
                  <a:srgbClr val="0000CD"/>
                </a:solidFill>
                <a:effectLst/>
                <a:latin typeface="system-ui"/>
              </a:rPr>
              <a:t>="</a:t>
            </a:r>
            <a:r>
              <a:rPr lang="en-IN" sz="3200" b="0" i="0" dirty="0" err="1">
                <a:solidFill>
                  <a:srgbClr val="0000CD"/>
                </a:solidFill>
                <a:effectLst/>
                <a:latin typeface="system-ui"/>
              </a:rPr>
              <a:t>highlightInput</a:t>
            </a:r>
            <a:r>
              <a:rPr lang="en-IN" sz="3200" b="0" i="0" dirty="0">
                <a:solidFill>
                  <a:srgbClr val="0000CD"/>
                </a:solidFill>
                <a:effectLst/>
                <a:latin typeface="system-ui"/>
              </a:rPr>
              <a:t>(this)"&gt;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button</a:t>
            </a:r>
            <a:r>
              <a:rPr lang="en-IN" sz="3200" b="0" i="0" dirty="0">
                <a:solidFill>
                  <a:srgbClr val="FF0000"/>
                </a:solidFill>
                <a:effectLst/>
                <a:latin typeface="system-ui"/>
              </a:rPr>
              <a:t> type</a:t>
            </a:r>
            <a:r>
              <a:rPr lang="en-IN" sz="3200" b="0" i="0" dirty="0">
                <a:solidFill>
                  <a:srgbClr val="0000CD"/>
                </a:solidFill>
                <a:effectLst/>
                <a:latin typeface="system-ui"/>
              </a:rPr>
              <a:t>="button"&gt;</a:t>
            </a:r>
            <a:r>
              <a:rPr lang="en-IN" sz="3200" b="0" i="0" dirty="0">
                <a:solidFill>
                  <a:srgbClr val="000000"/>
                </a:solidFill>
                <a:effectLst/>
                <a:latin typeface="system-ui"/>
              </a:rPr>
              <a:t>Button</a:t>
            </a:r>
            <a:r>
              <a:rPr lang="en-IN" sz="3200" b="0" i="0" dirty="0">
                <a:solidFill>
                  <a:srgbClr val="0000CD"/>
                </a:solidFill>
                <a:effectLst/>
                <a:latin typeface="system-ui"/>
              </a:rPr>
              <a:t>&lt;</a:t>
            </a:r>
            <a:r>
              <a:rPr lang="en-IN" sz="3200" b="0" i="0" dirty="0">
                <a:solidFill>
                  <a:srgbClr val="A52A2A"/>
                </a:solidFill>
                <a:effectLst/>
                <a:latin typeface="system-ui"/>
              </a:rPr>
              <a:t>/button</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Blur Event (</a:t>
            </a:r>
            <a:r>
              <a:rPr lang="en-US" sz="6000" b="1" i="0" dirty="0" err="1">
                <a:solidFill>
                  <a:srgbClr val="C00000"/>
                </a:solidFill>
                <a:effectLst/>
                <a:latin typeface="Open Sans" panose="020B0606030504020204" pitchFamily="34" charset="0"/>
              </a:rPr>
              <a:t>onblur</a:t>
            </a:r>
            <a:r>
              <a:rPr lang="en-US" sz="6000" b="1" i="0" dirty="0">
                <a:solidFill>
                  <a:srgbClr val="C00000"/>
                </a:solidFill>
                <a:effectLst/>
                <a:latin typeface="Open Sans" panose="020B0606030504020204" pitchFamily="34" charset="0"/>
              </a:rPr>
              <a: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JavaScript Blur event is opposite of Focus event, it triggers when an element looses its focus. So, blur is a situation when an element gets unfocused after getting focused. The </a:t>
            </a:r>
            <a:r>
              <a:rPr lang="en-US" sz="3600" b="1" dirty="0" err="1">
                <a:solidFill>
                  <a:srgbClr val="000000"/>
                </a:solidFill>
                <a:latin typeface="+mj-lt"/>
              </a:rPr>
              <a:t>onblur</a:t>
            </a:r>
            <a:r>
              <a:rPr lang="en-US" sz="3600" b="1" dirty="0">
                <a:solidFill>
                  <a:srgbClr val="000000"/>
                </a:solidFill>
                <a:latin typeface="+mj-lt"/>
              </a:rPr>
              <a:t> event handler is used to handle this event.</a:t>
            </a:r>
            <a:endParaRPr lang="en-US" sz="3600" b="1" dirty="0">
              <a:solidFill>
                <a:srgbClr val="000000"/>
              </a:solidFill>
              <a:latin typeface="+mj-lt"/>
            </a:endParaRPr>
          </a:p>
          <a:p>
            <a:pPr marL="457200" indent="-457200" algn="l">
              <a:buFont typeface="Arial" panose="020B0604020202020204" pitchFamily="34" charset="0"/>
              <a:buChar char="•"/>
            </a:pPr>
            <a:br>
              <a:rPr lang="en-IN"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input</a:t>
            </a:r>
            <a:r>
              <a:rPr lang="en-US" sz="3200" b="0" i="0" dirty="0">
                <a:solidFill>
                  <a:srgbClr val="FF0000"/>
                </a:solidFill>
                <a:effectLst/>
                <a:latin typeface="system-ui"/>
              </a:rPr>
              <a:t> type</a:t>
            </a:r>
            <a:r>
              <a:rPr lang="en-US" sz="3200" b="0" i="0" dirty="0">
                <a:solidFill>
                  <a:srgbClr val="0000CD"/>
                </a:solidFill>
                <a:effectLst/>
                <a:latin typeface="system-ui"/>
              </a:rPr>
              <a:t>="text"</a:t>
            </a:r>
            <a:r>
              <a:rPr lang="en-US" sz="3200" b="0" i="0" dirty="0">
                <a:solidFill>
                  <a:srgbClr val="FF0000"/>
                </a:solidFill>
                <a:effectLst/>
                <a:latin typeface="system-ui"/>
              </a:rPr>
              <a:t> </a:t>
            </a:r>
            <a:r>
              <a:rPr lang="en-US" sz="3200" b="0" i="0" dirty="0" err="1">
                <a:solidFill>
                  <a:srgbClr val="FF0000"/>
                </a:solidFill>
                <a:effectLst/>
                <a:latin typeface="system-ui"/>
              </a:rPr>
              <a:t>onblur</a:t>
            </a:r>
            <a:r>
              <a:rPr lang="en-US" sz="3200" b="0" i="0" dirty="0">
                <a:solidFill>
                  <a:srgbClr val="0000CD"/>
                </a:solidFill>
                <a:effectLst/>
                <a:latin typeface="system-ui"/>
              </a:rPr>
              <a:t>="alert('Text input loses focus!')"&gt;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FF0000"/>
                </a:solidFill>
                <a:effectLst/>
                <a:latin typeface="system-ui"/>
              </a:rPr>
              <a:t> type</a:t>
            </a:r>
            <a:r>
              <a:rPr lang="en-US" sz="3200" b="0" i="0" dirty="0">
                <a:solidFill>
                  <a:srgbClr val="0000CD"/>
                </a:solidFill>
                <a:effectLst/>
                <a:latin typeface="system-ui"/>
              </a:rPr>
              <a:t>="button"&gt;</a:t>
            </a:r>
            <a:r>
              <a:rPr lang="en-US" sz="3200" b="0" i="0" dirty="0">
                <a:solidFill>
                  <a:srgbClr val="000000"/>
                </a:solidFill>
                <a:effectLst/>
                <a:latin typeface="system-ui"/>
              </a:rPr>
              <a:t>Submit</a:t>
            </a: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Change Event (</a:t>
            </a:r>
            <a:r>
              <a:rPr lang="en-US" sz="6000" b="1" i="0" dirty="0" err="1">
                <a:solidFill>
                  <a:srgbClr val="C00000"/>
                </a:solidFill>
                <a:effectLst/>
                <a:latin typeface="Open Sans" panose="020B0606030504020204" pitchFamily="34" charset="0"/>
              </a:rPr>
              <a:t>onchange</a:t>
            </a:r>
            <a:r>
              <a:rPr lang="en-US" sz="6000" b="1" i="0" dirty="0">
                <a:solidFill>
                  <a:srgbClr val="C00000"/>
                </a:solidFill>
                <a:effectLst/>
                <a:latin typeface="Open Sans" panose="020B0606030504020204" pitchFamily="34" charset="0"/>
              </a:rPr>
              <a: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JavaScript Change event gets </a:t>
            </a:r>
            <a:r>
              <a:rPr lang="en-US" sz="3600" b="1" dirty="0" err="1">
                <a:solidFill>
                  <a:srgbClr val="000000"/>
                </a:solidFill>
                <a:latin typeface="+mj-lt"/>
              </a:rPr>
              <a:t>trigerred</a:t>
            </a:r>
            <a:r>
              <a:rPr lang="en-US" sz="3600" b="1" dirty="0">
                <a:solidFill>
                  <a:srgbClr val="000000"/>
                </a:solidFill>
                <a:latin typeface="+mj-lt"/>
              </a:rPr>
              <a:t> when user modifies the written or chosen value of a form element. For example: Changing input field's value, changing selection of dropdown list or, changing radio button selection. The </a:t>
            </a:r>
            <a:r>
              <a:rPr lang="en-US" sz="3600" b="1" dirty="0" err="1">
                <a:solidFill>
                  <a:srgbClr val="000000"/>
                </a:solidFill>
                <a:latin typeface="+mj-lt"/>
              </a:rPr>
              <a:t>onchange</a:t>
            </a:r>
            <a:r>
              <a:rPr lang="en-US" sz="3600" b="1" dirty="0">
                <a:solidFill>
                  <a:srgbClr val="000000"/>
                </a:solidFill>
                <a:latin typeface="+mj-lt"/>
              </a:rPr>
              <a:t> event handler is used to handle this event.</a:t>
            </a:r>
            <a:br>
              <a:rPr lang="en-US" sz="3600" b="1" dirty="0">
                <a:solidFill>
                  <a:srgbClr val="000000"/>
                </a:solidFill>
                <a:latin typeface="+mj-lt"/>
              </a:rPr>
            </a:br>
            <a:br>
              <a:rPr lang="en-US" sz="3600" b="1" dirty="0">
                <a:solidFill>
                  <a:srgbClr val="000000"/>
                </a:solidFill>
                <a:latin typeface="+mj-lt"/>
              </a:rPr>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select</a:t>
            </a:r>
            <a:r>
              <a:rPr lang="en-US" sz="3200" b="0" i="0" dirty="0">
                <a:solidFill>
                  <a:srgbClr val="FF0000"/>
                </a:solidFill>
                <a:effectLst/>
                <a:latin typeface="system-ui"/>
              </a:rPr>
              <a:t> </a:t>
            </a:r>
            <a:r>
              <a:rPr lang="en-US" sz="3200" b="0" i="0" dirty="0" err="1">
                <a:solidFill>
                  <a:srgbClr val="FF0000"/>
                </a:solidFill>
                <a:effectLst/>
                <a:latin typeface="system-ui"/>
              </a:rPr>
              <a:t>onchange</a:t>
            </a:r>
            <a:r>
              <a:rPr lang="en-US" sz="3200" b="0" i="0" dirty="0">
                <a:solidFill>
                  <a:srgbClr val="0000CD"/>
                </a:solidFill>
                <a:effectLst/>
                <a:latin typeface="system-ui"/>
              </a:rPr>
              <a:t>="alert('You have changed the selection!');"&gt;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option</a:t>
            </a:r>
            <a:r>
              <a:rPr lang="en-US" sz="3200" b="0" i="0" dirty="0">
                <a:solidFill>
                  <a:srgbClr val="0000CD"/>
                </a:solidFill>
                <a:effectLst/>
                <a:latin typeface="system-ui"/>
              </a:rPr>
              <a:t>&gt;</a:t>
            </a:r>
            <a:r>
              <a:rPr lang="en-US" sz="3200" b="0" i="0" dirty="0">
                <a:solidFill>
                  <a:srgbClr val="000000"/>
                </a:solidFill>
                <a:effectLst/>
                <a:latin typeface="system-ui"/>
              </a:rPr>
              <a:t>Select</a:t>
            </a:r>
            <a:r>
              <a:rPr lang="en-US" sz="3200" b="0" i="0" dirty="0">
                <a:solidFill>
                  <a:srgbClr val="0000CD"/>
                </a:solidFill>
                <a:effectLst/>
                <a:latin typeface="system-ui"/>
              </a:rPr>
              <a:t>&lt;</a:t>
            </a:r>
            <a:r>
              <a:rPr lang="en-US" sz="3200" b="0" i="0" dirty="0">
                <a:solidFill>
                  <a:srgbClr val="A52A2A"/>
                </a:solidFill>
                <a:effectLst/>
                <a:latin typeface="system-ui"/>
              </a:rPr>
              <a:t>/option</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option</a:t>
            </a:r>
            <a:r>
              <a:rPr lang="en-US" sz="3200" b="0" i="0" dirty="0">
                <a:solidFill>
                  <a:srgbClr val="0000CD"/>
                </a:solidFill>
                <a:effectLst/>
                <a:latin typeface="system-ui"/>
              </a:rPr>
              <a:t>&gt;</a:t>
            </a:r>
            <a:r>
              <a:rPr lang="en-US" sz="3200" b="0" i="0" dirty="0">
                <a:solidFill>
                  <a:srgbClr val="000000"/>
                </a:solidFill>
                <a:effectLst/>
                <a:latin typeface="system-ui"/>
              </a:rPr>
              <a:t>OnePlus</a:t>
            </a:r>
            <a:r>
              <a:rPr lang="en-US" sz="3200" b="0" i="0" dirty="0">
                <a:solidFill>
                  <a:srgbClr val="0000CD"/>
                </a:solidFill>
                <a:effectLst/>
                <a:latin typeface="system-ui"/>
              </a:rPr>
              <a:t>&lt;</a:t>
            </a:r>
            <a:r>
              <a:rPr lang="en-US" sz="3200" b="0" i="0" dirty="0">
                <a:solidFill>
                  <a:srgbClr val="A52A2A"/>
                </a:solidFill>
                <a:effectLst/>
                <a:latin typeface="system-ui"/>
              </a:rPr>
              <a:t>/option</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option</a:t>
            </a:r>
            <a:r>
              <a:rPr lang="en-US" sz="3200" b="0" i="0" dirty="0">
                <a:solidFill>
                  <a:srgbClr val="0000CD"/>
                </a:solidFill>
                <a:effectLst/>
                <a:latin typeface="system-ui"/>
              </a:rPr>
              <a:t>&gt;</a:t>
            </a:r>
            <a:r>
              <a:rPr lang="en-US" sz="3200" b="0" i="0" dirty="0">
                <a:solidFill>
                  <a:srgbClr val="000000"/>
                </a:solidFill>
                <a:effectLst/>
                <a:latin typeface="system-ui"/>
              </a:rPr>
              <a:t>Samsung</a:t>
            </a:r>
            <a:r>
              <a:rPr lang="en-US" sz="3200" b="0" i="0" dirty="0">
                <a:solidFill>
                  <a:srgbClr val="0000CD"/>
                </a:solidFill>
                <a:effectLst/>
                <a:latin typeface="system-ui"/>
              </a:rPr>
              <a:t>&lt;</a:t>
            </a:r>
            <a:r>
              <a:rPr lang="en-US" sz="3200" b="0" i="0" dirty="0">
                <a:solidFill>
                  <a:srgbClr val="A52A2A"/>
                </a:solidFill>
                <a:effectLst/>
                <a:latin typeface="system-ui"/>
              </a:rPr>
              <a:t>/option</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/select</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&gt;&lt;</a:t>
            </a:r>
            <a:r>
              <a:rPr lang="en-US" sz="3200" b="0" i="0" dirty="0">
                <a:solidFill>
                  <a:srgbClr val="A52A2A"/>
                </a:solidFill>
                <a:effectLst/>
                <a:latin typeface="system-ui"/>
              </a:rPr>
              <a:t>strong</a:t>
            </a:r>
            <a:r>
              <a:rPr lang="en-US" sz="3200" b="0" i="0" dirty="0">
                <a:solidFill>
                  <a:srgbClr val="0000CD"/>
                </a:solidFill>
                <a:effectLst/>
                <a:latin typeface="system-ui"/>
              </a:rPr>
              <a:t>&gt;</a:t>
            </a:r>
            <a:r>
              <a:rPr lang="en-US" sz="3200" b="0" i="0" dirty="0">
                <a:solidFill>
                  <a:srgbClr val="000000"/>
                </a:solidFill>
                <a:effectLst/>
                <a:latin typeface="system-ui"/>
              </a:rPr>
              <a:t>Note:</a:t>
            </a:r>
            <a:r>
              <a:rPr lang="en-US" sz="3200" b="0" i="0" dirty="0">
                <a:solidFill>
                  <a:srgbClr val="0000CD"/>
                </a:solidFill>
                <a:effectLst/>
                <a:latin typeface="system-ui"/>
              </a:rPr>
              <a:t>&lt;</a:t>
            </a:r>
            <a:r>
              <a:rPr lang="en-US" sz="3200" b="0" i="0" dirty="0">
                <a:solidFill>
                  <a:srgbClr val="A52A2A"/>
                </a:solidFill>
                <a:effectLst/>
                <a:latin typeface="system-ui"/>
              </a:rPr>
              <a:t>/strong</a:t>
            </a:r>
            <a:r>
              <a:rPr lang="en-US" sz="3200" b="0" i="0" dirty="0">
                <a:solidFill>
                  <a:srgbClr val="0000CD"/>
                </a:solidFill>
                <a:effectLst/>
                <a:latin typeface="system-ui"/>
              </a:rPr>
              <a:t>&gt;</a:t>
            </a:r>
            <a:r>
              <a:rPr lang="en-US" sz="3200" b="0" i="0" dirty="0">
                <a:solidFill>
                  <a:srgbClr val="000000"/>
                </a:solidFill>
                <a:effectLst/>
                <a:latin typeface="system-ui"/>
              </a:rPr>
              <a:t> Select any option in select box to see how it works.</a:t>
            </a: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Submit Event (</a:t>
            </a:r>
            <a:r>
              <a:rPr lang="en-US" sz="6000" b="1" i="0" dirty="0" err="1">
                <a:solidFill>
                  <a:srgbClr val="C00000"/>
                </a:solidFill>
                <a:effectLst/>
                <a:latin typeface="Open Sans" panose="020B0606030504020204" pitchFamily="34" charset="0"/>
              </a:rPr>
              <a:t>onsubmit</a:t>
            </a:r>
            <a:r>
              <a:rPr lang="en-US" sz="6000" b="1" i="0" dirty="0">
                <a:solidFill>
                  <a:srgbClr val="C00000"/>
                </a:solidFill>
                <a:effectLst/>
                <a:latin typeface="Open Sans" panose="020B0606030504020204" pitchFamily="34" charset="0"/>
              </a:rPr>
              <a:t>)</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JavaScript submit event occurs when user clicks on submit button to submit the form. Submit event is generally used to ask for confirmation from user to submit the form. The </a:t>
            </a:r>
            <a:r>
              <a:rPr lang="en-US" sz="3600" b="1" dirty="0" err="1">
                <a:solidFill>
                  <a:srgbClr val="000000"/>
                </a:solidFill>
                <a:latin typeface="+mj-lt"/>
              </a:rPr>
              <a:t>onsubmit</a:t>
            </a:r>
            <a:r>
              <a:rPr lang="en-US" sz="3600" b="1" dirty="0">
                <a:solidFill>
                  <a:srgbClr val="000000"/>
                </a:solidFill>
                <a:latin typeface="+mj-lt"/>
              </a:rPr>
              <a:t> event handler is used to handle this event.</a:t>
            </a:r>
            <a:br>
              <a:rPr lang="en-US" sz="3600" b="1" dirty="0">
                <a:solidFill>
                  <a:srgbClr val="000000"/>
                </a:solidFill>
                <a:latin typeface="+mj-lt"/>
              </a:rPr>
            </a:br>
            <a:br>
              <a:rPr lang="en-US" sz="3600" b="1" dirty="0">
                <a:solidFill>
                  <a:srgbClr val="000000"/>
                </a:solidFill>
                <a:latin typeface="+mj-lt"/>
              </a:rPr>
            </a:b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form</a:t>
            </a:r>
            <a:r>
              <a:rPr lang="en-US" sz="3600" b="0" i="0" dirty="0">
                <a:solidFill>
                  <a:srgbClr val="FF0000"/>
                </a:solidFill>
                <a:effectLst/>
                <a:latin typeface="system-ui"/>
              </a:rPr>
              <a:t> action</a:t>
            </a:r>
            <a:r>
              <a:rPr lang="en-US" sz="3600" b="0" i="0" dirty="0">
                <a:solidFill>
                  <a:srgbClr val="0000CD"/>
                </a:solidFill>
                <a:effectLst/>
                <a:latin typeface="system-ui"/>
              </a:rPr>
              <a:t>="../</a:t>
            </a:r>
            <a:r>
              <a:rPr lang="en-US" sz="3600" b="0" i="0" dirty="0" err="1">
                <a:solidFill>
                  <a:srgbClr val="0000CD"/>
                </a:solidFill>
                <a:effectLst/>
                <a:latin typeface="system-ui"/>
              </a:rPr>
              <a:t>index.php</a:t>
            </a:r>
            <a:r>
              <a:rPr lang="en-US" sz="3600" b="0" i="0" dirty="0">
                <a:solidFill>
                  <a:srgbClr val="0000CD"/>
                </a:solidFill>
                <a:effectLst/>
                <a:latin typeface="system-ui"/>
              </a:rPr>
              <a:t>"</a:t>
            </a:r>
            <a:r>
              <a:rPr lang="en-US" sz="3600" b="0" i="0" dirty="0">
                <a:solidFill>
                  <a:srgbClr val="FF0000"/>
                </a:solidFill>
                <a:effectLst/>
                <a:latin typeface="system-ui"/>
              </a:rPr>
              <a:t> method</a:t>
            </a:r>
            <a:r>
              <a:rPr lang="en-US" sz="3600" b="0" i="0" dirty="0">
                <a:solidFill>
                  <a:srgbClr val="0000CD"/>
                </a:solidFill>
                <a:effectLst/>
                <a:latin typeface="system-ui"/>
              </a:rPr>
              <a:t>="post"</a:t>
            </a:r>
            <a:r>
              <a:rPr lang="en-US" sz="3600" b="0" i="0" dirty="0">
                <a:solidFill>
                  <a:srgbClr val="FF0000"/>
                </a:solidFill>
                <a:effectLst/>
                <a:latin typeface="system-ui"/>
              </a:rPr>
              <a:t> </a:t>
            </a:r>
            <a:r>
              <a:rPr lang="en-US" sz="3600" b="0" i="0" dirty="0" err="1">
                <a:solidFill>
                  <a:srgbClr val="FF0000"/>
                </a:solidFill>
                <a:effectLst/>
                <a:latin typeface="system-ui"/>
              </a:rPr>
              <a:t>onsubmit</a:t>
            </a:r>
            <a:r>
              <a:rPr lang="en-US" sz="3600" b="0" i="0" dirty="0">
                <a:solidFill>
                  <a:srgbClr val="0000CD"/>
                </a:solidFill>
                <a:effectLst/>
                <a:latin typeface="system-ui"/>
              </a:rPr>
              <a:t>="alert('Form data will be submitted to </a:t>
            </a:r>
            <a:br>
              <a:rPr lang="en-US" sz="3600" b="0" i="0" dirty="0">
                <a:solidFill>
                  <a:srgbClr val="0000CD"/>
                </a:solidFill>
                <a:effectLst/>
                <a:latin typeface="system-ui"/>
              </a:rPr>
            </a:br>
            <a:r>
              <a:rPr lang="en-US" sz="3600" b="0" i="0" dirty="0">
                <a:solidFill>
                  <a:srgbClr val="0000CD"/>
                </a:solidFill>
                <a:effectLst/>
                <a:latin typeface="system-ui"/>
              </a:rPr>
              <a:t>the server!');"&gt;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label</a:t>
            </a:r>
            <a:r>
              <a:rPr lang="en-US" sz="3600" b="0" i="0" dirty="0">
                <a:solidFill>
                  <a:srgbClr val="0000CD"/>
                </a:solidFill>
                <a:effectLst/>
                <a:latin typeface="system-ui"/>
              </a:rPr>
              <a:t>&gt;</a:t>
            </a:r>
            <a:r>
              <a:rPr lang="en-US" sz="3600" b="0" i="0" dirty="0">
                <a:solidFill>
                  <a:srgbClr val="000000"/>
                </a:solidFill>
                <a:effectLst/>
                <a:latin typeface="system-ui"/>
              </a:rPr>
              <a:t>First Name:</a:t>
            </a:r>
            <a:r>
              <a:rPr lang="en-US" sz="3600" b="0" i="0" dirty="0">
                <a:solidFill>
                  <a:srgbClr val="0000CD"/>
                </a:solidFill>
                <a:effectLst/>
                <a:latin typeface="system-ui"/>
              </a:rPr>
              <a:t>&lt;</a:t>
            </a:r>
            <a:r>
              <a:rPr lang="en-US" sz="3600" b="0" i="0" dirty="0">
                <a:solidFill>
                  <a:srgbClr val="A52A2A"/>
                </a:solidFill>
                <a:effectLst/>
                <a:latin typeface="system-ui"/>
              </a:rPr>
              <a:t>/label</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input</a:t>
            </a:r>
            <a:r>
              <a:rPr lang="en-US" sz="3600" b="0" i="0" dirty="0">
                <a:solidFill>
                  <a:srgbClr val="FF0000"/>
                </a:solidFill>
                <a:effectLst/>
                <a:latin typeface="system-ui"/>
              </a:rPr>
              <a:t> type</a:t>
            </a:r>
            <a:r>
              <a:rPr lang="en-US" sz="3600" b="0" i="0" dirty="0">
                <a:solidFill>
                  <a:srgbClr val="0000CD"/>
                </a:solidFill>
                <a:effectLst/>
                <a:latin typeface="system-ui"/>
              </a:rPr>
              <a:t>="text"</a:t>
            </a:r>
            <a:r>
              <a:rPr lang="en-US" sz="3600" b="0" i="0" dirty="0">
                <a:solidFill>
                  <a:srgbClr val="FF0000"/>
                </a:solidFill>
                <a:effectLst/>
                <a:latin typeface="system-ui"/>
              </a:rPr>
              <a:t> name</a:t>
            </a:r>
            <a:r>
              <a:rPr lang="en-US" sz="3600" b="0" i="0" dirty="0">
                <a:solidFill>
                  <a:srgbClr val="0000CD"/>
                </a:solidFill>
                <a:effectLst/>
                <a:latin typeface="system-ui"/>
              </a:rPr>
              <a:t>="first-name"</a:t>
            </a:r>
            <a:r>
              <a:rPr lang="en-US" sz="3600" b="0" i="0" dirty="0">
                <a:solidFill>
                  <a:srgbClr val="FF0000"/>
                </a:solidFill>
                <a:effectLst/>
                <a:latin typeface="system-ui"/>
              </a:rPr>
              <a:t> required</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input</a:t>
            </a:r>
            <a:r>
              <a:rPr lang="en-US" sz="3600" b="0" i="0" dirty="0">
                <a:solidFill>
                  <a:srgbClr val="FF0000"/>
                </a:solidFill>
                <a:effectLst/>
                <a:latin typeface="system-ui"/>
              </a:rPr>
              <a:t> type</a:t>
            </a:r>
            <a:r>
              <a:rPr lang="en-US" sz="3600" b="0" i="0" dirty="0">
                <a:solidFill>
                  <a:srgbClr val="0000CD"/>
                </a:solidFill>
                <a:effectLst/>
                <a:latin typeface="system-ui"/>
              </a:rPr>
              <a:t>="submit"</a:t>
            </a:r>
            <a:r>
              <a:rPr lang="en-US" sz="3600" b="0" i="0" dirty="0">
                <a:solidFill>
                  <a:srgbClr val="FF0000"/>
                </a:solidFill>
                <a:effectLst/>
                <a:latin typeface="system-ui"/>
              </a:rPr>
              <a:t> value</a:t>
            </a:r>
            <a:r>
              <a:rPr lang="en-US" sz="3600" b="0" i="0" dirty="0">
                <a:solidFill>
                  <a:srgbClr val="0000CD"/>
                </a:solidFill>
                <a:effectLst/>
                <a:latin typeface="system-ui"/>
              </a:rPr>
              <a:t>="Submit"&gt;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/form</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200" dirty="0"/>
            </a:b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If Statements</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JavaScript if statement is used to execute a specific block of code with the given conditions. Only if the condition evaluates to true then the defined block of code is executed otherwise not.</a:t>
            </a:r>
            <a:endParaRPr lang="en-US" sz="3600" b="1" dirty="0">
              <a:solidFill>
                <a:srgbClr val="000000"/>
              </a:solidFill>
              <a:latin typeface="+mj-lt"/>
            </a:endParaRPr>
          </a:p>
          <a:p>
            <a:pPr marL="543560" lvl="1" indent="0">
              <a:buNone/>
            </a:pPr>
            <a:r>
              <a:rPr lang="en-US" sz="3600" b="1" dirty="0">
                <a:solidFill>
                  <a:srgbClr val="000000"/>
                </a:solidFill>
                <a:latin typeface="+mj-lt"/>
              </a:rPr>
              <a:t>There are three forms of if statement in JavaScript.</a:t>
            </a:r>
            <a:endParaRPr lang="en-US" sz="3600" b="1" dirty="0">
              <a:solidFill>
                <a:srgbClr val="000000"/>
              </a:solidFill>
              <a:latin typeface="+mj-lt"/>
            </a:endParaRPr>
          </a:p>
          <a:p>
            <a:pPr marL="543560" lvl="1" indent="0">
              <a:buNone/>
            </a:pPr>
            <a:r>
              <a:rPr lang="en-US" sz="3600" b="1" dirty="0">
                <a:solidFill>
                  <a:srgbClr val="000000"/>
                </a:solidFill>
                <a:latin typeface="+mj-lt"/>
              </a:rPr>
              <a:t>If Statement</a:t>
            </a:r>
            <a:endParaRPr lang="en-US" sz="3600" b="1" dirty="0">
              <a:solidFill>
                <a:srgbClr val="000000"/>
              </a:solidFill>
              <a:latin typeface="+mj-lt"/>
            </a:endParaRPr>
          </a:p>
          <a:p>
            <a:pPr marL="543560" lvl="1" indent="0">
              <a:buNone/>
            </a:pPr>
            <a:r>
              <a:rPr lang="en-US" sz="3600" b="1" dirty="0">
                <a:solidFill>
                  <a:srgbClr val="000000"/>
                </a:solidFill>
                <a:latin typeface="+mj-lt"/>
              </a:rPr>
              <a:t>If Else Statement</a:t>
            </a:r>
            <a:endParaRPr lang="en-US" sz="3600" b="1" dirty="0">
              <a:solidFill>
                <a:srgbClr val="000000"/>
              </a:solidFill>
              <a:latin typeface="+mj-lt"/>
            </a:endParaRPr>
          </a:p>
          <a:p>
            <a:pPr marL="543560" lvl="1" indent="0">
              <a:buNone/>
            </a:pPr>
            <a:r>
              <a:rPr lang="en-US" sz="3600" b="1" dirty="0">
                <a:solidFill>
                  <a:srgbClr val="000000"/>
                </a:solidFill>
                <a:latin typeface="+mj-lt"/>
              </a:rPr>
              <a:t>If Else if Statement</a:t>
            </a:r>
            <a:endParaRPr lang="en-US" sz="3600" b="1" dirty="0">
              <a:solidFill>
                <a:srgbClr val="000000"/>
              </a:solidFill>
              <a:latin typeface="+mj-lt"/>
            </a:endParaRPr>
          </a:p>
          <a:p>
            <a:pPr marL="543560" lvl="1" indent="0">
              <a:buNone/>
            </a:pPr>
            <a:endParaRPr lang="en-US" sz="3600" b="1" dirty="0">
              <a:solidFill>
                <a:srgbClr val="000000"/>
              </a:solidFill>
              <a:latin typeface="+mj-lt"/>
            </a:endParaRPr>
          </a:p>
          <a:p>
            <a:pPr marL="571500" indent="-571500" algn="l">
              <a:buFont typeface="Arial" panose="020B0604020202020204" pitchFamily="34" charset="0"/>
              <a:buChar char="•"/>
            </a:pPr>
            <a:r>
              <a:rPr lang="en-US" sz="3200" dirty="0"/>
              <a:t>JavaScript If Statement</a:t>
            </a:r>
            <a:br>
              <a:rPr lang="en-US" sz="3200" dirty="0"/>
            </a:br>
            <a:r>
              <a:rPr lang="en-US" sz="2800" b="0" i="0" dirty="0">
                <a:solidFill>
                  <a:srgbClr val="000000"/>
                </a:solidFill>
                <a:effectLst/>
                <a:latin typeface="system-ui"/>
              </a:rPr>
              <a:t>if (condition)</a:t>
            </a:r>
            <a:br>
              <a:rPr lang="en-US" sz="2800" dirty="0"/>
            </a:br>
            <a:r>
              <a:rPr lang="en-US" sz="2800" b="0" i="0" dirty="0">
                <a:solidFill>
                  <a:srgbClr val="000000"/>
                </a:solidFill>
                <a:effectLst/>
                <a:latin typeface="system-ui"/>
              </a:rPr>
              <a:t>{</a:t>
            </a:r>
            <a:br>
              <a:rPr lang="en-US" sz="2800" dirty="0"/>
            </a:br>
            <a:r>
              <a:rPr lang="en-US" sz="2800" b="0" i="0" dirty="0">
                <a:solidFill>
                  <a:srgbClr val="000000"/>
                </a:solidFill>
                <a:effectLst/>
                <a:latin typeface="system-ui"/>
              </a:rPr>
              <a:t>//code to be executed if condition is true;</a:t>
            </a:r>
            <a:br>
              <a:rPr lang="en-US" sz="2800" dirty="0"/>
            </a:br>
            <a:r>
              <a:rPr lang="en-US" sz="2800" b="0" i="0" dirty="0">
                <a:solidFill>
                  <a:srgbClr val="000000"/>
                </a:solidFill>
                <a:effectLst/>
                <a:latin typeface="system-ui"/>
              </a:rPr>
              <a:t>}</a:t>
            </a:r>
            <a:endParaRPr lang="en-US" sz="3200" dirty="0"/>
          </a:p>
          <a:p>
            <a:pPr marL="571500" indent="-571500" algn="l">
              <a:buFont typeface="Arial" panose="020B0604020202020204" pitchFamily="34" charset="0"/>
              <a:buChar char="•"/>
            </a:pPr>
            <a:br>
              <a:rPr lang="en-US" sz="3200" dirty="0"/>
            </a:b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If Statements</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JavaScript If Else Statement:</a:t>
            </a:r>
            <a:br>
              <a:rPr lang="en-US" sz="3600" b="1" dirty="0">
                <a:solidFill>
                  <a:srgbClr val="000000"/>
                </a:solidFill>
                <a:latin typeface="+mj-lt"/>
              </a:rPr>
            </a:br>
            <a:r>
              <a:rPr lang="en-US" sz="3200" dirty="0"/>
              <a:t>In the previous statement there was no block of code defined for the false evaluation of the condition, which is defined here in else statement. The if....else statement also tests a condition but here the else statement is present. The if block's code gets executed if the given condition is true otherwise if the condition is false then the else block's code gets executed.</a:t>
            </a:r>
            <a:br>
              <a:rPr lang="en-US" sz="3200" dirty="0"/>
            </a:br>
            <a:r>
              <a:rPr lang="en-US" sz="3200" b="0" i="0" dirty="0">
                <a:solidFill>
                  <a:srgbClr val="000000"/>
                </a:solidFill>
                <a:effectLst/>
                <a:latin typeface="system-ui"/>
              </a:rPr>
              <a:t>if (condition)</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//code to be executed if condition is true;</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else {</a:t>
            </a:r>
            <a:br>
              <a:rPr lang="en-US" sz="3200" dirty="0"/>
            </a:br>
            <a:r>
              <a:rPr lang="en-US" sz="3200" b="0" i="0" dirty="0">
                <a:solidFill>
                  <a:srgbClr val="000000"/>
                </a:solidFill>
                <a:effectLst/>
                <a:latin typeface="system-ui"/>
              </a:rPr>
              <a:t>//code to be executed if condition is false;</a:t>
            </a:r>
            <a:br>
              <a:rPr lang="en-US" sz="3200" dirty="0"/>
            </a:br>
            <a:r>
              <a:rPr lang="en-US" sz="3200" b="0" i="0" dirty="0">
                <a:solidFill>
                  <a:srgbClr val="000000"/>
                </a:solidFill>
                <a:effectLst/>
                <a:latin typeface="system-ui"/>
              </a:rPr>
              <a: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If Statements</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JavaScript If... Elseif Statement:</a:t>
            </a:r>
            <a:br>
              <a:rPr lang="en-US" sz="3600" b="1" dirty="0">
                <a:solidFill>
                  <a:srgbClr val="000000"/>
                </a:solidFill>
                <a:latin typeface="+mj-lt"/>
              </a:rPr>
            </a:br>
            <a:r>
              <a:rPr lang="en-US" sz="3200" dirty="0"/>
              <a:t>JavaScript if...elseif statement tests multiple conditions and executes different blocks of code for more than two conditions. First, a condition specified in if statement is tested, then if that evaluates to false, then only the elseif's statement is tested. And if else statement is defined and both the previous condition evaluates to false then only the else statement gets executed.</a:t>
            </a:r>
            <a:endParaRPr lang="en-US" sz="3200" dirty="0"/>
          </a:p>
          <a:p>
            <a:pPr marL="571500" indent="-571500" algn="l">
              <a:buFont typeface="Arial" panose="020B0604020202020204" pitchFamily="34" charset="0"/>
              <a:buChar char="•"/>
            </a:pPr>
            <a:r>
              <a:rPr lang="en-US" sz="3200" b="0" i="0" dirty="0">
                <a:solidFill>
                  <a:srgbClr val="000000"/>
                </a:solidFill>
                <a:effectLst/>
                <a:latin typeface="system-ui"/>
              </a:rPr>
              <a:t>if (condition)</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//code to be executed if condition is true;</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elseif (condition) {</a:t>
            </a:r>
            <a:br>
              <a:rPr lang="en-US" sz="3200" dirty="0"/>
            </a:br>
            <a:r>
              <a:rPr lang="en-US" sz="3200" b="0" i="0" dirty="0">
                <a:solidFill>
                  <a:srgbClr val="000000"/>
                </a:solidFill>
                <a:effectLst/>
                <a:latin typeface="system-ui"/>
              </a:rPr>
              <a:t>//code to be executed if condition is true;</a:t>
            </a:r>
            <a:br>
              <a:rPr lang="en-US" sz="3200" dirty="0"/>
            </a:br>
            <a:r>
              <a:rPr lang="en-US" sz="3200" b="0" i="0" dirty="0">
                <a:solidFill>
                  <a:srgbClr val="000000"/>
                </a:solidFill>
                <a:effectLst/>
                <a:latin typeface="system-ui"/>
              </a:rPr>
              <a:t>} else {</a:t>
            </a:r>
            <a:br>
              <a:rPr lang="en-US" sz="3200" dirty="0"/>
            </a:br>
            <a:r>
              <a:rPr lang="en-US" sz="3200" b="0" i="0" dirty="0">
                <a:solidFill>
                  <a:srgbClr val="000000"/>
                </a:solidFill>
                <a:effectLst/>
                <a:latin typeface="system-ui"/>
              </a:rPr>
              <a:t>//code to be executed if all conditions are false;</a:t>
            </a:r>
            <a:br>
              <a:rPr lang="en-US" sz="3200" dirty="0"/>
            </a:br>
            <a:r>
              <a:rPr lang="en-US" sz="3200" b="0" i="0" dirty="0">
                <a:solidFill>
                  <a:srgbClr val="000000"/>
                </a:solidFill>
                <a:effectLst/>
                <a:latin typeface="system-ui"/>
              </a:rPr>
              <a:t>}</a:t>
            </a:r>
            <a:endParaRPr lang="en-US" sz="3600" b="1" dirty="0">
              <a:solidFill>
                <a:srgbClr val="00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6868</Words>
  <Application>WPS Presentation</Application>
  <PresentationFormat>Custom</PresentationFormat>
  <Paragraphs>94</Paragraphs>
  <Slides>16</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16</vt:i4>
      </vt:variant>
    </vt:vector>
  </HeadingPairs>
  <TitlesOfParts>
    <vt:vector size="39" baseType="lpstr">
      <vt:lpstr>Arial</vt:lpstr>
      <vt:lpstr>SimSun</vt:lpstr>
      <vt:lpstr>Wingdings</vt:lpstr>
      <vt:lpstr>Calibri</vt:lpstr>
      <vt:lpstr>PT Sans</vt:lpstr>
      <vt:lpstr>Yu Gothic UI</vt:lpstr>
      <vt:lpstr>Roboto Light</vt:lpstr>
      <vt:lpstr>Verdana</vt:lpstr>
      <vt:lpstr>Aleo</vt:lpstr>
      <vt:lpstr>Aleo Regular</vt:lpstr>
      <vt:lpstr>Oswald</vt:lpstr>
      <vt:lpstr>Roboto Condensed</vt:lpstr>
      <vt:lpstr>Open Sans</vt:lpstr>
      <vt:lpstr>Open Sans Condensed</vt:lpstr>
      <vt:lpstr>Segoe Print</vt:lpstr>
      <vt:lpstr>system-ui</vt:lpstr>
      <vt:lpstr>MS PGothic</vt:lpstr>
      <vt:lpstr>Trebuchet MS</vt:lpstr>
      <vt:lpstr>MV Boli</vt:lpstr>
      <vt:lpstr>Microsoft YaHei</vt:lpstr>
      <vt:lpstr>Arial Unicode MS</vt:lpstr>
      <vt:lpstr>Calibri Light</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ICLAP-A08</cp:lastModifiedBy>
  <cp:revision>8394</cp:revision>
  <cp:lastPrinted>2016-07-10T15:03:00Z</cp:lastPrinted>
  <dcterms:created xsi:type="dcterms:W3CDTF">2014-07-01T16:42:00Z</dcterms:created>
  <dcterms:modified xsi:type="dcterms:W3CDTF">2022-12-14T02:32:21Z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15B1D61CEDF4473B88EBEF71059B68B7</vt:lpwstr>
  </property>
  <property fmtid="{D5CDD505-2E9C-101B-9397-08002B2CF9AE}" pid="4" name="KSOProductBuildVer">
    <vt:lpwstr>2057-11.2.0.11417</vt:lpwstr>
  </property>
</Properties>
</file>