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49" r:id="rId3"/>
    <p:sldId id="573" r:id="rId5"/>
    <p:sldId id="574" r:id="rId6"/>
    <p:sldId id="575" r:id="rId7"/>
    <p:sldId id="576" r:id="rId8"/>
    <p:sldId id="577" r:id="rId9"/>
    <p:sldId id="578" r:id="rId10"/>
    <p:sldId id="579" r:id="rId11"/>
    <p:sldId id="580" r:id="rId12"/>
    <p:sldId id="581" r:id="rId13"/>
    <p:sldId id="582" r:id="rId14"/>
    <p:sldId id="459" r:id="rId15"/>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73"/>
            <p14:sldId id="579"/>
            <p14:sldId id="581"/>
            <p14:sldId id="574"/>
            <p14:sldId id="575"/>
            <p14:sldId id="582"/>
            <p14:sldId id="580"/>
            <p14:sldId id="577"/>
            <p14:sldId id="578"/>
            <p14:sldId id="576"/>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JavaScript Training</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h3</a:t>
            </a:r>
            <a:r>
              <a:rPr lang="en-IN" sz="3200" b="0" i="0" dirty="0">
                <a:solidFill>
                  <a:srgbClr val="0000CD"/>
                </a:solidFill>
                <a:effectLst/>
                <a:latin typeface="system-ui"/>
              </a:rPr>
              <a:t>&gt;</a:t>
            </a:r>
            <a:r>
              <a:rPr lang="en-IN" sz="3200" b="0" i="0" dirty="0">
                <a:solidFill>
                  <a:srgbClr val="000000"/>
                </a:solidFill>
                <a:effectLst/>
                <a:latin typeface="system-ui"/>
              </a:rPr>
              <a:t>Current Time: </a:t>
            </a:r>
            <a:r>
              <a:rPr lang="en-IN" sz="3200" b="0" i="0" dirty="0">
                <a:solidFill>
                  <a:srgbClr val="0000CD"/>
                </a:solidFill>
                <a:effectLst/>
                <a:latin typeface="system-ui"/>
              </a:rPr>
              <a:t>&lt;</a:t>
            </a:r>
            <a:r>
              <a:rPr lang="en-IN" sz="3200" b="0" i="0" dirty="0">
                <a:solidFill>
                  <a:srgbClr val="A52A2A"/>
                </a:solidFill>
                <a:effectLst/>
                <a:latin typeface="system-ui"/>
              </a:rPr>
              <a:t>/h3</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span</a:t>
            </a:r>
            <a:r>
              <a:rPr lang="en-IN" sz="3200" b="0" i="0" dirty="0">
                <a:solidFill>
                  <a:srgbClr val="FF0000"/>
                </a:solidFill>
                <a:effectLst/>
                <a:latin typeface="system-ui"/>
              </a:rPr>
              <a:t> id</a:t>
            </a:r>
            <a:r>
              <a:rPr lang="en-IN" sz="3200" b="0" i="0" dirty="0">
                <a:solidFill>
                  <a:srgbClr val="0000CD"/>
                </a:solidFill>
                <a:effectLst/>
                <a:latin typeface="system-ui"/>
              </a:rPr>
              <a:t>="date"&gt;&lt;</a:t>
            </a:r>
            <a:r>
              <a:rPr lang="en-IN" sz="3200" b="0" i="0" dirty="0">
                <a:solidFill>
                  <a:srgbClr val="A52A2A"/>
                </a:solidFill>
                <a:effectLst/>
                <a:latin typeface="system-ui"/>
              </a:rPr>
              <a:t>/span</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today=</a:t>
            </a:r>
            <a:r>
              <a:rPr lang="en-IN" sz="3200" b="0" i="0" dirty="0">
                <a:solidFill>
                  <a:srgbClr val="0000CD"/>
                </a:solidFill>
                <a:effectLst/>
                <a:latin typeface="system-ui"/>
              </a:rPr>
              <a:t>new</a:t>
            </a:r>
            <a:r>
              <a:rPr lang="en-IN" sz="3200" b="0" i="0" dirty="0">
                <a:solidFill>
                  <a:srgbClr val="000000"/>
                </a:solidFill>
                <a:effectLst/>
                <a:latin typeface="system-ui"/>
              </a:rPr>
              <a:t> Date();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h=</a:t>
            </a:r>
            <a:r>
              <a:rPr lang="en-IN" sz="3200" b="0" i="0" dirty="0" err="1">
                <a:solidFill>
                  <a:srgbClr val="000000"/>
                </a:solidFill>
                <a:effectLst/>
                <a:latin typeface="system-ui"/>
              </a:rPr>
              <a:t>today.getHours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m=</a:t>
            </a:r>
            <a:r>
              <a:rPr lang="en-IN" sz="3200" b="0" i="0" dirty="0" err="1">
                <a:solidFill>
                  <a:srgbClr val="000000"/>
                </a:solidFill>
                <a:effectLst/>
                <a:latin typeface="system-ui"/>
              </a:rPr>
              <a:t>today.getMinutes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s=</a:t>
            </a:r>
            <a:r>
              <a:rPr lang="en-IN" sz="3200" b="0" i="0" dirty="0" err="1">
                <a:solidFill>
                  <a:srgbClr val="000000"/>
                </a:solidFill>
                <a:effectLst/>
                <a:latin typeface="system-ui"/>
              </a:rPr>
              <a:t>today.getSeconds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err="1">
                <a:solidFill>
                  <a:srgbClr val="000000"/>
                </a:solidFill>
                <a:effectLst/>
                <a:latin typeface="system-ui"/>
              </a:rPr>
              <a:t>document.getElementById</a:t>
            </a:r>
            <a:r>
              <a:rPr lang="en-IN" sz="3200" b="0" i="0" dirty="0">
                <a:solidFill>
                  <a:srgbClr val="000000"/>
                </a:solidFill>
                <a:effectLst/>
                <a:latin typeface="system-ui"/>
              </a:rPr>
              <a:t>(</a:t>
            </a:r>
            <a:r>
              <a:rPr lang="en-IN" sz="3200" b="0" i="0" dirty="0">
                <a:solidFill>
                  <a:srgbClr val="A52A2A"/>
                </a:solidFill>
                <a:effectLst/>
                <a:latin typeface="system-ui"/>
              </a:rPr>
              <a:t>'date'</a:t>
            </a:r>
            <a:r>
              <a:rPr lang="en-IN" sz="3200" b="0" i="0" dirty="0">
                <a:solidFill>
                  <a:srgbClr val="000000"/>
                </a:solidFill>
                <a:effectLst/>
                <a:latin typeface="system-ui"/>
              </a:rPr>
              <a:t>).</a:t>
            </a:r>
            <a:r>
              <a:rPr lang="en-IN" sz="3200" b="0" i="0" dirty="0" err="1">
                <a:solidFill>
                  <a:srgbClr val="000000"/>
                </a:solidFill>
                <a:effectLst/>
                <a:latin typeface="system-ui"/>
              </a:rPr>
              <a:t>innerHTML</a:t>
            </a:r>
            <a:r>
              <a:rPr lang="en-IN" sz="3200" b="0" i="0" dirty="0">
                <a:solidFill>
                  <a:srgbClr val="000000"/>
                </a:solidFill>
                <a:effectLst/>
                <a:latin typeface="system-ui"/>
              </a:rPr>
              <a:t>=h+</a:t>
            </a:r>
            <a:r>
              <a:rPr lang="en-IN" sz="3200" b="0" i="0" dirty="0">
                <a:solidFill>
                  <a:srgbClr val="A52A2A"/>
                </a:solidFill>
                <a:effectLst/>
                <a:latin typeface="system-ui"/>
              </a:rPr>
              <a:t>":"</a:t>
            </a:r>
            <a:r>
              <a:rPr lang="en-IN" sz="3200" b="0" i="0" dirty="0">
                <a:solidFill>
                  <a:srgbClr val="000000"/>
                </a:solidFill>
                <a:effectLst/>
                <a:latin typeface="system-ui"/>
              </a:rPr>
              <a:t>+m+</a:t>
            </a:r>
            <a:r>
              <a:rPr lang="en-IN" sz="3200" b="0" i="0" dirty="0">
                <a:solidFill>
                  <a:srgbClr val="A52A2A"/>
                </a:solidFill>
                <a:effectLst/>
                <a:latin typeface="system-ui"/>
              </a:rPr>
              <a:t>":"</a:t>
            </a:r>
            <a:r>
              <a:rPr lang="en-IN" sz="3200" b="0" i="0" dirty="0">
                <a:solidFill>
                  <a:srgbClr val="000000"/>
                </a:solidFill>
                <a:effectLst/>
                <a:latin typeface="system-ui"/>
              </a:rPr>
              <a:t>+s;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date = </a:t>
            </a:r>
            <a:r>
              <a:rPr lang="en-IN" sz="2800" b="0" i="0" dirty="0">
                <a:solidFill>
                  <a:srgbClr val="0000CD"/>
                </a:solidFill>
                <a:effectLst/>
                <a:latin typeface="system-ui"/>
              </a:rPr>
              <a:t>new</a:t>
            </a:r>
            <a:r>
              <a:rPr lang="en-IN" sz="2800" b="0" i="0" dirty="0">
                <a:solidFill>
                  <a:srgbClr val="000000"/>
                </a:solidFill>
                <a:effectLst/>
                <a:latin typeface="system-ui"/>
              </a:rPr>
              <a:t> Date();</a:t>
            </a:r>
            <a:br>
              <a:rPr lang="en-IN" sz="2800" b="0" i="0" dirty="0">
                <a:solidFill>
                  <a:srgbClr val="000000"/>
                </a:solidFill>
                <a:effectLst/>
                <a:latin typeface="system-ui"/>
              </a:rPr>
            </a:br>
            <a:r>
              <a:rPr lang="en-IN" sz="2800" b="0" i="0" dirty="0">
                <a:solidFill>
                  <a:srgbClr val="008000"/>
                </a:solidFill>
                <a:effectLst/>
                <a:latin typeface="system-ui"/>
              </a:rPr>
              <a:t>// Extracting time part </a:t>
            </a:r>
            <a:br>
              <a:rPr lang="en-IN" sz="2800" b="0" i="0" dirty="0">
                <a:solidFill>
                  <a:srgbClr val="008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"Hours : "</a:t>
            </a:r>
            <a:r>
              <a:rPr lang="en-IN" sz="2800" b="0" i="0" dirty="0">
                <a:solidFill>
                  <a:srgbClr val="000000"/>
                </a:solidFill>
                <a:effectLst/>
                <a:latin typeface="system-ui"/>
              </a:rPr>
              <a:t> + </a:t>
            </a:r>
            <a:r>
              <a:rPr lang="en-IN" sz="2800" b="0" i="0" dirty="0" err="1">
                <a:solidFill>
                  <a:srgbClr val="000000"/>
                </a:solidFill>
                <a:effectLst/>
                <a:latin typeface="system-ui"/>
              </a:rPr>
              <a:t>date.getHours</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"Minutes : "</a:t>
            </a:r>
            <a:r>
              <a:rPr lang="en-IN" sz="2800" b="0" i="0" dirty="0">
                <a:solidFill>
                  <a:srgbClr val="000000"/>
                </a:solidFill>
                <a:effectLst/>
                <a:latin typeface="system-ui"/>
              </a:rPr>
              <a:t> + </a:t>
            </a:r>
            <a:r>
              <a:rPr lang="en-IN" sz="2800" b="0" i="0" dirty="0" err="1">
                <a:solidFill>
                  <a:srgbClr val="000000"/>
                </a:solidFill>
                <a:effectLst/>
                <a:latin typeface="system-ui"/>
              </a:rPr>
              <a:t>date.getMinutes</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"Seconds : "</a:t>
            </a:r>
            <a:r>
              <a:rPr lang="en-IN" sz="2800" b="0" i="0" dirty="0">
                <a:solidFill>
                  <a:srgbClr val="000000"/>
                </a:solidFill>
                <a:effectLst/>
                <a:latin typeface="system-ui"/>
              </a:rPr>
              <a:t> + </a:t>
            </a:r>
            <a:r>
              <a:rPr lang="en-IN" sz="2800" b="0" i="0" dirty="0" err="1">
                <a:solidFill>
                  <a:srgbClr val="000000"/>
                </a:solidFill>
                <a:effectLst/>
                <a:latin typeface="system-ui"/>
              </a:rPr>
              <a:t>date.getSeconds</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a:t>
            </a:r>
            <a:r>
              <a:rPr lang="en-IN" sz="2800" b="0" i="0" dirty="0" err="1">
                <a:solidFill>
                  <a:srgbClr val="A52A2A"/>
                </a:solidFill>
                <a:effectLst/>
                <a:latin typeface="system-ui"/>
              </a:rPr>
              <a:t>Miliseconds</a:t>
            </a:r>
            <a:r>
              <a:rPr lang="en-IN" sz="2800" b="0" i="0" dirty="0">
                <a:solidFill>
                  <a:srgbClr val="A52A2A"/>
                </a:solidFill>
                <a:effectLst/>
                <a:latin typeface="system-ui"/>
              </a:rPr>
              <a:t> : "</a:t>
            </a:r>
            <a:r>
              <a:rPr lang="en-IN" sz="2800" b="0" i="0" dirty="0">
                <a:solidFill>
                  <a:srgbClr val="000000"/>
                </a:solidFill>
                <a:effectLst/>
                <a:latin typeface="system-ui"/>
              </a:rPr>
              <a:t> + </a:t>
            </a:r>
            <a:r>
              <a:rPr lang="en-IN" sz="2800" b="0" i="0" dirty="0" err="1">
                <a:solidFill>
                  <a:srgbClr val="000000"/>
                </a:solidFill>
                <a:effectLst/>
                <a:latin typeface="system-ui"/>
              </a:rPr>
              <a:t>date.getMilliseconds</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"Time : "</a:t>
            </a:r>
            <a:r>
              <a:rPr lang="en-IN" sz="2800" b="0" i="0" dirty="0">
                <a:solidFill>
                  <a:srgbClr val="000000"/>
                </a:solidFill>
                <a:effectLst/>
                <a:latin typeface="system-ui"/>
              </a:rPr>
              <a:t> + </a:t>
            </a:r>
            <a:r>
              <a:rPr lang="en-IN" sz="2800" b="0" i="0" dirty="0" err="1">
                <a:solidFill>
                  <a:srgbClr val="000000"/>
                </a:solidFill>
                <a:effectLst/>
                <a:latin typeface="system-ui"/>
              </a:rPr>
              <a:t>date.getTime</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a:solidFill>
                  <a:srgbClr val="A52A2A"/>
                </a:solidFill>
                <a:effectLst/>
                <a:latin typeface="system-ui"/>
              </a:rPr>
              <a:t>"Time Zone : "</a:t>
            </a:r>
            <a:r>
              <a:rPr lang="en-IN" sz="2800" b="0" i="0" dirty="0">
                <a:solidFill>
                  <a:srgbClr val="000000"/>
                </a:solidFill>
                <a:effectLst/>
                <a:latin typeface="system-ui"/>
              </a:rPr>
              <a:t> + </a:t>
            </a:r>
            <a:r>
              <a:rPr lang="en-IN" sz="2800" b="0" i="0" dirty="0" err="1">
                <a:solidFill>
                  <a:srgbClr val="000000"/>
                </a:solidFill>
                <a:effectLst/>
                <a:latin typeface="system-ui"/>
              </a:rPr>
              <a:t>date.getTimezoneOffset</a:t>
            </a:r>
            <a:r>
              <a:rPr lang="en-IN" sz="2800" b="0" i="0">
                <a:solidFill>
                  <a:srgbClr val="000000"/>
                </a:solidFill>
                <a:effectLst/>
                <a:latin typeface="system-ui"/>
              </a:rPr>
              <a:t>()); </a:t>
            </a:r>
            <a:br>
              <a:rPr lang="en-IN" sz="2800" b="0" i="0">
                <a:solidFill>
                  <a:srgbClr val="000000"/>
                </a:solidFill>
                <a:effectLst/>
                <a:latin typeface="system-ui"/>
              </a:rPr>
            </a:br>
            <a:r>
              <a:rPr lang="en-IN" sz="2800" b="0" i="0">
                <a:solidFill>
                  <a:srgbClr val="0000CD"/>
                </a:solidFill>
                <a:effectLst/>
                <a:latin typeface="system-ui"/>
              </a:rPr>
              <a:t>&lt;</a:t>
            </a:r>
            <a:r>
              <a:rPr lang="en-IN" sz="2800" b="0" i="0">
                <a:solidFill>
                  <a:srgbClr val="A52A2A"/>
                </a:solidFill>
                <a:effectLst/>
                <a:latin typeface="system-ui"/>
              </a:rPr>
              <a:t>/script</a:t>
            </a:r>
            <a:r>
              <a:rPr lang="en-IN" sz="2800" b="0" i="0">
                <a:solidFill>
                  <a:srgbClr val="0000CD"/>
                </a:solidFill>
                <a:effectLst/>
                <a:latin typeface="system-ui"/>
              </a:rPr>
              <a:t>&gt;</a:t>
            </a:r>
            <a:br>
              <a:rPr lang="en-IN" sz="2800"/>
            </a:br>
            <a:r>
              <a:rPr lang="en-IN" sz="2800" b="0" i="0">
                <a:solidFill>
                  <a:srgbClr val="0000CD"/>
                </a:solidFill>
                <a:effectLst/>
                <a:latin typeface="system-ui"/>
              </a:rPr>
              <a:t>&lt;</a:t>
            </a:r>
            <a:r>
              <a:rPr lang="en-IN" sz="2800" b="0" i="0">
                <a:solidFill>
                  <a:srgbClr val="A52A2A"/>
                </a:solidFill>
                <a:effectLst/>
                <a:latin typeface="system-ui"/>
              </a:rPr>
              <a:t>/body</a:t>
            </a:r>
            <a:r>
              <a:rPr lang="en-IN" sz="2800" b="0" i="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Looping Statement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Loops are used to execute a block of code a specified number of times. In JavaScript, there are many loops which can be used like JavaScript for loop, while, do while or for-in loops.</a:t>
            </a:r>
            <a:endParaRPr lang="en-US" sz="3200" b="0" i="0" dirty="0">
              <a:solidFill>
                <a:srgbClr val="0000CD"/>
              </a:solidFill>
              <a:effectLst/>
              <a:latin typeface="system-ui"/>
            </a:endParaRPr>
          </a:p>
          <a:p>
            <a:pPr marL="571500" indent="-571500" algn="l">
              <a:buFont typeface="Arial" panose="020B0604020202020204" pitchFamily="34" charset="0"/>
              <a:buChar char="•"/>
            </a:pPr>
            <a:br>
              <a:rPr lang="en-US" sz="3200" dirty="0"/>
            </a:br>
            <a:endParaRPr lang="en-US" sz="3600" b="1" dirty="0">
              <a:solidFill>
                <a:srgbClr val="000000"/>
              </a:solidFill>
              <a:latin typeface="+mj-lt"/>
            </a:endParaRPr>
          </a:p>
        </p:txBody>
      </p:sp>
      <p:graphicFrame>
        <p:nvGraphicFramePr>
          <p:cNvPr id="4" name="Table 3"/>
          <p:cNvGraphicFramePr>
            <a:graphicFrameLocks noGrp="1"/>
          </p:cNvGraphicFramePr>
          <p:nvPr/>
        </p:nvGraphicFramePr>
        <p:xfrm>
          <a:off x="1976659" y="5084921"/>
          <a:ext cx="18317035" cy="3429000"/>
        </p:xfrm>
        <a:graphic>
          <a:graphicData uri="http://schemas.openxmlformats.org/drawingml/2006/table">
            <a:tbl>
              <a:tblPr/>
              <a:tblGrid>
                <a:gridCol w="2747337"/>
                <a:gridCol w="15569698"/>
              </a:tblGrid>
              <a:tr h="0">
                <a:tc>
                  <a:txBody>
                    <a:bodyPr/>
                    <a:lstStyle/>
                    <a:p>
                      <a:pPr algn="l" fontAlgn="b"/>
                      <a:r>
                        <a:rPr lang="en-IN">
                          <a:effectLst/>
                        </a:rPr>
                        <a:t>Loops</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232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Description</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232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for</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loops through a block of code a specified number of times.</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while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loops through a block of code as long as the specified condition is true.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do while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loops through a block of code once, and then repeats the loop as long as the specified condition is true.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The for loop iterates the block of code for a fixed number of times. It is used when the number of iteration is known.</a:t>
            </a:r>
            <a:br>
              <a:rPr lang="en-US" sz="3200" b="0" i="0" dirty="0">
                <a:solidFill>
                  <a:srgbClr val="0000CD"/>
                </a:solidFill>
                <a:effectLst/>
                <a:latin typeface="system-ui"/>
              </a:rPr>
            </a:br>
            <a:r>
              <a:rPr lang="en-US" sz="3600" b="0" i="0" dirty="0">
                <a:solidFill>
                  <a:srgbClr val="000000"/>
                </a:solidFill>
                <a:effectLst/>
                <a:latin typeface="system-ui"/>
              </a:rPr>
              <a:t>for (initialization; condition; increment/decrement)</a:t>
            </a:r>
            <a:br>
              <a:rPr lang="en-US" sz="3600" dirty="0"/>
            </a:br>
            <a:r>
              <a:rPr lang="en-US" sz="3600" b="0" i="0" dirty="0">
                <a:solidFill>
                  <a:srgbClr val="000000"/>
                </a:solidFill>
                <a:effectLst/>
                <a:latin typeface="system-ui"/>
              </a:rPr>
              <a:t>{</a:t>
            </a:r>
            <a:br>
              <a:rPr lang="en-US" sz="3600" dirty="0"/>
            </a:br>
            <a:r>
              <a:rPr lang="en-US" sz="3600" b="0" i="0" dirty="0">
                <a:solidFill>
                  <a:srgbClr val="000000"/>
                </a:solidFill>
                <a:effectLst/>
                <a:latin typeface="system-ui"/>
              </a:rPr>
              <a:t>// code to be executed</a:t>
            </a:r>
            <a:br>
              <a:rPr lang="en-US" sz="3600" dirty="0"/>
            </a:br>
            <a:r>
              <a:rPr lang="en-US" sz="3600" b="0" i="0" dirty="0">
                <a:solidFill>
                  <a:srgbClr val="000000"/>
                </a:solidFill>
                <a:effectLst/>
                <a:latin typeface="system-ui"/>
              </a:rPr>
              <a:t>}</a:t>
            </a:r>
            <a:br>
              <a:rPr lang="en-US" sz="3200" dirty="0"/>
            </a:br>
            <a:r>
              <a:rPr lang="en-US" sz="3200" b="1" dirty="0"/>
              <a:t>Initialization : </a:t>
            </a:r>
            <a:r>
              <a:rPr lang="en-US" sz="3200" dirty="0"/>
              <a:t>It is used to give initial value to the counter variables, which after one loop will get incremented/decremented as specified.</a:t>
            </a:r>
            <a:endParaRPr lang="en-US" sz="3200" dirty="0"/>
          </a:p>
          <a:p>
            <a:pPr marL="571500" indent="-571500" algn="l">
              <a:buFont typeface="Arial" panose="020B0604020202020204" pitchFamily="34" charset="0"/>
              <a:buChar char="•"/>
            </a:pPr>
            <a:r>
              <a:rPr lang="en-US" sz="3200" b="1" dirty="0"/>
              <a:t>Condition : </a:t>
            </a:r>
            <a:r>
              <a:rPr lang="en-US" sz="3200" dirty="0"/>
              <a:t>It is evaluated at the beginning of each iteration. If it evaluates to true, then only the loop statements execute. If it evaluates to false, the execution of the loop ends.</a:t>
            </a:r>
            <a:endParaRPr lang="en-US" sz="3200" dirty="0"/>
          </a:p>
          <a:p>
            <a:pPr marL="571500" indent="-571500" algn="l">
              <a:buFont typeface="Arial" panose="020B0604020202020204" pitchFamily="34" charset="0"/>
              <a:buChar char="•"/>
            </a:pPr>
            <a:r>
              <a:rPr lang="en-US" sz="3200" b="1" dirty="0"/>
              <a:t>Increment/Decrement : </a:t>
            </a:r>
            <a:r>
              <a:rPr lang="en-US" sz="3200" dirty="0"/>
              <a:t>It updates the loop counter with a new value each time the loop runs.</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br>
              <a:rPr lang="en-IN" sz="28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meta</a:t>
            </a:r>
            <a:r>
              <a:rPr lang="en-IN" sz="2800" b="0" i="0" dirty="0">
                <a:solidFill>
                  <a:srgbClr val="FF0000"/>
                </a:solidFill>
                <a:effectLst/>
                <a:latin typeface="system-ui"/>
              </a:rPr>
              <a:t> charset</a:t>
            </a:r>
            <a:r>
              <a:rPr lang="en-IN" sz="2800" b="0" i="0" dirty="0">
                <a:solidFill>
                  <a:srgbClr val="0000CD"/>
                </a:solidFill>
                <a:effectLst/>
                <a:latin typeface="system-ui"/>
              </a:rPr>
              <a:t>="UTF-8"&gt;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JavaScript For Loop Statement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for</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a:t>
            </a:r>
            <a:r>
              <a:rPr lang="en-IN" sz="2800" b="0" i="0" dirty="0">
                <a:solidFill>
                  <a:srgbClr val="FF0000"/>
                </a:solidFill>
                <a:effectLst/>
                <a:latin typeface="system-ui"/>
              </a:rPr>
              <a:t>1</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&lt;=</a:t>
            </a:r>
            <a:r>
              <a:rPr lang="en-IN" sz="2800" b="0" i="0" dirty="0">
                <a:solidFill>
                  <a:srgbClr val="FF0000"/>
                </a:solidFill>
                <a:effectLst/>
                <a:latin typeface="system-ui"/>
              </a:rPr>
              <a:t>5</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err="1">
                <a:solidFill>
                  <a:srgbClr val="000000"/>
                </a:solidFill>
                <a:effectLst/>
                <a:latin typeface="system-ui"/>
              </a:rPr>
              <a:t>i</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While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In JavaScript while loop the condition is tested and if it evaluates to true only then, the control enters the loop and the block of code will get executed. After that, again the condition will be tested and if it again evaluates to true then again the code will be executed. This block will continue to execute as long as the condition is true. If at any time it evaluates to false, the loop execution will stop.</a:t>
            </a:r>
            <a:endParaRPr lang="en-US" sz="3200" b="0" i="0" dirty="0">
              <a:solidFill>
                <a:srgbClr val="0000CD"/>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while (condition is true)</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dirty="0">
                <a:solidFill>
                  <a:srgbClr val="0000CD"/>
                </a:solidFill>
                <a:latin typeface="system-ui"/>
              </a:rPr>
              <a:t>The JavaScript do while loop iterates the loop while loop, but, the difference is that the loop is executed at least once even when the condition is false.</a:t>
            </a:r>
            <a:br>
              <a:rPr lang="en-US" sz="3200" b="0" i="0" dirty="0">
                <a:solidFill>
                  <a:srgbClr val="000000"/>
                </a:solidFill>
                <a:effectLst/>
                <a:latin typeface="system-ui"/>
              </a:rPr>
            </a:br>
            <a:br>
              <a:rPr lang="en-US" sz="3200" b="0" i="0" dirty="0">
                <a:solidFill>
                  <a:srgbClr val="000000"/>
                </a:solidFill>
                <a:effectLst/>
                <a:latin typeface="system-ui"/>
              </a:rPr>
            </a:br>
            <a:r>
              <a:rPr lang="en-US" sz="2800" b="0" i="0" dirty="0">
                <a:solidFill>
                  <a:srgbClr val="000000"/>
                </a:solidFill>
                <a:effectLst/>
                <a:latin typeface="system-ui"/>
              </a:rPr>
              <a:t>do {</a:t>
            </a:r>
            <a:br>
              <a:rPr lang="en-US" sz="2800" dirty="0"/>
            </a:br>
            <a:r>
              <a:rPr lang="en-US" sz="2800" b="0" i="0" dirty="0">
                <a:solidFill>
                  <a:srgbClr val="000000"/>
                </a:solidFill>
                <a:effectLst/>
                <a:latin typeface="system-ui"/>
              </a:rPr>
              <a:t>// code to be executed</a:t>
            </a:r>
            <a:br>
              <a:rPr lang="en-US" sz="2800" dirty="0"/>
            </a:br>
            <a:r>
              <a:rPr lang="en-US" sz="2800" b="0" i="0" dirty="0">
                <a:solidFill>
                  <a:srgbClr val="000000"/>
                </a:solidFill>
                <a:effectLst/>
                <a:latin typeface="system-ui"/>
              </a:rPr>
              <a:t>}</a:t>
            </a:r>
            <a:br>
              <a:rPr lang="en-US" sz="2800" b="0" i="0" dirty="0">
                <a:solidFill>
                  <a:srgbClr val="000000"/>
                </a:solidFill>
                <a:effectLst/>
                <a:latin typeface="system-ui"/>
              </a:rPr>
            </a:br>
            <a:r>
              <a:rPr lang="en-US" sz="2800" b="0" i="0" dirty="0">
                <a:solidFill>
                  <a:srgbClr val="000000"/>
                </a:solidFill>
                <a:effectLst/>
                <a:latin typeface="system-ui"/>
              </a:rPr>
              <a:t>while (condition)</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Function</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00"/>
                </a:solidFill>
                <a:effectLst/>
                <a:latin typeface="system-ui"/>
              </a:rPr>
              <a:t>Functions are used to perform a specific type of operation. Every function includes some code which is executed whenever the function gets called. A function can be called many times and can be called from anywhere in the page..</a:t>
            </a:r>
            <a:endParaRPr lang="en-US" sz="3600" b="0" i="0" dirty="0">
              <a:solidFill>
                <a:srgbClr val="000000"/>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function </a:t>
            </a:r>
            <a:r>
              <a:rPr lang="en-US" sz="3200" b="0" i="0" dirty="0" err="1">
                <a:solidFill>
                  <a:srgbClr val="000000"/>
                </a:solidFill>
                <a:effectLst/>
                <a:latin typeface="system-ui"/>
              </a:rPr>
              <a:t>functionName</a:t>
            </a:r>
            <a:r>
              <a:rPr lang="en-US" sz="3200" b="0" i="0" dirty="0">
                <a:solidFill>
                  <a:srgbClr val="000000"/>
                </a:solidFill>
                <a:effectLst/>
                <a:latin typeface="system-ui"/>
              </a:rPr>
              <a:t> (arg1, arg2)</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600" dirty="0"/>
              <a:t>Advantage of Function</a:t>
            </a:r>
            <a:br>
              <a:rPr lang="en-US" sz="3600" dirty="0"/>
            </a:br>
            <a:r>
              <a:rPr lang="en-US" sz="3600" dirty="0"/>
              <a:t>Functions reduces the replication of code within a program, as one function can be called many times.</a:t>
            </a:r>
            <a:br>
              <a:rPr lang="en-US" sz="3600" dirty="0"/>
            </a:br>
            <a:r>
              <a:rPr lang="en-US" sz="3600" dirty="0"/>
              <a:t>Functions makes the code much easier to maintain.</a:t>
            </a:r>
            <a:br>
              <a:rPr lang="en-US" sz="3600" dirty="0"/>
            </a:br>
            <a:r>
              <a:rPr lang="en-US" sz="3600" dirty="0"/>
              <a:t>Functions makes it easier to eliminate the errors.</a:t>
            </a:r>
            <a:endParaRPr lang="en-US" sz="3600" dirty="0"/>
          </a:p>
          <a:p>
            <a:pPr marL="571500" indent="-571500" algn="l">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Defining and Calling a Function</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00"/>
                </a:solidFill>
                <a:effectLst/>
                <a:latin typeface="system-ui"/>
              </a:rPr>
              <a:t>The declaration of a function start with the function keyword, followed by the name of the function you want to create, followed by parentheses i.e. () and finally place your function's code between curly brackets {}</a:t>
            </a:r>
            <a:endParaRPr lang="en-US" sz="3600" b="0" i="0" dirty="0">
              <a:solidFill>
                <a:srgbClr val="000000"/>
              </a:solidFill>
              <a:effectLst/>
              <a:latin typeface="system-ui"/>
            </a:endParaRPr>
          </a:p>
          <a:p>
            <a:pPr marL="571500" indent="-571500" algn="l">
              <a:buFont typeface="Arial" panose="020B0604020202020204" pitchFamily="34" charset="0"/>
              <a:buChar char="•"/>
            </a:pPr>
            <a:r>
              <a:rPr lang="en-IN" sz="3600" b="0" i="0" dirty="0">
                <a:solidFill>
                  <a:srgbClr val="0000CD"/>
                </a:solidFill>
                <a:effectLst/>
                <a:latin typeface="system-ui"/>
              </a:rPr>
              <a:t>function</a:t>
            </a:r>
            <a:r>
              <a:rPr lang="en-IN" sz="3600" b="0" i="0" dirty="0">
                <a:solidFill>
                  <a:srgbClr val="000000"/>
                </a:solidFill>
                <a:effectLst/>
                <a:latin typeface="system-ui"/>
              </a:rPr>
              <a:t> </a:t>
            </a:r>
            <a:r>
              <a:rPr lang="en-IN" sz="3600" b="0" i="0" dirty="0" err="1">
                <a:solidFill>
                  <a:srgbClr val="000000"/>
                </a:solidFill>
                <a:effectLst/>
                <a:latin typeface="system-ui"/>
              </a:rPr>
              <a:t>sayHello</a:t>
            </a:r>
            <a:r>
              <a:rPr lang="en-IN" sz="3600" b="0" i="0" dirty="0">
                <a:solidFill>
                  <a:srgbClr val="000000"/>
                </a:solidFill>
                <a:effectLst/>
                <a:latin typeface="system-ui"/>
              </a:rPr>
              <a:t>() {</a:t>
            </a:r>
            <a:br>
              <a:rPr lang="en-IN" sz="3600" b="0" i="0" dirty="0">
                <a:solidFill>
                  <a:srgbClr val="000000"/>
                </a:solidFill>
                <a:effectLst/>
                <a:latin typeface="system-ui"/>
              </a:rPr>
            </a:br>
            <a:r>
              <a:rPr lang="en-IN" sz="3600" b="0" i="0" dirty="0" err="1">
                <a:solidFill>
                  <a:srgbClr val="000000"/>
                </a:solidFill>
                <a:effectLst/>
                <a:latin typeface="system-ui"/>
              </a:rPr>
              <a:t>document.write</a:t>
            </a:r>
            <a:r>
              <a:rPr lang="en-IN" sz="3600" b="0" i="0" dirty="0">
                <a:solidFill>
                  <a:srgbClr val="000000"/>
                </a:solidFill>
                <a:effectLst/>
                <a:latin typeface="system-ui"/>
              </a:rPr>
              <a:t>(</a:t>
            </a:r>
            <a:r>
              <a:rPr lang="en-IN" sz="3600" b="0" i="0" dirty="0">
                <a:solidFill>
                  <a:srgbClr val="A52A2A"/>
                </a:solidFill>
                <a:effectLst/>
                <a:latin typeface="system-ui"/>
              </a:rPr>
              <a:t>"Hello, JavaScript!"</a:t>
            </a:r>
            <a:r>
              <a:rPr lang="en-IN" sz="3600" b="0" i="0" dirty="0">
                <a:solidFill>
                  <a:srgbClr val="000000"/>
                </a:solidFill>
                <a:effectLst/>
                <a:latin typeface="system-ui"/>
              </a:rPr>
              <a:t>);</a:t>
            </a:r>
            <a:br>
              <a:rPr lang="en-IN" sz="3600" b="0" i="0" dirty="0">
                <a:solidFill>
                  <a:srgbClr val="000000"/>
                </a:solidFill>
                <a:effectLst/>
                <a:latin typeface="system-ui"/>
              </a:rPr>
            </a:br>
            <a:r>
              <a:rPr lang="en-IN" sz="3600" b="0" i="0" dirty="0">
                <a:solidFill>
                  <a:srgbClr val="000000"/>
                </a:solidFill>
                <a:effectLst/>
                <a:latin typeface="system-ui"/>
              </a:rPr>
              <a:t>}</a:t>
            </a:r>
            <a:br>
              <a:rPr lang="en-IN" sz="3600" b="0" i="0" dirty="0">
                <a:solidFill>
                  <a:srgbClr val="000000"/>
                </a:solidFill>
                <a:effectLst/>
                <a:latin typeface="system-ui"/>
              </a:rPr>
            </a:br>
            <a:r>
              <a:rPr lang="en-IN" sz="3600" b="0" i="0" dirty="0" err="1">
                <a:solidFill>
                  <a:srgbClr val="000000"/>
                </a:solidFill>
                <a:effectLst/>
                <a:latin typeface="system-ui"/>
              </a:rPr>
              <a:t>sayHello</a:t>
            </a:r>
            <a:r>
              <a:rPr lang="en-IN" sz="3600" b="0" i="0" dirty="0">
                <a:solidFill>
                  <a:srgbClr val="000000"/>
                </a:solidFill>
                <a:effectLst/>
                <a:latin typeface="system-ui"/>
              </a:rPr>
              <a:t>();</a:t>
            </a:r>
            <a:endParaRPr lang="en-IN" sz="3600" b="0" i="0" dirty="0">
              <a:solidFill>
                <a:srgbClr val="000000"/>
              </a:solidFill>
              <a:effectLst/>
              <a:latin typeface="system-ui"/>
            </a:endParaRPr>
          </a:p>
          <a:p>
            <a:pPr marL="571500" indent="-571500" algn="l">
              <a:buFont typeface="Arial" panose="020B0604020202020204" pitchFamily="34" charset="0"/>
              <a:buChar char="•"/>
            </a:pPr>
            <a:r>
              <a:rPr lang="en-US" sz="3600" b="1" dirty="0"/>
              <a:t>Adding Parameters to Functions</a:t>
            </a:r>
            <a:endParaRPr lang="en-US" sz="3600" b="1" dirty="0"/>
          </a:p>
          <a:p>
            <a:pPr marL="571500" indent="-571500" algn="l">
              <a:buFont typeface="Arial" panose="020B0604020202020204" pitchFamily="34" charset="0"/>
              <a:buChar char="•"/>
            </a:pPr>
            <a:r>
              <a:rPr lang="en-US" sz="3200" b="0" i="0" dirty="0">
                <a:solidFill>
                  <a:srgbClr val="000000"/>
                </a:solidFill>
                <a:effectLst/>
                <a:latin typeface="system-ui"/>
              </a:rPr>
              <a:t>function </a:t>
            </a:r>
            <a:r>
              <a:rPr lang="en-US" sz="3200" b="0" i="0" dirty="0" err="1">
                <a:solidFill>
                  <a:srgbClr val="000000"/>
                </a:solidFill>
                <a:effectLst/>
                <a:latin typeface="system-ui"/>
              </a:rPr>
              <a:t>functionName</a:t>
            </a:r>
            <a:r>
              <a:rPr lang="en-US" sz="3200" b="0" i="0" dirty="0">
                <a:solidFill>
                  <a:srgbClr val="000000"/>
                </a:solidFill>
                <a:effectLst/>
                <a:latin typeface="system-ui"/>
              </a:rPr>
              <a:t>(parameter1, parameter2, parameter3)</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br>
              <a:rPr lang="en-US" sz="3200" b="0" i="0" dirty="0">
                <a:solidFill>
                  <a:srgbClr val="000000"/>
                </a:solidFill>
                <a:effectLst/>
                <a:latin typeface="system-ui"/>
              </a:rPr>
            </a:br>
            <a:r>
              <a:rPr lang="en-IN" sz="3200" b="0" i="0" dirty="0">
                <a:solidFill>
                  <a:srgbClr val="008000"/>
                </a:solidFill>
                <a:effectLst/>
                <a:latin typeface="system-ui"/>
              </a:rPr>
              <a:t>// Calling function</a:t>
            </a:r>
            <a:br>
              <a:rPr lang="en-IN" sz="3200" b="0" i="0" dirty="0">
                <a:solidFill>
                  <a:srgbClr val="008000"/>
                </a:solidFill>
                <a:effectLst/>
                <a:latin typeface="system-ui"/>
              </a:rPr>
            </a:br>
            <a:r>
              <a:rPr lang="en-IN" sz="3200" b="0" i="0" dirty="0" err="1">
                <a:solidFill>
                  <a:srgbClr val="000000"/>
                </a:solidFill>
                <a:effectLst/>
                <a:latin typeface="system-ui"/>
              </a:rPr>
              <a:t>displaySum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a:t>
            </a:r>
            <a:r>
              <a:rPr lang="en-IN" sz="3200" b="0" i="0" dirty="0">
                <a:solidFill>
                  <a:srgbClr val="008000"/>
                </a:solidFill>
                <a:effectLst/>
                <a:latin typeface="system-ui"/>
              </a:rPr>
              <a:t>// Prints: 30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displaySum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a:t>
            </a:r>
            <a:r>
              <a:rPr lang="en-IN" sz="3200" b="0" i="0" dirty="0">
                <a:solidFill>
                  <a:srgbClr val="008000"/>
                </a:solidFill>
                <a:effectLst/>
                <a:latin typeface="system-ui"/>
              </a:rPr>
              <a:t>// Prints: 10</a:t>
            </a: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Function with Return Value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00"/>
                </a:solidFill>
                <a:effectLst/>
                <a:latin typeface="system-ui"/>
              </a:rPr>
              <a:t>A function can have an optional return statement. This is required if you want to return a value from a function. This statement should be the last statement in a function.</a:t>
            </a:r>
            <a:br>
              <a:rPr lang="en-US" sz="3200" dirty="0"/>
            </a:br>
            <a:r>
              <a:rPr lang="en-US" sz="3200" b="0" i="0" dirty="0">
                <a:solidFill>
                  <a:srgbClr val="000000"/>
                </a:solidFill>
                <a:effectLst/>
                <a:latin typeface="system-ui"/>
              </a:rPr>
              <a:t>The value may be of any type, including arrays and objects.</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8000"/>
                </a:solidFill>
                <a:effectLst/>
                <a:latin typeface="system-ui"/>
              </a:rPr>
              <a:t>// Defining function</a:t>
            </a:r>
            <a:br>
              <a:rPr lang="en-IN" sz="3200" b="0" i="0" dirty="0">
                <a:solidFill>
                  <a:srgbClr val="008000"/>
                </a:solidFill>
                <a:effectLst/>
                <a:latin typeface="system-ui"/>
              </a:rPr>
            </a:br>
            <a:r>
              <a:rPr lang="en-IN" sz="3200" b="0" i="0" dirty="0" err="1">
                <a:solidFill>
                  <a:srgbClr val="0000CD"/>
                </a:solidFill>
                <a:effectLst/>
                <a:latin typeface="system-ui"/>
              </a:rPr>
              <a:t>function</a:t>
            </a:r>
            <a:r>
              <a:rPr lang="en-IN" sz="3200" b="0" i="0" dirty="0">
                <a:solidFill>
                  <a:srgbClr val="000000"/>
                </a:solidFill>
                <a:effectLst/>
                <a:latin typeface="system-ui"/>
              </a:rPr>
              <a:t> </a:t>
            </a:r>
            <a:r>
              <a:rPr lang="en-IN" sz="3200" b="0" i="0" dirty="0" err="1">
                <a:solidFill>
                  <a:srgbClr val="000000"/>
                </a:solidFill>
                <a:effectLst/>
                <a:latin typeface="system-ui"/>
              </a:rPr>
              <a:t>getSum</a:t>
            </a:r>
            <a:r>
              <a:rPr lang="en-IN" sz="3200" b="0" i="0" dirty="0">
                <a:solidFill>
                  <a:srgbClr val="000000"/>
                </a:solidFill>
                <a:effectLst/>
                <a:latin typeface="system-ui"/>
              </a:rPr>
              <a:t>(num1, num2)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total = num1 + num2;</a:t>
            </a:r>
            <a:br>
              <a:rPr lang="en-IN" sz="3200" b="0" i="0" dirty="0">
                <a:solidFill>
                  <a:srgbClr val="000000"/>
                </a:solidFill>
                <a:effectLst/>
                <a:latin typeface="system-ui"/>
              </a:rPr>
            </a:br>
            <a:r>
              <a:rPr lang="en-IN" sz="3200" b="0" i="0" dirty="0">
                <a:solidFill>
                  <a:srgbClr val="0000CD"/>
                </a:solidFill>
                <a:effectLst/>
                <a:latin typeface="system-ui"/>
              </a:rPr>
              <a:t>return</a:t>
            </a:r>
            <a:r>
              <a:rPr lang="en-IN" sz="3200" b="0" i="0" dirty="0">
                <a:solidFill>
                  <a:srgbClr val="000000"/>
                </a:solidFill>
                <a:effectLst/>
                <a:latin typeface="system-ui"/>
              </a:rPr>
              <a:t> total;</a:t>
            </a:r>
            <a:br>
              <a:rPr lang="en-IN" sz="3200" b="0" i="0" dirty="0">
                <a:solidFill>
                  <a:srgbClr val="00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008000"/>
                </a:solidFill>
                <a:effectLst/>
                <a:latin typeface="system-ui"/>
              </a:rPr>
              <a:t>// Displaying returned value</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err="1">
                <a:solidFill>
                  <a:srgbClr val="000000"/>
                </a:solidFill>
                <a:effectLst/>
                <a:latin typeface="system-ui"/>
              </a:rPr>
              <a:t>getSum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err="1">
                <a:solidFill>
                  <a:srgbClr val="000000"/>
                </a:solidFill>
                <a:effectLst/>
                <a:latin typeface="system-ui"/>
              </a:rPr>
              <a:t>getSum</a:t>
            </a:r>
            <a:r>
              <a:rPr lang="en-IN" sz="3200" b="0" i="0" dirty="0">
                <a:solidFill>
                  <a:srgbClr val="000000"/>
                </a:solidFill>
                <a:effectLst/>
                <a:latin typeface="system-ui"/>
              </a:rPr>
              <a:t>(-</a:t>
            </a:r>
            <a:r>
              <a:rPr lang="en-IN" sz="3200" b="0" i="0" dirty="0">
                <a:solidFill>
                  <a:srgbClr val="FF0000"/>
                </a:solidFill>
                <a:effectLst/>
                <a:latin typeface="system-ui"/>
              </a:rPr>
              <a:t>5</a:t>
            </a:r>
            <a:r>
              <a:rPr lang="en-IN" sz="3200" b="0" i="0" dirty="0">
                <a:solidFill>
                  <a:srgbClr val="000000"/>
                </a:solidFill>
                <a:effectLst/>
                <a:latin typeface="system-ui"/>
              </a:rPr>
              <a:t>, </a:t>
            </a:r>
            <a:r>
              <a:rPr lang="en-IN" sz="3200" b="0" i="0" dirty="0">
                <a:solidFill>
                  <a:srgbClr val="FF0000"/>
                </a:solidFill>
                <a:effectLst/>
                <a:latin typeface="system-ui"/>
              </a:rPr>
              <a:t>15</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00"/>
                </a:solidFill>
                <a:effectLst/>
                <a:latin typeface="system-ui"/>
              </a:rPr>
              <a:t>The Date object is used to get information about current year, month and day. Firstly, a Date object is created, and then there are many </a:t>
            </a:r>
            <a:r>
              <a:rPr lang="en-US" sz="3200" b="0" i="0" dirty="0" err="1">
                <a:solidFill>
                  <a:srgbClr val="000000"/>
                </a:solidFill>
                <a:effectLst/>
                <a:latin typeface="system-ui"/>
              </a:rPr>
              <a:t>javascript</a:t>
            </a:r>
            <a:r>
              <a:rPr lang="en-US" sz="3200" b="0" i="0" dirty="0">
                <a:solidFill>
                  <a:srgbClr val="000000"/>
                </a:solidFill>
                <a:effectLst/>
                <a:latin typeface="system-ui"/>
              </a:rPr>
              <a:t> functions available which can operate on that object. These functions gives provide </a:t>
            </a:r>
            <a:r>
              <a:rPr lang="en-US" sz="3200" b="0" i="0" dirty="0" err="1">
                <a:solidFill>
                  <a:srgbClr val="000000"/>
                </a:solidFill>
                <a:effectLst/>
                <a:latin typeface="system-ui"/>
              </a:rPr>
              <a:t>informations</a:t>
            </a:r>
            <a:r>
              <a:rPr lang="en-US" sz="3200" b="0" i="0" dirty="0">
                <a:solidFill>
                  <a:srgbClr val="000000"/>
                </a:solidFill>
                <a:effectLst/>
                <a:latin typeface="system-ui"/>
              </a:rPr>
              <a:t> like year, month, day, hour, minute, second, and millisecond , using either local time or UTC (universal, or GMT) time.</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Date objects are created with the new Date() constructor. There are 4 ways of initiating a date:</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dirty="0">
                <a:solidFill>
                  <a:srgbClr val="000000"/>
                </a:solidFill>
                <a:latin typeface="system-ui"/>
              </a:rPr>
              <a:t>new Date()</a:t>
            </a:r>
            <a:br>
              <a:rPr lang="en-US" sz="3200" dirty="0">
                <a:solidFill>
                  <a:srgbClr val="000000"/>
                </a:solidFill>
                <a:latin typeface="system-ui"/>
              </a:rPr>
            </a:br>
            <a:r>
              <a:rPr lang="en-US" sz="3200" dirty="0">
                <a:solidFill>
                  <a:srgbClr val="000000"/>
                </a:solidFill>
                <a:latin typeface="system-ui"/>
              </a:rPr>
              <a:t>new Date(milliseconds)</a:t>
            </a:r>
            <a:br>
              <a:rPr lang="en-US" sz="3200" dirty="0">
                <a:solidFill>
                  <a:srgbClr val="000000"/>
                </a:solidFill>
                <a:latin typeface="system-ui"/>
              </a:rPr>
            </a:br>
            <a:r>
              <a:rPr lang="en-US" sz="3200" dirty="0">
                <a:solidFill>
                  <a:srgbClr val="000000"/>
                </a:solidFill>
                <a:latin typeface="system-ui"/>
              </a:rPr>
              <a:t>new Date(</a:t>
            </a:r>
            <a:r>
              <a:rPr lang="en-US" sz="3200" dirty="0" err="1">
                <a:solidFill>
                  <a:srgbClr val="000000"/>
                </a:solidFill>
                <a:latin typeface="system-ui"/>
              </a:rPr>
              <a:t>dateString</a:t>
            </a:r>
            <a:r>
              <a:rPr lang="en-US" sz="3200" dirty="0">
                <a:solidFill>
                  <a:srgbClr val="000000"/>
                </a:solidFill>
                <a:latin typeface="system-ui"/>
              </a:rPr>
              <a:t>)</a:t>
            </a:r>
            <a:br>
              <a:rPr lang="en-US" sz="3200" dirty="0">
                <a:solidFill>
                  <a:srgbClr val="000000"/>
                </a:solidFill>
                <a:latin typeface="system-ui"/>
              </a:rPr>
            </a:br>
            <a:r>
              <a:rPr lang="en-US" sz="3200" dirty="0">
                <a:solidFill>
                  <a:srgbClr val="000000"/>
                </a:solidFill>
                <a:latin typeface="system-ui"/>
              </a:rPr>
              <a:t>new Date(year, month, day, hours, minutes, seconds, milliseconds)</a:t>
            </a:r>
            <a:endParaRPr lang="en-US" sz="3200" dirty="0">
              <a:solidFill>
                <a:srgbClr val="000000"/>
              </a:solidFill>
              <a:latin typeface="system-ui"/>
            </a:endParaRPr>
          </a:p>
          <a:p>
            <a:pPr marL="571500" indent="-571500" algn="l">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dirty="0"/>
            </a:br>
            <a:r>
              <a:rPr lang="en-US" sz="2800" b="0" i="0" dirty="0">
                <a:solidFill>
                  <a:srgbClr val="000000"/>
                </a:solidFill>
                <a:effectLst/>
                <a:latin typeface="system-ui"/>
              </a:rPr>
              <a:t>Current Date and Time: </a:t>
            </a:r>
            <a:r>
              <a:rPr lang="en-US" sz="2800" b="0" i="0" dirty="0">
                <a:solidFill>
                  <a:srgbClr val="0000CD"/>
                </a:solidFill>
                <a:effectLst/>
                <a:latin typeface="system-ui"/>
              </a:rPr>
              <a:t>&lt;</a:t>
            </a:r>
            <a:r>
              <a:rPr lang="en-US" sz="2800" b="0" i="0" dirty="0">
                <a:solidFill>
                  <a:srgbClr val="A52A2A"/>
                </a:solidFill>
                <a:effectLst/>
                <a:latin typeface="system-ui"/>
              </a:rPr>
              <a:t>span</a:t>
            </a:r>
            <a:r>
              <a:rPr lang="en-US" sz="2800" b="0" i="0" dirty="0">
                <a:solidFill>
                  <a:srgbClr val="FF0000"/>
                </a:solidFill>
                <a:effectLst/>
                <a:latin typeface="system-ui"/>
              </a:rPr>
              <a:t> id</a:t>
            </a:r>
            <a:r>
              <a:rPr lang="en-US" sz="2800" b="0" i="0" dirty="0">
                <a:solidFill>
                  <a:srgbClr val="0000CD"/>
                </a:solidFill>
                <a:effectLst/>
                <a:latin typeface="system-ui"/>
              </a:rPr>
              <a:t>="demo"&gt;&lt;</a:t>
            </a:r>
            <a:r>
              <a:rPr lang="en-US" sz="2800" b="0" i="0" dirty="0">
                <a:solidFill>
                  <a:srgbClr val="A52A2A"/>
                </a:solidFill>
                <a:effectLst/>
                <a:latin typeface="system-ui"/>
              </a:rPr>
              <a:t>/span</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script</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var</a:t>
            </a:r>
            <a:r>
              <a:rPr lang="en-US" sz="2800" b="0" i="0" dirty="0">
                <a:solidFill>
                  <a:srgbClr val="000000"/>
                </a:solidFill>
                <a:effectLst/>
                <a:latin typeface="system-ui"/>
              </a:rPr>
              <a:t> today=</a:t>
            </a:r>
            <a:r>
              <a:rPr lang="en-US" sz="2800" b="0" i="0" dirty="0">
                <a:solidFill>
                  <a:srgbClr val="0000CD"/>
                </a:solidFill>
                <a:effectLst/>
                <a:latin typeface="system-ui"/>
              </a:rPr>
              <a:t>new</a:t>
            </a:r>
            <a:r>
              <a:rPr lang="en-US" sz="2800" b="0" i="0" dirty="0">
                <a:solidFill>
                  <a:srgbClr val="000000"/>
                </a:solidFill>
                <a:effectLst/>
                <a:latin typeface="system-ui"/>
              </a:rPr>
              <a:t> Date();</a:t>
            </a:r>
            <a:br>
              <a:rPr lang="en-US" sz="2800" b="0" i="0" dirty="0">
                <a:solidFill>
                  <a:srgbClr val="000000"/>
                </a:solidFill>
                <a:effectLst/>
                <a:latin typeface="system-ui"/>
              </a:rPr>
            </a:br>
            <a:r>
              <a:rPr lang="en-US" sz="2800" b="0" i="0" dirty="0" err="1">
                <a:solidFill>
                  <a:srgbClr val="000000"/>
                </a:solidFill>
                <a:effectLst/>
                <a:latin typeface="system-ui"/>
              </a:rPr>
              <a:t>document.getElementById</a:t>
            </a:r>
            <a:r>
              <a:rPr lang="en-US" sz="2800" b="0" i="0" dirty="0">
                <a:solidFill>
                  <a:srgbClr val="000000"/>
                </a:solidFill>
                <a:effectLst/>
                <a:latin typeface="system-ui"/>
              </a:rPr>
              <a:t>(</a:t>
            </a:r>
            <a:r>
              <a:rPr lang="en-US" sz="2800" b="0" i="0" dirty="0">
                <a:solidFill>
                  <a:srgbClr val="A52A2A"/>
                </a:solidFill>
                <a:effectLst/>
                <a:latin typeface="system-ui"/>
              </a:rPr>
              <a:t>'demo'</a:t>
            </a:r>
            <a:r>
              <a:rPr lang="en-US" sz="2800" b="0" i="0" dirty="0">
                <a:solidFill>
                  <a:srgbClr val="000000"/>
                </a:solidFill>
                <a:effectLst/>
                <a:latin typeface="system-ui"/>
              </a:rPr>
              <a:t>).</a:t>
            </a:r>
            <a:r>
              <a:rPr lang="en-US" sz="2800" b="0" i="0" dirty="0" err="1">
                <a:solidFill>
                  <a:srgbClr val="000000"/>
                </a:solidFill>
                <a:effectLst/>
                <a:latin typeface="system-ui"/>
              </a:rPr>
              <a:t>innerHTML</a:t>
            </a:r>
            <a:r>
              <a:rPr lang="en-US" sz="2800" b="0" i="0" dirty="0">
                <a:solidFill>
                  <a:srgbClr val="000000"/>
                </a:solidFill>
                <a:effectLst/>
                <a:latin typeface="system-ui"/>
              </a:rPr>
              <a:t>=today;</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/script</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5102</Words>
  <Application>WPS Presentation</Application>
  <PresentationFormat>Custom</PresentationFormat>
  <Paragraphs>77</Paragraphs>
  <Slides>12</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Segoe Print</vt:lpstr>
      <vt:lpstr>system-ui</vt:lpstr>
      <vt:lpstr>MS PGothic</vt:lpstr>
      <vt:lpstr>Trebuchet MS</vt:lpstr>
      <vt:lpstr>MV Boli</vt:lpstr>
      <vt:lpstr>Microsoft YaHei</vt:lpstr>
      <vt:lpstr>Arial Unicode MS</vt:lpstr>
      <vt:lpstr>Calibri Light</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cp:lastModifiedBy>
  <cp:revision>8411</cp:revision>
  <cp:lastPrinted>2016-07-10T15:03:00Z</cp:lastPrinted>
  <dcterms:created xsi:type="dcterms:W3CDTF">2014-07-01T16:42:00Z</dcterms:created>
  <dcterms:modified xsi:type="dcterms:W3CDTF">2022-05-06T15:39:46Z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E3A824314BE64A7498A1ABC31050DAE3</vt:lpwstr>
  </property>
  <property fmtid="{D5CDD505-2E9C-101B-9397-08002B2CF9AE}" pid="4" name="KSOProductBuildVer">
    <vt:lpwstr>1033-11.2.0.11074</vt:lpwstr>
  </property>
</Properties>
</file>