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449" r:id="rId5"/>
    <p:sldId id="460" r:id="rId6"/>
    <p:sldId id="480" r:id="rId7"/>
    <p:sldId id="461" r:id="rId8"/>
    <p:sldId id="462" r:id="rId9"/>
    <p:sldId id="481" r:id="rId10"/>
    <p:sldId id="482" r:id="rId11"/>
    <p:sldId id="483" r:id="rId12"/>
    <p:sldId id="487" r:id="rId13"/>
    <p:sldId id="488" r:id="rId14"/>
    <p:sldId id="489" r:id="rId15"/>
    <p:sldId id="490" r:id="rId16"/>
    <p:sldId id="491" r:id="rId17"/>
    <p:sldId id="459" r:id="rId18"/>
  </p:sldIdLst>
  <p:sldSz cx="24385588" cy="13717588"/>
  <p:notesSz cx="6881813" cy="10002838"/>
  <p:defaultTextStyle>
    <a:defPPr>
      <a:defRPr lang="es-MX"/>
    </a:defPPr>
    <a:lvl1pPr marL="0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943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5902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859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80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761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72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5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624" algn="l" defTabSz="241590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460"/>
            <p14:sldId id="480"/>
            <p14:sldId id="461"/>
            <p14:sldId id="462"/>
            <p14:sldId id="481"/>
            <p14:sldId id="482"/>
            <p14:sldId id="483"/>
            <p14:sldId id="487"/>
            <p14:sldId id="488"/>
            <p14:sldId id="489"/>
            <p14:sldId id="490"/>
            <p14:sldId id="491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053" userDrawn="1">
          <p15:clr>
            <a:srgbClr val="A4A3A4"/>
          </p15:clr>
        </p15:guide>
        <p15:guide id="5" pos="768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orient="horz" pos="4321" userDrawn="1">
          <p15:clr>
            <a:srgbClr val="A4A3A4"/>
          </p15:clr>
        </p15:guide>
        <p15:guide id="8" pos="14484" userDrawn="1">
          <p15:clr>
            <a:srgbClr val="A4A3A4"/>
          </p15:clr>
        </p15:guide>
        <p15:guide id="9" orient="horz" pos="6588">
          <p15:clr>
            <a:srgbClr val="A4A3A4"/>
          </p15:clr>
        </p15:guide>
        <p15:guide id="10" orient="horz" pos="2052">
          <p15:clr>
            <a:srgbClr val="A4A3A4"/>
          </p15:clr>
        </p15:guide>
        <p15:guide id="11" orient="horz" pos="4320">
          <p15:clr>
            <a:srgbClr val="A4A3A4"/>
          </p15:clr>
        </p15:guide>
        <p15:guide id="12" orient="horz" pos="2696">
          <p15:clr>
            <a:srgbClr val="A4A3A4"/>
          </p15:clr>
        </p15:guide>
        <p15:guide id="13" pos="3826">
          <p15:clr>
            <a:srgbClr val="A4A3A4"/>
          </p15:clr>
        </p15:guide>
        <p15:guide id="14" pos="11536">
          <p15:clr>
            <a:srgbClr val="A4A3A4"/>
          </p15:clr>
        </p15:guide>
        <p15:guide id="15" pos="515">
          <p15:clr>
            <a:srgbClr val="A4A3A4"/>
          </p15:clr>
        </p15:guide>
        <p15:guide id="16" orient="horz" pos="6587">
          <p15:clr>
            <a:srgbClr val="A4A3A4"/>
          </p15:clr>
        </p15:guide>
        <p15:guide id="17" orient="horz" pos="2051">
          <p15:clr>
            <a:srgbClr val="A4A3A4"/>
          </p15:clr>
        </p15:guide>
        <p15:guide id="18" pos="3598">
          <p15:clr>
            <a:srgbClr val="A4A3A4"/>
          </p15:clr>
        </p15:guide>
        <p15:guide id="19" pos="11529">
          <p15:clr>
            <a:srgbClr val="A4A3A4"/>
          </p15:clr>
        </p15:guide>
        <p15:guide id="20" pos="3824">
          <p15:clr>
            <a:srgbClr val="A4A3A4"/>
          </p15:clr>
        </p15:guide>
        <p15:guide id="21" pos="3853">
          <p15:clr>
            <a:srgbClr val="A4A3A4"/>
          </p15:clr>
        </p15:guide>
        <p15:guide id="22" orient="horz" pos="2054">
          <p15:clr>
            <a:srgbClr val="A4A3A4"/>
          </p15:clr>
        </p15:guide>
        <p15:guide id="23" pos="3827">
          <p15:clr>
            <a:srgbClr val="A4A3A4"/>
          </p15:clr>
        </p15:guide>
        <p15:guide id="24" pos="11537">
          <p15:clr>
            <a:srgbClr val="A4A3A4"/>
          </p15:clr>
        </p15:guide>
        <p15:guide id="25" pos="3854">
          <p15:clr>
            <a:srgbClr val="A4A3A4"/>
          </p15:clr>
        </p15:guide>
        <p15:guide id="26" pos="7708">
          <p15:clr>
            <a:srgbClr val="A4A3A4"/>
          </p15:clr>
        </p15:guide>
        <p15:guide id="27" orient="horz" pos="8232">
          <p15:clr>
            <a:srgbClr val="A4A3A4"/>
          </p15:clr>
        </p15:guide>
        <p15:guide id="28" orient="horz" pos="6843">
          <p15:clr>
            <a:srgbClr val="A4A3A4"/>
          </p15:clr>
        </p15:guide>
        <p15:guide id="29" orient="horz" pos="1995">
          <p15:clr>
            <a:srgbClr val="A4A3A4"/>
          </p15:clr>
        </p15:guide>
        <p15:guide id="30" orient="horz" pos="8233">
          <p15:clr>
            <a:srgbClr val="A4A3A4"/>
          </p15:clr>
        </p15:guide>
        <p15:guide id="31" pos="7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010" autoAdjust="0"/>
  </p:normalViewPr>
  <p:slideViewPr>
    <p:cSldViewPr>
      <p:cViewPr varScale="1">
        <p:scale>
          <a:sx n="58" d="100"/>
          <a:sy n="58" d="100"/>
        </p:scale>
        <p:origin x="318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  <a:t>26/8/2022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69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66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948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42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90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379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0867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330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14" algn="l" defTabSz="24169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</a:p>
          <a:p>
            <a:pPr defTabSz="2550838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2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1971675 w 16963324"/>
              <a:gd name="connsiteY3" fmla="*/ 9450000 h 9450000"/>
              <a:gd name="connsiteX4" fmla="*/ 0 w 16963324"/>
              <a:gd name="connsiteY4" fmla="*/ 0 h 9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3350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71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157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0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>
                <a:solidFill>
                  <a:srgbClr val="575757"/>
                </a:solidFill>
              </a:rPr>
              <a:pPr defTabSz="1810787"/>
              <a:t>‹#›</a:t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5902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5902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0787"/>
            <a:fld id="{597BFFA6-61B1-4984-983B-9D1AEC0ED12D}" type="slidenum">
              <a:rPr lang="es-SV" smtClean="0"/>
              <a:pPr defTabSz="1810787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26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42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7" r:id="rId3"/>
    <p:sldLayoutId id="2147483759" r:id="rId4"/>
    <p:sldLayoutId id="2147483754" r:id="rId5"/>
    <p:sldLayoutId id="2147483725" r:id="rId6"/>
    <p:sldLayoutId id="2147483718" r:id="rId7"/>
    <p:sldLayoutId id="2147483749" r:id="rId8"/>
    <p:sldLayoutId id="2147483740" r:id="rId9"/>
    <p:sldLayoutId id="2147483737" r:id="rId10"/>
    <p:sldLayoutId id="2147483750" r:id="rId11"/>
    <p:sldLayoutId id="2147483738" r:id="rId12"/>
    <p:sldLayoutId id="2147483748" r:id="rId13"/>
    <p:sldLayoutId id="2147483778" r:id="rId14"/>
    <p:sldLayoutId id="2147483739" r:id="rId15"/>
    <p:sldLayoutId id="21474837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810787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0787" rtl="0" eaLnBrk="1" latinLnBrk="0" hangingPunct="1">
        <a:spcBef>
          <a:spcPct val="20000"/>
        </a:spcBef>
        <a:spcAft>
          <a:spcPts val="1200"/>
        </a:spcAft>
        <a:buFont typeface="Arial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indent="-362111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471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849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244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3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012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406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790" indent="-452687" algn="l" defTabSz="18107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38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787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6160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54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41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328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704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3103" algn="l" defTabSz="1810787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944166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React </a:t>
            </a:r>
            <a:r>
              <a:rPr lang="en-US" sz="9200" b="1" dirty="0" err="1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Js</a:t>
            </a:r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 Intro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7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222C3A"/>
                </a:solidFill>
                <a:latin typeface="Roboto" panose="02000000000000000000" pitchFamily="2" charset="0"/>
              </a:rPr>
              <a:t>Variables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Before ES6 there was only one way of defining your variables: with the var keyword. 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If you did not define any of them, they would be assigned to the global object.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Now, with ES6, there are three ways of defining your variables: var, let, and const.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Var x = 10;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If you use var outside of a function, it belongs to the global scope.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If you use var inside of a function, it belongs to that function.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If you use var inside of a block, i.e. a for loop, the variable is still available outside of that block.</a:t>
            </a: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Varibles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&lt;script&gt;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var a = 10;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var b = 20;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{  const add = a + b;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const subtract = a - b;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const multiply = a * b;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const divide = a / b;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return [add, subtract, multiply, divide];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[add, subtract, multiply, divide] = calculate();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document.write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("&lt;p&gt;a: " + a + "&lt;/p&gt;");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document.write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("&lt;p&gt;b: " + b + "&lt;/p&gt;");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document.write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("&lt;p&gt;Sum: " + add + "&lt;/p&gt;");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document.write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("&lt;p&gt;Difference " + subtract + "&lt;/p&gt;");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document.write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("&lt;p&gt;Product: " + multiply + "&lt;/p&gt;");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document.write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("&lt;p&gt;Quotient " + divide + "&lt;/p&gt;");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&lt;/script&gt;</a:t>
            </a: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222C3A"/>
                </a:solidFill>
                <a:latin typeface="Roboto" panose="02000000000000000000" pitchFamily="2" charset="0"/>
              </a:rPr>
              <a:t>LET and CONST </a:t>
            </a:r>
            <a:r>
              <a:rPr lang="en-US" sz="60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Varibles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let x = 10;</a:t>
            </a:r>
          </a:p>
          <a:p>
            <a:pPr algn="l"/>
            <a:endParaRPr lang="en-US" sz="3200" b="1" dirty="0">
              <a:solidFill>
                <a:srgbClr val="222C3A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let is the block scoped version of var, and is limited to the block (or expression) where it is defined.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If you use let inside of a block, i.e. a for loop, the variable is only available inside of that loop.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endParaRPr lang="en-US" sz="3200" b="1" dirty="0">
              <a:solidFill>
                <a:srgbClr val="222C3A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x = 10;</a:t>
            </a: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const is a variable that once it has been created, its value can never change.</a:t>
            </a: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222C3A"/>
                </a:solidFill>
                <a:latin typeface="Roboto" panose="02000000000000000000" pitchFamily="2" charset="0"/>
              </a:rPr>
              <a:t>LET and CONST </a:t>
            </a:r>
            <a:r>
              <a:rPr lang="en-US" sz="60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Varibles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The keyword const is a bit misleading.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It does not define a constant value. It defines a constant reference to a value.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Because of this you can NOT: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Reassign a constant value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Reassign a constant array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Reassign a constant object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But you CAN: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Change the elements of constant array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Change the properties of constant object</a:t>
            </a: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0787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163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Render JSX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React supports if statements, but not inside JSX.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To be able to use conditional statements in JSX, you should put the if statements outside of the JSX, or you could use a ternary expression instead:</a:t>
            </a:r>
          </a:p>
          <a:p>
            <a:pPr marL="543273" lvl="1" indent="0">
              <a:buNone/>
            </a:pPr>
            <a:r>
              <a:rPr lang="en-US" sz="5300" b="0" i="0" dirty="0">
                <a:solidFill>
                  <a:srgbClr val="333333"/>
                </a:solidFill>
                <a:effectLst/>
                <a:latin typeface="inter-regular"/>
              </a:rPr>
              <a:t>const x = 5;</a:t>
            </a:r>
          </a:p>
          <a:p>
            <a:pPr marL="543273" lvl="1" indent="0">
              <a:buNone/>
            </a:pPr>
            <a:r>
              <a:rPr lang="en-US" sz="5300" b="0" i="0" dirty="0">
                <a:solidFill>
                  <a:srgbClr val="333333"/>
                </a:solidFill>
                <a:effectLst/>
                <a:latin typeface="inter-regular"/>
              </a:rPr>
              <a:t>let text = "X is Grater that 10";</a:t>
            </a:r>
          </a:p>
          <a:p>
            <a:pPr marL="543273" lvl="1" indent="0">
              <a:buNone/>
            </a:pPr>
            <a:r>
              <a:rPr lang="en-US" sz="5300" b="0" i="0" dirty="0">
                <a:solidFill>
                  <a:srgbClr val="333333"/>
                </a:solidFill>
                <a:effectLst/>
                <a:latin typeface="inter-regular"/>
              </a:rPr>
              <a:t>if (x &lt; 10) {</a:t>
            </a:r>
          </a:p>
          <a:p>
            <a:pPr marL="543273" lvl="1" indent="0">
              <a:buNone/>
            </a:pPr>
            <a:r>
              <a:rPr lang="en-US" sz="5300" b="0" i="0" dirty="0">
                <a:solidFill>
                  <a:srgbClr val="333333"/>
                </a:solidFill>
                <a:effectLst/>
                <a:latin typeface="inter-regular"/>
              </a:rPr>
              <a:t>  text = "X is </a:t>
            </a:r>
            <a:r>
              <a:rPr lang="en-US" sz="5300" b="0" i="0" dirty="0" err="1">
                <a:solidFill>
                  <a:srgbClr val="333333"/>
                </a:solidFill>
                <a:effectLst/>
                <a:latin typeface="inter-regular"/>
              </a:rPr>
              <a:t>lessthan</a:t>
            </a:r>
            <a:r>
              <a:rPr lang="en-US" sz="5300" b="0" i="0" dirty="0">
                <a:solidFill>
                  <a:srgbClr val="333333"/>
                </a:solidFill>
                <a:effectLst/>
                <a:latin typeface="inter-regular"/>
              </a:rPr>
              <a:t> 10";</a:t>
            </a:r>
            <a:br>
              <a:rPr lang="en-US" sz="53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5300" b="0" i="0" dirty="0">
                <a:solidFill>
                  <a:srgbClr val="333333"/>
                </a:solidFill>
                <a:effectLst/>
                <a:latin typeface="inter-regular"/>
              </a:rPr>
              <a:t>}</a:t>
            </a:r>
          </a:p>
          <a:p>
            <a:pPr marL="543273" lvl="1" indent="0">
              <a:buNone/>
            </a:pPr>
            <a:r>
              <a:rPr lang="en-US" sz="5300" b="0" i="0" dirty="0">
                <a:solidFill>
                  <a:srgbClr val="333333"/>
                </a:solidFill>
                <a:effectLst/>
                <a:latin typeface="inter-regular"/>
              </a:rPr>
              <a:t>const </a:t>
            </a:r>
            <a:r>
              <a:rPr lang="en-US" sz="5300" b="0" i="0" dirty="0" err="1">
                <a:solidFill>
                  <a:srgbClr val="333333"/>
                </a:solidFill>
                <a:effectLst/>
                <a:latin typeface="inter-regular"/>
              </a:rPr>
              <a:t>myElement</a:t>
            </a:r>
            <a:r>
              <a:rPr lang="en-US" sz="5300" b="0" i="0" dirty="0">
                <a:solidFill>
                  <a:srgbClr val="333333"/>
                </a:solidFill>
                <a:effectLst/>
                <a:latin typeface="inter-regular"/>
              </a:rPr>
              <a:t> = &lt;h1&gt;{text}&lt;/h1&gt;;</a:t>
            </a:r>
          </a:p>
        </p:txBody>
      </p:sp>
    </p:spTree>
    <p:extLst>
      <p:ext uri="{BB962C8B-B14F-4D97-AF65-F5344CB8AC3E}">
        <p14:creationId xmlns:p14="http://schemas.microsoft.com/office/powerpoint/2010/main" val="1830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0" i="0" dirty="0">
                <a:solidFill>
                  <a:srgbClr val="333333"/>
                </a:solidFill>
                <a:effectLst/>
                <a:latin typeface="inter-regular"/>
              </a:rPr>
              <a:t>ES6</a:t>
            </a:r>
            <a:endParaRPr lang="en-IN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inter-regular"/>
              </a:rPr>
              <a:t>What is ECMAScript6?</a:t>
            </a: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ECMAScript6 stands for ECMAScript 6.</a:t>
            </a: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ECMAScript was created to standardize JavaScript, and ES6 is the 6th version of ECMAScript, it was published in 2015, and is also known as ECMAScript 2015.</a:t>
            </a:r>
          </a:p>
          <a:p>
            <a:r>
              <a:rPr lang="en-US" sz="3600" b="1" dirty="0"/>
              <a:t>Why Should we Learn ES6?</a:t>
            </a:r>
          </a:p>
          <a:p>
            <a:r>
              <a:rPr lang="en-US" sz="3600" dirty="0"/>
              <a:t>React uses ES6, and you should be familiar with some of the new features like: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Classes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Arrow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Variables (let, const, var)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Array Methods like .map()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Destructuring</a:t>
            </a:r>
            <a:endParaRPr lang="en-US" sz="32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Modules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Ternary Operator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Spread Operator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654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ystem-ui"/>
              </a:rPr>
              <a:t>ES6 </a:t>
            </a:r>
            <a:r>
              <a:rPr lang="en-US" sz="6000" dirty="0"/>
              <a:t>Classes</a:t>
            </a:r>
            <a:endParaRPr lang="en-US" b="0" i="0" dirty="0">
              <a:solidFill>
                <a:srgbClr val="000000"/>
              </a:solidFill>
              <a:effectLst/>
              <a:latin typeface="system-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r>
              <a:rPr lang="en-US" sz="3600" b="1" dirty="0"/>
              <a:t>Classes:</a:t>
            </a:r>
          </a:p>
          <a:p>
            <a:r>
              <a:rPr lang="en-US" sz="3600" dirty="0"/>
              <a:t>ES6 introduced classes.</a:t>
            </a:r>
          </a:p>
          <a:p>
            <a:r>
              <a:rPr lang="en-US" sz="3600" dirty="0"/>
              <a:t>A class is a type of function, but instead of using the keyword function to initiate it, we use the keyword class, and the properties are assigned inside a constructor() method.</a:t>
            </a:r>
          </a:p>
          <a:p>
            <a:r>
              <a:rPr lang="en-US" sz="3600" dirty="0"/>
              <a:t>class test {</a:t>
            </a:r>
          </a:p>
          <a:p>
            <a:r>
              <a:rPr lang="en-US" sz="3600" dirty="0"/>
              <a:t>  constructor(name) {</a:t>
            </a:r>
          </a:p>
          <a:p>
            <a:r>
              <a:rPr lang="en-US" sz="3600" dirty="0"/>
              <a:t>    this.name = name;</a:t>
            </a:r>
          </a:p>
          <a:p>
            <a:r>
              <a:rPr lang="en-US" sz="3600" dirty="0"/>
              <a:t>  }</a:t>
            </a:r>
          </a:p>
          <a:p>
            <a:r>
              <a:rPr lang="en-US" sz="3600" dirty="0"/>
              <a:t>}</a:t>
            </a:r>
            <a:br>
              <a:rPr lang="en-US" sz="3600" dirty="0"/>
            </a:br>
            <a:r>
              <a:rPr lang="en-US" sz="3600" dirty="0"/>
              <a:t>const </a:t>
            </a:r>
            <a:r>
              <a:rPr lang="en-US" sz="3600" dirty="0" err="1"/>
              <a:t>myName</a:t>
            </a:r>
            <a:r>
              <a:rPr lang="en-US" sz="3600" dirty="0"/>
              <a:t> = new test("</a:t>
            </a:r>
            <a:r>
              <a:rPr lang="en-US" sz="3600" dirty="0" err="1"/>
              <a:t>Koti</a:t>
            </a:r>
            <a:r>
              <a:rPr lang="en-US" sz="3600" dirty="0"/>
              <a:t>");</a:t>
            </a:r>
          </a:p>
          <a:p>
            <a:r>
              <a:rPr lang="en-US" sz="3600" dirty="0" err="1"/>
              <a:t>document.write</a:t>
            </a:r>
            <a:r>
              <a:rPr lang="en-US" sz="3600" dirty="0"/>
              <a:t>(myName.name);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5980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Call Methods in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&lt;script&gt;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class test {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constructor(name) {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 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this.petName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name;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} 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realName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 {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  return 'My Name Is ' +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this.petName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 }  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const 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myName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 = new test("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Koti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");</a:t>
            </a:r>
          </a:p>
          <a:p>
            <a:pPr algn="l"/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document.write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sz="3200" b="0" i="0" dirty="0" err="1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myName.realName</a:t>
            </a:r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());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&lt;/script&gt;</a:t>
            </a:r>
            <a:endParaRPr lang="en-US" sz="3200" dirty="0">
              <a:solidFill>
                <a:srgbClr val="394559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9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Class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&lt;script&gt;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class test {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constructor(name) {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this.petName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name;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}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realName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() {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return 'My Name Is ' +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this.petName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}  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class Profession extends test{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constructor(name, prof) {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super(name);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this.profession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prof; 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}  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show() {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  return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this.realName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() + ', Works as a ' +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this.profession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}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const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myName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new Profession("V K RAO", "Software Lead");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document.write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myName.show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());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&lt;/script&gt;</a:t>
            </a: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6000" dirty="0"/>
              <a:t>Class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The super() method refers to the parent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By calling the super() method in the constructor method, we call the parent's constructor method and gets access to the parent's properties and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7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222C3A"/>
                </a:solidFill>
                <a:latin typeface="Roboto" panose="02000000000000000000" pitchFamily="2" charset="0"/>
              </a:rPr>
              <a:t>Arrow Functions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&lt;script&gt;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function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myFunc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() {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return "Hello World!";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</a:p>
          <a:p>
            <a:pPr algn="l"/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document.getElementById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("demo").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innerHTML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myFunc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();</a:t>
            </a: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Arrow functions allow us to write shorter function syntax: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</a:b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&lt;script&gt;</a:t>
            </a:r>
          </a:p>
          <a:p>
            <a:pPr algn="l"/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myFunc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function () {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 return "Hello World!";</a:t>
            </a:r>
          </a:p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document.getElementById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("demo").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innerHTML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myFunc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();</a:t>
            </a: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222C3A"/>
                </a:solidFill>
                <a:latin typeface="Roboto" panose="02000000000000000000" pitchFamily="2" charset="0"/>
              </a:rPr>
              <a:t>Arrow Functions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hello = () =&gt; {   return "Hello World!"; }</a:t>
            </a:r>
          </a:p>
          <a:p>
            <a:pPr algn="l"/>
            <a:r>
              <a:rPr lang="en-US" sz="3200" b="0" i="0" dirty="0">
                <a:solidFill>
                  <a:srgbClr val="394559"/>
                </a:solidFill>
                <a:effectLst/>
                <a:latin typeface="Roboto" panose="02000000000000000000" pitchFamily="2" charset="0"/>
              </a:rPr>
              <a:t>It gets shorter! If the function has only one statement, and the statement returns a value, you can remove the brackets and the return keyword:</a:t>
            </a:r>
          </a:p>
          <a:p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hello = () =&gt; "Hello World!"; </a:t>
            </a:r>
          </a:p>
          <a:p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hello = (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val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) =&gt; "Hello " +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val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;</a:t>
            </a:r>
          </a:p>
          <a:p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document.getElementById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("demo").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innerHTML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 hello("World");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if We have only one parameter, you can skip the parentheses as well:</a:t>
            </a:r>
            <a:endParaRPr lang="en-US" sz="3200" b="1" dirty="0">
              <a:solidFill>
                <a:srgbClr val="222C3A"/>
              </a:solidFill>
              <a:latin typeface="Roboto" panose="02000000000000000000" pitchFamily="2" charset="0"/>
            </a:endParaRPr>
          </a:p>
          <a:p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hello =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val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 =&gt; "Hello " + </a:t>
            </a:r>
            <a:r>
              <a:rPr lang="en-US" sz="3200" b="1" dirty="0" err="1">
                <a:solidFill>
                  <a:srgbClr val="222C3A"/>
                </a:solidFill>
                <a:latin typeface="Roboto" panose="02000000000000000000" pitchFamily="2" charset="0"/>
              </a:rPr>
              <a:t>val</a:t>
            </a:r>
            <a:r>
              <a:rPr lang="en-US" sz="3200" b="1" dirty="0">
                <a:solidFill>
                  <a:srgbClr val="222C3A"/>
                </a:solidFill>
                <a:latin typeface="Roboto" panose="02000000000000000000" pitchFamily="2" charset="0"/>
              </a:rPr>
              <a:t>;</a:t>
            </a:r>
          </a:p>
          <a:p>
            <a:endParaRPr lang="en-US" sz="3200" b="1" dirty="0">
              <a:solidFill>
                <a:srgbClr val="222C3A"/>
              </a:solidFill>
              <a:latin typeface="Roboto" panose="02000000000000000000" pitchFamily="2" charset="0"/>
            </a:endParaRP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3200" b="0" i="0" dirty="0">
              <a:solidFill>
                <a:srgbClr val="39455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4C67E32833649B0448311EF6012CD" ma:contentTypeVersion="2" ma:contentTypeDescription="Create a new document." ma:contentTypeScope="" ma:versionID="5a3e19b99dc8891aecb5dfb9d4f179c2">
  <xsd:schema xmlns:xsd="http://www.w3.org/2001/XMLSchema" xmlns:xs="http://www.w3.org/2001/XMLSchema" xmlns:p="http://schemas.microsoft.com/office/2006/metadata/properties" xmlns:ns2="2e73209c-40d9-4ca6-aa93-5d4987ab92c2" targetNamespace="http://schemas.microsoft.com/office/2006/metadata/properties" ma:root="true" ma:fieldsID="14c6adaf502b3d27194d8288db9088f6" ns2:_="">
    <xsd:import namespace="2e73209c-40d9-4ca6-aa93-5d4987ab92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3209c-40d9-4ca6-aa93-5d4987ab92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73209c-40d9-4ca6-aa93-5d4987ab92c2">
      <UserInfo>
        <DisplayName>Vikranth  Kodali</DisplayName>
        <AccountId>3</AccountId>
        <AccountType/>
      </UserInfo>
      <UserInfo>
        <DisplayName>Sridevi  Namilakonda</DisplayName>
        <AccountId>14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F7B682-89B7-46FC-ACF2-93D9B888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3209c-40d9-4ca6-aa93-5d4987ab92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AC7E00-1C52-4603-B6B5-6E991DF9C3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73209c-40d9-4ca6-aa93-5d4987ab92c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EFDBC0-DC48-49A2-BC36-4794DB0760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79740</TotalTime>
  <Words>1130</Words>
  <Application>Microsoft Office PowerPoint</Application>
  <PresentationFormat>Custom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Aleo</vt:lpstr>
      <vt:lpstr>Arial</vt:lpstr>
      <vt:lpstr>Calibri</vt:lpstr>
      <vt:lpstr>inter-regular</vt:lpstr>
      <vt:lpstr>Open Sans Condensed</vt:lpstr>
      <vt:lpstr>Oswald</vt:lpstr>
      <vt:lpstr>PT Sans</vt:lpstr>
      <vt:lpstr>Roboto</vt:lpstr>
      <vt:lpstr>system-ui</vt:lpstr>
      <vt:lpstr>Trebuchet MS</vt:lpstr>
      <vt:lpstr>Verdana</vt:lpstr>
      <vt:lpstr>Esencial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Central de Reserva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KoteswaraRao Vuyyuru - Swayam/Incepteo</cp:lastModifiedBy>
  <cp:revision>7097</cp:revision>
  <cp:lastPrinted>2016-07-10T15:03:07Z</cp:lastPrinted>
  <dcterms:created xsi:type="dcterms:W3CDTF">2014-07-01T16:42:18Z</dcterms:created>
  <dcterms:modified xsi:type="dcterms:W3CDTF">2022-08-26T02:46:13Z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</Properties>
</file>