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449" r:id="rId5"/>
    <p:sldId id="460" r:id="rId6"/>
    <p:sldId id="480" r:id="rId7"/>
    <p:sldId id="461" r:id="rId8"/>
    <p:sldId id="462" r:id="rId9"/>
    <p:sldId id="482" r:id="rId10"/>
    <p:sldId id="483" r:id="rId11"/>
    <p:sldId id="484" r:id="rId12"/>
    <p:sldId id="459" r:id="rId13"/>
  </p:sldIdLst>
  <p:sldSz cx="24385588" cy="13717588"/>
  <p:notesSz cx="6881813" cy="10002838"/>
  <p:defaultTextStyle>
    <a:defPPr>
      <a:defRPr lang="es-MX"/>
    </a:defPPr>
    <a:lvl1pPr marL="0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943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5902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859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80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761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72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62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460"/>
            <p14:sldId id="480"/>
            <p14:sldId id="461"/>
            <p14:sldId id="462"/>
            <p14:sldId id="482"/>
            <p14:sldId id="483"/>
            <p14:sldId id="484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 xmlns="">
        <p15:guide id="2" pos="2880">
          <p15:clr>
            <a:srgbClr val="A4A3A4"/>
          </p15:clr>
        </p15:guide>
        <p15:guide id="4" orient="horz" pos="2053" userDrawn="1">
          <p15:clr>
            <a:srgbClr val="A4A3A4"/>
          </p15:clr>
        </p15:guide>
        <p15:guide id="5" pos="768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orient="horz" pos="4321" userDrawn="1">
          <p15:clr>
            <a:srgbClr val="A4A3A4"/>
          </p15:clr>
        </p15:guide>
        <p15:guide id="8" pos="14484" userDrawn="1">
          <p15:clr>
            <a:srgbClr val="A4A3A4"/>
          </p15:clr>
        </p15:guide>
        <p15:guide id="9" orient="horz" pos="6588">
          <p15:clr>
            <a:srgbClr val="A4A3A4"/>
          </p15:clr>
        </p15:guide>
        <p15:guide id="10" orient="horz" pos="2052">
          <p15:clr>
            <a:srgbClr val="A4A3A4"/>
          </p15:clr>
        </p15:guide>
        <p15:guide id="11" orient="horz" pos="4320">
          <p15:clr>
            <a:srgbClr val="A4A3A4"/>
          </p15:clr>
        </p15:guide>
        <p15:guide id="12" orient="horz" pos="2696">
          <p15:clr>
            <a:srgbClr val="A4A3A4"/>
          </p15:clr>
        </p15:guide>
        <p15:guide id="13" pos="3826">
          <p15:clr>
            <a:srgbClr val="A4A3A4"/>
          </p15:clr>
        </p15:guide>
        <p15:guide id="14" pos="11536">
          <p15:clr>
            <a:srgbClr val="A4A3A4"/>
          </p15:clr>
        </p15:guide>
        <p15:guide id="15" pos="515">
          <p15:clr>
            <a:srgbClr val="A4A3A4"/>
          </p15:clr>
        </p15:guide>
        <p15:guide id="16" orient="horz" pos="6587">
          <p15:clr>
            <a:srgbClr val="A4A3A4"/>
          </p15:clr>
        </p15:guide>
        <p15:guide id="17" orient="horz" pos="2051">
          <p15:clr>
            <a:srgbClr val="A4A3A4"/>
          </p15:clr>
        </p15:guide>
        <p15:guide id="18" pos="3598">
          <p15:clr>
            <a:srgbClr val="A4A3A4"/>
          </p15:clr>
        </p15:guide>
        <p15:guide id="19" pos="11529">
          <p15:clr>
            <a:srgbClr val="A4A3A4"/>
          </p15:clr>
        </p15:guide>
        <p15:guide id="20" pos="3824">
          <p15:clr>
            <a:srgbClr val="A4A3A4"/>
          </p15:clr>
        </p15:guide>
        <p15:guide id="21" pos="3853">
          <p15:clr>
            <a:srgbClr val="A4A3A4"/>
          </p15:clr>
        </p15:guide>
        <p15:guide id="22" orient="horz" pos="2054">
          <p15:clr>
            <a:srgbClr val="A4A3A4"/>
          </p15:clr>
        </p15:guide>
        <p15:guide id="23" pos="3827">
          <p15:clr>
            <a:srgbClr val="A4A3A4"/>
          </p15:clr>
        </p15:guide>
        <p15:guide id="24" pos="11537">
          <p15:clr>
            <a:srgbClr val="A4A3A4"/>
          </p15:clr>
        </p15:guide>
        <p15:guide id="25" pos="3854">
          <p15:clr>
            <a:srgbClr val="A4A3A4"/>
          </p15:clr>
        </p15:guide>
        <p15:guide id="26" pos="7708">
          <p15:clr>
            <a:srgbClr val="A4A3A4"/>
          </p15:clr>
        </p15:guide>
        <p15:guide id="27" orient="horz" pos="8232">
          <p15:clr>
            <a:srgbClr val="A4A3A4"/>
          </p15:clr>
        </p15:guide>
        <p15:guide id="28" orient="horz" pos="6843">
          <p15:clr>
            <a:srgbClr val="A4A3A4"/>
          </p15:clr>
        </p15:guide>
        <p15:guide id="29" orient="horz" pos="1995">
          <p15:clr>
            <a:srgbClr val="A4A3A4"/>
          </p15:clr>
        </p15:guide>
        <p15:guide id="30" orient="horz" pos="8233">
          <p15:clr>
            <a:srgbClr val="A4A3A4"/>
          </p15:clr>
        </p15:guide>
        <p15:guide id="31" pos="77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51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010" autoAdjust="0"/>
  </p:normalViewPr>
  <p:slideViewPr>
    <p:cSldViewPr>
      <p:cViewPr varScale="1">
        <p:scale>
          <a:sx n="41" d="100"/>
          <a:sy n="41" d="100"/>
        </p:scale>
        <p:origin x="-634" y="-101"/>
      </p:cViewPr>
      <p:guideLst>
        <p:guide orient="horz" pos="2053"/>
        <p:guide orient="horz" pos="4321"/>
        <p:guide orient="horz" pos="6588"/>
        <p:guide orient="horz" pos="2052"/>
        <p:guide orient="horz" pos="4320"/>
        <p:guide orient="horz" pos="2696"/>
        <p:guide orient="horz" pos="6587"/>
        <p:guide orient="horz" pos="2051"/>
        <p:guide orient="horz" pos="2054"/>
        <p:guide orient="horz" pos="8232"/>
        <p:guide orient="horz" pos="6843"/>
        <p:guide orient="horz" pos="1995"/>
        <p:guide orient="horz" pos="8233"/>
        <p:guide pos="2880"/>
        <p:guide pos="7681"/>
        <p:guide pos="7680"/>
        <p:guide pos="14484"/>
        <p:guide pos="3826"/>
        <p:guide pos="11536"/>
        <p:guide pos="515"/>
        <p:guide pos="3598"/>
        <p:guide pos="11529"/>
        <p:guide pos="3824"/>
        <p:guide pos="3853"/>
        <p:guide pos="3827"/>
        <p:guide pos="11537"/>
        <p:guide pos="3854"/>
        <p:guide pos="7708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  <a:t>21/6/2022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694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66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948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42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90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379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086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33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14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</a:p>
          <a:p>
            <a:pPr defTabSz="2550838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2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1971675 w 16963324"/>
              <a:gd name="connsiteY3" fmla="*/ 9450000 h 9450000"/>
              <a:gd name="connsiteX4" fmla="*/ 0 w 16963324"/>
              <a:gd name="connsiteY4" fmla="*/ 0 h 9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335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714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157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0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7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26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542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7" r:id="rId3"/>
    <p:sldLayoutId id="2147483759" r:id="rId4"/>
    <p:sldLayoutId id="2147483754" r:id="rId5"/>
    <p:sldLayoutId id="2147483725" r:id="rId6"/>
    <p:sldLayoutId id="2147483718" r:id="rId7"/>
    <p:sldLayoutId id="2147483749" r:id="rId8"/>
    <p:sldLayoutId id="2147483740" r:id="rId9"/>
    <p:sldLayoutId id="2147483737" r:id="rId10"/>
    <p:sldLayoutId id="2147483750" r:id="rId11"/>
    <p:sldLayoutId id="2147483738" r:id="rId12"/>
    <p:sldLayoutId id="2147483748" r:id="rId13"/>
    <p:sldLayoutId id="2147483778" r:id="rId14"/>
    <p:sldLayoutId id="2147483739" r:id="rId15"/>
    <p:sldLayoutId id="214748374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810787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0787" rtl="0" eaLnBrk="1" latinLnBrk="0" hangingPunct="1">
        <a:spcBef>
          <a:spcPct val="20000"/>
        </a:spcBef>
        <a:spcAft>
          <a:spcPts val="1200"/>
        </a:spcAft>
        <a:buFont typeface="Arial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indent="-362111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471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849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244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3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012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406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79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0787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616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54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41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328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70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3103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7" y="5041808"/>
            <a:ext cx="11646911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React JS Component 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7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React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Components are independent and reusable small piece of code. They serve the same purpose as JavaScript functions, but work in isolation and return HTML.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 Components come in two types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 components 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1830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b="0" i="0" dirty="0">
                <a:solidFill>
                  <a:srgbClr val="000000"/>
                </a:solidFill>
                <a:effectLst/>
                <a:latin typeface="system-ui"/>
              </a:rPr>
              <a:t>React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Class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class component must include the extends </a:t>
            </a:r>
            <a:r>
              <a:rPr lang="en-US" sz="3600" dirty="0" err="1"/>
              <a:t>React.Component</a:t>
            </a:r>
            <a:r>
              <a:rPr lang="en-US" sz="3600" dirty="0"/>
              <a:t> statement. This statement creates an inheritance to </a:t>
            </a:r>
            <a:r>
              <a:rPr lang="en-US" sz="3600" dirty="0" err="1"/>
              <a:t>React.Component</a:t>
            </a:r>
            <a:r>
              <a:rPr lang="en-US" sz="3600" dirty="0"/>
              <a:t>, and gives your component access to </a:t>
            </a:r>
            <a:r>
              <a:rPr lang="en-US" sz="3600" dirty="0" err="1"/>
              <a:t>React.Component's</a:t>
            </a:r>
            <a:r>
              <a:rPr lang="en-US" sz="3600" dirty="0"/>
              <a:t> functions.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component also requires a render() method, this method returns HTML.</a:t>
            </a:r>
          </a:p>
          <a:p>
            <a:r>
              <a:rPr lang="en-IN" sz="3600" dirty="0"/>
              <a:t>class Test extends </a:t>
            </a:r>
            <a:r>
              <a:rPr lang="en-IN" sz="3600" dirty="0" err="1"/>
              <a:t>React.Component</a:t>
            </a:r>
            <a:r>
              <a:rPr lang="en-IN" sz="3600" dirty="0"/>
              <a:t>{</a:t>
            </a:r>
          </a:p>
          <a:p>
            <a:r>
              <a:rPr lang="en-US" sz="3600" dirty="0"/>
              <a:t> render() {</a:t>
            </a:r>
          </a:p>
          <a:p>
            <a:r>
              <a:rPr lang="en-US" sz="3600" dirty="0"/>
              <a:t>    return &lt;h2&gt;Hi, Welcome to React&lt;/h2&gt;;</a:t>
            </a:r>
          </a:p>
          <a:p>
            <a:r>
              <a:rPr lang="en-US" sz="3600" dirty="0"/>
              <a:t>  }</a:t>
            </a:r>
            <a:endParaRPr lang="en-IN" sz="3600" dirty="0"/>
          </a:p>
          <a:p>
            <a:r>
              <a:rPr lang="en-IN" sz="3600" dirty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54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5400" b="0" i="0" dirty="0">
                <a:solidFill>
                  <a:srgbClr val="000000"/>
                </a:solidFill>
                <a:effectLst/>
                <a:latin typeface="system-ui"/>
              </a:rPr>
              <a:t>React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 Component</a:t>
            </a: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component also returns HTML, and behaves much the same way as a Class component, but Function components can be written using much less code, are easier to understand.</a:t>
            </a:r>
          </a:p>
          <a:p>
            <a:pPr algn="l"/>
            <a:endParaRPr lang="en-US" sz="28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sz="3600" dirty="0"/>
              <a:t>Function Test(){</a:t>
            </a:r>
          </a:p>
          <a:p>
            <a:r>
              <a:rPr lang="en-US" sz="3600" dirty="0"/>
              <a:t> render() {</a:t>
            </a:r>
          </a:p>
          <a:p>
            <a:r>
              <a:rPr lang="en-US" sz="3600" dirty="0"/>
              <a:t>    return &lt;h2&gt;Hi, Welcome to React&lt;/h2&gt;;</a:t>
            </a:r>
          </a:p>
          <a:p>
            <a:r>
              <a:rPr lang="en-US" sz="3600" dirty="0"/>
              <a:t>  }</a:t>
            </a:r>
            <a:endParaRPr lang="en-IN" sz="3600" dirty="0"/>
          </a:p>
          <a:p>
            <a:r>
              <a:rPr lang="en-IN" sz="3600" dirty="0"/>
              <a:t>}</a:t>
            </a:r>
            <a:endParaRPr lang="en-US" sz="3600" dirty="0"/>
          </a:p>
          <a:p>
            <a:pPr algn="l"/>
            <a:endParaRPr lang="en-US" sz="28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5980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b="0" i="0" dirty="0">
                <a:solidFill>
                  <a:srgbClr val="000000"/>
                </a:solidFill>
                <a:effectLst/>
                <a:latin typeface="system-ui"/>
              </a:rPr>
              <a:t>React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/>
            <a:r>
              <a:rPr lang="en-US" sz="3600" b="1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Rendering a Component</a:t>
            </a:r>
          </a:p>
          <a:p>
            <a:pPr algn="l"/>
            <a:r>
              <a:rPr lang="en-US" sz="36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Now your React application has a component called Test, which returns an &lt;h2&gt; element.</a:t>
            </a:r>
          </a:p>
          <a:p>
            <a:pPr algn="l"/>
            <a:r>
              <a:rPr lang="en-US" sz="36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To use this component in your application, use similar syntax as normal HTML: &lt;Test /&gt;</a:t>
            </a:r>
          </a:p>
          <a:p>
            <a:pPr algn="l"/>
            <a:endParaRPr lang="en-US" sz="3600" dirty="0">
              <a:solidFill>
                <a:srgbClr val="394559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3600" dirty="0">
                <a:solidFill>
                  <a:srgbClr val="394559"/>
                </a:solidFill>
                <a:latin typeface="Roboto" panose="02000000000000000000" pitchFamily="2" charset="0"/>
              </a:rPr>
              <a:t>const root = </a:t>
            </a:r>
            <a:r>
              <a:rPr lang="en-US" sz="3600" dirty="0" err="1">
                <a:solidFill>
                  <a:srgbClr val="394559"/>
                </a:solidFill>
                <a:latin typeface="Roboto" panose="02000000000000000000" pitchFamily="2" charset="0"/>
              </a:rPr>
              <a:t>ReactDOM.createRoot</a:t>
            </a:r>
            <a:r>
              <a:rPr lang="en-US" sz="3600" dirty="0">
                <a:solidFill>
                  <a:srgbClr val="394559"/>
                </a:solidFill>
                <a:latin typeface="Roboto" panose="02000000000000000000" pitchFamily="2" charset="0"/>
              </a:rPr>
              <a:t>(</a:t>
            </a:r>
            <a:r>
              <a:rPr lang="en-US" sz="3600" dirty="0" err="1">
                <a:solidFill>
                  <a:srgbClr val="394559"/>
                </a:solidFill>
                <a:latin typeface="Roboto" panose="02000000000000000000" pitchFamily="2" charset="0"/>
              </a:rPr>
              <a:t>document.getElementById</a:t>
            </a:r>
            <a:r>
              <a:rPr lang="en-US" sz="3600" dirty="0">
                <a:solidFill>
                  <a:srgbClr val="394559"/>
                </a:solidFill>
                <a:latin typeface="Roboto" panose="02000000000000000000" pitchFamily="2" charset="0"/>
              </a:rPr>
              <a:t>('root'));</a:t>
            </a:r>
          </a:p>
          <a:p>
            <a:pPr algn="l"/>
            <a:r>
              <a:rPr lang="en-US" sz="3600" dirty="0" err="1">
                <a:solidFill>
                  <a:srgbClr val="394559"/>
                </a:solidFill>
                <a:latin typeface="Roboto" panose="02000000000000000000" pitchFamily="2" charset="0"/>
              </a:rPr>
              <a:t>root.render</a:t>
            </a:r>
            <a:r>
              <a:rPr lang="en-US" sz="3600" dirty="0">
                <a:solidFill>
                  <a:srgbClr val="394559"/>
                </a:solidFill>
                <a:latin typeface="Roboto" panose="02000000000000000000" pitchFamily="2" charset="0"/>
              </a:rPr>
              <a:t>(&lt;Test /&gt;);</a:t>
            </a:r>
          </a:p>
        </p:txBody>
      </p:sp>
    </p:spTree>
    <p:extLst>
      <p:ext uri="{BB962C8B-B14F-4D97-AF65-F5344CB8AC3E}">
        <p14:creationId xmlns:p14="http://schemas.microsoft.com/office/powerpoint/2010/main" val="111891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React Props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Props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Components can be passed as props, which stands for properties.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Props are like function arguments, and you send them into the component as attributes.</a:t>
            </a:r>
          </a:p>
          <a:p>
            <a:pPr algn="l">
              <a:lnSpc>
                <a:spcPct val="100000"/>
              </a:lnSpc>
            </a:pPr>
            <a:endParaRPr lang="en-US" sz="3200" b="1" dirty="0">
              <a:solidFill>
                <a:srgbClr val="222C3A"/>
              </a:solidFill>
              <a:latin typeface="Roboto" panose="020000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import React from 'react';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import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ReactDOM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from 'react-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dom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/client';</a:t>
            </a:r>
          </a:p>
          <a:p>
            <a:pPr algn="l">
              <a:lnSpc>
                <a:spcPct val="100000"/>
              </a:lnSpc>
            </a:pPr>
            <a:endParaRPr lang="en-US" sz="3200" b="1" dirty="0">
              <a:solidFill>
                <a:srgbClr val="222C3A"/>
              </a:solidFill>
              <a:latin typeface="Roboto" panose="020000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function Test(props) {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return &lt;h2&gt;I am a {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props.course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 Learner&lt;/h2&gt;;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3200" b="1" dirty="0">
              <a:solidFill>
                <a:srgbClr val="222C3A"/>
              </a:solidFill>
              <a:latin typeface="Roboto" panose="020000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root =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ReactDOM.createRoot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document.getElementById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('root'));</a:t>
            </a:r>
          </a:p>
          <a:p>
            <a:pPr algn="l">
              <a:lnSpc>
                <a:spcPct val="100000"/>
              </a:lnSpc>
            </a:pP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root.render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(&lt;Test course="React"/&gt;);</a:t>
            </a:r>
          </a:p>
        </p:txBody>
      </p:sp>
    </p:spTree>
    <p:extLst>
      <p:ext uri="{BB962C8B-B14F-4D97-AF65-F5344CB8AC3E}">
        <p14:creationId xmlns:p14="http://schemas.microsoft.com/office/powerpoint/2010/main" val="30533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Components in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function Test(props) {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return &lt;h2&gt;I am a {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props.course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 Learner&lt;/h2&gt;;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function Html() {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return (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  &lt;&gt;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    &lt;h1&gt;Welcome to HTML?&lt;/h1&gt;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    &lt;Test /&gt;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  &lt;/&gt;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);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const root =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ReactDOM.createRoot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document.getElementById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('root'));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root.render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(&lt;Test course="Garage "/&gt;);</a:t>
            </a:r>
          </a:p>
        </p:txBody>
      </p:sp>
    </p:spTree>
    <p:extLst>
      <p:ext uri="{BB962C8B-B14F-4D97-AF65-F5344CB8AC3E}">
        <p14:creationId xmlns:p14="http://schemas.microsoft.com/office/powerpoint/2010/main" val="180739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Components in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import React from 'react';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import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ReactDOM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from 'react-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dom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/client';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import Test from ‘./Test.js';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function Test(props) {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return &lt;h2&gt;I am a {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props.course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 Learner&lt;/h2&gt;;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export default Test;</a:t>
            </a:r>
          </a:p>
        </p:txBody>
      </p:sp>
    </p:spTree>
    <p:extLst>
      <p:ext uri="{BB962C8B-B14F-4D97-AF65-F5344CB8AC3E}">
        <p14:creationId xmlns:p14="http://schemas.microsoft.com/office/powerpoint/2010/main" val="6558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0787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163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73209c-40d9-4ca6-aa93-5d4987ab92c2">
      <UserInfo>
        <DisplayName>Vikranth  Kodali</DisplayName>
        <AccountId>3</AccountId>
        <AccountType/>
      </UserInfo>
      <UserInfo>
        <DisplayName>Sridevi  Namilakonda</DisplayName>
        <AccountId>14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4C67E32833649B0448311EF6012CD" ma:contentTypeVersion="2" ma:contentTypeDescription="Create a new document." ma:contentTypeScope="" ma:versionID="5a3e19b99dc8891aecb5dfb9d4f179c2">
  <xsd:schema xmlns:xsd="http://www.w3.org/2001/XMLSchema" xmlns:xs="http://www.w3.org/2001/XMLSchema" xmlns:p="http://schemas.microsoft.com/office/2006/metadata/properties" xmlns:ns2="2e73209c-40d9-4ca6-aa93-5d4987ab92c2" targetNamespace="http://schemas.microsoft.com/office/2006/metadata/properties" ma:root="true" ma:fieldsID="14c6adaf502b3d27194d8288db9088f6" ns2:_="">
    <xsd:import namespace="2e73209c-40d9-4ca6-aa93-5d4987ab92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3209c-40d9-4ca6-aa93-5d4987ab92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AC7E00-1C52-4603-B6B5-6E991DF9C39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e73209c-40d9-4ca6-aa93-5d4987ab92c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EFDBC0-DC48-49A2-BC36-4794DB0760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F7B682-89B7-46FC-ACF2-93D9B8882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3209c-40d9-4ca6-aa93-5d4987ab92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79983</TotalTime>
  <Words>431</Words>
  <Application>Microsoft Office PowerPoint</Application>
  <PresentationFormat>Custom</PresentationFormat>
  <Paragraphs>73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Esencial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Latitude</cp:lastModifiedBy>
  <cp:revision>7162</cp:revision>
  <cp:lastPrinted>2016-07-10T15:03:07Z</cp:lastPrinted>
  <dcterms:created xsi:type="dcterms:W3CDTF">2014-07-01T16:42:18Z</dcterms:created>
  <dcterms:modified xsi:type="dcterms:W3CDTF">2022-06-21T04:21:46Z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</Properties>
</file>