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449" r:id="rId5"/>
    <p:sldId id="460" r:id="rId6"/>
    <p:sldId id="480" r:id="rId7"/>
    <p:sldId id="461" r:id="rId8"/>
    <p:sldId id="462" r:id="rId9"/>
    <p:sldId id="481" r:id="rId10"/>
    <p:sldId id="489" r:id="rId11"/>
    <p:sldId id="483" r:id="rId12"/>
    <p:sldId id="482" r:id="rId13"/>
    <p:sldId id="484" r:id="rId14"/>
    <p:sldId id="486" r:id="rId15"/>
    <p:sldId id="485" r:id="rId16"/>
    <p:sldId id="487" r:id="rId17"/>
    <p:sldId id="488" r:id="rId18"/>
    <p:sldId id="459" r:id="rId19"/>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80"/>
            <p14:sldId id="461"/>
            <p14:sldId id="462"/>
            <p14:sldId id="481"/>
            <p14:sldId id="489"/>
            <p14:sldId id="483"/>
            <p14:sldId id="482"/>
            <p14:sldId id="484"/>
            <p14:sldId id="486"/>
            <p14:sldId id="485"/>
            <p14:sldId id="487"/>
            <p14:sldId id="488"/>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010" autoAdjust="0"/>
  </p:normalViewPr>
  <p:slideViewPr>
    <p:cSldViewPr>
      <p:cViewPr varScale="1">
        <p:scale>
          <a:sx n="58" d="100"/>
          <a:sy n="58" d="100"/>
        </p:scale>
        <p:origin x="372"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18/8/2022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18/08/2022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944166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React </a:t>
            </a:r>
            <a:r>
              <a:rPr lang="en-US" sz="9200" b="1" dirty="0" err="1">
                <a:solidFill>
                  <a:srgbClr val="CC0000"/>
                </a:solidFill>
                <a:latin typeface="Aleo" panose="020F0502020204030203" pitchFamily="34" charset="0"/>
                <a:ea typeface="Aleo Regular" charset="0"/>
                <a:cs typeface="Aleo Regular" charset="0"/>
                <a:sym typeface="Aleo Regular" charset="0"/>
              </a:rPr>
              <a:t>Js</a:t>
            </a:r>
            <a:r>
              <a:rPr lang="en-US" sz="9200" b="1" dirty="0">
                <a:solidFill>
                  <a:srgbClr val="CC0000"/>
                </a:solidFill>
                <a:latin typeface="Aleo" panose="020F0502020204030203" pitchFamily="34" charset="0"/>
                <a:ea typeface="Aleo Regular" charset="0"/>
                <a:cs typeface="Aleo Regular" charset="0"/>
                <a:sym typeface="Aleo Regular" charset="0"/>
              </a:rPr>
              <a:t> Intro</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React Features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200" b="1" dirty="0">
                <a:solidFill>
                  <a:srgbClr val="222C3A"/>
                </a:solidFill>
                <a:latin typeface="Roboto" panose="02000000000000000000" pitchFamily="2" charset="0"/>
              </a:rPr>
              <a:t>Virtual DOM</a:t>
            </a:r>
            <a:br>
              <a:rPr lang="en-US" sz="3200" b="1" dirty="0">
                <a:solidFill>
                  <a:srgbClr val="222C3A"/>
                </a:solidFill>
                <a:latin typeface="Roboto" panose="02000000000000000000" pitchFamily="2" charset="0"/>
              </a:rPr>
            </a:br>
            <a:r>
              <a:rPr lang="en-US" sz="3200" dirty="0">
                <a:solidFill>
                  <a:srgbClr val="394559"/>
                </a:solidFill>
                <a:latin typeface="Roboto" panose="02000000000000000000" pitchFamily="2" charset="0"/>
              </a:rPr>
              <a:t>A virtual DOM object is a representation of the original DOM object. It works like a one-way data binding. Whenever any modifications happen in the web application, the entire UI is re-rendered in virtual DOM representation. Then it checks the difference between the previous DOM representation and new DOM. Once it has done, the real DOM will update only the things that have actually changed. This makes the application faster, and there is no wastage of memory.</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Simplicity</a:t>
            </a:r>
            <a:br>
              <a:rPr lang="en-US" sz="3200" b="1" dirty="0">
                <a:solidFill>
                  <a:srgbClr val="222C3A"/>
                </a:solidFill>
                <a:latin typeface="Roboto" panose="02000000000000000000" pitchFamily="2" charset="0"/>
              </a:rPr>
            </a:br>
            <a:r>
              <a:rPr lang="en-US" sz="3200" dirty="0">
                <a:solidFill>
                  <a:srgbClr val="394559"/>
                </a:solidFill>
                <a:latin typeface="Roboto" panose="02000000000000000000" pitchFamily="2" charset="0"/>
              </a:rPr>
              <a:t>ReactJS uses JSX file which makes the application simple and to code as well as understand. We know that ReactJS is a component-based approach which makes the code reusable as your need. This makes it simple to use and learn.</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Performance</a:t>
            </a:r>
            <a:br>
              <a:rPr lang="en-US" sz="3200" b="1" dirty="0">
                <a:solidFill>
                  <a:srgbClr val="222C3A"/>
                </a:solidFill>
                <a:latin typeface="Roboto" panose="02000000000000000000" pitchFamily="2" charset="0"/>
              </a:rPr>
            </a:br>
            <a:r>
              <a:rPr lang="en-US" sz="3200" dirty="0">
                <a:solidFill>
                  <a:srgbClr val="394559"/>
                </a:solidFill>
                <a:latin typeface="Roboto" panose="02000000000000000000" pitchFamily="2" charset="0"/>
              </a:rPr>
              <a:t>ReactJS is known to be a great performer. This feature makes it much better than other frameworks out there today. The reason behind this is that it manages a virtual DOM. The DOM is a cross-platform and programming API which deals with HTML, XML or XHTML. The DOM exists entirely in memory. Due to this, when we create a component, we did not write directly to the DOM. Instead, we are writing virtual components that will turn into the DOM leading to smoother and faster performance.</a:t>
            </a:r>
          </a:p>
          <a:p>
            <a:pPr marL="457200" indent="-457200">
              <a:buFont typeface="Arial" panose="020B0604020202020204" pitchFamily="34" charset="0"/>
              <a:buChar char="•"/>
            </a:pPr>
            <a:endParaRPr lang="en-US" sz="3200" dirty="0">
              <a:solidFill>
                <a:srgbClr val="394559"/>
              </a:solidFill>
              <a:latin typeface="Roboto" panose="02000000000000000000" pitchFamily="2" charset="0"/>
            </a:endParaRPr>
          </a:p>
          <a:p>
            <a:pPr algn="just"/>
            <a:endParaRPr lang="en-US" sz="3200" b="0" i="0" dirty="0">
              <a:solidFill>
                <a:srgbClr val="394559"/>
              </a:solidFill>
              <a:effectLst/>
              <a:latin typeface="Roboto" panose="02000000000000000000" pitchFamily="2" charset="0"/>
            </a:endParaRPr>
          </a:p>
        </p:txBody>
      </p:sp>
    </p:spTree>
    <p:extLst>
      <p:ext uri="{BB962C8B-B14F-4D97-AF65-F5344CB8AC3E}">
        <p14:creationId xmlns:p14="http://schemas.microsoft.com/office/powerpoint/2010/main" val="34017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React Advantages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200" b="1" dirty="0">
                <a:solidFill>
                  <a:srgbClr val="222C3A"/>
                </a:solidFill>
                <a:latin typeface="Roboto" panose="02000000000000000000" pitchFamily="2" charset="0"/>
              </a:rPr>
              <a:t>Easy to Learn and </a:t>
            </a:r>
            <a:r>
              <a:rPr lang="en-US" sz="3200" b="1" dirty="0" err="1">
                <a:solidFill>
                  <a:srgbClr val="222C3A"/>
                </a:solidFill>
                <a:latin typeface="Roboto" panose="02000000000000000000" pitchFamily="2" charset="0"/>
              </a:rPr>
              <a:t>USe</a:t>
            </a:r>
            <a:endParaRPr lang="en-US" sz="3200" b="1" dirty="0">
              <a:solidFill>
                <a:srgbClr val="222C3A"/>
              </a:solidFill>
              <a:latin typeface="Roboto" panose="02000000000000000000" pitchFamily="2" charset="0"/>
            </a:endParaRP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Creating Dynamic Web Applications Becomes Easier</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Reusable Components</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Performance Enhancement</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The Support of Handy Tools</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Known to be SEO Friendly</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The Benefit of Having JavaScript Library</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Scope for Testing the Codes</a:t>
            </a:r>
            <a:endParaRPr lang="en-US" sz="3200" dirty="0">
              <a:solidFill>
                <a:srgbClr val="394559"/>
              </a:solidFill>
              <a:latin typeface="Roboto" panose="02000000000000000000" pitchFamily="2" charset="0"/>
            </a:endParaRPr>
          </a:p>
          <a:p>
            <a:pPr algn="just"/>
            <a:endParaRPr lang="en-US" sz="3200" b="0" i="0" dirty="0">
              <a:solidFill>
                <a:srgbClr val="394559"/>
              </a:solidFill>
              <a:effectLst/>
              <a:latin typeface="Roboto" panose="02000000000000000000" pitchFamily="2" charset="0"/>
            </a:endParaRPr>
          </a:p>
        </p:txBody>
      </p:sp>
    </p:spTree>
    <p:extLst>
      <p:ext uri="{BB962C8B-B14F-4D97-AF65-F5344CB8AC3E}">
        <p14:creationId xmlns:p14="http://schemas.microsoft.com/office/powerpoint/2010/main" val="238250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React Disadvantages </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200" b="1" dirty="0">
                <a:solidFill>
                  <a:srgbClr val="222C3A"/>
                </a:solidFill>
                <a:latin typeface="Roboto" panose="02000000000000000000" pitchFamily="2" charset="0"/>
              </a:rPr>
              <a:t>The high pace of development</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Poor Documentation</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View Part</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JSX as a barrier</a:t>
            </a:r>
            <a:endParaRPr lang="en-US" sz="3200" b="0" i="0" dirty="0">
              <a:solidFill>
                <a:srgbClr val="394559"/>
              </a:solidFill>
              <a:effectLst/>
              <a:latin typeface="Roboto" panose="02000000000000000000" pitchFamily="2" charset="0"/>
            </a:endParaRPr>
          </a:p>
        </p:txBody>
      </p:sp>
    </p:spTree>
    <p:extLst>
      <p:ext uri="{BB962C8B-B14F-4D97-AF65-F5344CB8AC3E}">
        <p14:creationId xmlns:p14="http://schemas.microsoft.com/office/powerpoint/2010/main" val="263045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React vs Angular </a:t>
            </a:r>
            <a:r>
              <a:rPr lang="en-IN" sz="6000" dirty="0" err="1"/>
              <a:t>Js</a:t>
            </a:r>
            <a:r>
              <a:rPr lang="en-IN" sz="6000" dirty="0"/>
              <a:t> </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endParaRPr lang="en-US" sz="3200" b="0" i="0" dirty="0">
              <a:solidFill>
                <a:srgbClr val="394559"/>
              </a:solidFill>
              <a:effectLst/>
              <a:latin typeface="Roboto" panose="02000000000000000000" pitchFamily="2" charset="0"/>
            </a:endParaRPr>
          </a:p>
        </p:txBody>
      </p:sp>
      <p:graphicFrame>
        <p:nvGraphicFramePr>
          <p:cNvPr id="4" name="Table 3">
            <a:extLst>
              <a:ext uri="{FF2B5EF4-FFF2-40B4-BE49-F238E27FC236}">
                <a16:creationId xmlns:a16="http://schemas.microsoft.com/office/drawing/2014/main" id="{B08D40DF-6441-59BC-3DE9-8AB9EB5A63B8}"/>
              </a:ext>
            </a:extLst>
          </p:cNvPr>
          <p:cNvGraphicFramePr>
            <a:graphicFrameLocks noGrp="1"/>
          </p:cNvGraphicFramePr>
          <p:nvPr>
            <p:extLst>
              <p:ext uri="{D42A27DB-BD31-4B8C-83A1-F6EECF244321}">
                <p14:modId xmlns:p14="http://schemas.microsoft.com/office/powerpoint/2010/main" val="138394973"/>
              </p:ext>
            </p:extLst>
          </p:nvPr>
        </p:nvGraphicFramePr>
        <p:xfrm>
          <a:off x="2786749" y="3382665"/>
          <a:ext cx="15931770" cy="9390357"/>
        </p:xfrm>
        <a:graphic>
          <a:graphicData uri="http://schemas.openxmlformats.org/drawingml/2006/table">
            <a:tbl>
              <a:tblPr/>
              <a:tblGrid>
                <a:gridCol w="5310590">
                  <a:extLst>
                    <a:ext uri="{9D8B030D-6E8A-4147-A177-3AD203B41FA5}">
                      <a16:colId xmlns:a16="http://schemas.microsoft.com/office/drawing/2014/main" val="2901180654"/>
                    </a:ext>
                  </a:extLst>
                </a:gridCol>
                <a:gridCol w="5310590">
                  <a:extLst>
                    <a:ext uri="{9D8B030D-6E8A-4147-A177-3AD203B41FA5}">
                      <a16:colId xmlns:a16="http://schemas.microsoft.com/office/drawing/2014/main" val="2803867695"/>
                    </a:ext>
                  </a:extLst>
                </a:gridCol>
                <a:gridCol w="5310590">
                  <a:extLst>
                    <a:ext uri="{9D8B030D-6E8A-4147-A177-3AD203B41FA5}">
                      <a16:colId xmlns:a16="http://schemas.microsoft.com/office/drawing/2014/main" val="889743672"/>
                    </a:ext>
                  </a:extLst>
                </a:gridCol>
              </a:tblGrid>
              <a:tr h="454465">
                <a:tc>
                  <a:txBody>
                    <a:bodyPr/>
                    <a:lstStyle/>
                    <a:p>
                      <a:pPr algn="l" fontAlgn="t"/>
                      <a:endParaRPr lang="en-IN" sz="2400" dirty="0">
                        <a:solidFill>
                          <a:srgbClr val="000000"/>
                        </a:solidFill>
                        <a:effectLst/>
                        <a:latin typeface="times new roman" panose="02020603050405020304" pitchFamily="18" charset="0"/>
                      </a:endParaRPr>
                    </a:p>
                  </a:txBody>
                  <a:tcPr marL="39445" marR="39445" marT="39445" marB="39445">
                    <a:lnL w="9525" cap="flat" cmpd="sng" algn="ctr">
                      <a:solidFill>
                        <a:srgbClr val="A0874F"/>
                      </a:solidFill>
                      <a:prstDash val="solid"/>
                      <a:round/>
                      <a:headEnd type="none" w="med" len="med"/>
                      <a:tailEnd type="none" w="med" len="med"/>
                    </a:lnL>
                    <a:lnR w="9525" cap="flat" cmpd="sng" algn="ctr">
                      <a:solidFill>
                        <a:srgbClr val="A0874F"/>
                      </a:solidFill>
                      <a:prstDash val="solid"/>
                      <a:round/>
                      <a:headEnd type="none" w="med" len="med"/>
                      <a:tailEnd type="none" w="med" len="med"/>
                    </a:lnR>
                    <a:lnT w="9525" cap="flat" cmpd="sng" algn="ctr">
                      <a:solidFill>
                        <a:srgbClr val="A087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lvl="0" indent="0" algn="l" defTabSz="1810787" rtl="0" eaLnBrk="1" fontAlgn="t" latinLnBrk="0" hangingPunct="1">
                        <a:lnSpc>
                          <a:spcPct val="100000"/>
                        </a:lnSpc>
                        <a:spcBef>
                          <a:spcPts val="0"/>
                        </a:spcBef>
                        <a:spcAft>
                          <a:spcPts val="0"/>
                        </a:spcAft>
                        <a:buClrTx/>
                        <a:buSzTx/>
                        <a:buFontTx/>
                        <a:buNone/>
                        <a:tabLst/>
                        <a:defRPr/>
                      </a:pPr>
                      <a:br>
                        <a:rPr lang="en-IN" sz="2400" dirty="0">
                          <a:solidFill>
                            <a:srgbClr val="000000"/>
                          </a:solidFill>
                          <a:effectLst/>
                          <a:latin typeface="times new roman" panose="02020603050405020304" pitchFamily="18" charset="0"/>
                        </a:rPr>
                      </a:br>
                      <a:r>
                        <a:rPr lang="en-IN" sz="2400" dirty="0">
                          <a:solidFill>
                            <a:srgbClr val="000000"/>
                          </a:solidFill>
                          <a:effectLst/>
                          <a:latin typeface="times new roman" panose="02020603050405020304" pitchFamily="18" charset="0"/>
                        </a:rPr>
                        <a:t>AngularJS</a:t>
                      </a:r>
                    </a:p>
                  </a:txBody>
                  <a:tcPr marL="39445" marR="39445" marT="39445" marB="39445">
                    <a:lnL w="9525" cap="flat" cmpd="sng" algn="ctr">
                      <a:solidFill>
                        <a:srgbClr val="A0874F"/>
                      </a:solidFill>
                      <a:prstDash val="solid"/>
                      <a:round/>
                      <a:headEnd type="none" w="med" len="med"/>
                      <a:tailEnd type="none" w="med" len="med"/>
                    </a:lnL>
                    <a:lnR w="9525" cap="flat" cmpd="sng" algn="ctr">
                      <a:solidFill>
                        <a:srgbClr val="A0874F"/>
                      </a:solidFill>
                      <a:prstDash val="solid"/>
                      <a:round/>
                      <a:headEnd type="none" w="med" len="med"/>
                      <a:tailEnd type="none" w="med" len="med"/>
                    </a:lnR>
                    <a:lnT w="9525" cap="flat" cmpd="sng" algn="ctr">
                      <a:solidFill>
                        <a:srgbClr val="A087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lvl="0" indent="0" algn="l" defTabSz="1810787" rtl="0" eaLnBrk="1" fontAlgn="auto" latinLnBrk="0" hangingPunct="1">
                        <a:lnSpc>
                          <a:spcPct val="100000"/>
                        </a:lnSpc>
                        <a:spcBef>
                          <a:spcPts val="0"/>
                        </a:spcBef>
                        <a:spcAft>
                          <a:spcPts val="0"/>
                        </a:spcAft>
                        <a:buClrTx/>
                        <a:buSzTx/>
                        <a:buFontTx/>
                        <a:buNone/>
                        <a:tabLst/>
                        <a:defRPr/>
                      </a:pPr>
                      <a:r>
                        <a:rPr lang="en-IN" sz="2400" dirty="0">
                          <a:solidFill>
                            <a:srgbClr val="000000"/>
                          </a:solidFill>
                          <a:effectLst/>
                          <a:latin typeface="times new roman" panose="02020603050405020304" pitchFamily="18" charset="0"/>
                        </a:rPr>
                        <a:t>ReactJS</a:t>
                      </a:r>
                    </a:p>
                    <a:p>
                      <a:endParaRPr lang="en-IN" sz="2400" dirty="0"/>
                    </a:p>
                  </a:txBody>
                  <a:tcPr marL="31556" marR="31556" marT="15778" marB="15778">
                    <a:lnL w="9525" cap="flat" cmpd="sng" algn="ctr">
                      <a:solidFill>
                        <a:srgbClr val="A0874F"/>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248497365"/>
                  </a:ext>
                </a:extLst>
              </a:tr>
              <a:tr h="422572">
                <a:tc>
                  <a:txBody>
                    <a:bodyPr/>
                    <a:lstStyle/>
                    <a:p>
                      <a:pPr algn="just" fontAlgn="t"/>
                      <a:r>
                        <a:rPr lang="en-IN" sz="2400" b="1">
                          <a:solidFill>
                            <a:srgbClr val="333333"/>
                          </a:solidFill>
                          <a:effectLst/>
                          <a:latin typeface="inter-bold"/>
                        </a:rPr>
                        <a:t>Author</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Google</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Facebook Community</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5040343"/>
                  </a:ext>
                </a:extLst>
              </a:tr>
              <a:tr h="239810">
                <a:tc>
                  <a:txBody>
                    <a:bodyPr/>
                    <a:lstStyle/>
                    <a:p>
                      <a:pPr algn="just" fontAlgn="t"/>
                      <a:r>
                        <a:rPr lang="en-IN" sz="2400" b="1">
                          <a:solidFill>
                            <a:srgbClr val="333333"/>
                          </a:solidFill>
                          <a:effectLst/>
                          <a:latin typeface="inter-bold"/>
                        </a:rPr>
                        <a:t>Developer</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dirty="0" err="1">
                          <a:solidFill>
                            <a:srgbClr val="333333"/>
                          </a:solidFill>
                          <a:effectLst/>
                          <a:latin typeface="inter-regular"/>
                        </a:rPr>
                        <a:t>Misko</a:t>
                      </a:r>
                      <a:r>
                        <a:rPr lang="en-IN" sz="2400" dirty="0">
                          <a:solidFill>
                            <a:srgbClr val="333333"/>
                          </a:solidFill>
                          <a:effectLst/>
                          <a:latin typeface="inter-regular"/>
                        </a:rPr>
                        <a:t> </a:t>
                      </a:r>
                      <a:r>
                        <a:rPr lang="en-IN" sz="2400" dirty="0" err="1">
                          <a:solidFill>
                            <a:srgbClr val="333333"/>
                          </a:solidFill>
                          <a:effectLst/>
                          <a:latin typeface="inter-regular"/>
                        </a:rPr>
                        <a:t>Hevery</a:t>
                      </a:r>
                      <a:endParaRPr lang="en-IN" sz="2400" dirty="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inter-regular"/>
                        </a:rPr>
                        <a:t>Jordan Walke</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96119242"/>
                  </a:ext>
                </a:extLst>
              </a:tr>
              <a:tr h="239810">
                <a:tc>
                  <a:txBody>
                    <a:bodyPr/>
                    <a:lstStyle/>
                    <a:p>
                      <a:pPr algn="just" fontAlgn="t"/>
                      <a:r>
                        <a:rPr lang="en-IN" sz="2400" b="1">
                          <a:solidFill>
                            <a:srgbClr val="333333"/>
                          </a:solidFill>
                          <a:effectLst/>
                          <a:latin typeface="inter-bold"/>
                        </a:rPr>
                        <a:t>Initial Release</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October 2010</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March 2013</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67721263"/>
                  </a:ext>
                </a:extLst>
              </a:tr>
              <a:tr h="422572">
                <a:tc>
                  <a:txBody>
                    <a:bodyPr/>
                    <a:lstStyle/>
                    <a:p>
                      <a:pPr algn="just" fontAlgn="t"/>
                      <a:endParaRPr lang="en-IN" sz="2400" dirty="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sz="2400" dirty="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sz="2400" dirty="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4572405"/>
                  </a:ext>
                </a:extLst>
              </a:tr>
              <a:tr h="422572">
                <a:tc>
                  <a:txBody>
                    <a:bodyPr/>
                    <a:lstStyle/>
                    <a:p>
                      <a:pPr algn="just" fontAlgn="t"/>
                      <a:r>
                        <a:rPr lang="en-IN" sz="2400" b="1">
                          <a:solidFill>
                            <a:srgbClr val="333333"/>
                          </a:solidFill>
                          <a:effectLst/>
                          <a:latin typeface="inter-bold"/>
                        </a:rPr>
                        <a:t>Language</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JavaScript, HTML</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dirty="0">
                          <a:solidFill>
                            <a:srgbClr val="333333"/>
                          </a:solidFill>
                          <a:effectLst/>
                          <a:latin typeface="inter-regular"/>
                        </a:rPr>
                        <a:t>JSX</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0548245"/>
                  </a:ext>
                </a:extLst>
              </a:tr>
              <a:tr h="422572">
                <a:tc>
                  <a:txBody>
                    <a:bodyPr/>
                    <a:lstStyle/>
                    <a:p>
                      <a:pPr algn="just" fontAlgn="t"/>
                      <a:r>
                        <a:rPr lang="en-IN" sz="2400" b="1">
                          <a:solidFill>
                            <a:srgbClr val="333333"/>
                          </a:solidFill>
                          <a:effectLst/>
                          <a:latin typeface="inter-bold"/>
                        </a:rPr>
                        <a:t>Type</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inter-regular"/>
                        </a:rPr>
                        <a:t>Open Source MVC Framework</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dirty="0">
                          <a:solidFill>
                            <a:srgbClr val="333333"/>
                          </a:solidFill>
                          <a:effectLst/>
                          <a:latin typeface="inter-regular"/>
                        </a:rPr>
                        <a:t>Open Source JS Framework</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0489592"/>
                  </a:ext>
                </a:extLst>
              </a:tr>
              <a:tr h="239810">
                <a:tc>
                  <a:txBody>
                    <a:bodyPr/>
                    <a:lstStyle/>
                    <a:p>
                      <a:pPr algn="just" fontAlgn="t"/>
                      <a:r>
                        <a:rPr lang="en-IN" sz="2400" b="1">
                          <a:solidFill>
                            <a:srgbClr val="333333"/>
                          </a:solidFill>
                          <a:effectLst/>
                          <a:latin typeface="inter-bold"/>
                        </a:rPr>
                        <a:t>Rendering</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Client-Side</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Server-Side</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2467654"/>
                  </a:ext>
                </a:extLst>
              </a:tr>
              <a:tr h="239810">
                <a:tc>
                  <a:txBody>
                    <a:bodyPr/>
                    <a:lstStyle/>
                    <a:p>
                      <a:pPr algn="just" fontAlgn="t"/>
                      <a:r>
                        <a:rPr lang="en-IN" sz="2400" b="1">
                          <a:solidFill>
                            <a:srgbClr val="333333"/>
                          </a:solidFill>
                          <a:effectLst/>
                          <a:latin typeface="inter-bold"/>
                        </a:rPr>
                        <a:t>Packaging</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inter-regular"/>
                        </a:rPr>
                        <a:t>Weak</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inter-regular"/>
                        </a:rPr>
                        <a:t>Strong</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70065110"/>
                  </a:ext>
                </a:extLst>
              </a:tr>
              <a:tr h="239810">
                <a:tc>
                  <a:txBody>
                    <a:bodyPr/>
                    <a:lstStyle/>
                    <a:p>
                      <a:pPr algn="just" fontAlgn="t"/>
                      <a:r>
                        <a:rPr lang="en-IN" sz="2400" b="1">
                          <a:solidFill>
                            <a:srgbClr val="333333"/>
                          </a:solidFill>
                          <a:effectLst/>
                          <a:latin typeface="inter-bold"/>
                        </a:rPr>
                        <a:t>Data-Binding</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Bi-directional</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Uni-directional</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24208469"/>
                  </a:ext>
                </a:extLst>
              </a:tr>
              <a:tr h="239810">
                <a:tc>
                  <a:txBody>
                    <a:bodyPr/>
                    <a:lstStyle/>
                    <a:p>
                      <a:pPr algn="just" fontAlgn="t"/>
                      <a:r>
                        <a:rPr lang="en-IN" sz="2400" b="1">
                          <a:solidFill>
                            <a:srgbClr val="333333"/>
                          </a:solidFill>
                          <a:effectLst/>
                          <a:latin typeface="inter-bold"/>
                        </a:rPr>
                        <a:t>DOM</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inter-regular"/>
                        </a:rPr>
                        <a:t>Regular DOM</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inter-regular"/>
                        </a:rPr>
                        <a:t>Virtual DOM</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13795532"/>
                  </a:ext>
                </a:extLst>
              </a:tr>
              <a:tr h="608706">
                <a:tc>
                  <a:txBody>
                    <a:bodyPr/>
                    <a:lstStyle/>
                    <a:p>
                      <a:pPr algn="just" fontAlgn="t"/>
                      <a:r>
                        <a:rPr lang="en-IN" sz="2400" b="1">
                          <a:solidFill>
                            <a:srgbClr val="333333"/>
                          </a:solidFill>
                          <a:effectLst/>
                          <a:latin typeface="inter-bold"/>
                        </a:rPr>
                        <a:t>Testing</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dirty="0">
                          <a:solidFill>
                            <a:srgbClr val="333333"/>
                          </a:solidFill>
                          <a:effectLst/>
                          <a:latin typeface="inter-regular"/>
                        </a:rPr>
                        <a:t>Unit and Integration Testing</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Unit Testing</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78013261"/>
                  </a:ext>
                </a:extLst>
              </a:tr>
              <a:tr h="422572">
                <a:tc>
                  <a:txBody>
                    <a:bodyPr/>
                    <a:lstStyle/>
                    <a:p>
                      <a:pPr algn="just" fontAlgn="t"/>
                      <a:r>
                        <a:rPr lang="en-IN" sz="2400" b="1">
                          <a:solidFill>
                            <a:srgbClr val="333333"/>
                          </a:solidFill>
                          <a:effectLst/>
                          <a:latin typeface="inter-bold"/>
                        </a:rPr>
                        <a:t>App Architecture</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inter-regular"/>
                        </a:rPr>
                        <a:t>MVC</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dirty="0">
                          <a:solidFill>
                            <a:srgbClr val="333333"/>
                          </a:solidFill>
                          <a:effectLst/>
                          <a:latin typeface="inter-regular"/>
                        </a:rPr>
                        <a:t>Flux </a:t>
                      </a:r>
                      <a:r>
                        <a:rPr lang="en-IN" sz="2400">
                          <a:solidFill>
                            <a:srgbClr val="333333"/>
                          </a:solidFill>
                          <a:effectLst/>
                          <a:latin typeface="inter-regular"/>
                        </a:rPr>
                        <a:t>or Redux</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98224947"/>
                  </a:ext>
                </a:extLst>
              </a:tr>
              <a:tr h="794839">
                <a:tc>
                  <a:txBody>
                    <a:bodyPr/>
                    <a:lstStyle/>
                    <a:p>
                      <a:pPr algn="just" fontAlgn="t"/>
                      <a:r>
                        <a:rPr lang="en-IN" sz="2400" b="1">
                          <a:solidFill>
                            <a:srgbClr val="333333"/>
                          </a:solidFill>
                          <a:effectLst/>
                          <a:latin typeface="inter-bold"/>
                        </a:rPr>
                        <a:t>Dependencies</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It manages dependencies automatically.</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It requires additional tools to manage dependencies.</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46941911"/>
                  </a:ext>
                </a:extLst>
              </a:tr>
              <a:tr h="713305">
                <a:tc>
                  <a:txBody>
                    <a:bodyPr/>
                    <a:lstStyle/>
                    <a:p>
                      <a:pPr algn="just" fontAlgn="t"/>
                      <a:r>
                        <a:rPr lang="en-IN" sz="2400" b="1" dirty="0">
                          <a:solidFill>
                            <a:srgbClr val="333333"/>
                          </a:solidFill>
                          <a:effectLst/>
                          <a:latin typeface="inter-bold"/>
                        </a:rPr>
                        <a:t>Routing</a:t>
                      </a:r>
                      <a:endParaRPr lang="en-IN" sz="2400" dirty="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It requires a template or controller to its router configuration, which has to be managed manually.</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It doesn't handle routing but has a lot of modules for routing, </a:t>
                      </a:r>
                      <a:r>
                        <a:rPr lang="en-US" sz="2400" dirty="0" err="1">
                          <a:solidFill>
                            <a:srgbClr val="333333"/>
                          </a:solidFill>
                          <a:effectLst/>
                          <a:latin typeface="inter-regular"/>
                        </a:rPr>
                        <a:t>eg.</a:t>
                      </a:r>
                      <a:r>
                        <a:rPr lang="en-US" sz="2400" dirty="0">
                          <a:solidFill>
                            <a:srgbClr val="333333"/>
                          </a:solidFill>
                          <a:effectLst/>
                          <a:latin typeface="inter-regular"/>
                        </a:rPr>
                        <a:t>, react-router.</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96852879"/>
                  </a:ext>
                </a:extLst>
              </a:tr>
              <a:tr h="422572">
                <a:tc>
                  <a:txBody>
                    <a:bodyPr/>
                    <a:lstStyle/>
                    <a:p>
                      <a:pPr algn="just" fontAlgn="t"/>
                      <a:r>
                        <a:rPr lang="en-IN" sz="2400" b="1">
                          <a:solidFill>
                            <a:srgbClr val="333333"/>
                          </a:solidFill>
                          <a:effectLst/>
                          <a:latin typeface="inter-bold"/>
                        </a:rPr>
                        <a:t>Performance</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Slow</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Fast, due to virtual DOM.</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70574630"/>
                  </a:ext>
                </a:extLst>
              </a:tr>
              <a:tr h="980972">
                <a:tc>
                  <a:txBody>
                    <a:bodyPr/>
                    <a:lstStyle/>
                    <a:p>
                      <a:pPr algn="just" fontAlgn="t"/>
                      <a:r>
                        <a:rPr lang="en-IN" sz="2400" b="1">
                          <a:solidFill>
                            <a:srgbClr val="333333"/>
                          </a:solidFill>
                          <a:effectLst/>
                          <a:latin typeface="inter-bold"/>
                        </a:rPr>
                        <a:t>Best For</a:t>
                      </a:r>
                      <a:endParaRPr lang="en-IN" sz="2400">
                        <a:solidFill>
                          <a:srgbClr val="333333"/>
                        </a:solidFill>
                        <a:effectLst/>
                        <a:latin typeface="inter-regular"/>
                      </a:endParaRP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It is best for single page applications that update a single view at a time.</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It is best for single page applications that update multiple views at a time.</a:t>
                      </a:r>
                    </a:p>
                  </a:txBody>
                  <a:tcPr marL="26297" marR="26297" marT="26297" marB="262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15237662"/>
                  </a:ext>
                </a:extLst>
              </a:tr>
            </a:tbl>
          </a:graphicData>
        </a:graphic>
      </p:graphicFrame>
    </p:spTree>
    <p:extLst>
      <p:ext uri="{BB962C8B-B14F-4D97-AF65-F5344CB8AC3E}">
        <p14:creationId xmlns:p14="http://schemas.microsoft.com/office/powerpoint/2010/main" val="368219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React vs React Native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200" b="0" i="0" dirty="0">
                <a:solidFill>
                  <a:srgbClr val="394559"/>
                </a:solidFill>
                <a:effectLst/>
                <a:latin typeface="Roboto" panose="02000000000000000000" pitchFamily="2" charset="0"/>
              </a:rPr>
              <a:t>React VS React Native</a:t>
            </a:r>
          </a:p>
        </p:txBody>
      </p:sp>
      <p:graphicFrame>
        <p:nvGraphicFramePr>
          <p:cNvPr id="5" name="Table 4">
            <a:extLst>
              <a:ext uri="{FF2B5EF4-FFF2-40B4-BE49-F238E27FC236}">
                <a16:creationId xmlns:a16="http://schemas.microsoft.com/office/drawing/2014/main" id="{794EFDAC-5E5C-2B84-C745-77E76C06677D}"/>
              </a:ext>
            </a:extLst>
          </p:cNvPr>
          <p:cNvGraphicFramePr>
            <a:graphicFrameLocks noGrp="1"/>
          </p:cNvGraphicFramePr>
          <p:nvPr>
            <p:extLst>
              <p:ext uri="{D42A27DB-BD31-4B8C-83A1-F6EECF244321}">
                <p14:modId xmlns:p14="http://schemas.microsoft.com/office/powerpoint/2010/main" val="1894060648"/>
              </p:ext>
            </p:extLst>
          </p:nvPr>
        </p:nvGraphicFramePr>
        <p:xfrm>
          <a:off x="2156678" y="3033369"/>
          <a:ext cx="18227025" cy="8962036"/>
        </p:xfrm>
        <a:graphic>
          <a:graphicData uri="http://schemas.openxmlformats.org/drawingml/2006/table">
            <a:tbl>
              <a:tblPr/>
              <a:tblGrid>
                <a:gridCol w="1733063">
                  <a:extLst>
                    <a:ext uri="{9D8B030D-6E8A-4147-A177-3AD203B41FA5}">
                      <a16:colId xmlns:a16="http://schemas.microsoft.com/office/drawing/2014/main" val="80319536"/>
                    </a:ext>
                  </a:extLst>
                </a:gridCol>
                <a:gridCol w="9265114">
                  <a:extLst>
                    <a:ext uri="{9D8B030D-6E8A-4147-A177-3AD203B41FA5}">
                      <a16:colId xmlns:a16="http://schemas.microsoft.com/office/drawing/2014/main" val="714994467"/>
                    </a:ext>
                  </a:extLst>
                </a:gridCol>
                <a:gridCol w="7228848">
                  <a:extLst>
                    <a:ext uri="{9D8B030D-6E8A-4147-A177-3AD203B41FA5}">
                      <a16:colId xmlns:a16="http://schemas.microsoft.com/office/drawing/2014/main" val="3143875353"/>
                    </a:ext>
                  </a:extLst>
                </a:gridCol>
              </a:tblGrid>
              <a:tr h="279052">
                <a:tc>
                  <a:txBody>
                    <a:bodyPr/>
                    <a:lstStyle/>
                    <a:p>
                      <a:pPr algn="l" fontAlgn="t"/>
                      <a:r>
                        <a:rPr lang="en-IN" sz="2800">
                          <a:solidFill>
                            <a:srgbClr val="000000"/>
                          </a:solidFill>
                          <a:effectLst/>
                          <a:latin typeface="times new roman" panose="02020603050405020304" pitchFamily="18" charset="0"/>
                        </a:rPr>
                        <a:t>SN</a:t>
                      </a:r>
                    </a:p>
                  </a:txBody>
                  <a:tcPr marL="40248" marR="40248" marT="40248" marB="40248">
                    <a:lnL w="9525" cap="flat" cmpd="sng" algn="ctr">
                      <a:solidFill>
                        <a:srgbClr val="4050B2"/>
                      </a:solidFill>
                      <a:prstDash val="solid"/>
                      <a:round/>
                      <a:headEnd type="none" w="med" len="med"/>
                      <a:tailEnd type="none" w="med" len="med"/>
                    </a:lnL>
                    <a:lnR w="9525" cap="flat" cmpd="sng" algn="ctr">
                      <a:solidFill>
                        <a:srgbClr val="4050B2"/>
                      </a:solidFill>
                      <a:prstDash val="solid"/>
                      <a:round/>
                      <a:headEnd type="none" w="med" len="med"/>
                      <a:tailEnd type="none" w="med" len="med"/>
                    </a:lnR>
                    <a:lnT w="9525" cap="flat" cmpd="sng" algn="ctr">
                      <a:solidFill>
                        <a:srgbClr val="4050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800">
                          <a:solidFill>
                            <a:srgbClr val="000000"/>
                          </a:solidFill>
                          <a:effectLst/>
                          <a:latin typeface="times new roman" panose="02020603050405020304" pitchFamily="18" charset="0"/>
                        </a:rPr>
                        <a:t>ReactJS</a:t>
                      </a:r>
                    </a:p>
                  </a:txBody>
                  <a:tcPr marL="40248" marR="40248" marT="40248" marB="40248">
                    <a:lnL w="9525" cap="flat" cmpd="sng" algn="ctr">
                      <a:solidFill>
                        <a:srgbClr val="4050B2"/>
                      </a:solidFill>
                      <a:prstDash val="solid"/>
                      <a:round/>
                      <a:headEnd type="none" w="med" len="med"/>
                      <a:tailEnd type="none" w="med" len="med"/>
                    </a:lnL>
                    <a:lnR w="9525" cap="flat" cmpd="sng" algn="ctr">
                      <a:solidFill>
                        <a:srgbClr val="4050B2"/>
                      </a:solidFill>
                      <a:prstDash val="solid"/>
                      <a:round/>
                      <a:headEnd type="none" w="med" len="med"/>
                      <a:tailEnd type="none" w="med" len="med"/>
                    </a:lnR>
                    <a:lnT w="9525" cap="flat" cmpd="sng" algn="ctr">
                      <a:solidFill>
                        <a:srgbClr val="4050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800">
                          <a:solidFill>
                            <a:srgbClr val="000000"/>
                          </a:solidFill>
                          <a:effectLst/>
                          <a:latin typeface="times new roman" panose="02020603050405020304" pitchFamily="18" charset="0"/>
                        </a:rPr>
                        <a:t>React Native</a:t>
                      </a:r>
                    </a:p>
                  </a:txBody>
                  <a:tcPr marL="40248" marR="40248" marT="40248" marB="40248">
                    <a:lnL w="9525" cap="flat" cmpd="sng" algn="ctr">
                      <a:solidFill>
                        <a:srgbClr val="4050B2"/>
                      </a:solidFill>
                      <a:prstDash val="solid"/>
                      <a:round/>
                      <a:headEnd type="none" w="med" len="med"/>
                      <a:tailEnd type="none" w="med" len="med"/>
                    </a:lnL>
                    <a:lnR w="9525" cap="flat" cmpd="sng" algn="ctr">
                      <a:solidFill>
                        <a:srgbClr val="4050B2"/>
                      </a:solidFill>
                      <a:prstDash val="solid"/>
                      <a:round/>
                      <a:headEnd type="none" w="med" len="med"/>
                      <a:tailEnd type="none" w="med" len="med"/>
                    </a:lnR>
                    <a:lnT w="9525" cap="flat" cmpd="sng" algn="ctr">
                      <a:solidFill>
                        <a:srgbClr val="4050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53321822"/>
                  </a:ext>
                </a:extLst>
              </a:tr>
              <a:tr h="649332">
                <a:tc>
                  <a:txBody>
                    <a:bodyPr/>
                    <a:lstStyle/>
                    <a:p>
                      <a:pPr algn="just" fontAlgn="t"/>
                      <a:r>
                        <a:rPr lang="en-IN" sz="2800" dirty="0">
                          <a:solidFill>
                            <a:srgbClr val="333333"/>
                          </a:solidFill>
                          <a:effectLst/>
                          <a:latin typeface="inter-regular"/>
                        </a:rPr>
                        <a:t>1.</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a:solidFill>
                            <a:srgbClr val="333333"/>
                          </a:solidFill>
                          <a:effectLst/>
                          <a:latin typeface="inter-regular"/>
                        </a:rPr>
                        <a:t>The ReactJS initial release was in 2013.</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a:solidFill>
                            <a:srgbClr val="333333"/>
                          </a:solidFill>
                          <a:effectLst/>
                          <a:latin typeface="inter-regular"/>
                        </a:rPr>
                        <a:t>The React Native initial release was in 2015.</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2482692"/>
                  </a:ext>
                </a:extLst>
              </a:tr>
              <a:tr h="847888">
                <a:tc>
                  <a:txBody>
                    <a:bodyPr/>
                    <a:lstStyle/>
                    <a:p>
                      <a:pPr algn="just" fontAlgn="t"/>
                      <a:r>
                        <a:rPr lang="en-IN" sz="2800">
                          <a:solidFill>
                            <a:srgbClr val="333333"/>
                          </a:solidFill>
                          <a:effectLst/>
                          <a:latin typeface="inter-regular"/>
                        </a:rPr>
                        <a:t>2.</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800">
                          <a:solidFill>
                            <a:srgbClr val="333333"/>
                          </a:solidFill>
                          <a:effectLst/>
                          <a:latin typeface="inter-regular"/>
                        </a:rPr>
                        <a:t>It is used for developing web applications.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800">
                          <a:solidFill>
                            <a:srgbClr val="333333"/>
                          </a:solidFill>
                          <a:effectLst/>
                          <a:latin typeface="inter-regular"/>
                        </a:rPr>
                        <a:t>It is used for developing mobile applications.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2439527"/>
                  </a:ext>
                </a:extLst>
              </a:tr>
              <a:tr h="1244999">
                <a:tc>
                  <a:txBody>
                    <a:bodyPr/>
                    <a:lstStyle/>
                    <a:p>
                      <a:pPr algn="just" fontAlgn="t"/>
                      <a:r>
                        <a:rPr lang="en-IN" sz="2800">
                          <a:solidFill>
                            <a:srgbClr val="333333"/>
                          </a:solidFill>
                          <a:effectLst/>
                          <a:latin typeface="inter-regular"/>
                        </a:rPr>
                        <a:t>3.</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dirty="0">
                          <a:solidFill>
                            <a:srgbClr val="333333"/>
                          </a:solidFill>
                          <a:effectLst/>
                          <a:latin typeface="inter-regular"/>
                        </a:rPr>
                        <a:t>It can be executed on all platforms.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dirty="0">
                          <a:solidFill>
                            <a:srgbClr val="333333"/>
                          </a:solidFill>
                          <a:effectLst/>
                          <a:latin typeface="inter-regular"/>
                        </a:rPr>
                        <a:t>It is not platform independent. It takes more effort to be executed on all platforms.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49616139"/>
                  </a:ext>
                </a:extLst>
              </a:tr>
              <a:tr h="847888">
                <a:tc>
                  <a:txBody>
                    <a:bodyPr/>
                    <a:lstStyle/>
                    <a:p>
                      <a:pPr algn="just" fontAlgn="t"/>
                      <a:r>
                        <a:rPr lang="en-IN" sz="2800">
                          <a:solidFill>
                            <a:srgbClr val="333333"/>
                          </a:solidFill>
                          <a:effectLst/>
                          <a:latin typeface="inter-regular"/>
                        </a:rPr>
                        <a:t>4.</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800">
                          <a:solidFill>
                            <a:srgbClr val="333333"/>
                          </a:solidFill>
                          <a:effectLst/>
                          <a:latin typeface="inter-regular"/>
                        </a:rPr>
                        <a:t>It uses a JavaScript library and CSS for animations.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800">
                          <a:solidFill>
                            <a:srgbClr val="333333"/>
                          </a:solidFill>
                          <a:effectLst/>
                          <a:latin typeface="inter-regular"/>
                        </a:rPr>
                        <a:t>It comes with built-in animation libraries.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63452876"/>
                  </a:ext>
                </a:extLst>
              </a:tr>
              <a:tr h="1046443">
                <a:tc>
                  <a:txBody>
                    <a:bodyPr/>
                    <a:lstStyle/>
                    <a:p>
                      <a:pPr algn="just" fontAlgn="t"/>
                      <a:r>
                        <a:rPr lang="en-IN" sz="2800">
                          <a:solidFill>
                            <a:srgbClr val="333333"/>
                          </a:solidFill>
                          <a:effectLst/>
                          <a:latin typeface="inter-regular"/>
                        </a:rPr>
                        <a:t>5.</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a:solidFill>
                            <a:srgbClr val="333333"/>
                          </a:solidFill>
                          <a:effectLst/>
                          <a:latin typeface="inter-regular"/>
                        </a:rPr>
                        <a:t>It uses React-router for navigating web pages.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a:solidFill>
                            <a:srgbClr val="333333"/>
                          </a:solidFill>
                          <a:effectLst/>
                          <a:latin typeface="inter-regular"/>
                        </a:rPr>
                        <a:t>It has built-in Navigator library for navigating mobile applications.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72770814"/>
                  </a:ext>
                </a:extLst>
              </a:tr>
              <a:tr h="450776">
                <a:tc>
                  <a:txBody>
                    <a:bodyPr/>
                    <a:lstStyle/>
                    <a:p>
                      <a:pPr algn="just" fontAlgn="t"/>
                      <a:r>
                        <a:rPr lang="en-IN" sz="2800">
                          <a:solidFill>
                            <a:srgbClr val="333333"/>
                          </a:solidFill>
                          <a:effectLst/>
                          <a:latin typeface="inter-regular"/>
                        </a:rPr>
                        <a:t>6.</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dirty="0">
                          <a:solidFill>
                            <a:srgbClr val="333333"/>
                          </a:solidFill>
                          <a:effectLst/>
                          <a:latin typeface="inter-regular"/>
                        </a:rPr>
                        <a:t>It uses HTML tags.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800">
                          <a:solidFill>
                            <a:srgbClr val="333333"/>
                          </a:solidFill>
                          <a:effectLst/>
                          <a:latin typeface="inter-regular"/>
                        </a:rPr>
                        <a:t>It does not use HTML tags.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081391"/>
                  </a:ext>
                </a:extLst>
              </a:tr>
              <a:tr h="1443555">
                <a:tc>
                  <a:txBody>
                    <a:bodyPr/>
                    <a:lstStyle/>
                    <a:p>
                      <a:pPr algn="just" fontAlgn="t"/>
                      <a:r>
                        <a:rPr lang="en-IN" sz="2800">
                          <a:solidFill>
                            <a:srgbClr val="333333"/>
                          </a:solidFill>
                          <a:effectLst/>
                          <a:latin typeface="inter-regular"/>
                        </a:rPr>
                        <a:t>7.</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a:solidFill>
                            <a:srgbClr val="333333"/>
                          </a:solidFill>
                          <a:effectLst/>
                          <a:latin typeface="inter-regular"/>
                        </a:rPr>
                        <a:t>It can use code components, which saves a lot of valuable time.</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a:solidFill>
                            <a:srgbClr val="333333"/>
                          </a:solidFill>
                          <a:effectLst/>
                          <a:latin typeface="inter-regular"/>
                        </a:rPr>
                        <a:t>It can reuse React Native UI components &amp; modules which allow hybrid apps to render natively.</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72026168"/>
                  </a:ext>
                </a:extLst>
              </a:tr>
              <a:tr h="847888">
                <a:tc>
                  <a:txBody>
                    <a:bodyPr/>
                    <a:lstStyle/>
                    <a:p>
                      <a:pPr algn="just" fontAlgn="t"/>
                      <a:r>
                        <a:rPr lang="en-IN" sz="2800">
                          <a:solidFill>
                            <a:srgbClr val="333333"/>
                          </a:solidFill>
                          <a:effectLst/>
                          <a:latin typeface="inter-regular"/>
                        </a:rPr>
                        <a:t>8.</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It provides high security.</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800">
                          <a:solidFill>
                            <a:srgbClr val="333333"/>
                          </a:solidFill>
                          <a:effectLst/>
                          <a:latin typeface="inter-regular"/>
                        </a:rPr>
                        <a:t>It provides low security in comparison to ReactJS.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93581031"/>
                  </a:ext>
                </a:extLst>
              </a:tr>
              <a:tr h="1046443">
                <a:tc>
                  <a:txBody>
                    <a:bodyPr/>
                    <a:lstStyle/>
                    <a:p>
                      <a:pPr algn="just" fontAlgn="t"/>
                      <a:r>
                        <a:rPr lang="en-IN" sz="2800">
                          <a:solidFill>
                            <a:srgbClr val="333333"/>
                          </a:solidFill>
                          <a:effectLst/>
                          <a:latin typeface="inter-regular"/>
                        </a:rPr>
                        <a:t>9.</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a:solidFill>
                            <a:srgbClr val="333333"/>
                          </a:solidFill>
                          <a:effectLst/>
                          <a:latin typeface="inter-regular"/>
                        </a:rPr>
                        <a:t>In this, the Virtual DOM renders the browser code.</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dirty="0">
                          <a:solidFill>
                            <a:srgbClr val="333333"/>
                          </a:solidFill>
                          <a:effectLst/>
                          <a:latin typeface="inter-regular"/>
                        </a:rPr>
                        <a:t>In this, Native uses its API to render code for mobile applications.</a:t>
                      </a:r>
                    </a:p>
                  </a:txBody>
                  <a:tcPr marL="26832" marR="26832" marT="26832" marB="268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90394901"/>
                  </a:ext>
                </a:extLst>
              </a:tr>
            </a:tbl>
          </a:graphicData>
        </a:graphic>
      </p:graphicFrame>
    </p:spTree>
    <p:extLst>
      <p:ext uri="{BB962C8B-B14F-4D97-AF65-F5344CB8AC3E}">
        <p14:creationId xmlns:p14="http://schemas.microsoft.com/office/powerpoint/2010/main" val="306080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React Intro</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200" b="0" i="0" dirty="0">
                <a:solidFill>
                  <a:srgbClr val="333333"/>
                </a:solidFill>
                <a:effectLst/>
                <a:latin typeface="inter-regular"/>
              </a:rPr>
              <a:t>ReactJS is a declarative, efficient, and flexible JavaScript library for building reusable UI components. It is an open-source, component-based front end library responsible only for the view layer of the application. </a:t>
            </a:r>
          </a:p>
          <a:p>
            <a:pPr marL="571500" indent="-571500">
              <a:buFont typeface="Arial" panose="020B0604020202020204" pitchFamily="34" charset="0"/>
              <a:buChar char="•"/>
            </a:pPr>
            <a:r>
              <a:rPr lang="en-US" sz="3200" b="0" i="0" dirty="0">
                <a:solidFill>
                  <a:srgbClr val="333333"/>
                </a:solidFill>
                <a:effectLst/>
                <a:latin typeface="inter-regular"/>
              </a:rPr>
              <a:t> It was created by </a:t>
            </a:r>
            <a:r>
              <a:rPr lang="en-US" sz="3200" b="1" i="0" dirty="0">
                <a:solidFill>
                  <a:srgbClr val="333333"/>
                </a:solidFill>
                <a:effectLst/>
                <a:latin typeface="inter-bold"/>
              </a:rPr>
              <a:t>Jordan </a:t>
            </a:r>
            <a:r>
              <a:rPr lang="en-US" sz="3200" b="1" i="0" dirty="0" err="1">
                <a:solidFill>
                  <a:srgbClr val="333333"/>
                </a:solidFill>
                <a:effectLst/>
                <a:latin typeface="inter-bold"/>
              </a:rPr>
              <a:t>Walke</a:t>
            </a:r>
            <a:r>
              <a:rPr lang="en-US" sz="3200" b="1" i="0" dirty="0">
                <a:solidFill>
                  <a:srgbClr val="333333"/>
                </a:solidFill>
                <a:effectLst/>
                <a:latin typeface="inter-bold"/>
              </a:rPr>
              <a:t>,</a:t>
            </a:r>
            <a:r>
              <a:rPr lang="en-US" sz="3200" b="0" i="0" dirty="0">
                <a:solidFill>
                  <a:srgbClr val="333333"/>
                </a:solidFill>
                <a:effectLst/>
                <a:latin typeface="inter-regular"/>
              </a:rPr>
              <a:t> who was a software engineer at </a:t>
            </a:r>
            <a:r>
              <a:rPr lang="en-US" sz="3200" b="1" i="0" dirty="0">
                <a:solidFill>
                  <a:srgbClr val="333333"/>
                </a:solidFill>
                <a:effectLst/>
                <a:latin typeface="inter-bold"/>
              </a:rPr>
              <a:t>Facebook.</a:t>
            </a:r>
            <a:r>
              <a:rPr lang="en-US" sz="3200" b="0" i="0" dirty="0">
                <a:solidFill>
                  <a:srgbClr val="333333"/>
                </a:solidFill>
                <a:effectLst/>
                <a:latin typeface="inter-regular"/>
              </a:rPr>
              <a:t> It was initially developed and maintained by Facebook and was later used in its products like </a:t>
            </a:r>
            <a:r>
              <a:rPr lang="en-US" sz="3200" b="1" i="0" dirty="0">
                <a:solidFill>
                  <a:srgbClr val="333333"/>
                </a:solidFill>
                <a:effectLst/>
                <a:latin typeface="inter-bold"/>
              </a:rPr>
              <a:t>WhatsApp</a:t>
            </a:r>
            <a:r>
              <a:rPr lang="en-US" sz="3200" b="0" i="0" dirty="0">
                <a:solidFill>
                  <a:srgbClr val="333333"/>
                </a:solidFill>
                <a:effectLst/>
                <a:latin typeface="inter-regular"/>
              </a:rPr>
              <a:t> &amp; </a:t>
            </a:r>
            <a:r>
              <a:rPr lang="en-US" sz="3200" b="1" i="0" dirty="0">
                <a:solidFill>
                  <a:srgbClr val="333333"/>
                </a:solidFill>
                <a:effectLst/>
                <a:latin typeface="inter-bold"/>
              </a:rPr>
              <a:t>Instagram.</a:t>
            </a:r>
            <a:r>
              <a:rPr lang="en-US" sz="3200" b="0" i="0" dirty="0">
                <a:solidFill>
                  <a:srgbClr val="333333"/>
                </a:solidFill>
                <a:effectLst/>
                <a:latin typeface="inter-regular"/>
              </a:rPr>
              <a:t> Facebook developed ReactJS in </a:t>
            </a:r>
            <a:r>
              <a:rPr lang="en-US" sz="3200" b="1" i="0" dirty="0">
                <a:solidFill>
                  <a:srgbClr val="333333"/>
                </a:solidFill>
                <a:effectLst/>
                <a:latin typeface="inter-bold"/>
              </a:rPr>
              <a:t>2011</a:t>
            </a:r>
            <a:r>
              <a:rPr lang="en-US" sz="3200" b="0" i="0" dirty="0">
                <a:solidFill>
                  <a:srgbClr val="333333"/>
                </a:solidFill>
                <a:effectLst/>
                <a:latin typeface="inter-regular"/>
              </a:rPr>
              <a:t> in its newsfeed section, but it was released to the public in the month of </a:t>
            </a:r>
            <a:r>
              <a:rPr lang="en-US" sz="3200" b="1" i="0" dirty="0">
                <a:solidFill>
                  <a:srgbClr val="333333"/>
                </a:solidFill>
                <a:effectLst/>
                <a:latin typeface="inter-bold"/>
              </a:rPr>
              <a:t>May 2013.</a:t>
            </a:r>
          </a:p>
          <a:p>
            <a:pPr marL="571500" indent="-571500">
              <a:buFont typeface="Arial" panose="020B0604020202020204" pitchFamily="34" charset="0"/>
              <a:buChar char="•"/>
            </a:pPr>
            <a:r>
              <a:rPr lang="en-US" sz="3200" b="0" i="0" dirty="0">
                <a:solidFill>
                  <a:srgbClr val="333333"/>
                </a:solidFill>
                <a:effectLst/>
                <a:latin typeface="inter-regular"/>
              </a:rPr>
              <a:t>Most of the websites are built using MVC (model view controller) architecture. In MVC architecture, React is the 'V' which stands for view, whereas the architecture is provided by the Redux or Flux.</a:t>
            </a:r>
          </a:p>
          <a:p>
            <a:pPr marL="571500" indent="-571500">
              <a:buFont typeface="Arial" panose="020B0604020202020204" pitchFamily="34" charset="0"/>
              <a:buChar char="•"/>
            </a:pPr>
            <a:r>
              <a:rPr lang="en-US" sz="3200" b="0" i="0" dirty="0">
                <a:solidFill>
                  <a:srgbClr val="333333"/>
                </a:solidFill>
                <a:effectLst/>
                <a:latin typeface="inter-regular"/>
              </a:rPr>
              <a:t>A ReactJS application is made up of multiple components, each component responsible for outputting a small, reusable piece of HTML code. The components are the heart of all React applications.</a:t>
            </a:r>
            <a:endParaRPr lang="en-US" sz="3200" dirty="0">
              <a:solidFill>
                <a:srgbClr val="333333"/>
              </a:solidFill>
              <a:latin typeface="inter-regular"/>
            </a:endParaRPr>
          </a:p>
          <a:p>
            <a:pPr marL="571500" indent="-571500">
              <a:buFont typeface="Arial" panose="020B0604020202020204" pitchFamily="34" charset="0"/>
              <a:buChar char="•"/>
            </a:pPr>
            <a:r>
              <a:rPr lang="en-US" sz="3200" b="0" i="0" dirty="0">
                <a:solidFill>
                  <a:srgbClr val="333333"/>
                </a:solidFill>
                <a:effectLst/>
                <a:latin typeface="inter-regular"/>
              </a:rPr>
              <a:t>To create React app, we can write React components that correspond to various(Different) elements. We can organize these components inside higher level components which define the application structure. </a:t>
            </a:r>
          </a:p>
          <a:p>
            <a:pPr marL="571500" indent="-571500">
              <a:buFont typeface="Arial" panose="020B0604020202020204" pitchFamily="34" charset="0"/>
              <a:buChar char="•"/>
            </a:pPr>
            <a:r>
              <a:rPr lang="en-US" sz="3200" b="0" i="0" dirty="0">
                <a:solidFill>
                  <a:srgbClr val="333333"/>
                </a:solidFill>
                <a:effectLst/>
                <a:latin typeface="inter-regular"/>
              </a:rPr>
              <a:t>For example, we take a form that consists of many elements like input fields, labels, or buttons. We can write each element of the form as React components, and then we combine it into a higher-level component, i.e., the form component itself. The form components would specify the structure of the form along with elements inside of it.</a:t>
            </a:r>
            <a:br>
              <a:rPr lang="en-US" sz="3600" dirty="0"/>
            </a:br>
            <a:endParaRPr lang="en-IN" sz="3600" dirty="0"/>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a:solidFill>
                  <a:srgbClr val="000000"/>
                </a:solidFill>
                <a:effectLst/>
                <a:latin typeface="system-ui"/>
              </a:rPr>
              <a:t>React History</a:t>
            </a:r>
            <a:endParaRPr lang="en-IN"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200" b="0" i="0" dirty="0">
                <a:solidFill>
                  <a:srgbClr val="333333"/>
                </a:solidFill>
                <a:effectLst/>
                <a:latin typeface="inter-regular"/>
              </a:rPr>
              <a:t>Current version of React.JS is V18.0.0 (April 2022).</a:t>
            </a:r>
          </a:p>
          <a:p>
            <a:pPr marL="571500" indent="-571500">
              <a:buFont typeface="Arial" panose="020B0604020202020204" pitchFamily="34" charset="0"/>
              <a:buChar char="•"/>
            </a:pPr>
            <a:r>
              <a:rPr lang="en-US" sz="3200" b="0" i="0" dirty="0">
                <a:solidFill>
                  <a:srgbClr val="333333"/>
                </a:solidFill>
                <a:effectLst/>
                <a:latin typeface="inter-regular"/>
              </a:rPr>
              <a:t>Initial Release to the Public (V0.3.0) was in July 2013.</a:t>
            </a:r>
          </a:p>
          <a:p>
            <a:pPr marL="571500" indent="-571500">
              <a:buFont typeface="Arial" panose="020B0604020202020204" pitchFamily="34" charset="0"/>
              <a:buChar char="•"/>
            </a:pPr>
            <a:r>
              <a:rPr lang="en-US" sz="3200" b="0" i="0" dirty="0">
                <a:solidFill>
                  <a:srgbClr val="333333"/>
                </a:solidFill>
                <a:effectLst/>
                <a:latin typeface="inter-regular"/>
              </a:rPr>
              <a:t>React.JS was first used in 2011 for Facebook's Newsfeed feature.</a:t>
            </a:r>
          </a:p>
          <a:p>
            <a:pPr marL="571500" indent="-571500">
              <a:buFont typeface="Arial" panose="020B0604020202020204" pitchFamily="34" charset="0"/>
              <a:buChar char="•"/>
            </a:pPr>
            <a:r>
              <a:rPr lang="en-US" sz="3200" b="0" i="0" dirty="0">
                <a:solidFill>
                  <a:srgbClr val="333333"/>
                </a:solidFill>
                <a:effectLst/>
                <a:latin typeface="inter-regular"/>
              </a:rPr>
              <a:t>Facebook Software Engineer, Jordan </a:t>
            </a:r>
            <a:r>
              <a:rPr lang="en-US" sz="3200" b="0" i="0" dirty="0" err="1">
                <a:solidFill>
                  <a:srgbClr val="333333"/>
                </a:solidFill>
                <a:effectLst/>
                <a:latin typeface="inter-regular"/>
              </a:rPr>
              <a:t>Walke</a:t>
            </a:r>
            <a:r>
              <a:rPr lang="en-US" sz="3200" b="0" i="0" dirty="0">
                <a:solidFill>
                  <a:srgbClr val="333333"/>
                </a:solidFill>
                <a:effectLst/>
                <a:latin typeface="inter-regular"/>
              </a:rPr>
              <a:t>, created it.</a:t>
            </a:r>
          </a:p>
          <a:p>
            <a:pPr marL="571500" indent="-571500">
              <a:buFont typeface="Arial" panose="020B0604020202020204" pitchFamily="34" charset="0"/>
              <a:buChar char="•"/>
            </a:pPr>
            <a:r>
              <a:rPr lang="en-US" sz="3200" b="0" i="0" dirty="0">
                <a:solidFill>
                  <a:srgbClr val="333333"/>
                </a:solidFill>
                <a:effectLst/>
                <a:latin typeface="inter-regular"/>
              </a:rPr>
              <a:t>Current version of create-react-app is v5.0.1 (April 2022).</a:t>
            </a:r>
          </a:p>
          <a:p>
            <a:pPr marL="571500" indent="-571500">
              <a:buFont typeface="Arial" panose="020B0604020202020204" pitchFamily="34" charset="0"/>
              <a:buChar char="•"/>
            </a:pPr>
            <a:r>
              <a:rPr lang="en-US" sz="3200" b="0" i="0" dirty="0">
                <a:solidFill>
                  <a:srgbClr val="333333"/>
                </a:solidFill>
                <a:effectLst/>
                <a:latin typeface="inter-regular"/>
              </a:rPr>
              <a:t>create-react-app includes built tools such as webpack, Babel, and </a:t>
            </a:r>
            <a:r>
              <a:rPr lang="en-US" sz="3200" b="0" i="0" dirty="0" err="1">
                <a:solidFill>
                  <a:srgbClr val="333333"/>
                </a:solidFill>
                <a:effectLst/>
                <a:latin typeface="inter-regular"/>
              </a:rPr>
              <a:t>ESLint</a:t>
            </a:r>
            <a:r>
              <a:rPr lang="en-US" sz="3200" b="0" i="0" dirty="0">
                <a:solidFill>
                  <a:srgbClr val="333333"/>
                </a:solidFill>
                <a:effectLst/>
                <a:latin typeface="inter-regular"/>
              </a:rPr>
              <a:t>.</a:t>
            </a:r>
            <a:endParaRPr lang="en-IN" sz="3600" dirty="0"/>
          </a:p>
        </p:txBody>
      </p:sp>
    </p:spTree>
    <p:extLst>
      <p:ext uri="{BB962C8B-B14F-4D97-AF65-F5344CB8AC3E}">
        <p14:creationId xmlns:p14="http://schemas.microsoft.com/office/powerpoint/2010/main" val="37654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gn="l"/>
            <a:r>
              <a:rPr lang="en-US" b="0" i="0" dirty="0">
                <a:solidFill>
                  <a:srgbClr val="000000"/>
                </a:solidFill>
                <a:effectLst/>
                <a:latin typeface="system-ui"/>
              </a:rPr>
              <a:t>React Installation</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NodeJS:</a:t>
            </a:r>
            <a:br>
              <a:rPr lang="en-US" sz="3600" dirty="0"/>
            </a:br>
            <a:r>
              <a:rPr lang="en-US" sz="3200" b="0" i="0" dirty="0">
                <a:solidFill>
                  <a:srgbClr val="333333"/>
                </a:solidFill>
                <a:effectLst/>
                <a:latin typeface="inter-regular"/>
              </a:rPr>
              <a:t>You can download the latest version of Node.js installable archive file from </a:t>
            </a:r>
            <a:r>
              <a:rPr lang="en-US" sz="3200" b="0" i="0" u="none" strike="noStrike" dirty="0">
                <a:solidFill>
                  <a:srgbClr val="008000"/>
                </a:solidFill>
                <a:effectLst/>
                <a:latin typeface="inter-regular"/>
                <a:hlinkClick r:id="rId2"/>
              </a:rPr>
              <a:t>https://nodejs.org/en/</a:t>
            </a:r>
            <a:endParaRPr lang="en-US" sz="3200" b="0" i="0" u="none" strike="noStrike" dirty="0">
              <a:solidFill>
                <a:srgbClr val="008000"/>
              </a:solidFill>
              <a:effectLst/>
              <a:latin typeface="inter-regular"/>
            </a:endParaRPr>
          </a:p>
          <a:p>
            <a:pPr marL="571500" indent="-571500">
              <a:buFont typeface="Arial" panose="020B0604020202020204" pitchFamily="34" charset="0"/>
              <a:buChar char="•"/>
            </a:pPr>
            <a:endParaRPr lang="en-IN" sz="3600" dirty="0"/>
          </a:p>
        </p:txBody>
      </p:sp>
      <p:pic>
        <p:nvPicPr>
          <p:cNvPr id="5" name="Picture 4">
            <a:extLst>
              <a:ext uri="{FF2B5EF4-FFF2-40B4-BE49-F238E27FC236}">
                <a16:creationId xmlns:a16="http://schemas.microsoft.com/office/drawing/2014/main" id="{28D74994-8F9B-DE90-DA1B-FA4FE97EB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094" y="3663440"/>
            <a:ext cx="13411490" cy="9948736"/>
          </a:xfrm>
          <a:prstGeom prst="rect">
            <a:avLst/>
          </a:prstGeom>
        </p:spPr>
      </p:pic>
    </p:spTree>
    <p:extLst>
      <p:ext uri="{BB962C8B-B14F-4D97-AF65-F5344CB8AC3E}">
        <p14:creationId xmlns:p14="http://schemas.microsoft.com/office/powerpoint/2010/main" val="75980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Directory Structure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1" i="0" dirty="0">
                <a:solidFill>
                  <a:srgbClr val="222C3A"/>
                </a:solidFill>
                <a:effectLst/>
                <a:latin typeface="Roboto" panose="02000000000000000000" pitchFamily="2" charset="0"/>
              </a:rPr>
              <a:t>Assets Folder</a:t>
            </a:r>
            <a:br>
              <a:rPr lang="en-US" sz="3200" b="1" i="0" dirty="0">
                <a:solidFill>
                  <a:srgbClr val="222C3A"/>
                </a:solidFill>
                <a:effectLst/>
                <a:latin typeface="Roboto" panose="02000000000000000000" pitchFamily="2" charset="0"/>
              </a:rPr>
            </a:br>
            <a:r>
              <a:rPr lang="en-US" sz="3200" b="0" i="0" dirty="0">
                <a:solidFill>
                  <a:srgbClr val="394559"/>
                </a:solidFill>
                <a:effectLst/>
                <a:latin typeface="Roboto" panose="02000000000000000000" pitchFamily="2" charset="0"/>
              </a:rPr>
              <a:t>As the name says, it contains assets of our project. It consists of images and styling files. Here we can store our global styles. We are centralizing the project so we can store the page-based or component-based styles over here. But we can even keep style according to the pages folder or component folder also. But that depends on developer comfortability.</a:t>
            </a:r>
          </a:p>
          <a:p>
            <a:pPr marL="457200" indent="-457200" algn="l">
              <a:buFont typeface="Arial" panose="020B0604020202020204" pitchFamily="34" charset="0"/>
              <a:buChar char="•"/>
            </a:pPr>
            <a:r>
              <a:rPr lang="en-US" sz="2800" b="1" i="0" dirty="0">
                <a:solidFill>
                  <a:srgbClr val="222C3A"/>
                </a:solidFill>
                <a:effectLst/>
                <a:latin typeface="Roboto" panose="02000000000000000000" pitchFamily="2" charset="0"/>
              </a:rPr>
              <a:t>Layouts Folder</a:t>
            </a:r>
            <a:br>
              <a:rPr lang="en-US" sz="2800" b="1" i="0" dirty="0">
                <a:solidFill>
                  <a:srgbClr val="222C3A"/>
                </a:solidFill>
                <a:effectLst/>
                <a:latin typeface="Roboto" panose="02000000000000000000" pitchFamily="2" charset="0"/>
              </a:rPr>
            </a:br>
            <a:r>
              <a:rPr lang="en-US" sz="2800" b="0" i="0" dirty="0">
                <a:solidFill>
                  <a:srgbClr val="394559"/>
                </a:solidFill>
                <a:effectLst/>
                <a:latin typeface="Roboto" panose="02000000000000000000" pitchFamily="2" charset="0"/>
              </a:rPr>
              <a:t>As the name says, it contains layouts available to the whole project like header, footer, etc. We can store the header, footer, or sidebar code here and call it.</a:t>
            </a:r>
          </a:p>
          <a:p>
            <a:pPr marL="457200" indent="-457200" algn="l">
              <a:buFont typeface="Arial" panose="020B0604020202020204" pitchFamily="34" charset="0"/>
              <a:buChar char="•"/>
            </a:pPr>
            <a:r>
              <a:rPr lang="en-US" sz="2800" b="1" i="0" dirty="0">
                <a:solidFill>
                  <a:srgbClr val="222C3A"/>
                </a:solidFill>
                <a:effectLst/>
                <a:latin typeface="Roboto" panose="02000000000000000000" pitchFamily="2" charset="0"/>
              </a:rPr>
              <a:t>Components Folder</a:t>
            </a:r>
            <a:br>
              <a:rPr lang="en-US" sz="2800" b="1" i="0" dirty="0">
                <a:solidFill>
                  <a:srgbClr val="222C3A"/>
                </a:solidFill>
                <a:effectLst/>
                <a:latin typeface="Roboto" panose="02000000000000000000" pitchFamily="2" charset="0"/>
              </a:rPr>
            </a:br>
            <a:r>
              <a:rPr lang="en-US" sz="2800" b="0" i="0" dirty="0">
                <a:solidFill>
                  <a:srgbClr val="394559"/>
                </a:solidFill>
                <a:effectLst/>
                <a:latin typeface="Roboto" panose="02000000000000000000" pitchFamily="2" charset="0"/>
              </a:rPr>
              <a:t>Components are the building blocks of any react project. This folder consists of a collection of </a:t>
            </a:r>
            <a:r>
              <a:rPr lang="en-US" sz="2800" b="0" i="0" u="sng" dirty="0">
                <a:solidFill>
                  <a:srgbClr val="1450A8"/>
                </a:solidFill>
                <a:effectLst/>
                <a:latin typeface="Roboto" panose="02000000000000000000" pitchFamily="2" charset="0"/>
              </a:rPr>
              <a:t>UI components</a:t>
            </a:r>
            <a:r>
              <a:rPr lang="en-US" sz="2800" b="0" i="0" dirty="0">
                <a:solidFill>
                  <a:srgbClr val="394559"/>
                </a:solidFill>
                <a:effectLst/>
                <a:latin typeface="Roboto" panose="02000000000000000000" pitchFamily="2" charset="0"/>
              </a:rPr>
              <a:t> like buttons, modals, inputs, loader, etc., that can be used across various files in the project. Each component should consist of a test file to do a unit test as it will be widely used in the project.</a:t>
            </a:r>
          </a:p>
          <a:p>
            <a:pPr marL="457200" indent="-457200" algn="l">
              <a:buFont typeface="Arial" panose="020B0604020202020204" pitchFamily="34" charset="0"/>
              <a:buChar char="•"/>
            </a:pPr>
            <a:r>
              <a:rPr lang="en-US" sz="2800" b="1" i="0" dirty="0">
                <a:solidFill>
                  <a:srgbClr val="222C3A"/>
                </a:solidFill>
                <a:effectLst/>
                <a:latin typeface="Roboto" panose="02000000000000000000" pitchFamily="2" charset="0"/>
              </a:rPr>
              <a:t>Pages Folder</a:t>
            </a:r>
            <a:br>
              <a:rPr lang="en-US" sz="2800" b="1" i="0" dirty="0">
                <a:solidFill>
                  <a:srgbClr val="222C3A"/>
                </a:solidFill>
                <a:effectLst/>
                <a:latin typeface="Roboto" panose="02000000000000000000" pitchFamily="2" charset="0"/>
              </a:rPr>
            </a:br>
            <a:r>
              <a:rPr lang="en-US" sz="2800" b="0" i="0" dirty="0">
                <a:solidFill>
                  <a:srgbClr val="394559"/>
                </a:solidFill>
                <a:effectLst/>
                <a:latin typeface="Roboto" panose="02000000000000000000" pitchFamily="2" charset="0"/>
              </a:rPr>
              <a:t>The files in the pages folder indicate the route of the react application. Each file in this folder contains its route. A page can contain its subfolder. Each page has its state and is usually used to call an async operation. It usually consists of various components grouped.</a:t>
            </a:r>
          </a:p>
          <a:p>
            <a:pPr marL="457200" indent="-457200" algn="l">
              <a:buFont typeface="Arial" panose="020B0604020202020204" pitchFamily="34" charset="0"/>
              <a:buChar char="•"/>
            </a:pPr>
            <a:endParaRPr lang="en-US" sz="3200" b="0" i="0" dirty="0">
              <a:solidFill>
                <a:srgbClr val="394559"/>
              </a:solidFill>
              <a:effectLst/>
              <a:latin typeface="Roboto" panose="02000000000000000000" pitchFamily="2" charset="0"/>
            </a:endParaRPr>
          </a:p>
        </p:txBody>
      </p:sp>
    </p:spTree>
    <p:extLst>
      <p:ext uri="{BB962C8B-B14F-4D97-AF65-F5344CB8AC3E}">
        <p14:creationId xmlns:p14="http://schemas.microsoft.com/office/powerpoint/2010/main" val="111891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Directory Structure</a:t>
            </a:r>
          </a:p>
        </p:txBody>
      </p:sp>
      <p:sp>
        <p:nvSpPr>
          <p:cNvPr id="3" name="Text Placeholder 2"/>
          <p:cNvSpPr>
            <a:spLocks noGrp="1"/>
          </p:cNvSpPr>
          <p:nvPr>
            <p:ph type="body" sz="quarter" idx="15"/>
          </p:nvPr>
        </p:nvSpPr>
        <p:spPr>
          <a:xfrm>
            <a:off x="714589" y="2400669"/>
            <a:ext cx="21334300" cy="9948735"/>
          </a:xfrm>
        </p:spPr>
        <p:txBody>
          <a:bodyPr/>
          <a:lstStyle/>
          <a:p>
            <a:pPr marL="342900" indent="-342900" algn="l">
              <a:buFont typeface="Arial" panose="020B0604020202020204" pitchFamily="34" charset="0"/>
              <a:buChar char="•"/>
            </a:pPr>
            <a:r>
              <a:rPr lang="en-US" sz="3200" b="1" dirty="0">
                <a:solidFill>
                  <a:srgbClr val="222C3A"/>
                </a:solidFill>
                <a:latin typeface="Roboto" panose="02000000000000000000" pitchFamily="2" charset="0"/>
              </a:rPr>
              <a:t>Middleware Folder</a:t>
            </a:r>
            <a:br>
              <a:rPr lang="en-US" sz="2400" b="1" i="0" dirty="0">
                <a:solidFill>
                  <a:srgbClr val="222C3A"/>
                </a:solidFill>
                <a:effectLst/>
                <a:latin typeface="Roboto" panose="02000000000000000000" pitchFamily="2" charset="0"/>
              </a:rPr>
            </a:br>
            <a:r>
              <a:rPr lang="en-US" sz="3200" dirty="0">
                <a:solidFill>
                  <a:srgbClr val="394559"/>
                </a:solidFill>
                <a:latin typeface="Roboto" panose="02000000000000000000" pitchFamily="2" charset="0"/>
              </a:rPr>
              <a:t>This folder consists of middleware that allows for side effects in the application. It is used when we are using redux with react. Here we keep all our custom middleware.</a:t>
            </a:r>
          </a:p>
          <a:p>
            <a:pPr marL="457200" indent="-457200" algn="l">
              <a:buFont typeface="Arial" panose="020B0604020202020204" pitchFamily="34" charset="0"/>
              <a:buChar char="•"/>
            </a:pPr>
            <a:r>
              <a:rPr lang="en-US" sz="2800" b="1" i="0" dirty="0">
                <a:solidFill>
                  <a:srgbClr val="222C3A"/>
                </a:solidFill>
                <a:effectLst/>
                <a:latin typeface="Roboto" panose="02000000000000000000" pitchFamily="2" charset="0"/>
              </a:rPr>
              <a:t>Routes Folder</a:t>
            </a:r>
            <a:br>
              <a:rPr lang="en-US" sz="2800" b="1" i="0" dirty="0">
                <a:solidFill>
                  <a:srgbClr val="222C3A"/>
                </a:solidFill>
                <a:effectLst/>
                <a:latin typeface="Roboto" panose="02000000000000000000" pitchFamily="2" charset="0"/>
              </a:rPr>
            </a:br>
            <a:r>
              <a:rPr lang="en-US" sz="2800" b="0" i="0" dirty="0">
                <a:solidFill>
                  <a:srgbClr val="394559"/>
                </a:solidFill>
                <a:effectLst/>
                <a:latin typeface="Roboto" panose="02000000000000000000" pitchFamily="2" charset="0"/>
              </a:rPr>
              <a:t>This folder consists of all routes of the application. It consists of private, protected, and all types of routes. Here we can even call our sub-route.</a:t>
            </a:r>
          </a:p>
          <a:p>
            <a:pPr marL="457200" indent="-457200" algn="l">
              <a:buFont typeface="Arial" panose="020B0604020202020204" pitchFamily="34" charset="0"/>
              <a:buChar char="•"/>
            </a:pPr>
            <a:r>
              <a:rPr lang="en-US" sz="2800" b="1" i="0" dirty="0">
                <a:solidFill>
                  <a:srgbClr val="222C3A"/>
                </a:solidFill>
                <a:effectLst/>
                <a:latin typeface="Roboto" panose="02000000000000000000" pitchFamily="2" charset="0"/>
              </a:rPr>
              <a:t>Config Folder</a:t>
            </a:r>
            <a:br>
              <a:rPr lang="en-US" sz="2800" b="1" i="0" dirty="0">
                <a:solidFill>
                  <a:srgbClr val="222C3A"/>
                </a:solidFill>
                <a:effectLst/>
                <a:latin typeface="Roboto" panose="02000000000000000000" pitchFamily="2" charset="0"/>
              </a:rPr>
            </a:br>
            <a:r>
              <a:rPr lang="en-US" sz="2800" b="0" i="0" dirty="0">
                <a:solidFill>
                  <a:srgbClr val="394559"/>
                </a:solidFill>
                <a:effectLst/>
                <a:latin typeface="Roboto" panose="02000000000000000000" pitchFamily="2" charset="0"/>
              </a:rPr>
              <a:t>This folder consists of a configuration file where we store environment variables in </a:t>
            </a:r>
            <a:r>
              <a:rPr lang="en-US" sz="2800" b="0" i="0" u="sng" dirty="0">
                <a:solidFill>
                  <a:srgbClr val="1450A8"/>
                </a:solidFill>
                <a:effectLst/>
                <a:latin typeface="Roboto" panose="02000000000000000000" pitchFamily="2" charset="0"/>
              </a:rPr>
              <a:t>config.js</a:t>
            </a:r>
            <a:r>
              <a:rPr lang="en-US" sz="2800" b="0" i="0" dirty="0">
                <a:solidFill>
                  <a:srgbClr val="394559"/>
                </a:solidFill>
                <a:effectLst/>
                <a:latin typeface="Roboto" panose="02000000000000000000" pitchFamily="2" charset="0"/>
              </a:rPr>
              <a:t>. We will use this file to set up multi-environment configurations in your application.</a:t>
            </a:r>
          </a:p>
          <a:p>
            <a:pPr marL="457200" indent="-457200" algn="l">
              <a:buFont typeface="Arial" panose="020B0604020202020204" pitchFamily="34" charset="0"/>
              <a:buChar char="•"/>
            </a:pPr>
            <a:r>
              <a:rPr lang="en-US" sz="2800" b="1" i="0" dirty="0">
                <a:solidFill>
                  <a:srgbClr val="222C3A"/>
                </a:solidFill>
                <a:effectLst/>
                <a:latin typeface="Roboto" panose="02000000000000000000" pitchFamily="2" charset="0"/>
              </a:rPr>
              <a:t>Services Folder</a:t>
            </a:r>
            <a:br>
              <a:rPr lang="en-US" sz="2800" b="1" i="0" dirty="0">
                <a:solidFill>
                  <a:srgbClr val="222C3A"/>
                </a:solidFill>
                <a:effectLst/>
                <a:latin typeface="Roboto" panose="02000000000000000000" pitchFamily="2" charset="0"/>
              </a:rPr>
            </a:br>
            <a:r>
              <a:rPr lang="en-US" sz="2800" b="0" i="0" dirty="0">
                <a:solidFill>
                  <a:srgbClr val="394559"/>
                </a:solidFill>
                <a:effectLst/>
                <a:latin typeface="Roboto" panose="02000000000000000000" pitchFamily="2" charset="0"/>
              </a:rPr>
              <a:t>This folder will be added if we use </a:t>
            </a:r>
            <a:r>
              <a:rPr lang="en-US" sz="2800" b="0" i="0" u="sng" dirty="0">
                <a:solidFill>
                  <a:srgbClr val="1450A8"/>
                </a:solidFill>
                <a:effectLst/>
                <a:latin typeface="Roboto" panose="02000000000000000000" pitchFamily="2" charset="0"/>
              </a:rPr>
              <a:t>redux</a:t>
            </a:r>
            <a:r>
              <a:rPr lang="en-US" sz="2800" b="0" i="0" dirty="0">
                <a:solidFill>
                  <a:srgbClr val="394559"/>
                </a:solidFill>
                <a:effectLst/>
                <a:latin typeface="Roboto" panose="02000000000000000000" pitchFamily="2" charset="0"/>
              </a:rPr>
              <a:t> in your project. Inside it, there are 3 folders named actions, reducers, and constant subfolders to manage states. The actions and reducers will be called in almost all the pages, so create actions, reducers &amp; constants according to pages name.</a:t>
            </a:r>
          </a:p>
          <a:p>
            <a:pPr marL="457200" indent="-457200" algn="l">
              <a:buFont typeface="Arial" panose="020B0604020202020204" pitchFamily="34" charset="0"/>
              <a:buChar char="•"/>
            </a:pPr>
            <a:r>
              <a:rPr lang="en-US" sz="2800" b="1" i="0" dirty="0">
                <a:solidFill>
                  <a:srgbClr val="222C3A"/>
                </a:solidFill>
                <a:effectLst/>
                <a:latin typeface="Roboto" panose="02000000000000000000" pitchFamily="2" charset="0"/>
              </a:rPr>
              <a:t>Utils Folder</a:t>
            </a:r>
            <a:br>
              <a:rPr lang="en-US" sz="2800" b="1" i="0" dirty="0">
                <a:solidFill>
                  <a:srgbClr val="222C3A"/>
                </a:solidFill>
                <a:effectLst/>
                <a:latin typeface="Roboto" panose="02000000000000000000" pitchFamily="2" charset="0"/>
              </a:rPr>
            </a:br>
            <a:r>
              <a:rPr lang="en-US" sz="2800" b="0" i="0" dirty="0">
                <a:solidFill>
                  <a:srgbClr val="394559"/>
                </a:solidFill>
                <a:effectLst/>
                <a:latin typeface="Roboto" panose="02000000000000000000" pitchFamily="2" charset="0"/>
              </a:rPr>
              <a:t>Utils folder consists of some repeatedly used functions that are commonly used in the project. It should contain only common </a:t>
            </a:r>
            <a:r>
              <a:rPr lang="en-US" sz="2800" b="0" i="0" dirty="0" err="1">
                <a:solidFill>
                  <a:srgbClr val="394559"/>
                </a:solidFill>
                <a:effectLst/>
                <a:latin typeface="Roboto" panose="02000000000000000000" pitchFamily="2" charset="0"/>
              </a:rPr>
              <a:t>js</a:t>
            </a:r>
            <a:r>
              <a:rPr lang="en-US" sz="2800" b="0" i="0" dirty="0">
                <a:solidFill>
                  <a:srgbClr val="394559"/>
                </a:solidFill>
                <a:effectLst/>
                <a:latin typeface="Roboto" panose="02000000000000000000" pitchFamily="2" charset="0"/>
              </a:rPr>
              <a:t> functions &amp; objects like dropdown options, regex condition, data formatting, etc.</a:t>
            </a:r>
          </a:p>
          <a:p>
            <a:pPr marL="457200" indent="-457200" algn="l">
              <a:buFont typeface="Arial" panose="020B0604020202020204" pitchFamily="34" charset="0"/>
              <a:buChar char="•"/>
            </a:pPr>
            <a:endParaRPr lang="en-US" sz="3200" b="0" i="0" dirty="0">
              <a:solidFill>
                <a:srgbClr val="394559"/>
              </a:solidFill>
              <a:effectLst/>
              <a:latin typeface="Roboto" panose="02000000000000000000" pitchFamily="2" charset="0"/>
            </a:endParaRPr>
          </a:p>
        </p:txBody>
      </p:sp>
    </p:spTree>
    <p:extLst>
      <p:ext uri="{BB962C8B-B14F-4D97-AF65-F5344CB8AC3E}">
        <p14:creationId xmlns:p14="http://schemas.microsoft.com/office/powerpoint/2010/main" val="250115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Directory Structure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394559"/>
                </a:solidFill>
                <a:effectLst/>
                <a:latin typeface="Roboto" panose="02000000000000000000" pitchFamily="2" charset="0"/>
              </a:rPr>
              <a:t>Folder Structure</a:t>
            </a:r>
          </a:p>
          <a:p>
            <a:pPr marL="457200" indent="-457200" algn="l">
              <a:buFont typeface="Arial" panose="020B0604020202020204" pitchFamily="34" charset="0"/>
              <a:buChar char="•"/>
            </a:pPr>
            <a:endParaRPr lang="en-US" sz="3200" b="0" i="0" dirty="0">
              <a:solidFill>
                <a:srgbClr val="394559"/>
              </a:solidFill>
              <a:effectLst/>
              <a:latin typeface="Roboto" panose="02000000000000000000" pitchFamily="2" charset="0"/>
            </a:endParaRPr>
          </a:p>
        </p:txBody>
      </p:sp>
      <p:pic>
        <p:nvPicPr>
          <p:cNvPr id="5" name="Picture 4">
            <a:extLst>
              <a:ext uri="{FF2B5EF4-FFF2-40B4-BE49-F238E27FC236}">
                <a16:creationId xmlns:a16="http://schemas.microsoft.com/office/drawing/2014/main" id="{D4034E73-0EC0-1122-562F-FAA5E3035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618" y="3528424"/>
            <a:ext cx="19487165" cy="9361040"/>
          </a:xfrm>
          <a:prstGeom prst="rect">
            <a:avLst/>
          </a:prstGeom>
        </p:spPr>
      </p:pic>
    </p:spTree>
    <p:extLst>
      <p:ext uri="{BB962C8B-B14F-4D97-AF65-F5344CB8AC3E}">
        <p14:creationId xmlns:p14="http://schemas.microsoft.com/office/powerpoint/2010/main" val="72374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React Features</a:t>
            </a:r>
          </a:p>
        </p:txBody>
      </p:sp>
      <p:sp>
        <p:nvSpPr>
          <p:cNvPr id="3" name="Text Placeholder 2"/>
          <p:cNvSpPr>
            <a:spLocks noGrp="1"/>
          </p:cNvSpPr>
          <p:nvPr>
            <p:ph type="body" sz="quarter" idx="15"/>
          </p:nvPr>
        </p:nvSpPr>
        <p:spPr>
          <a:xfrm>
            <a:off x="714589" y="2400669"/>
            <a:ext cx="21334300" cy="9948735"/>
          </a:xfrm>
        </p:spPr>
        <p:txBody>
          <a:bodyPr/>
          <a:lstStyle/>
          <a:p>
            <a:pPr algn="just"/>
            <a:r>
              <a:rPr lang="en-US" sz="3200" dirty="0">
                <a:solidFill>
                  <a:srgbClr val="394559"/>
                </a:solidFill>
                <a:latin typeface="Roboto" panose="02000000000000000000" pitchFamily="2" charset="0"/>
              </a:rPr>
              <a:t>Currently, ReactJS gaining quick popularity as the best JavaScript framework among web developers. It is playing an essential role in the front-end ecosystem. The important features of ReactJS are as following.</a:t>
            </a:r>
          </a:p>
          <a:p>
            <a:pPr marL="457200" indent="-457200" algn="just">
              <a:buFont typeface="Arial" panose="020B0604020202020204" pitchFamily="34" charset="0"/>
              <a:buChar char="•"/>
            </a:pPr>
            <a:r>
              <a:rPr lang="en-US" sz="3200" dirty="0">
                <a:solidFill>
                  <a:srgbClr val="394559"/>
                </a:solidFill>
                <a:latin typeface="Roboto" panose="02000000000000000000" pitchFamily="2" charset="0"/>
              </a:rPr>
              <a:t>JSX</a:t>
            </a:r>
          </a:p>
          <a:p>
            <a:pPr marL="457200" indent="-457200" algn="just">
              <a:buFont typeface="Arial" panose="020B0604020202020204" pitchFamily="34" charset="0"/>
              <a:buChar char="•"/>
            </a:pPr>
            <a:r>
              <a:rPr lang="en-US" sz="3200" dirty="0">
                <a:solidFill>
                  <a:srgbClr val="394559"/>
                </a:solidFill>
                <a:latin typeface="Roboto" panose="02000000000000000000" pitchFamily="2" charset="0"/>
              </a:rPr>
              <a:t>Components</a:t>
            </a:r>
          </a:p>
          <a:p>
            <a:pPr marL="457200" indent="-457200" algn="just">
              <a:buFont typeface="Arial" panose="020B0604020202020204" pitchFamily="34" charset="0"/>
              <a:buChar char="•"/>
            </a:pPr>
            <a:r>
              <a:rPr lang="en-US" sz="3200" dirty="0">
                <a:solidFill>
                  <a:srgbClr val="394559"/>
                </a:solidFill>
                <a:latin typeface="Roboto" panose="02000000000000000000" pitchFamily="2" charset="0"/>
              </a:rPr>
              <a:t>One-way Data Binding</a:t>
            </a:r>
          </a:p>
          <a:p>
            <a:pPr marL="457200" indent="-457200" algn="just">
              <a:buFont typeface="Arial" panose="020B0604020202020204" pitchFamily="34" charset="0"/>
              <a:buChar char="•"/>
            </a:pPr>
            <a:r>
              <a:rPr lang="en-US" sz="3200" dirty="0">
                <a:solidFill>
                  <a:srgbClr val="394559"/>
                </a:solidFill>
                <a:latin typeface="Roboto" panose="02000000000000000000" pitchFamily="2" charset="0"/>
              </a:rPr>
              <a:t>Virtual DOM</a:t>
            </a:r>
          </a:p>
          <a:p>
            <a:pPr marL="457200" indent="-457200" algn="just">
              <a:buFont typeface="Arial" panose="020B0604020202020204" pitchFamily="34" charset="0"/>
              <a:buChar char="•"/>
            </a:pPr>
            <a:r>
              <a:rPr lang="en-US" sz="3200" dirty="0">
                <a:solidFill>
                  <a:srgbClr val="394559"/>
                </a:solidFill>
                <a:latin typeface="Roboto" panose="02000000000000000000" pitchFamily="2" charset="0"/>
              </a:rPr>
              <a:t>Simplicity</a:t>
            </a:r>
          </a:p>
          <a:p>
            <a:pPr marL="457200" indent="-457200" algn="just">
              <a:buFont typeface="Arial" panose="020B0604020202020204" pitchFamily="34" charset="0"/>
              <a:buChar char="•"/>
            </a:pPr>
            <a:r>
              <a:rPr lang="en-US" sz="3200" dirty="0">
                <a:solidFill>
                  <a:srgbClr val="394559"/>
                </a:solidFill>
                <a:latin typeface="Roboto" panose="02000000000000000000" pitchFamily="2" charset="0"/>
              </a:rPr>
              <a:t>Performance</a:t>
            </a:r>
          </a:p>
          <a:p>
            <a:pPr marL="457200" indent="-457200" algn="l">
              <a:buFont typeface="Arial" panose="020B0604020202020204" pitchFamily="34" charset="0"/>
              <a:buChar char="•"/>
            </a:pPr>
            <a:endParaRPr lang="en-US" sz="3200" b="0" i="0" dirty="0">
              <a:solidFill>
                <a:srgbClr val="394559"/>
              </a:solidFill>
              <a:effectLst/>
              <a:latin typeface="Roboto" panose="02000000000000000000" pitchFamily="2" charset="0"/>
            </a:endParaRPr>
          </a:p>
        </p:txBody>
      </p:sp>
    </p:spTree>
    <p:extLst>
      <p:ext uri="{BB962C8B-B14F-4D97-AF65-F5344CB8AC3E}">
        <p14:creationId xmlns:p14="http://schemas.microsoft.com/office/powerpoint/2010/main" val="403916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dirty="0"/>
              <a:t>React Features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IN" sz="3200" b="1" dirty="0">
                <a:solidFill>
                  <a:srgbClr val="222C3A"/>
                </a:solidFill>
                <a:latin typeface="Roboto" panose="02000000000000000000" pitchFamily="2" charset="0"/>
              </a:rPr>
              <a:t>JSX</a:t>
            </a:r>
            <a:br>
              <a:rPr lang="en-IN" sz="3200" b="1" dirty="0">
                <a:solidFill>
                  <a:srgbClr val="222C3A"/>
                </a:solidFill>
                <a:latin typeface="Roboto" panose="02000000000000000000" pitchFamily="2" charset="0"/>
              </a:rPr>
            </a:br>
            <a:r>
              <a:rPr lang="en-US" sz="3200" dirty="0">
                <a:solidFill>
                  <a:srgbClr val="394559"/>
                </a:solidFill>
                <a:latin typeface="Roboto" panose="02000000000000000000" pitchFamily="2" charset="0"/>
              </a:rPr>
              <a:t>JSX stands for JavaScript XML. It is a JavaScript syntax extension. Its an XML or HTML like syntax used by ReactJS. This syntax is processed into JavaScript calls of React Framework. It extends the ES6 so that HTML like text can co-exist with JavaScript react code. It is not necessary to use JSX, but it is recommended to use in ReactJS.</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Components</a:t>
            </a:r>
            <a:br>
              <a:rPr lang="en-US" sz="3200" b="1" dirty="0">
                <a:solidFill>
                  <a:srgbClr val="222C3A"/>
                </a:solidFill>
                <a:latin typeface="Roboto" panose="02000000000000000000" pitchFamily="2" charset="0"/>
              </a:rPr>
            </a:br>
            <a:r>
              <a:rPr lang="en-US" sz="3200" dirty="0">
                <a:solidFill>
                  <a:srgbClr val="394559"/>
                </a:solidFill>
                <a:latin typeface="Roboto" panose="02000000000000000000" pitchFamily="2" charset="0"/>
              </a:rPr>
              <a:t>ReactJS is all about components. ReactJS application is made up of multiple components, and each component has its own logic and controls. These components can be reusable which help you to maintain the code when working on larger scale projects.</a:t>
            </a:r>
          </a:p>
          <a:p>
            <a:pPr marL="457200" indent="-457200">
              <a:buFont typeface="Arial" panose="020B0604020202020204" pitchFamily="34" charset="0"/>
              <a:buChar char="•"/>
            </a:pPr>
            <a:r>
              <a:rPr lang="en-US" sz="3200" b="1" dirty="0">
                <a:solidFill>
                  <a:srgbClr val="222C3A"/>
                </a:solidFill>
                <a:latin typeface="Roboto" panose="02000000000000000000" pitchFamily="2" charset="0"/>
              </a:rPr>
              <a:t>One-way Data Binding</a:t>
            </a:r>
            <a:br>
              <a:rPr lang="en-US" sz="3200" b="1" dirty="0">
                <a:solidFill>
                  <a:srgbClr val="222C3A"/>
                </a:solidFill>
                <a:latin typeface="Roboto" panose="02000000000000000000" pitchFamily="2" charset="0"/>
              </a:rPr>
            </a:br>
            <a:r>
              <a:rPr lang="en-US" sz="3200" dirty="0">
                <a:solidFill>
                  <a:srgbClr val="394559"/>
                </a:solidFill>
                <a:latin typeface="Roboto" panose="02000000000000000000" pitchFamily="2" charset="0"/>
              </a:rPr>
              <a:t>ReactJS is designed in such a manner that follows unidirectional data flow or one-way data binding. The benefits of one-way data binding give you better control throughout the application. If the data flow is in another direction, then it requires additional features. It is because components are supposed to be immutable and the data within them cannot be changed. Flux is a pattern that helps to keep your data unidirectional. This makes the application more flexible that leads to increase efficiency.</a:t>
            </a:r>
          </a:p>
          <a:p>
            <a:pPr marL="457200" indent="-457200">
              <a:buFont typeface="Arial" panose="020B0604020202020204" pitchFamily="34" charset="0"/>
              <a:buChar char="•"/>
            </a:pPr>
            <a:endParaRPr lang="en-US" sz="3200" dirty="0">
              <a:solidFill>
                <a:srgbClr val="394559"/>
              </a:solidFill>
              <a:latin typeface="Roboto" panose="02000000000000000000" pitchFamily="2" charset="0"/>
            </a:endParaRPr>
          </a:p>
          <a:p>
            <a:pPr algn="just"/>
            <a:endParaRPr lang="en-US" sz="3200" b="0" i="0" dirty="0">
              <a:solidFill>
                <a:srgbClr val="394559"/>
              </a:solidFill>
              <a:effectLst/>
              <a:latin typeface="Roboto" panose="02000000000000000000" pitchFamily="2" charset="0"/>
            </a:endParaRPr>
          </a:p>
        </p:txBody>
      </p:sp>
    </p:spTree>
    <p:extLst>
      <p:ext uri="{BB962C8B-B14F-4D97-AF65-F5344CB8AC3E}">
        <p14:creationId xmlns:p14="http://schemas.microsoft.com/office/powerpoint/2010/main" val="211946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customXml/itemProps3.xml><?xml version="1.0" encoding="utf-8"?>
<ds:datastoreItem xmlns:ds="http://schemas.openxmlformats.org/officeDocument/2006/customXml" ds:itemID="{38EFDBC0-DC48-49A2-BC36-4794DB0760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78728</TotalTime>
  <Words>1762</Words>
  <Application>Microsoft Office PowerPoint</Application>
  <PresentationFormat>Custom</PresentationFormat>
  <Paragraphs>145</Paragraphs>
  <Slides>15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Aleo</vt:lpstr>
      <vt:lpstr>Arial</vt:lpstr>
      <vt:lpstr>Calibri</vt:lpstr>
      <vt:lpstr>inter-bold</vt:lpstr>
      <vt:lpstr>inter-regular</vt:lpstr>
      <vt:lpstr>Open Sans Condensed</vt:lpstr>
      <vt:lpstr>Oswald</vt:lpstr>
      <vt:lpstr>PT Sans</vt:lpstr>
      <vt:lpstr>Roboto</vt:lpstr>
      <vt:lpstr>system-ui</vt:lpstr>
      <vt:lpstr>times new roman</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Vuyyuru - Swayam/Incepteo</cp:lastModifiedBy>
  <cp:revision>7033</cp:revision>
  <cp:lastPrinted>2016-07-10T15:03:07Z</cp:lastPrinted>
  <dcterms:created xsi:type="dcterms:W3CDTF">2014-07-01T16:42:18Z</dcterms:created>
  <dcterms:modified xsi:type="dcterms:W3CDTF">2022-08-18T03:03:50Z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