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ab33247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ab33247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ab332471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ab332471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ab332471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ab332471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ab332471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ab332471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ab332471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ab332471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ab332471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ab332471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ab33247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ab33247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ab332471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ab33247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ab33247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ab3324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ab33247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ab33247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ab33247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ab33247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ab332471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ab33247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ab332471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ab332471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ab332471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ab332471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python.langchain.com/" TargetMode="External"/><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pic>
        <p:nvPicPr>
          <p:cNvPr id="169" name="Google Shape;1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0" name="Google Shape;170;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71" name="Google Shape;171;p34"/>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72" name="Google Shape;172;p3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73" name="Google Shape;173;p34"/>
          <p:cNvSpPr/>
          <p:nvPr/>
        </p:nvSpPr>
        <p:spPr>
          <a:xfrm>
            <a:off x="320513" y="2194025"/>
            <a:ext cx="1327200" cy="966000"/>
          </a:xfrm>
          <a:prstGeom prst="rect">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MODEL IO</a:t>
            </a:r>
            <a:endParaRPr b="1">
              <a:latin typeface="Montserrat"/>
              <a:ea typeface="Montserrat"/>
              <a:cs typeface="Montserrat"/>
              <a:sym typeface="Montserrat"/>
            </a:endParaRPr>
          </a:p>
        </p:txBody>
      </p:sp>
      <p:sp>
        <p:nvSpPr>
          <p:cNvPr id="174" name="Google Shape;174;p34"/>
          <p:cNvSpPr/>
          <p:nvPr/>
        </p:nvSpPr>
        <p:spPr>
          <a:xfrm>
            <a:off x="2059151" y="2194025"/>
            <a:ext cx="1485000" cy="966000"/>
          </a:xfrm>
          <a:prstGeom prst="rect">
            <a:avLst/>
          </a:prstGeom>
          <a:solidFill>
            <a:srgbClr val="FCE5CD"/>
          </a:solidFill>
          <a:ln cap="flat" cmpd="sng" w="2857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CONNECTION</a:t>
            </a:r>
            <a:endParaRPr b="1">
              <a:latin typeface="Montserrat"/>
              <a:ea typeface="Montserrat"/>
              <a:cs typeface="Montserrat"/>
              <a:sym typeface="Montserrat"/>
            </a:endParaRPr>
          </a:p>
        </p:txBody>
      </p:sp>
      <p:sp>
        <p:nvSpPr>
          <p:cNvPr id="175" name="Google Shape;175;p34"/>
          <p:cNvSpPr/>
          <p:nvPr/>
        </p:nvSpPr>
        <p:spPr>
          <a:xfrm>
            <a:off x="3884176" y="2194025"/>
            <a:ext cx="1485000" cy="966000"/>
          </a:xfrm>
          <a:prstGeom prst="rect">
            <a:avLst/>
          </a:prstGeom>
          <a:solidFill>
            <a:srgbClr val="FFF2CC"/>
          </a:solid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CHAINS</a:t>
            </a:r>
            <a:endParaRPr b="1">
              <a:latin typeface="Montserrat"/>
              <a:ea typeface="Montserrat"/>
              <a:cs typeface="Montserrat"/>
              <a:sym typeface="Montserrat"/>
            </a:endParaRPr>
          </a:p>
        </p:txBody>
      </p:sp>
      <p:sp>
        <p:nvSpPr>
          <p:cNvPr id="176" name="Google Shape;176;p34"/>
          <p:cNvSpPr/>
          <p:nvPr/>
        </p:nvSpPr>
        <p:spPr>
          <a:xfrm>
            <a:off x="5599251" y="2194025"/>
            <a:ext cx="1485000" cy="966000"/>
          </a:xfrm>
          <a:prstGeom prst="rect">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MEMORY</a:t>
            </a:r>
            <a:endParaRPr b="1">
              <a:latin typeface="Montserrat"/>
              <a:ea typeface="Montserrat"/>
              <a:cs typeface="Montserrat"/>
              <a:sym typeface="Montserrat"/>
            </a:endParaRPr>
          </a:p>
        </p:txBody>
      </p:sp>
      <p:sp>
        <p:nvSpPr>
          <p:cNvPr id="177" name="Google Shape;177;p34"/>
          <p:cNvSpPr/>
          <p:nvPr/>
        </p:nvSpPr>
        <p:spPr>
          <a:xfrm>
            <a:off x="7385001" y="2194025"/>
            <a:ext cx="1485000" cy="966000"/>
          </a:xfrm>
          <a:prstGeom prst="rect">
            <a:avLst/>
          </a:prstGeom>
          <a:solidFill>
            <a:srgbClr val="C9DAF8"/>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AGENTS</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pic>
        <p:nvPicPr>
          <p:cNvPr id="182" name="Google Shape;182;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3" name="Google Shape;183;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84" name="Google Shape;184;p35"/>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85" name="Google Shape;185;p3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86" name="Google Shape;186;p35"/>
          <p:cNvSpPr/>
          <p:nvPr/>
        </p:nvSpPr>
        <p:spPr>
          <a:xfrm>
            <a:off x="320513" y="2194025"/>
            <a:ext cx="1327200" cy="966000"/>
          </a:xfrm>
          <a:prstGeom prst="rect">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MODEL IO</a:t>
            </a:r>
            <a:endParaRPr b="1">
              <a:latin typeface="Montserrat"/>
              <a:ea typeface="Montserrat"/>
              <a:cs typeface="Montserrat"/>
              <a:sym typeface="Montserrat"/>
            </a:endParaRPr>
          </a:p>
        </p:txBody>
      </p:sp>
      <p:sp>
        <p:nvSpPr>
          <p:cNvPr id="187" name="Google Shape;187;p35"/>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Model IO focuses on basic LLM inputs and outputs. This replicates a lot of the functionality already present in default APIs, such as the OpenAI API.</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Model IO is standardized, allowing you to easily switch between LLMs in the future and supports both Text Completion APIs and Chat Interface APIs.</a:t>
            </a:r>
            <a:endParaRPr sz="22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pic>
        <p:nvPicPr>
          <p:cNvPr id="192" name="Google Shape;192;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3" name="Google Shape;193;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94" name="Google Shape;194;p36"/>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95" name="Google Shape;195;p3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96" name="Google Shape;196;p36"/>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Data Connection focuses on connecting an LLM Model to a data source, such as your own documents or a vector store.</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Easily swap vector stores (ChromaDB).</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Integrate with many different data sources to create standardized document objects from a </a:t>
            </a:r>
            <a:r>
              <a:rPr lang="en" sz="2200">
                <a:latin typeface="Montserrat"/>
                <a:ea typeface="Montserrat"/>
                <a:cs typeface="Montserrat"/>
                <a:sym typeface="Montserrat"/>
              </a:rPr>
              <a:t>variety</a:t>
            </a:r>
            <a:r>
              <a:rPr lang="en" sz="2200">
                <a:latin typeface="Montserrat"/>
                <a:ea typeface="Montserrat"/>
                <a:cs typeface="Montserrat"/>
                <a:sym typeface="Montserrat"/>
              </a:rPr>
              <a:t> of sources (CSVs, PDFs, AWS, Google Cloud, etc…).</a:t>
            </a:r>
            <a:endParaRPr sz="2200">
              <a:latin typeface="Montserrat"/>
              <a:ea typeface="Montserrat"/>
              <a:cs typeface="Montserrat"/>
              <a:sym typeface="Montserrat"/>
            </a:endParaRPr>
          </a:p>
        </p:txBody>
      </p:sp>
      <p:sp>
        <p:nvSpPr>
          <p:cNvPr id="197" name="Google Shape;197;p36"/>
          <p:cNvSpPr/>
          <p:nvPr/>
        </p:nvSpPr>
        <p:spPr>
          <a:xfrm>
            <a:off x="272001" y="2273650"/>
            <a:ext cx="1485000" cy="966000"/>
          </a:xfrm>
          <a:prstGeom prst="rect">
            <a:avLst/>
          </a:prstGeom>
          <a:solidFill>
            <a:srgbClr val="FCE5CD"/>
          </a:solidFill>
          <a:ln cap="flat" cmpd="sng" w="2857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CONNECTION</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 name="Shape 201"/>
        <p:cNvGrpSpPr/>
        <p:nvPr/>
      </p:nvGrpSpPr>
      <p:grpSpPr>
        <a:xfrm>
          <a:off x="0" y="0"/>
          <a:ext cx="0" cy="0"/>
          <a:chOff x="0" y="0"/>
          <a:chExt cx="0" cy="0"/>
        </a:xfrm>
      </p:grpSpPr>
      <p:pic>
        <p:nvPicPr>
          <p:cNvPr id="202" name="Google Shape;202;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3" name="Google Shape;203;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04" name="Google Shape;204;p37"/>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05" name="Google Shape;205;p3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06" name="Google Shape;206;p37"/>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Chains allows you to link the output of one model to be the input of another model call.</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Easily chain together different LLM calls to separate out work between models, allowing you to swap LLMs in the middle of a </a:t>
            </a:r>
            <a:r>
              <a:rPr lang="en" sz="2200">
                <a:latin typeface="Montserrat"/>
                <a:ea typeface="Montserrat"/>
                <a:cs typeface="Montserrat"/>
                <a:sym typeface="Montserrat"/>
              </a:rPr>
              <a:t>chain easily.</a:t>
            </a:r>
            <a:endParaRPr sz="2200">
              <a:latin typeface="Montserrat"/>
              <a:ea typeface="Montserrat"/>
              <a:cs typeface="Montserrat"/>
              <a:sym typeface="Montserrat"/>
            </a:endParaRPr>
          </a:p>
        </p:txBody>
      </p:sp>
      <p:sp>
        <p:nvSpPr>
          <p:cNvPr id="207" name="Google Shape;207;p37"/>
          <p:cNvSpPr/>
          <p:nvPr/>
        </p:nvSpPr>
        <p:spPr>
          <a:xfrm>
            <a:off x="272001" y="2273650"/>
            <a:ext cx="1485000" cy="966000"/>
          </a:xfrm>
          <a:prstGeom prst="rect">
            <a:avLst/>
          </a:prstGeom>
          <a:solidFill>
            <a:srgbClr val="FFF2CC"/>
          </a:solid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CHAINS</a:t>
            </a:r>
            <a:endParaRPr b="1">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14" name="Google Shape;214;p38"/>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15" name="Google Shape;215;p3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16" name="Google Shape;216;p38"/>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Memory allows your models to retain historical context of previous interactions.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Easily save historical conversations or results from LLMs or Chat Models and reload them for future use.</a:t>
            </a:r>
            <a:endParaRPr sz="2200">
              <a:latin typeface="Montserrat"/>
              <a:ea typeface="Montserrat"/>
              <a:cs typeface="Montserrat"/>
              <a:sym typeface="Montserrat"/>
            </a:endParaRPr>
          </a:p>
        </p:txBody>
      </p:sp>
      <p:sp>
        <p:nvSpPr>
          <p:cNvPr id="217" name="Google Shape;217;p38"/>
          <p:cNvSpPr/>
          <p:nvPr/>
        </p:nvSpPr>
        <p:spPr>
          <a:xfrm>
            <a:off x="272001" y="2273650"/>
            <a:ext cx="1485000" cy="966000"/>
          </a:xfrm>
          <a:prstGeom prst="rect">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MEMORY</a:t>
            </a:r>
            <a:endParaRPr b="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1" name="Shape 221"/>
        <p:cNvGrpSpPr/>
        <p:nvPr/>
      </p:nvGrpSpPr>
      <p:grpSpPr>
        <a:xfrm>
          <a:off x="0" y="0"/>
          <a:ext cx="0" cy="0"/>
          <a:chOff x="0" y="0"/>
          <a:chExt cx="0" cy="0"/>
        </a:xfrm>
      </p:grpSpPr>
      <p:pic>
        <p:nvPicPr>
          <p:cNvPr id="222" name="Google Shape;222;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3" name="Google Shape;223;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24" name="Google Shape;224;p39"/>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25" name="Google Shape;225;p3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26" name="Google Shape;226;p39"/>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Agents are the most powerful part of LangChain. Utilizing Models, Data Connections, Chains, and Memory, Agents can use tools to reason through requests and perform actions based on observational outputs.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Create agents and custom tools with just a few lines of code!</a:t>
            </a:r>
            <a:endParaRPr sz="2200">
              <a:latin typeface="Montserrat"/>
              <a:ea typeface="Montserrat"/>
              <a:cs typeface="Montserrat"/>
              <a:sym typeface="Montserrat"/>
            </a:endParaRPr>
          </a:p>
        </p:txBody>
      </p:sp>
      <p:sp>
        <p:nvSpPr>
          <p:cNvPr id="227" name="Google Shape;227;p39"/>
          <p:cNvSpPr/>
          <p:nvPr/>
        </p:nvSpPr>
        <p:spPr>
          <a:xfrm>
            <a:off x="272001" y="2273650"/>
            <a:ext cx="1485000" cy="966000"/>
          </a:xfrm>
          <a:prstGeom prst="rect">
            <a:avLst/>
          </a:prstGeom>
          <a:solidFill>
            <a:srgbClr val="C9DAF8"/>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AGENTS</a:t>
            </a:r>
            <a:endParaRPr b="1">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pic>
        <p:nvPicPr>
          <p:cNvPr id="232" name="Google Shape;232;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3" name="Google Shape;233;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34" name="Google Shape;234;p40"/>
          <p:cNvSpPr txBox="1"/>
          <p:nvPr/>
        </p:nvSpPr>
        <p:spPr>
          <a:xfrm>
            <a:off x="272000" y="854825"/>
            <a:ext cx="8456700" cy="4802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Thoughts to keep in mind about </a:t>
            </a:r>
            <a:r>
              <a:rPr b="1" lang="en" sz="2500">
                <a:latin typeface="Montserrat"/>
                <a:ea typeface="Montserrat"/>
                <a:cs typeface="Montserrat"/>
                <a:sym typeface="Montserrat"/>
              </a:rPr>
              <a:t>LangChain: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Users new to LangChain may find themselves confused or frustrated because they only interact with one module and sometimes miss the larger picture of how they interact.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course is meant to guide you step-by-step to see how all the modules work together, meaning you’ll want to take the course in order (don’t just jump straight to Agents, even though they are very cool!).</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35" name="Google Shape;235;p4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39" name="Shape 239"/>
        <p:cNvGrpSpPr/>
        <p:nvPr/>
      </p:nvGrpSpPr>
      <p:grpSpPr>
        <a:xfrm>
          <a:off x="0" y="0"/>
          <a:ext cx="0" cy="0"/>
          <a:chOff x="0" y="0"/>
          <a:chExt cx="0" cy="0"/>
        </a:xfrm>
      </p:grpSpPr>
      <p:pic>
        <p:nvPicPr>
          <p:cNvPr id="240" name="Google Shape;240;p41"/>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41" name="Google Shape;241;p41"/>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LangChain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Welcome the course!</a:t>
            </a:r>
            <a:endParaRPr b="1"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Please make sure you’ve read the very first lecture in the course, which is an article with links to the .zip file of notebooks as a resource and has links to the Google Slides for the course.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this lecture we’ll give you a brief overview of the course and how it relates to LangChain, then we’ll dive right into coding components with LangChain!</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Why LangChain?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is a framework for developing applications that are powered by Large Language Models, such as OpenAI’s GPT models or Google’s PaLM-2 or Gemini LLMs.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 framework does this through the use of Modules (also sometimes referred to as Components).</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7" name="Google Shape;127;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8" name="Google Shape;128;p29"/>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Why LangChain?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 best way to understand the benefits of LangChain is to understand these Components and how the work together to make it easier to build robust LLM based Applications.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explore the main ideas of the modules in relation to the course.</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29" name="Google Shape;129;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36" name="Google Shape;136;p30"/>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 Modules or Components?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37" name="Google Shape;137;p3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8" name="Google Shape;138;p30"/>
          <p:cNvPicPr preferRelativeResize="0"/>
          <p:nvPr/>
        </p:nvPicPr>
        <p:blipFill>
          <a:blip r:embed="rId5">
            <a:alphaModFix/>
          </a:blip>
          <a:stretch>
            <a:fillRect/>
          </a:stretch>
        </p:blipFill>
        <p:spPr>
          <a:xfrm>
            <a:off x="1524451" y="1720650"/>
            <a:ext cx="2137953" cy="2644675"/>
          </a:xfrm>
          <a:prstGeom prst="rect">
            <a:avLst/>
          </a:prstGeom>
          <a:noFill/>
          <a:ln cap="flat" cmpd="sng" w="19050">
            <a:solidFill>
              <a:srgbClr val="7932FC"/>
            </a:solidFill>
            <a:prstDash val="solid"/>
            <a:round/>
            <a:headEnd len="sm" w="sm" type="none"/>
            <a:tailEnd len="sm" w="sm" type="none"/>
          </a:ln>
        </p:spPr>
      </p:pic>
      <p:pic>
        <p:nvPicPr>
          <p:cNvPr id="139" name="Google Shape;139;p30"/>
          <p:cNvPicPr preferRelativeResize="0"/>
          <p:nvPr/>
        </p:nvPicPr>
        <p:blipFill>
          <a:blip r:embed="rId6">
            <a:alphaModFix/>
          </a:blip>
          <a:stretch>
            <a:fillRect/>
          </a:stretch>
        </p:blipFill>
        <p:spPr>
          <a:xfrm>
            <a:off x="5251975" y="1510166"/>
            <a:ext cx="1906675" cy="3065635"/>
          </a:xfrm>
          <a:prstGeom prst="rect">
            <a:avLst/>
          </a:prstGeom>
          <a:noFill/>
          <a:ln cap="flat" cmpd="sng" w="19050">
            <a:solidFill>
              <a:srgbClr val="7932FC"/>
            </a:solidFill>
            <a:prstDash val="solid"/>
            <a:round/>
            <a:headEnd len="sm" w="sm" type="none"/>
            <a:tailEnd len="sm" w="sm" type="none"/>
          </a:ln>
        </p:spPr>
      </p:pic>
      <p:sp>
        <p:nvSpPr>
          <p:cNvPr id="140" name="Google Shape;140;p30"/>
          <p:cNvSpPr/>
          <p:nvPr/>
        </p:nvSpPr>
        <p:spPr>
          <a:xfrm>
            <a:off x="3905400" y="2494525"/>
            <a:ext cx="1177800" cy="730200"/>
          </a:xfrm>
          <a:prstGeom prst="cloudCallout">
            <a:avLst>
              <a:gd fmla="val -20833" name="adj1"/>
              <a:gd fmla="val 62500" name="adj2"/>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t>?</a:t>
            </a:r>
            <a:endParaRPr b="1"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pic>
        <p:nvPicPr>
          <p:cNvPr id="145" name="Google Shape;145;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6" name="Google Shape;146;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7" name="Google Shape;147;p31"/>
          <p:cNvSpPr txBox="1"/>
          <p:nvPr/>
        </p:nvSpPr>
        <p:spPr>
          <a:xfrm>
            <a:off x="272000" y="854825"/>
            <a:ext cx="8456700" cy="4802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 Modules or Components?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Python Documentation:</a:t>
            </a:r>
            <a:endParaRPr b="1"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lang="en" sz="2500">
                <a:solidFill>
                  <a:srgbClr val="7932FC"/>
                </a:solidFill>
                <a:uFill>
                  <a:noFill/>
                </a:uFill>
                <a:latin typeface="Montserrat"/>
                <a:ea typeface="Montserrat"/>
                <a:cs typeface="Montserrat"/>
                <a:sym typeface="Montserrat"/>
                <a:hlinkClick r:id="rId4">
                  <a:extLst>
                    <a:ext uri="{A12FA001-AC4F-418D-AE19-62706E023703}">
                      <ahyp:hlinkClr val="tx"/>
                    </a:ext>
                  </a:extLst>
                </a:hlinkClick>
              </a:rPr>
              <a:t>https://python.langchain.com/</a:t>
            </a:r>
            <a:endParaRPr sz="2500">
              <a:solidFill>
                <a:srgbClr val="7932FC"/>
              </a:solidFill>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General Documentation:</a:t>
            </a:r>
            <a:endParaRPr b="1"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lang="en" sz="2500">
                <a:solidFill>
                  <a:srgbClr val="7932FC"/>
                </a:solidFill>
                <a:latin typeface="Montserrat"/>
                <a:ea typeface="Montserrat"/>
                <a:cs typeface="Montserrat"/>
                <a:sym typeface="Montserrat"/>
              </a:rPr>
              <a:t>https://docs.langchain.com/docs/</a:t>
            </a:r>
            <a:endParaRPr sz="2500">
              <a:solidFill>
                <a:srgbClr val="7932FC"/>
              </a:solidFill>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JS/TS Documentation:</a:t>
            </a:r>
            <a:endParaRPr b="1"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lang="en" sz="2500">
                <a:solidFill>
                  <a:srgbClr val="7932FC"/>
                </a:solidFill>
                <a:latin typeface="Montserrat"/>
                <a:ea typeface="Montserrat"/>
                <a:cs typeface="Montserrat"/>
                <a:sym typeface="Montserrat"/>
              </a:rPr>
              <a:t>https://js.langchain.com/docs/get_started/introduction/ </a:t>
            </a:r>
            <a:endParaRPr sz="2500">
              <a:solidFill>
                <a:srgbClr val="7932FC"/>
              </a:solidFill>
              <a:latin typeface="Montserrat"/>
              <a:ea typeface="Montserrat"/>
              <a:cs typeface="Montserrat"/>
              <a:sym typeface="Montserrat"/>
            </a:endParaRPr>
          </a:p>
          <a:p>
            <a:pPr indent="-387350" lvl="1" marL="914400" rtl="0" algn="l">
              <a:spcBef>
                <a:spcPts val="0"/>
              </a:spcBef>
              <a:spcAft>
                <a:spcPts val="0"/>
              </a:spcAft>
              <a:buClr>
                <a:srgbClr val="434343"/>
              </a:buClr>
              <a:buSzPts val="2500"/>
              <a:buFont typeface="Montserrat"/>
              <a:buChar char="○"/>
            </a:pPr>
            <a:r>
              <a:rPr i="1" lang="en" sz="2500">
                <a:solidFill>
                  <a:srgbClr val="434343"/>
                </a:solidFill>
                <a:latin typeface="Montserrat"/>
                <a:ea typeface="Montserrat"/>
                <a:cs typeface="Montserrat"/>
                <a:sym typeface="Montserrat"/>
              </a:rPr>
              <a:t>Don’t be surprised if some links between General Docs and Python Docs are a 404!</a:t>
            </a:r>
            <a:endParaRPr i="1" sz="2500">
              <a:solidFill>
                <a:srgbClr val="434343"/>
              </a:solidFill>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48" name="Google Shape;148;p31"/>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pic>
        <p:nvPicPr>
          <p:cNvPr id="153" name="Google Shape;153;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4" name="Google Shape;154;p3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55" name="Google Shape;155;p32"/>
          <p:cNvSpPr txBox="1"/>
          <p:nvPr/>
        </p:nvSpPr>
        <p:spPr>
          <a:xfrm>
            <a:off x="272000" y="854825"/>
            <a:ext cx="8456700" cy="44175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Course Structure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course is designed to slowly build up to understanding LangChain Agents, which are extremely powerful LLM based applications that allow you to perform complex tasks and allow an LLM to perform actions (Wikipedia Search, use a Calculator, etc…).</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Agents themselves only require a few lines of code, but jumping straight to Agents can result in confusion about LangChain!</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56" name="Google Shape;156;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2" name="Google Shape;162;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63" name="Google Shape;163;p33"/>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Course Structure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Advanced users may then try to learn LangChain on their own, starting at Model IO, and then be confused on what benefits LangChain provides versus the default APIs.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course trys to frame the modules in a way where their individual utility is clear, along with their “synergies” once you understand multiple modules!</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64" name="Google Shape;164;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