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173d77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173d77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1982e70c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1982e70c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1982e70c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1982e70c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1982e70c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1982e70c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1982e70c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1982e70c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1982e70c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1982e70c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1982e70c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1982e70c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173d77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173d77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173d77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173d77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1982e70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1982e70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1982e70c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1982e70c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1982e70c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1982e70c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1982e70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1982e70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1982e70c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1982e70c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1982e70c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1982e70c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pic>
        <p:nvPicPr>
          <p:cNvPr id="169" name="Google Shape;16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0" name="Google Shape;170;p3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71" name="Google Shape;171;p34"/>
          <p:cNvSpPr txBox="1"/>
          <p:nvPr/>
        </p:nvSpPr>
        <p:spPr>
          <a:xfrm>
            <a:off x="272000" y="854825"/>
            <a:ext cx="8456700" cy="21087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Agent Section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Agent Basics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Agent Tools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Custom Tools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Conversation Agents</a:t>
            </a:r>
            <a:endParaRPr sz="2500">
              <a:latin typeface="Montserrat"/>
              <a:ea typeface="Montserrat"/>
              <a:cs typeface="Montserrat"/>
              <a:sym typeface="Montserrat"/>
            </a:endParaRPr>
          </a:p>
        </p:txBody>
      </p:sp>
      <p:pic>
        <p:nvPicPr>
          <p:cNvPr id="172" name="Google Shape;172;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76" name="Shape 176"/>
        <p:cNvGrpSpPr/>
        <p:nvPr/>
      </p:nvGrpSpPr>
      <p:grpSpPr>
        <a:xfrm>
          <a:off x="0" y="0"/>
          <a:ext cx="0" cy="0"/>
          <a:chOff x="0" y="0"/>
          <a:chExt cx="0" cy="0"/>
        </a:xfrm>
      </p:grpSpPr>
      <p:pic>
        <p:nvPicPr>
          <p:cNvPr id="177" name="Google Shape;177;p3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78" name="Google Shape;178;p35"/>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82" name="Shape 182"/>
        <p:cNvGrpSpPr/>
        <p:nvPr/>
      </p:nvGrpSpPr>
      <p:grpSpPr>
        <a:xfrm>
          <a:off x="0" y="0"/>
          <a:ext cx="0" cy="0"/>
          <a:chOff x="0" y="0"/>
          <a:chExt cx="0" cy="0"/>
        </a:xfrm>
      </p:grpSpPr>
      <p:pic>
        <p:nvPicPr>
          <p:cNvPr id="183" name="Google Shape;183;p3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84" name="Google Shape;184;p36"/>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Agent Basics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88" name="Shape 188"/>
        <p:cNvGrpSpPr/>
        <p:nvPr/>
      </p:nvGrpSpPr>
      <p:grpSpPr>
        <a:xfrm>
          <a:off x="0" y="0"/>
          <a:ext cx="0" cy="0"/>
          <a:chOff x="0" y="0"/>
          <a:chExt cx="0" cy="0"/>
        </a:xfrm>
      </p:grpSpPr>
      <p:pic>
        <p:nvPicPr>
          <p:cNvPr id="189" name="Google Shape;189;p37"/>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90" name="Google Shape;190;p37"/>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Agent Tools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94" name="Shape 194"/>
        <p:cNvGrpSpPr/>
        <p:nvPr/>
      </p:nvGrpSpPr>
      <p:grpSpPr>
        <a:xfrm>
          <a:off x="0" y="0"/>
          <a:ext cx="0" cy="0"/>
          <a:chOff x="0" y="0"/>
          <a:chExt cx="0" cy="0"/>
        </a:xfrm>
      </p:grpSpPr>
      <p:pic>
        <p:nvPicPr>
          <p:cNvPr id="195" name="Google Shape;195;p38"/>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96" name="Google Shape;196;p38"/>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Custom Tools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00" name="Shape 200"/>
        <p:cNvGrpSpPr/>
        <p:nvPr/>
      </p:nvGrpSpPr>
      <p:grpSpPr>
        <a:xfrm>
          <a:off x="0" y="0"/>
          <a:ext cx="0" cy="0"/>
          <a:chOff x="0" y="0"/>
          <a:chExt cx="0" cy="0"/>
        </a:xfrm>
      </p:grpSpPr>
      <p:pic>
        <p:nvPicPr>
          <p:cNvPr id="201" name="Google Shape;201;p39"/>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02" name="Google Shape;202;p39"/>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Conversation Agents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3" name="Shape 103"/>
        <p:cNvGrpSpPr/>
        <p:nvPr/>
      </p:nvGrpSpPr>
      <p:grpSpPr>
        <a:xfrm>
          <a:off x="0" y="0"/>
          <a:ext cx="0" cy="0"/>
          <a:chOff x="0" y="0"/>
          <a:chExt cx="0" cy="0"/>
        </a:xfrm>
      </p:grpSpPr>
      <p:pic>
        <p:nvPicPr>
          <p:cNvPr id="104" name="Google Shape;104;p2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05" name="Google Shape;105;p26"/>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Agents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1" name="Google Shape;111;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12" name="Google Shape;112;p27"/>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Agents are one of the newest (and most </a:t>
            </a:r>
            <a:r>
              <a:rPr lang="en" sz="2500">
                <a:latin typeface="Montserrat"/>
                <a:ea typeface="Montserrat"/>
                <a:cs typeface="Montserrat"/>
                <a:sym typeface="Montserrat"/>
              </a:rPr>
              <a:t>experimental</a:t>
            </a:r>
            <a:r>
              <a:rPr lang="en" sz="2500">
                <a:latin typeface="Montserrat"/>
                <a:ea typeface="Montserrat"/>
                <a:cs typeface="Montserrat"/>
                <a:sym typeface="Montserrat"/>
              </a:rPr>
              <a:t>) parts of LangChain, but they offer huge potential for LLM based applications.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By combining what we already learned about Model IO, Data Connections, and Chains, we’ve already approached applications that are similar to agents that allow us to create more robust applications, Agents takes this one step further with the ReACT framework.</a:t>
            </a:r>
            <a:endParaRPr sz="2500">
              <a:latin typeface="Montserrat"/>
              <a:ea typeface="Montserrat"/>
              <a:cs typeface="Montserrat"/>
              <a:sym typeface="Montserrat"/>
            </a:endParaRPr>
          </a:p>
        </p:txBody>
      </p:sp>
      <p:pic>
        <p:nvPicPr>
          <p:cNvPr id="113" name="Google Shape;113;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9" name="Google Shape;11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0" name="Google Shape;120;p28"/>
          <p:cNvSpPr txBox="1"/>
          <p:nvPr/>
        </p:nvSpPr>
        <p:spPr>
          <a:xfrm>
            <a:off x="272000" y="854825"/>
            <a:ext cx="8456700" cy="21087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At their core, agents allow LLMs to connect to tools (e.g. Wikipedia, Calculator, Google Search, etc…) and conduct a structured approach to complete a task based on ReAct: Reasoning and Acting.</a:t>
            </a:r>
            <a:endParaRPr sz="2500">
              <a:latin typeface="Montserrat"/>
              <a:ea typeface="Montserrat"/>
              <a:cs typeface="Montserrat"/>
              <a:sym typeface="Montserrat"/>
            </a:endParaRPr>
          </a:p>
        </p:txBody>
      </p:sp>
      <p:pic>
        <p:nvPicPr>
          <p:cNvPr id="121" name="Google Shape;121;p2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22" name="Google Shape;122;p28"/>
          <p:cNvPicPr preferRelativeResize="0"/>
          <p:nvPr/>
        </p:nvPicPr>
        <p:blipFill>
          <a:blip r:embed="rId5">
            <a:alphaModFix/>
          </a:blip>
          <a:stretch>
            <a:fillRect/>
          </a:stretch>
        </p:blipFill>
        <p:spPr>
          <a:xfrm>
            <a:off x="2153026" y="2963525"/>
            <a:ext cx="4694650" cy="1757400"/>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pic>
        <p:nvPicPr>
          <p:cNvPr id="127" name="Google Shape;127;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8" name="Google Shape;128;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9" name="Google Shape;129;p29"/>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ReAct prompting can help an LLM reason about a task and perform correct actions based on observations:</a:t>
            </a:r>
            <a:endParaRPr sz="2500">
              <a:latin typeface="Montserrat"/>
              <a:ea typeface="Montserrat"/>
              <a:cs typeface="Montserrat"/>
              <a:sym typeface="Montserrat"/>
            </a:endParaRPr>
          </a:p>
        </p:txBody>
      </p:sp>
      <p:pic>
        <p:nvPicPr>
          <p:cNvPr id="130" name="Google Shape;130;p2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31" name="Google Shape;131;p29"/>
          <p:cNvPicPr preferRelativeResize="0"/>
          <p:nvPr/>
        </p:nvPicPr>
        <p:blipFill>
          <a:blip r:embed="rId5">
            <a:alphaModFix/>
          </a:blip>
          <a:stretch>
            <a:fillRect/>
          </a:stretch>
        </p:blipFill>
        <p:spPr>
          <a:xfrm>
            <a:off x="1294426" y="2416699"/>
            <a:ext cx="6411848" cy="1728200"/>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pic>
        <p:nvPicPr>
          <p:cNvPr id="136" name="Google Shape;13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7" name="Google Shape;137;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38" name="Google Shape;138;p30"/>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LangChain’s implementation, this takes the form of an Agent that has access to a list of tools.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The Agent is given a task and can reason which tools are appropriate to use and can then utilize those results to continue on via an internal chain until it solves the task.</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Internally LangChain labels the thinking in terms of Observation, Thought, and Action.</a:t>
            </a:r>
            <a:endParaRPr sz="2500">
              <a:latin typeface="Montserrat"/>
              <a:ea typeface="Montserrat"/>
              <a:cs typeface="Montserrat"/>
              <a:sym typeface="Montserrat"/>
            </a:endParaRPr>
          </a:p>
        </p:txBody>
      </p:sp>
      <p:pic>
        <p:nvPicPr>
          <p:cNvPr id="139" name="Google Shape;139;p3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pic>
        <p:nvPicPr>
          <p:cNvPr id="144" name="Google Shape;144;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5" name="Google Shape;145;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46" name="Google Shape;146;p31"/>
          <p:cNvSpPr txBox="1"/>
          <p:nvPr/>
        </p:nvSpPr>
        <p:spPr>
          <a:xfrm>
            <a:off x="272000" y="854825"/>
            <a:ext cx="84567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Here is an example of a complex question that an Agent can answer:</a:t>
            </a:r>
            <a:endParaRPr sz="2500">
              <a:latin typeface="Montserrat"/>
              <a:ea typeface="Montserrat"/>
              <a:cs typeface="Montserrat"/>
              <a:sym typeface="Montserrat"/>
            </a:endParaRPr>
          </a:p>
        </p:txBody>
      </p:sp>
      <p:pic>
        <p:nvPicPr>
          <p:cNvPr id="147" name="Google Shape;147;p3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48" name="Google Shape;148;p31"/>
          <p:cNvPicPr preferRelativeResize="0"/>
          <p:nvPr/>
        </p:nvPicPr>
        <p:blipFill>
          <a:blip r:embed="rId5">
            <a:alphaModFix/>
          </a:blip>
          <a:stretch>
            <a:fillRect/>
          </a:stretch>
        </p:blipFill>
        <p:spPr>
          <a:xfrm>
            <a:off x="867763" y="1857252"/>
            <a:ext cx="7657226" cy="2689324"/>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pic>
        <p:nvPicPr>
          <p:cNvPr id="153" name="Google Shape;153;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4" name="Google Shape;154;p3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55" name="Google Shape;155;p32"/>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Agents can be extremely powerful, especially we combined with your own custom tools.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Imagine an Agent with access to internal corporate documents and the ability to conduct outside relevant searches, suddenly you have a very powerful corporate assistant with perfect recall and memory to answer questions!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Keep in mind that agents aren’t perfect and you may experience “funny” </a:t>
            </a:r>
            <a:r>
              <a:rPr lang="en" sz="2500">
                <a:latin typeface="Montserrat"/>
                <a:ea typeface="Montserrat"/>
                <a:cs typeface="Montserrat"/>
                <a:sym typeface="Montserrat"/>
              </a:rPr>
              <a:t>behaviour</a:t>
            </a:r>
            <a:r>
              <a:rPr lang="en" sz="2500">
                <a:latin typeface="Montserrat"/>
                <a:ea typeface="Montserrat"/>
                <a:cs typeface="Montserrat"/>
                <a:sym typeface="Montserrat"/>
              </a:rPr>
              <a:t> as you experiment with them.</a:t>
            </a:r>
            <a:endParaRPr sz="2500">
              <a:latin typeface="Montserrat"/>
              <a:ea typeface="Montserrat"/>
              <a:cs typeface="Montserrat"/>
              <a:sym typeface="Montserrat"/>
            </a:endParaRPr>
          </a:p>
        </p:txBody>
      </p:sp>
      <p:pic>
        <p:nvPicPr>
          <p:cNvPr id="156" name="Google Shape;156;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pic>
        <p:nvPicPr>
          <p:cNvPr id="161" name="Google Shape;161;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2" name="Google Shape;162;p3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63" name="Google Shape;163;p33"/>
          <p:cNvSpPr txBox="1"/>
          <p:nvPr/>
        </p:nvSpPr>
        <p:spPr>
          <a:xfrm>
            <a:off x="272000" y="854825"/>
            <a:ext cx="8456700" cy="2878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Agent Section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Agents are actually quite simple to use and set-up, so this </a:t>
            </a:r>
            <a:r>
              <a:rPr lang="en" sz="2500">
                <a:latin typeface="Montserrat"/>
                <a:ea typeface="Montserrat"/>
                <a:cs typeface="Montserrat"/>
                <a:sym typeface="Montserrat"/>
              </a:rPr>
              <a:t>section</a:t>
            </a:r>
            <a:r>
              <a:rPr lang="en" sz="2500">
                <a:latin typeface="Montserrat"/>
                <a:ea typeface="Montserrat"/>
                <a:cs typeface="Montserrat"/>
                <a:sym typeface="Montserrat"/>
              </a:rPr>
              <a:t> focuses on </a:t>
            </a:r>
            <a:r>
              <a:rPr lang="en" sz="2500">
                <a:latin typeface="Montserrat"/>
                <a:ea typeface="Montserrat"/>
                <a:cs typeface="Montserrat"/>
                <a:sym typeface="Montserrat"/>
              </a:rPr>
              <a:t>bringing</a:t>
            </a:r>
            <a:r>
              <a:rPr lang="en" sz="2500">
                <a:latin typeface="Montserrat"/>
                <a:ea typeface="Montserrat"/>
                <a:cs typeface="Montserrat"/>
                <a:sym typeface="Montserrat"/>
              </a:rPr>
              <a:t> you up to speed as quickly as possible, given that you’ve already done the hard work of learning the building blocks of Agents: Model IO, Data Connections, and Chains!</a:t>
            </a:r>
            <a:endParaRPr sz="2500">
              <a:latin typeface="Montserrat"/>
              <a:ea typeface="Montserrat"/>
              <a:cs typeface="Montserrat"/>
              <a:sym typeface="Montserrat"/>
            </a:endParaRPr>
          </a:p>
        </p:txBody>
      </p:sp>
      <p:pic>
        <p:nvPicPr>
          <p:cNvPr id="164" name="Google Shape;164;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