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rgia" panose="02040502050405020303" pitchFamily="18" charset="0"/>
      <p:regular r:id="rId18"/>
      <p:bold r:id="rId19"/>
      <p:italic r:id="rId20"/>
      <p:boldItalic r:id="rId21"/>
    </p:embeddedFont>
    <p:embeddedFont>
      <p:font typeface="Maven Pro" panose="020B0604020202020204" charset="0"/>
      <p:regular r:id="rId22"/>
      <p:bold r:id="rId23"/>
    </p:embeddedFont>
    <p:embeddedFont>
      <p:font typeface="Nuni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0E0BE8-E20B-4E39-AC8B-D96BC1FE8E58}">
  <a:tblStyle styleId="{000E0BE8-E20B-4E39-AC8B-D96BC1FE8E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2" name="Shape 3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4" name="Shape 3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0" name="Shape 3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8" name="Shape 3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1" name="Shape 3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9" name="Shape 3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5" name="Shape 3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984100" y="1124050"/>
            <a:ext cx="6770400" cy="965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dirty="0"/>
              <a:t>Image Recognition using CIFAR-10 data</a:t>
            </a:r>
            <a:endParaRPr dirty="0"/>
          </a:p>
        </p:txBody>
      </p:sp>
      <p:sp>
        <p:nvSpPr>
          <p:cNvPr id="278" name="Shape 278"/>
          <p:cNvSpPr txBox="1">
            <a:spLocks noGrp="1"/>
          </p:cNvSpPr>
          <p:nvPr>
            <p:ph type="subTitle" idx="1"/>
          </p:nvPr>
        </p:nvSpPr>
        <p:spPr>
          <a:xfrm>
            <a:off x="824000" y="3493650"/>
            <a:ext cx="4162200" cy="1068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b="1" dirty="0"/>
              <a:t>Radhika</a:t>
            </a:r>
            <a:r>
              <a:rPr lang="en" b="1" dirty="0"/>
              <a:t> </a:t>
            </a:r>
            <a:r>
              <a:rPr lang="en-IN" b="1" dirty="0"/>
              <a:t>Gathia</a:t>
            </a:r>
          </a:p>
          <a:p>
            <a:pPr marL="0" lvl="0" indent="0">
              <a:spcBef>
                <a:spcPts val="0"/>
              </a:spcBef>
              <a:spcAft>
                <a:spcPts val="0"/>
              </a:spcAft>
              <a:buNone/>
            </a:pPr>
            <a:r>
              <a:rPr lang="en-IN" b="1" dirty="0"/>
              <a:t>Shweta </a:t>
            </a:r>
            <a:r>
              <a:rPr lang="en-IN" b="1"/>
              <a:t>Tatiya</a:t>
            </a:r>
            <a:endParaRPr b="1" dirty="0"/>
          </a:p>
          <a:p>
            <a:pPr marL="0" lvl="0" indent="0">
              <a:spcBef>
                <a:spcPts val="0"/>
              </a:spcBef>
              <a:spcAft>
                <a:spcPts val="0"/>
              </a:spcAft>
              <a:buNone/>
            </a:pPr>
            <a:r>
              <a:rPr lang="en" b="1" dirty="0"/>
              <a:t>Vineeth Kashyap</a:t>
            </a:r>
            <a:endParaRPr b="1" dirty="0"/>
          </a:p>
          <a:p>
            <a:pPr marL="0" lvl="0" indent="0">
              <a:spcBef>
                <a:spcPts val="0"/>
              </a:spcBef>
              <a:spcAft>
                <a:spcPts val="0"/>
              </a:spcAft>
              <a:buNone/>
            </a:pPr>
            <a:r>
              <a:rPr lang="en" b="1" dirty="0"/>
              <a:t>Chenyang Huang</a:t>
            </a:r>
            <a:endParaRPr b="1" dirty="0"/>
          </a:p>
          <a:p>
            <a:pPr marL="0" lvl="0" indent="0">
              <a:spcBef>
                <a:spcPts val="0"/>
              </a:spcBef>
              <a:spcAft>
                <a:spcPts val="0"/>
              </a:spcAft>
              <a:buNone/>
            </a:pPr>
            <a:endParaRPr dirty="0"/>
          </a:p>
        </p:txBody>
      </p:sp>
      <p:sp>
        <p:nvSpPr>
          <p:cNvPr id="279" name="Shape 279"/>
          <p:cNvSpPr txBox="1"/>
          <p:nvPr/>
        </p:nvSpPr>
        <p:spPr>
          <a:xfrm>
            <a:off x="824000" y="3045750"/>
            <a:ext cx="2856300" cy="447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b="1">
                <a:solidFill>
                  <a:srgbClr val="D9D9D9"/>
                </a:solidFill>
                <a:latin typeface="Maven Pro"/>
                <a:ea typeface="Maven Pro"/>
                <a:cs typeface="Maven Pro"/>
                <a:sym typeface="Maven Pro"/>
              </a:rPr>
              <a:t>TEAM-2</a:t>
            </a:r>
            <a:endParaRPr sz="2400" b="1">
              <a:solidFill>
                <a:srgbClr val="D9D9D9"/>
              </a:solidFill>
              <a:latin typeface="Maven Pro"/>
              <a:ea typeface="Maven Pro"/>
              <a:cs typeface="Maven Pro"/>
              <a:sym typeface="Maven Pro"/>
            </a:endParaRPr>
          </a:p>
        </p:txBody>
      </p:sp>
      <p:sp>
        <p:nvSpPr>
          <p:cNvPr id="2" name="TextBox 1">
            <a:extLst>
              <a:ext uri="{FF2B5EF4-FFF2-40B4-BE49-F238E27FC236}">
                <a16:creationId xmlns:a16="http://schemas.microsoft.com/office/drawing/2014/main" id="{BBE024FF-7BAC-42D4-8CB2-F91264583DB2}"/>
              </a:ext>
            </a:extLst>
          </p:cNvPr>
          <p:cNvSpPr txBox="1"/>
          <p:nvPr/>
        </p:nvSpPr>
        <p:spPr>
          <a:xfrm>
            <a:off x="6065520" y="3493650"/>
            <a:ext cx="2415540" cy="338554"/>
          </a:xfrm>
          <a:prstGeom prst="rect">
            <a:avLst/>
          </a:prstGeom>
          <a:noFill/>
        </p:spPr>
        <p:txBody>
          <a:bodyPr wrap="square" rtlCol="0">
            <a:spAutoFit/>
          </a:bodyPr>
          <a:lstStyle/>
          <a:p>
            <a:r>
              <a:rPr lang="en-US" sz="1600" b="1" dirty="0">
                <a:solidFill>
                  <a:schemeClr val="bg1"/>
                </a:solidFill>
                <a:latin typeface="Maven Pro" panose="020B0604020202020204" charset="0"/>
              </a:rPr>
              <a:t>Professor Subrata 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303800" y="117000"/>
            <a:ext cx="7030500" cy="568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Parameters/Hyperparameters Tuning:</a:t>
            </a:r>
            <a:endParaRPr>
              <a:solidFill>
                <a:srgbClr val="000000"/>
              </a:solidFill>
            </a:endParaRPr>
          </a:p>
          <a:p>
            <a:pPr marL="0" lvl="0" indent="0">
              <a:spcBef>
                <a:spcPts val="0"/>
              </a:spcBef>
              <a:spcAft>
                <a:spcPts val="0"/>
              </a:spcAft>
              <a:buNone/>
            </a:pPr>
            <a:endParaRPr/>
          </a:p>
        </p:txBody>
      </p:sp>
      <p:sp>
        <p:nvSpPr>
          <p:cNvPr id="345" name="Shape 345"/>
          <p:cNvSpPr txBox="1">
            <a:spLocks noGrp="1"/>
          </p:cNvSpPr>
          <p:nvPr>
            <p:ph type="body" idx="1"/>
          </p:nvPr>
        </p:nvSpPr>
        <p:spPr>
          <a:xfrm>
            <a:off x="1234450" y="794725"/>
            <a:ext cx="7769700" cy="4187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b="1">
                <a:latin typeface="Maven Pro"/>
                <a:ea typeface="Maven Pro"/>
                <a:cs typeface="Maven Pro"/>
                <a:sym typeface="Maven Pro"/>
              </a:rPr>
              <a:t>Activation Functions: </a:t>
            </a:r>
            <a:r>
              <a:rPr lang="en" sz="1800">
                <a:latin typeface="Maven Pro"/>
                <a:ea typeface="Maven Pro"/>
                <a:cs typeface="Maven Pro"/>
                <a:sym typeface="Maven Pro"/>
              </a:rPr>
              <a:t>sigmoid, tanh, ReLu, LeakyReLu</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Kernel Initialization: </a:t>
            </a:r>
            <a:r>
              <a:rPr lang="en" sz="1800">
                <a:latin typeface="Maven Pro"/>
                <a:ea typeface="Maven Pro"/>
                <a:cs typeface="Maven Pro"/>
                <a:sym typeface="Maven Pro"/>
              </a:rPr>
              <a:t>random-normal, glorot-uniform</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Epochs: </a:t>
            </a:r>
            <a:r>
              <a:rPr lang="en" sz="1800">
                <a:latin typeface="Maven Pro"/>
                <a:ea typeface="Maven Pro"/>
                <a:cs typeface="Maven Pro"/>
                <a:sym typeface="Maven Pro"/>
              </a:rPr>
              <a:t>The number of iterations.</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Batch Size:</a:t>
            </a:r>
            <a:endParaRPr sz="1800" b="1">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Optimizer: </a:t>
            </a:r>
            <a:r>
              <a:rPr lang="en" sz="1800">
                <a:latin typeface="Maven Pro"/>
                <a:ea typeface="Maven Pro"/>
                <a:cs typeface="Maven Pro"/>
                <a:sym typeface="Maven Pro"/>
              </a:rPr>
              <a:t>SGD, Adamax, Adam, RMSProp</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Loss: </a:t>
            </a:r>
            <a:r>
              <a:rPr lang="en" sz="1800">
                <a:latin typeface="Maven Pro"/>
                <a:ea typeface="Maven Pro"/>
                <a:cs typeface="Maven Pro"/>
                <a:sym typeface="Maven Pro"/>
              </a:rPr>
              <a:t>binary-crossentropy, categorical-crossentropy, sparse categorical crossentropy</a:t>
            </a:r>
            <a:endParaRPr sz="1800">
              <a:latin typeface="Maven Pro"/>
              <a:ea typeface="Maven Pro"/>
              <a:cs typeface="Maven Pro"/>
              <a:sym typeface="Maven Pro"/>
            </a:endParaRPr>
          </a:p>
          <a:p>
            <a:pPr marL="0" lvl="0" indent="0">
              <a:spcBef>
                <a:spcPts val="1600"/>
              </a:spcBef>
              <a:spcAft>
                <a:spcPts val="0"/>
              </a:spcAft>
              <a:buNone/>
            </a:pPr>
            <a:r>
              <a:rPr lang="en" sz="1800" b="1">
                <a:latin typeface="Maven Pro"/>
                <a:ea typeface="Maven Pro"/>
                <a:cs typeface="Maven Pro"/>
                <a:sym typeface="Maven Pro"/>
              </a:rPr>
              <a:t>Dropout: </a:t>
            </a:r>
            <a:r>
              <a:rPr lang="en" sz="1800">
                <a:latin typeface="Maven Pro"/>
                <a:ea typeface="Maven Pro"/>
                <a:cs typeface="Maven Pro"/>
                <a:sym typeface="Maven Pro"/>
              </a:rPr>
              <a:t>A regularization layer</a:t>
            </a:r>
            <a:endParaRPr sz="1800">
              <a:latin typeface="Maven Pro"/>
              <a:ea typeface="Maven Pro"/>
              <a:cs typeface="Maven Pro"/>
              <a:sym typeface="Maven Pro"/>
            </a:endParaRPr>
          </a:p>
          <a:p>
            <a:pPr marL="0" lvl="0" indent="0">
              <a:spcBef>
                <a:spcPts val="1600"/>
              </a:spcBef>
              <a:spcAft>
                <a:spcPts val="0"/>
              </a:spcAft>
              <a:buNone/>
            </a:pPr>
            <a:endParaRPr/>
          </a:p>
          <a:p>
            <a:pPr marL="0" lvl="0" indent="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117000"/>
            <a:ext cx="70305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Optimizers:</a:t>
            </a:r>
            <a:endParaRPr/>
          </a:p>
        </p:txBody>
      </p:sp>
      <p:sp>
        <p:nvSpPr>
          <p:cNvPr id="351" name="Shape 351"/>
          <p:cNvSpPr txBox="1">
            <a:spLocks noGrp="1"/>
          </p:cNvSpPr>
          <p:nvPr>
            <p:ph type="body" idx="1"/>
          </p:nvPr>
        </p:nvSpPr>
        <p:spPr>
          <a:xfrm>
            <a:off x="1303800" y="806825"/>
            <a:ext cx="7482600" cy="40179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t>
            </a:r>
            <a:r>
              <a:rPr lang="en" sz="1800">
                <a:latin typeface="Maven Pro"/>
                <a:ea typeface="Maven Pro"/>
                <a:cs typeface="Maven Pro"/>
                <a:sym typeface="Maven Pro"/>
              </a:rPr>
              <a:t>- It is one of the fastest optimization algorithm, it computes an individual learning rate per parameter.</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RMSProp</a:t>
            </a:r>
            <a:r>
              <a:rPr lang="en" sz="1800">
                <a:latin typeface="Maven Pro"/>
                <a:ea typeface="Maven Pro"/>
                <a:cs typeface="Maven Pro"/>
                <a:sym typeface="Maven Pro"/>
              </a:rPr>
              <a:t> - Maintains a per parameter learning rate and does well on cases where the data is noisy.</a:t>
            </a:r>
            <a:endParaRPr sz="1800">
              <a:latin typeface="Maven Pro"/>
              <a:ea typeface="Maven Pro"/>
              <a:cs typeface="Maven Pro"/>
              <a:sym typeface="Maven Pro"/>
            </a:endParaRPr>
          </a:p>
          <a:p>
            <a:pPr marL="457200" lvl="0" indent="-342900" algn="just" rtl="0">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Adamax </a:t>
            </a:r>
            <a:r>
              <a:rPr lang="en" sz="1800">
                <a:latin typeface="Maven Pro"/>
                <a:ea typeface="Maven Pro"/>
                <a:cs typeface="Maven Pro"/>
                <a:sym typeface="Maven Pro"/>
              </a:rPr>
              <a:t>- A form of Adam optimizer which works well on a sparse dataset.</a:t>
            </a:r>
            <a:endParaRPr sz="1800">
              <a:latin typeface="Maven Pro"/>
              <a:ea typeface="Maven Pro"/>
              <a:cs typeface="Maven Pro"/>
              <a:sym typeface="Maven Pro"/>
            </a:endParaRPr>
          </a:p>
          <a:p>
            <a:pPr marL="457200" lvl="0" indent="-342900" algn="just">
              <a:lnSpc>
                <a:spcPct val="150000"/>
              </a:lnSpc>
              <a:spcBef>
                <a:spcPts val="0"/>
              </a:spcBef>
              <a:spcAft>
                <a:spcPts val="0"/>
              </a:spcAft>
              <a:buSzPts val="1800"/>
              <a:buFont typeface="Maven Pro"/>
              <a:buAutoNum type="arabicPeriod"/>
            </a:pPr>
            <a:r>
              <a:rPr lang="en" sz="1800" b="1">
                <a:latin typeface="Maven Pro"/>
                <a:ea typeface="Maven Pro"/>
                <a:cs typeface="Maven Pro"/>
                <a:sym typeface="Maven Pro"/>
              </a:rPr>
              <a:t>SGD - </a:t>
            </a:r>
            <a:r>
              <a:rPr lang="en" sz="1800">
                <a:latin typeface="Maven Pro"/>
                <a:ea typeface="Maven Pro"/>
                <a:cs typeface="Maven Pro"/>
                <a:sym typeface="Maven Pro"/>
              </a:rPr>
              <a:t>Stochastic Gradient Descent forms the basis of all the algorithms, but since it does not do adaptive initialization like Adam, it is considerably slow.</a:t>
            </a:r>
            <a:endParaRPr sz="1800">
              <a:latin typeface="Maven Pro"/>
              <a:ea typeface="Maven Pro"/>
              <a:cs typeface="Maven Pro"/>
              <a:sym typeface="Maven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xfrm>
            <a:off x="1303800" y="213800"/>
            <a:ext cx="7030500" cy="556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Batch Normalization :</a:t>
            </a:r>
            <a:endParaRPr/>
          </a:p>
        </p:txBody>
      </p:sp>
      <p:sp>
        <p:nvSpPr>
          <p:cNvPr id="357" name="Shape 357"/>
          <p:cNvSpPr txBox="1">
            <a:spLocks noGrp="1"/>
          </p:cNvSpPr>
          <p:nvPr>
            <p:ph type="body" idx="1"/>
          </p:nvPr>
        </p:nvSpPr>
        <p:spPr>
          <a:xfrm>
            <a:off x="1142125" y="770600"/>
            <a:ext cx="7801500" cy="4223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800">
                <a:solidFill>
                  <a:srgbClr val="333333"/>
                </a:solidFill>
                <a:latin typeface="Maven Pro"/>
                <a:ea typeface="Maven Pro"/>
                <a:cs typeface="Maven Pro"/>
                <a:sym typeface="Maven Pro"/>
              </a:rPr>
              <a:t>Batch normalization could benefit the learning of our model in two ways: faster learning and higher overall accuracy. </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From model 1 to model 2 we found that the learning is much more faster</a:t>
            </a:r>
            <a:endParaRPr sz="1800">
              <a:solidFill>
                <a:srgbClr val="333333"/>
              </a:solidFill>
              <a:latin typeface="Maven Pro"/>
              <a:ea typeface="Maven Pro"/>
              <a:cs typeface="Maven Pro"/>
              <a:sym typeface="Maven Pro"/>
            </a:endParaRPr>
          </a:p>
          <a:p>
            <a:pPr marL="0" lvl="0" indent="0" algn="just">
              <a:lnSpc>
                <a:spcPct val="150000"/>
              </a:lnSpc>
              <a:spcBef>
                <a:spcPts val="1600"/>
              </a:spcBef>
              <a:spcAft>
                <a:spcPts val="0"/>
              </a:spcAft>
              <a:buNone/>
            </a:pPr>
            <a:r>
              <a:rPr lang="en" sz="1800">
                <a:solidFill>
                  <a:srgbClr val="333333"/>
                </a:solidFill>
                <a:latin typeface="Maven Pro"/>
                <a:ea typeface="Maven Pro"/>
                <a:cs typeface="Maven Pro"/>
                <a:sym typeface="Maven Pro"/>
              </a:rPr>
              <a:t>As the data flows through a deep network, the weights and parameters adjust its values, sometimes making the data too big or too small again - a problem called "internal covariate shift". By normalizing the data in each mini-batch, this problem is largely avoided. </a:t>
            </a:r>
            <a:endParaRPr sz="1800">
              <a:solidFill>
                <a:srgbClr val="333333"/>
              </a:solidFill>
              <a:latin typeface="Maven Pro"/>
              <a:ea typeface="Maven Pro"/>
              <a:cs typeface="Maven Pro"/>
              <a:sym typeface="Maven Pro"/>
            </a:endParaRPr>
          </a:p>
          <a:p>
            <a:pPr marL="0" lvl="0" indent="0">
              <a:lnSpc>
                <a:spcPct val="150000"/>
              </a:lnSpc>
              <a:spcBef>
                <a:spcPts val="1600"/>
              </a:spcBef>
              <a:spcAft>
                <a:spcPts val="1600"/>
              </a:spcAft>
              <a:buNone/>
            </a:pPr>
            <a:endParaRPr sz="1200">
              <a:solidFill>
                <a:srgbClr val="333333"/>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1161825" y="213450"/>
            <a:ext cx="7172400" cy="557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Data augmentation:</a:t>
            </a:r>
            <a:endParaRPr/>
          </a:p>
        </p:txBody>
      </p:sp>
      <p:sp>
        <p:nvSpPr>
          <p:cNvPr id="363" name="Shape 363"/>
          <p:cNvSpPr txBox="1">
            <a:spLocks noGrp="1"/>
          </p:cNvSpPr>
          <p:nvPr>
            <p:ph type="body" idx="1"/>
          </p:nvPr>
        </p:nvSpPr>
        <p:spPr>
          <a:xfrm>
            <a:off x="1161825" y="770550"/>
            <a:ext cx="7624500" cy="2444700"/>
          </a:xfrm>
          <a:prstGeom prst="rect">
            <a:avLst/>
          </a:prstGeom>
        </p:spPr>
        <p:txBody>
          <a:bodyPr spcFirstLastPara="1" wrap="square" lIns="91425" tIns="91425" rIns="91425" bIns="91425" anchor="t" anchorCtr="0">
            <a:noAutofit/>
          </a:bodyPr>
          <a:lstStyle/>
          <a:p>
            <a:pPr marL="0" lvl="0" indent="0" algn="just">
              <a:spcBef>
                <a:spcPts val="0"/>
              </a:spcBef>
              <a:spcAft>
                <a:spcPts val="0"/>
              </a:spcAft>
              <a:buNone/>
            </a:pPr>
            <a:r>
              <a:rPr lang="en" sz="1400">
                <a:solidFill>
                  <a:srgbClr val="333333"/>
                </a:solidFill>
                <a:latin typeface="Maven Pro"/>
                <a:ea typeface="Maven Pro"/>
                <a:cs typeface="Maven Pro"/>
                <a:sym typeface="Maven Pro"/>
              </a:rPr>
              <a:t>Data augmentation means increasing the number of data points. For images, it means that increasing the number of images in the dataset.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How can we do it ?</a:t>
            </a:r>
            <a:endParaRPr sz="1400" b="1" u="sng">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a:solidFill>
                  <a:srgbClr val="333333"/>
                </a:solidFill>
                <a:latin typeface="Maven Pro"/>
                <a:ea typeface="Maven Pro"/>
                <a:cs typeface="Maven Pro"/>
                <a:sym typeface="Maven Pro"/>
              </a:rPr>
              <a:t>We can simply rotate the image or change the brightness or saturation of the model. </a:t>
            </a:r>
            <a:endParaRPr sz="1400">
              <a:solidFill>
                <a:srgbClr val="333333"/>
              </a:solidFill>
              <a:latin typeface="Maven Pro"/>
              <a:ea typeface="Maven Pro"/>
              <a:cs typeface="Maven Pro"/>
              <a:sym typeface="Maven Pro"/>
            </a:endParaRPr>
          </a:p>
          <a:p>
            <a:pPr marL="0" lvl="0" indent="0" algn="just">
              <a:spcBef>
                <a:spcPts val="1600"/>
              </a:spcBef>
              <a:spcAft>
                <a:spcPts val="0"/>
              </a:spcAft>
              <a:buNone/>
            </a:pPr>
            <a:r>
              <a:rPr lang="en" sz="1400" b="1" u="sng">
                <a:solidFill>
                  <a:srgbClr val="333333"/>
                </a:solidFill>
                <a:latin typeface="Maven Pro"/>
                <a:ea typeface="Maven Pro"/>
                <a:cs typeface="Maven Pro"/>
                <a:sym typeface="Maven Pro"/>
              </a:rPr>
              <a:t>Why we are doing it？</a:t>
            </a:r>
            <a:endParaRPr sz="1400" b="1" u="sng">
              <a:solidFill>
                <a:srgbClr val="333333"/>
              </a:solidFill>
              <a:latin typeface="Maven Pro"/>
              <a:ea typeface="Maven Pro"/>
              <a:cs typeface="Maven Pro"/>
              <a:sym typeface="Maven Pro"/>
            </a:endParaRPr>
          </a:p>
          <a:p>
            <a:pPr marL="0" lvl="0" indent="0" algn="just">
              <a:spcBef>
                <a:spcPts val="1600"/>
              </a:spcBef>
              <a:spcAft>
                <a:spcPts val="1600"/>
              </a:spcAft>
              <a:buNone/>
            </a:pPr>
            <a:r>
              <a:rPr lang="en" sz="1400">
                <a:solidFill>
                  <a:srgbClr val="333333"/>
                </a:solidFill>
                <a:latin typeface="Maven Pro"/>
                <a:ea typeface="Maven Pro"/>
                <a:cs typeface="Maven Pro"/>
                <a:sym typeface="Maven Pro"/>
              </a:rPr>
              <a:t>It help us prevent overfitting. As the data are generalized by flipping and rotating.</a:t>
            </a:r>
            <a:endParaRPr sz="1400">
              <a:latin typeface="Maven Pro"/>
              <a:ea typeface="Maven Pro"/>
              <a:cs typeface="Maven Pro"/>
              <a:sym typeface="Maven Pro"/>
            </a:endParaRPr>
          </a:p>
        </p:txBody>
      </p:sp>
      <p:pic>
        <p:nvPicPr>
          <p:cNvPr id="364" name="Shape 364"/>
          <p:cNvPicPr preferRelativeResize="0"/>
          <p:nvPr/>
        </p:nvPicPr>
        <p:blipFill>
          <a:blip r:embed="rId3">
            <a:alphaModFix/>
          </a:blip>
          <a:stretch>
            <a:fillRect/>
          </a:stretch>
        </p:blipFill>
        <p:spPr>
          <a:xfrm>
            <a:off x="1220025" y="3360425"/>
            <a:ext cx="3572501" cy="1568725"/>
          </a:xfrm>
          <a:prstGeom prst="rect">
            <a:avLst/>
          </a:prstGeom>
          <a:noFill/>
          <a:ln>
            <a:noFill/>
          </a:ln>
        </p:spPr>
      </p:pic>
      <p:pic>
        <p:nvPicPr>
          <p:cNvPr id="365" name="Shape 365"/>
          <p:cNvPicPr preferRelativeResize="0"/>
          <p:nvPr/>
        </p:nvPicPr>
        <p:blipFill>
          <a:blip r:embed="rId4">
            <a:alphaModFix/>
          </a:blip>
          <a:stretch>
            <a:fillRect/>
          </a:stretch>
        </p:blipFill>
        <p:spPr>
          <a:xfrm>
            <a:off x="4911525" y="3360425"/>
            <a:ext cx="3729550" cy="1568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1303800" y="104875"/>
            <a:ext cx="7030500" cy="593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Results:</a:t>
            </a:r>
            <a:endParaRPr>
              <a:solidFill>
                <a:srgbClr val="000000"/>
              </a:solidFill>
            </a:endParaRPr>
          </a:p>
        </p:txBody>
      </p:sp>
      <p:graphicFrame>
        <p:nvGraphicFramePr>
          <p:cNvPr id="371" name="Shape 371"/>
          <p:cNvGraphicFramePr/>
          <p:nvPr>
            <p:extLst>
              <p:ext uri="{D42A27DB-BD31-4B8C-83A1-F6EECF244321}">
                <p14:modId xmlns:p14="http://schemas.microsoft.com/office/powerpoint/2010/main" val="1140766493"/>
              </p:ext>
            </p:extLst>
          </p:nvPr>
        </p:nvGraphicFramePr>
        <p:xfrm>
          <a:off x="1181101" y="876299"/>
          <a:ext cx="3779519" cy="3794553"/>
        </p:xfrm>
        <a:graphic>
          <a:graphicData uri="http://schemas.openxmlformats.org/drawingml/2006/table">
            <a:tbl>
              <a:tblPr>
                <a:noFill/>
                <a:tableStyleId>{000E0BE8-E20B-4E39-AC8B-D96BC1FE8E58}</a:tableStyleId>
              </a:tblPr>
              <a:tblGrid>
                <a:gridCol w="594359">
                  <a:extLst>
                    <a:ext uri="{9D8B030D-6E8A-4147-A177-3AD203B41FA5}">
                      <a16:colId xmlns:a16="http://schemas.microsoft.com/office/drawing/2014/main" val="20000"/>
                    </a:ext>
                  </a:extLst>
                </a:gridCol>
                <a:gridCol w="80772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79120">
                  <a:extLst>
                    <a:ext uri="{9D8B030D-6E8A-4147-A177-3AD203B41FA5}">
                      <a16:colId xmlns:a16="http://schemas.microsoft.com/office/drawing/2014/main" val="20003"/>
                    </a:ext>
                  </a:extLst>
                </a:gridCol>
                <a:gridCol w="883920">
                  <a:extLst>
                    <a:ext uri="{9D8B030D-6E8A-4147-A177-3AD203B41FA5}">
                      <a16:colId xmlns:a16="http://schemas.microsoft.com/office/drawing/2014/main" val="20004"/>
                    </a:ext>
                  </a:extLst>
                </a:gridCol>
              </a:tblGrid>
              <a:tr h="542079">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542079">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79.72%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0.6214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78.36%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62.73%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0.610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1.2982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93.01%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0.22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1.1419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542079">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86.33%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0.37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0.8017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84.43%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82.30%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0.452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542079">
                <a:tc>
                  <a:txBody>
                    <a:bodyPr/>
                    <a:lstStyle/>
                    <a:p>
                      <a:pPr marL="0" lvl="0" indent="0" algn="ctr" rtl="0">
                        <a:spcBef>
                          <a:spcPts val="0"/>
                        </a:spcBef>
                        <a:spcAft>
                          <a:spcPts val="0"/>
                        </a:spcAft>
                        <a:buNone/>
                      </a:pPr>
                      <a:r>
                        <a:rPr lang="en" sz="1100" b="1" dirty="0">
                          <a:latin typeface="Maven Pro"/>
                          <a:ea typeface="Maven Pro"/>
                          <a:cs typeface="Maven Pro"/>
                          <a:sym typeface="Maven Pro"/>
                        </a:rPr>
                        <a:t>Model 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a:latin typeface="Maven Pro"/>
                          <a:ea typeface="Maven Pro"/>
                          <a:cs typeface="Maven Pro"/>
                          <a:sym typeface="Maven Pro"/>
                        </a:rPr>
                        <a:t>88.09%</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0.196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0.4028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2" name="Picture 1">
            <a:extLst>
              <a:ext uri="{FF2B5EF4-FFF2-40B4-BE49-F238E27FC236}">
                <a16:creationId xmlns:a16="http://schemas.microsoft.com/office/drawing/2014/main" id="{12FAEA4B-EB58-4C5A-9E35-4E167DF41498}"/>
              </a:ext>
            </a:extLst>
          </p:cNvPr>
          <p:cNvPicPr>
            <a:picLocks noChangeAspect="1"/>
          </p:cNvPicPr>
          <p:nvPr/>
        </p:nvPicPr>
        <p:blipFill>
          <a:blip r:embed="rId3"/>
          <a:stretch>
            <a:fillRect/>
          </a:stretch>
        </p:blipFill>
        <p:spPr>
          <a:xfrm>
            <a:off x="5044441" y="876299"/>
            <a:ext cx="3970020" cy="3794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Thank You!</a:t>
            </a:r>
            <a:endParaRPr/>
          </a:p>
        </p:txBody>
      </p:sp>
      <p:sp>
        <p:nvSpPr>
          <p:cNvPr id="377" name="Shape 377"/>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1191650" y="104875"/>
            <a:ext cx="7672800" cy="859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000000"/>
                </a:solidFill>
              </a:rPr>
              <a:t>About the Dataset:</a:t>
            </a:r>
            <a:endParaRPr sz="3000">
              <a:solidFill>
                <a:srgbClr val="000000"/>
              </a:solidFill>
            </a:endParaRPr>
          </a:p>
          <a:p>
            <a:pPr marL="0" lvl="0" indent="0">
              <a:spcBef>
                <a:spcPts val="0"/>
              </a:spcBef>
              <a:spcAft>
                <a:spcPts val="0"/>
              </a:spcAft>
              <a:buNone/>
            </a:pPr>
            <a:r>
              <a:rPr lang="en" sz="1800">
                <a:solidFill>
                  <a:srgbClr val="666666"/>
                </a:solidFill>
              </a:rPr>
              <a:t>What is CIFAR-10?</a:t>
            </a:r>
            <a:endParaRPr sz="1800">
              <a:solidFill>
                <a:srgbClr val="666666"/>
              </a:solidFill>
            </a:endParaRPr>
          </a:p>
        </p:txBody>
      </p:sp>
      <p:sp>
        <p:nvSpPr>
          <p:cNvPr id="285" name="Shape 285"/>
          <p:cNvSpPr txBox="1">
            <a:spLocks noGrp="1"/>
          </p:cNvSpPr>
          <p:nvPr>
            <p:ph type="body" idx="1"/>
          </p:nvPr>
        </p:nvSpPr>
        <p:spPr>
          <a:xfrm>
            <a:off x="1191650" y="1012400"/>
            <a:ext cx="7854900" cy="1839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800">
                <a:solidFill>
                  <a:srgbClr val="000000"/>
                </a:solidFill>
                <a:latin typeface="Maven Pro"/>
                <a:ea typeface="Maven Pro"/>
                <a:cs typeface="Maven Pro"/>
                <a:sym typeface="Maven Pro"/>
              </a:rPr>
              <a:t>The CIFAR-10 dataset consists of 60,000 32X32 images which are divided into 10 categories (airplane, automobile, bird, cat, etc.) and each category has 6000 images. The images are split in train and test.</a:t>
            </a:r>
            <a:endParaRPr sz="1800">
              <a:solidFill>
                <a:srgbClr val="000000"/>
              </a:solidFill>
              <a:latin typeface="Maven Pro"/>
              <a:ea typeface="Maven Pro"/>
              <a:cs typeface="Maven Pro"/>
              <a:sym typeface="Maven Pro"/>
            </a:endParaRPr>
          </a:p>
          <a:p>
            <a:pPr marL="0" lvl="0" indent="0" algn="just">
              <a:spcBef>
                <a:spcPts val="0"/>
              </a:spcBef>
              <a:spcAft>
                <a:spcPts val="0"/>
              </a:spcAft>
              <a:buNone/>
            </a:pPr>
            <a:r>
              <a:rPr lang="en" sz="1800" b="1">
                <a:solidFill>
                  <a:srgbClr val="000000"/>
                </a:solidFill>
                <a:latin typeface="Maven Pro"/>
                <a:ea typeface="Maven Pro"/>
                <a:cs typeface="Maven Pro"/>
                <a:sym typeface="Maven Pro"/>
              </a:rPr>
              <a:t>Train- 50,000 observations</a:t>
            </a:r>
            <a:endParaRPr sz="1800" b="1">
              <a:solidFill>
                <a:srgbClr val="000000"/>
              </a:solidFill>
              <a:latin typeface="Maven Pro"/>
              <a:ea typeface="Maven Pro"/>
              <a:cs typeface="Maven Pro"/>
              <a:sym typeface="Maven Pro"/>
            </a:endParaRPr>
          </a:p>
          <a:p>
            <a:pPr marL="0" lvl="0" indent="0" algn="just" rtl="0">
              <a:spcBef>
                <a:spcPts val="0"/>
              </a:spcBef>
              <a:spcAft>
                <a:spcPts val="0"/>
              </a:spcAft>
              <a:buNone/>
            </a:pPr>
            <a:r>
              <a:rPr lang="en" sz="1800" b="1">
                <a:solidFill>
                  <a:srgbClr val="000000"/>
                </a:solidFill>
                <a:latin typeface="Maven Pro"/>
                <a:ea typeface="Maven Pro"/>
                <a:cs typeface="Maven Pro"/>
                <a:sym typeface="Maven Pro"/>
              </a:rPr>
              <a:t>Test- 10,000 observations</a:t>
            </a: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b="1">
              <a:solidFill>
                <a:srgbClr val="000000"/>
              </a:solidFill>
              <a:latin typeface="Maven Pro"/>
              <a:ea typeface="Maven Pro"/>
              <a:cs typeface="Maven Pro"/>
              <a:sym typeface="Maven Pro"/>
            </a:endParaRPr>
          </a:p>
          <a:p>
            <a:pPr marL="0" lvl="0" indent="0" algn="just">
              <a:spcBef>
                <a:spcPts val="0"/>
              </a:spcBef>
              <a:spcAft>
                <a:spcPts val="0"/>
              </a:spcAft>
              <a:buNone/>
            </a:pPr>
            <a:endParaRPr sz="1800">
              <a:solidFill>
                <a:srgbClr val="000000"/>
              </a:solidFill>
              <a:latin typeface="Maven Pro"/>
              <a:ea typeface="Maven Pro"/>
              <a:cs typeface="Maven Pro"/>
              <a:sym typeface="Maven Pro"/>
            </a:endParaRPr>
          </a:p>
          <a:p>
            <a:pPr marL="0" lvl="0" indent="0">
              <a:spcBef>
                <a:spcPts val="0"/>
              </a:spcBef>
              <a:spcAft>
                <a:spcPts val="0"/>
              </a:spcAft>
              <a:buNone/>
            </a:pPr>
            <a:endParaRPr sz="1800">
              <a:solidFill>
                <a:srgbClr val="000000"/>
              </a:solidFill>
            </a:endParaRPr>
          </a:p>
          <a:p>
            <a:pPr marL="0" lvl="0" indent="0">
              <a:spcBef>
                <a:spcPts val="1600"/>
              </a:spcBef>
              <a:spcAft>
                <a:spcPts val="0"/>
              </a:spcAft>
              <a:buNone/>
            </a:pPr>
            <a:endParaRPr sz="1800">
              <a:solidFill>
                <a:srgbClr val="FFFFFF"/>
              </a:solidFill>
            </a:endParaRPr>
          </a:p>
          <a:p>
            <a:pPr marL="0" lvl="0" indent="0">
              <a:spcBef>
                <a:spcPts val="1600"/>
              </a:spcBef>
              <a:spcAft>
                <a:spcPts val="1600"/>
              </a:spcAft>
              <a:buNone/>
            </a:pPr>
            <a:endParaRPr sz="1800">
              <a:solidFill>
                <a:srgbClr val="FFFFFF"/>
              </a:solidFill>
            </a:endParaRPr>
          </a:p>
        </p:txBody>
      </p:sp>
      <p:sp>
        <p:nvSpPr>
          <p:cNvPr id="286" name="Shape 286"/>
          <p:cNvSpPr txBox="1"/>
          <p:nvPr/>
        </p:nvSpPr>
        <p:spPr>
          <a:xfrm>
            <a:off x="1191650" y="2997350"/>
            <a:ext cx="7776300" cy="1839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800" b="1">
                <a:solidFill>
                  <a:srgbClr val="434343"/>
                </a:solidFill>
                <a:latin typeface="Maven Pro"/>
                <a:ea typeface="Maven Pro"/>
                <a:cs typeface="Maven Pro"/>
                <a:sym typeface="Maven Pro"/>
              </a:rPr>
              <a:t>Library used for processing CIFAR-10 dataset:</a:t>
            </a:r>
            <a:endParaRPr sz="1800" b="1">
              <a:solidFill>
                <a:srgbClr val="434343"/>
              </a:solidFill>
              <a:latin typeface="Maven Pro"/>
              <a:ea typeface="Maven Pro"/>
              <a:cs typeface="Maven Pro"/>
              <a:sym typeface="Maven Pro"/>
            </a:endParaRPr>
          </a:p>
          <a:p>
            <a:pPr marL="0" lvl="0" indent="0" algn="just" rtl="0">
              <a:lnSpc>
                <a:spcPct val="115000"/>
              </a:lnSpc>
              <a:spcBef>
                <a:spcPts val="0"/>
              </a:spcBef>
              <a:spcAft>
                <a:spcPts val="0"/>
              </a:spcAft>
              <a:buNone/>
            </a:pPr>
            <a:r>
              <a:rPr lang="en" sz="1800">
                <a:latin typeface="Maven Pro"/>
                <a:ea typeface="Maven Pro"/>
                <a:cs typeface="Maven Pro"/>
                <a:sym typeface="Maven Pro"/>
              </a:rPr>
              <a:t>Keras is a high-level neural networks API, which runs on Python and uses TensorFlow in the background. It allows for fast prototyping.</a:t>
            </a:r>
            <a:endParaRPr sz="18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210225" y="108925"/>
            <a:ext cx="7124100" cy="564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Convolution Neural Network:</a:t>
            </a:r>
            <a:endParaRPr>
              <a:solidFill>
                <a:srgbClr val="000000"/>
              </a:solidFill>
            </a:endParaRPr>
          </a:p>
        </p:txBody>
      </p:sp>
      <p:sp>
        <p:nvSpPr>
          <p:cNvPr id="292" name="Shape 292"/>
          <p:cNvSpPr txBox="1">
            <a:spLocks noGrp="1"/>
          </p:cNvSpPr>
          <p:nvPr>
            <p:ph type="body" idx="1"/>
          </p:nvPr>
        </p:nvSpPr>
        <p:spPr>
          <a:xfrm>
            <a:off x="1210225" y="673825"/>
            <a:ext cx="7745400" cy="3972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800">
                <a:solidFill>
                  <a:srgbClr val="000000"/>
                </a:solidFill>
                <a:latin typeface="Maven Pro"/>
                <a:ea typeface="Maven Pro"/>
                <a:cs typeface="Maven Pro"/>
                <a:sym typeface="Maven Pro"/>
              </a:rPr>
              <a:t>CNNs are one of the most commonly used Neural Networks for Image Classification and Recognition. This is the technique that we are going to use on the CIFAR-10 dataset to classify images in one of the 10 categories.</a:t>
            </a:r>
            <a:endParaRPr sz="1800">
              <a:solidFill>
                <a:srgbClr val="000000"/>
              </a:solidFill>
              <a:latin typeface="Maven Pro"/>
              <a:ea typeface="Maven Pro"/>
              <a:cs typeface="Maven Pro"/>
              <a:sym typeface="Maven Pro"/>
            </a:endParaRPr>
          </a:p>
          <a:p>
            <a:pPr marL="0" lvl="0" indent="0">
              <a:spcBef>
                <a:spcPts val="1600"/>
              </a:spcBef>
              <a:spcAft>
                <a:spcPts val="0"/>
              </a:spcAft>
              <a:buNone/>
            </a:pPr>
            <a:r>
              <a:rPr lang="en" sz="1800">
                <a:solidFill>
                  <a:srgbClr val="000000"/>
                </a:solidFill>
                <a:latin typeface="Maven Pro"/>
                <a:ea typeface="Maven Pro"/>
                <a:cs typeface="Maven Pro"/>
                <a:sym typeface="Maven Pro"/>
              </a:rPr>
              <a:t>CNN has 4 steps:</a:t>
            </a:r>
            <a:endParaRPr sz="1800">
              <a:solidFill>
                <a:srgbClr val="000000"/>
              </a:solidFill>
              <a:latin typeface="Maven Pro"/>
              <a:ea typeface="Maven Pro"/>
              <a:cs typeface="Maven Pro"/>
              <a:sym typeface="Maven Pro"/>
            </a:endParaRPr>
          </a:p>
          <a:p>
            <a:pPr marL="457200" lvl="0" indent="-342900" rtl="0">
              <a:spcBef>
                <a:spcPts val="160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Convolution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Activation Function</a:t>
            </a:r>
            <a:endParaRPr sz="1800" b="1">
              <a:solidFill>
                <a:srgbClr val="000000"/>
              </a:solidFill>
              <a:latin typeface="Maven Pro"/>
              <a:ea typeface="Maven Pro"/>
              <a:cs typeface="Maven Pro"/>
              <a:sym typeface="Maven Pro"/>
            </a:endParaRPr>
          </a:p>
          <a:p>
            <a:pPr marL="457200" lvl="0" indent="-342900" rtl="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Pooling</a:t>
            </a:r>
            <a:endParaRPr sz="1800" b="1">
              <a:solidFill>
                <a:srgbClr val="000000"/>
              </a:solidFill>
              <a:latin typeface="Maven Pro"/>
              <a:ea typeface="Maven Pro"/>
              <a:cs typeface="Maven Pro"/>
              <a:sym typeface="Maven Pro"/>
            </a:endParaRPr>
          </a:p>
          <a:p>
            <a:pPr marL="457200" lvl="0" indent="-342900">
              <a:spcBef>
                <a:spcPts val="0"/>
              </a:spcBef>
              <a:spcAft>
                <a:spcPts val="0"/>
              </a:spcAft>
              <a:buClr>
                <a:srgbClr val="000000"/>
              </a:buClr>
              <a:buSzPts val="1800"/>
              <a:buFont typeface="Maven Pro"/>
              <a:buAutoNum type="arabicPeriod"/>
            </a:pPr>
            <a:r>
              <a:rPr lang="en" sz="1800" b="1">
                <a:solidFill>
                  <a:srgbClr val="000000"/>
                </a:solidFill>
                <a:latin typeface="Maven Pro"/>
                <a:ea typeface="Maven Pro"/>
                <a:cs typeface="Maven Pro"/>
                <a:sym typeface="Maven Pro"/>
              </a:rPr>
              <a:t>Fully Connected Layer - Dense Layer</a:t>
            </a:r>
            <a:endParaRPr sz="1800" b="1">
              <a:solidFill>
                <a:srgbClr val="000000"/>
              </a:solidFill>
              <a:latin typeface="Maven Pro"/>
              <a:ea typeface="Maven Pro"/>
              <a:cs typeface="Maven Pro"/>
              <a:sym typeface="Maven Pro"/>
            </a:endParaRPr>
          </a:p>
          <a:p>
            <a:pPr marL="0" lvl="0" indent="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1198125" y="68575"/>
            <a:ext cx="76125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1:</a:t>
            </a:r>
            <a:endParaRPr>
              <a:solidFill>
                <a:srgbClr val="000000"/>
              </a:solidFill>
            </a:endParaRPr>
          </a:p>
          <a:p>
            <a:pPr marL="0" lvl="0" indent="0">
              <a:spcBef>
                <a:spcPts val="0"/>
              </a:spcBef>
              <a:spcAft>
                <a:spcPts val="0"/>
              </a:spcAft>
              <a:buNone/>
            </a:pPr>
            <a:endParaRPr/>
          </a:p>
        </p:txBody>
      </p:sp>
      <p:sp>
        <p:nvSpPr>
          <p:cNvPr id="298" name="Shape 298"/>
          <p:cNvSpPr txBox="1">
            <a:spLocks noGrp="1"/>
          </p:cNvSpPr>
          <p:nvPr>
            <p:ph type="body" idx="1"/>
          </p:nvPr>
        </p:nvSpPr>
        <p:spPr>
          <a:xfrm>
            <a:off x="1198125" y="601075"/>
            <a:ext cx="7878600" cy="438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tanh</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a:lnSpc>
                <a:spcPct val="100000"/>
              </a:lnSpc>
              <a:spcBef>
                <a:spcPts val="0"/>
              </a:spcBef>
              <a:spcAft>
                <a:spcPts val="0"/>
              </a:spcAft>
              <a:buNone/>
            </a:pPr>
            <a:r>
              <a:rPr lang="en" sz="1800">
                <a:latin typeface="Maven Pro"/>
                <a:ea typeface="Maven Pro"/>
                <a:cs typeface="Maven Pro"/>
                <a:sym typeface="Maven Pro"/>
              </a:rPr>
              <a:t>random-normal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4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79.72%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62.14%</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Loss:0.579</a:t>
            </a:r>
            <a:endParaRPr sz="1400" b="1">
              <a:latin typeface="Maven Pro"/>
              <a:ea typeface="Maven Pro"/>
              <a:cs typeface="Maven Pro"/>
              <a:sym typeface="Maven Pro"/>
            </a:endParaRPr>
          </a:p>
          <a:p>
            <a:pPr marL="0" lvl="0" indent="0">
              <a:lnSpc>
                <a:spcPct val="100000"/>
              </a:lnSpc>
              <a:spcBef>
                <a:spcPts val="0"/>
              </a:spcBef>
              <a:spcAft>
                <a:spcPts val="0"/>
              </a:spcAft>
              <a:buNone/>
            </a:pPr>
            <a:r>
              <a:rPr lang="en" sz="1400" b="1">
                <a:latin typeface="Maven Pro"/>
                <a:ea typeface="Maven Pro"/>
                <a:cs typeface="Maven Pro"/>
                <a:sym typeface="Maven Pro"/>
              </a:rPr>
              <a:t>Validation Loss:0.6214</a:t>
            </a:r>
            <a:endParaRPr sz="1400" b="1">
              <a:latin typeface="Maven Pro"/>
              <a:ea typeface="Maven Pro"/>
              <a:cs typeface="Maven Pro"/>
              <a:sym typeface="Maven Pro"/>
            </a:endParaRPr>
          </a:p>
          <a:p>
            <a:pPr marL="0" lvl="0" indent="0">
              <a:spcBef>
                <a:spcPts val="0"/>
              </a:spcBef>
              <a:spcAft>
                <a:spcPts val="1600"/>
              </a:spcAft>
              <a:buNone/>
            </a:pPr>
            <a:endParaRPr>
              <a:latin typeface="Maven Pro"/>
              <a:ea typeface="Maven Pro"/>
              <a:cs typeface="Maven Pro"/>
              <a:sym typeface="Maven Pro"/>
            </a:endParaRPr>
          </a:p>
        </p:txBody>
      </p:sp>
      <p:pic>
        <p:nvPicPr>
          <p:cNvPr id="299" name="Shape 299"/>
          <p:cNvPicPr preferRelativeResize="0"/>
          <p:nvPr/>
        </p:nvPicPr>
        <p:blipFill>
          <a:blip r:embed="rId3">
            <a:alphaModFix/>
          </a:blip>
          <a:stretch>
            <a:fillRect/>
          </a:stretch>
        </p:blipFill>
        <p:spPr>
          <a:xfrm>
            <a:off x="4671500" y="601075"/>
            <a:ext cx="4222526" cy="1984800"/>
          </a:xfrm>
          <a:prstGeom prst="rect">
            <a:avLst/>
          </a:prstGeom>
          <a:noFill/>
          <a:ln>
            <a:noFill/>
          </a:ln>
        </p:spPr>
      </p:pic>
      <p:pic>
        <p:nvPicPr>
          <p:cNvPr id="300" name="Shape 300"/>
          <p:cNvPicPr preferRelativeResize="0"/>
          <p:nvPr/>
        </p:nvPicPr>
        <p:blipFill>
          <a:blip r:embed="rId4">
            <a:alphaModFix/>
          </a:blip>
          <a:stretch>
            <a:fillRect/>
          </a:stretch>
        </p:blipFill>
        <p:spPr>
          <a:xfrm>
            <a:off x="4671500" y="2682700"/>
            <a:ext cx="4222524" cy="21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2:</a:t>
            </a:r>
            <a:endParaRPr>
              <a:solidFill>
                <a:srgbClr val="000000"/>
              </a:solidFill>
            </a:endParaRPr>
          </a:p>
          <a:p>
            <a:pPr marL="0" lvl="0" indent="0" rtl="0">
              <a:spcBef>
                <a:spcPts val="0"/>
              </a:spcBef>
              <a:spcAft>
                <a:spcPts val="0"/>
              </a:spcAft>
              <a:buNone/>
            </a:pPr>
            <a:endParaRPr/>
          </a:p>
        </p:txBody>
      </p:sp>
      <p:sp>
        <p:nvSpPr>
          <p:cNvPr id="306" name="Shape 306"/>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RMSProp</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random_normal</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Epochs-50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78.36%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Accuracy:62.73% </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Loss:0.6106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Loss:1.2982</a:t>
            </a:r>
            <a:endParaRPr/>
          </a:p>
        </p:txBody>
      </p:sp>
      <p:pic>
        <p:nvPicPr>
          <p:cNvPr id="307" name="Shape 307"/>
          <p:cNvPicPr preferRelativeResize="0"/>
          <p:nvPr/>
        </p:nvPicPr>
        <p:blipFill>
          <a:blip r:embed="rId3">
            <a:alphaModFix/>
          </a:blip>
          <a:stretch>
            <a:fillRect/>
          </a:stretch>
        </p:blipFill>
        <p:spPr>
          <a:xfrm>
            <a:off x="4719925" y="806050"/>
            <a:ext cx="4109499" cy="1949075"/>
          </a:xfrm>
          <a:prstGeom prst="rect">
            <a:avLst/>
          </a:prstGeom>
          <a:noFill/>
          <a:ln>
            <a:noFill/>
          </a:ln>
        </p:spPr>
      </p:pic>
      <p:pic>
        <p:nvPicPr>
          <p:cNvPr id="308" name="Shape 308"/>
          <p:cNvPicPr preferRelativeResize="0"/>
          <p:nvPr/>
        </p:nvPicPr>
        <p:blipFill>
          <a:blip r:embed="rId4">
            <a:alphaModFix/>
          </a:blip>
          <a:stretch>
            <a:fillRect/>
          </a:stretch>
        </p:blipFill>
        <p:spPr>
          <a:xfrm>
            <a:off x="4719922" y="2911675"/>
            <a:ext cx="4109499" cy="194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rPr>
              <a:t>Model 3:</a:t>
            </a:r>
            <a:endParaRPr>
              <a:solidFill>
                <a:srgbClr val="000000"/>
              </a:solidFill>
            </a:endParaRPr>
          </a:p>
          <a:p>
            <a:pPr marL="0" lvl="0" indent="0" rtl="0">
              <a:spcBef>
                <a:spcPts val="0"/>
              </a:spcBef>
              <a:spcAft>
                <a:spcPts val="0"/>
              </a:spcAft>
              <a:buNone/>
            </a:pPr>
            <a:endParaRPr/>
          </a:p>
        </p:txBody>
      </p:sp>
      <p:sp>
        <p:nvSpPr>
          <p:cNvPr id="314" name="Shape 314"/>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8</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1</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93.01%</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72.93%</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Loss:0.2222</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Loss:1.1419</a:t>
            </a:r>
            <a:endParaRPr/>
          </a:p>
        </p:txBody>
      </p:sp>
      <p:pic>
        <p:nvPicPr>
          <p:cNvPr id="315" name="Shape 315"/>
          <p:cNvPicPr preferRelativeResize="0"/>
          <p:nvPr/>
        </p:nvPicPr>
        <p:blipFill>
          <a:blip r:embed="rId3">
            <a:alphaModFix/>
          </a:blip>
          <a:stretch>
            <a:fillRect/>
          </a:stretch>
        </p:blipFill>
        <p:spPr>
          <a:xfrm>
            <a:off x="4719925" y="737175"/>
            <a:ext cx="4141875" cy="1948400"/>
          </a:xfrm>
          <a:prstGeom prst="rect">
            <a:avLst/>
          </a:prstGeom>
          <a:noFill/>
          <a:ln>
            <a:noFill/>
          </a:ln>
        </p:spPr>
      </p:pic>
      <p:pic>
        <p:nvPicPr>
          <p:cNvPr id="316" name="Shape 316"/>
          <p:cNvPicPr preferRelativeResize="0"/>
          <p:nvPr/>
        </p:nvPicPr>
        <p:blipFill>
          <a:blip r:embed="rId4">
            <a:alphaModFix/>
          </a:blip>
          <a:stretch>
            <a:fillRect/>
          </a:stretch>
        </p:blipFill>
        <p:spPr>
          <a:xfrm>
            <a:off x="4719925" y="2773250"/>
            <a:ext cx="4094849" cy="2135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xfrm>
            <a:off x="1186025" y="117000"/>
            <a:ext cx="71484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solidFill>
                  <a:srgbClr val="000000"/>
                </a:solidFill>
              </a:rPr>
              <a:t>Model 4:</a:t>
            </a:r>
            <a:endParaRPr>
              <a:solidFill>
                <a:srgbClr val="000000"/>
              </a:solidFill>
            </a:endParaRPr>
          </a:p>
          <a:p>
            <a:pPr marL="0" lvl="0" indent="0">
              <a:spcBef>
                <a:spcPts val="0"/>
              </a:spcBef>
              <a:spcAft>
                <a:spcPts val="0"/>
              </a:spcAft>
              <a:buNone/>
            </a:pPr>
            <a:endParaRPr/>
          </a:p>
        </p:txBody>
      </p:sp>
      <p:sp>
        <p:nvSpPr>
          <p:cNvPr id="322" name="Shape 322"/>
          <p:cNvSpPr txBox="1">
            <a:spLocks noGrp="1"/>
          </p:cNvSpPr>
          <p:nvPr>
            <p:ph type="body" idx="1"/>
          </p:nvPr>
        </p:nvSpPr>
        <p:spPr>
          <a:xfrm>
            <a:off x="1186025" y="649500"/>
            <a:ext cx="7794000" cy="4405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7</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Adamax</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Epochs-100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500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86.33%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80.17%</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Loss:0.376</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Loss:0.8017</a:t>
            </a:r>
            <a:endParaRPr/>
          </a:p>
        </p:txBody>
      </p:sp>
      <p:pic>
        <p:nvPicPr>
          <p:cNvPr id="323" name="Shape 323"/>
          <p:cNvPicPr preferRelativeResize="0"/>
          <p:nvPr/>
        </p:nvPicPr>
        <p:blipFill>
          <a:blip r:embed="rId3">
            <a:alphaModFix/>
          </a:blip>
          <a:stretch>
            <a:fillRect/>
          </a:stretch>
        </p:blipFill>
        <p:spPr>
          <a:xfrm>
            <a:off x="4719925" y="710000"/>
            <a:ext cx="4183574" cy="2117925"/>
          </a:xfrm>
          <a:prstGeom prst="rect">
            <a:avLst/>
          </a:prstGeom>
          <a:noFill/>
          <a:ln>
            <a:noFill/>
          </a:ln>
        </p:spPr>
      </p:pic>
      <p:pic>
        <p:nvPicPr>
          <p:cNvPr id="324" name="Shape 324"/>
          <p:cNvPicPr preferRelativeResize="0"/>
          <p:nvPr/>
        </p:nvPicPr>
        <p:blipFill>
          <a:blip r:embed="rId4">
            <a:alphaModFix/>
          </a:blip>
          <a:stretch>
            <a:fillRect/>
          </a:stretch>
        </p:blipFill>
        <p:spPr>
          <a:xfrm>
            <a:off x="4719925" y="2888425"/>
            <a:ext cx="4183575" cy="2058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98125" y="68575"/>
            <a:ext cx="7136100" cy="532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5 :</a:t>
            </a:r>
            <a:endParaRPr/>
          </a:p>
        </p:txBody>
      </p:sp>
      <p:sp>
        <p:nvSpPr>
          <p:cNvPr id="330" name="Shape 330"/>
          <p:cNvSpPr txBox="1">
            <a:spLocks noGrp="1"/>
          </p:cNvSpPr>
          <p:nvPr>
            <p:ph type="body" idx="1"/>
          </p:nvPr>
        </p:nvSpPr>
        <p:spPr>
          <a:xfrm>
            <a:off x="1198125" y="601075"/>
            <a:ext cx="7479300" cy="4465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spcBef>
                <a:spcPts val="0"/>
              </a:spcBef>
              <a:spcAft>
                <a:spcPts val="0"/>
              </a:spcAft>
              <a:buNone/>
            </a:pPr>
            <a:endParaRPr sz="6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15</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 4</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100</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84.43%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Val_Acc : 82.30%</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Validation-Loss:0.452</a:t>
            </a:r>
            <a:endParaRPr sz="1400" b="1">
              <a:latin typeface="Maven Pro"/>
              <a:ea typeface="Maven Pro"/>
              <a:cs typeface="Maven Pro"/>
              <a:sym typeface="Maven Pro"/>
            </a:endParaRPr>
          </a:p>
        </p:txBody>
      </p:sp>
      <p:pic>
        <p:nvPicPr>
          <p:cNvPr id="331" name="Shape 331"/>
          <p:cNvPicPr preferRelativeResize="0"/>
          <p:nvPr/>
        </p:nvPicPr>
        <p:blipFill rotWithShape="1">
          <a:blip r:embed="rId3">
            <a:alphaModFix/>
          </a:blip>
          <a:srcRect r="49693"/>
          <a:stretch/>
        </p:blipFill>
        <p:spPr>
          <a:xfrm>
            <a:off x="5155600" y="504250"/>
            <a:ext cx="3521826" cy="2099225"/>
          </a:xfrm>
          <a:prstGeom prst="rect">
            <a:avLst/>
          </a:prstGeom>
          <a:noFill/>
          <a:ln>
            <a:noFill/>
          </a:ln>
        </p:spPr>
      </p:pic>
      <p:pic>
        <p:nvPicPr>
          <p:cNvPr id="332" name="Shape 332"/>
          <p:cNvPicPr preferRelativeResize="0"/>
          <p:nvPr/>
        </p:nvPicPr>
        <p:blipFill rotWithShape="1">
          <a:blip r:embed="rId3">
            <a:alphaModFix/>
          </a:blip>
          <a:srcRect l="50821"/>
          <a:stretch/>
        </p:blipFill>
        <p:spPr>
          <a:xfrm>
            <a:off x="5155600" y="2700300"/>
            <a:ext cx="3473375" cy="214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1149725" y="117000"/>
            <a:ext cx="7184700" cy="508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Model 6:</a:t>
            </a:r>
            <a:endParaRPr/>
          </a:p>
        </p:txBody>
      </p:sp>
      <p:sp>
        <p:nvSpPr>
          <p:cNvPr id="338" name="Shape 338"/>
          <p:cNvSpPr txBox="1">
            <a:spLocks noGrp="1"/>
          </p:cNvSpPr>
          <p:nvPr>
            <p:ph type="body" idx="1"/>
          </p:nvPr>
        </p:nvSpPr>
        <p:spPr>
          <a:xfrm>
            <a:off x="1149725" y="625200"/>
            <a:ext cx="7717500" cy="427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a:latin typeface="Maven Pro"/>
                <a:ea typeface="Maven Pro"/>
                <a:cs typeface="Maven Pro"/>
                <a:sym typeface="Maven Pro"/>
              </a:rPr>
              <a:t>Parameters Used :</a:t>
            </a:r>
            <a:endParaRPr sz="1800" b="1">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convolution layers: 10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pooling layers: 2</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Number of dropout layers:3</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Activation Function: relu</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Optimizer: Adam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Kernel Initialization: </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glorot_uniform</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Epochs-200</a:t>
            </a: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800">
                <a:latin typeface="Maven Pro"/>
                <a:ea typeface="Maven Pro"/>
                <a:cs typeface="Maven Pro"/>
                <a:sym typeface="Maven Pro"/>
              </a:rPr>
              <a:t>Batch-size : 32 </a:t>
            </a:r>
            <a:endParaRPr sz="1800">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Accuracy: 93%</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Accuracy : 88.09%</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Loss: 0.1960</a:t>
            </a:r>
            <a:endParaRPr sz="1400" b="1">
              <a:latin typeface="Maven Pro"/>
              <a:ea typeface="Maven Pro"/>
              <a:cs typeface="Maven Pro"/>
              <a:sym typeface="Maven Pro"/>
            </a:endParaRPr>
          </a:p>
          <a:p>
            <a:pPr marL="0" lvl="0" indent="0" rtl="0">
              <a:lnSpc>
                <a:spcPct val="100000"/>
              </a:lnSpc>
              <a:spcBef>
                <a:spcPts val="0"/>
              </a:spcBef>
              <a:spcAft>
                <a:spcPts val="0"/>
              </a:spcAft>
              <a:buNone/>
            </a:pPr>
            <a:r>
              <a:rPr lang="en" sz="1400" b="1">
                <a:latin typeface="Maven Pro"/>
                <a:ea typeface="Maven Pro"/>
                <a:cs typeface="Maven Pro"/>
                <a:sym typeface="Maven Pro"/>
              </a:rPr>
              <a:t>Validation Loss: 0.4028</a:t>
            </a:r>
            <a:endParaRPr sz="1400" b="1">
              <a:latin typeface="Maven Pro"/>
              <a:ea typeface="Maven Pro"/>
              <a:cs typeface="Maven Pro"/>
              <a:sym typeface="Maven Pro"/>
            </a:endParaRPr>
          </a:p>
          <a:p>
            <a:pPr marL="0" lvl="0" indent="0" rtl="0">
              <a:lnSpc>
                <a:spcPct val="100000"/>
              </a:lnSpc>
              <a:spcBef>
                <a:spcPts val="0"/>
              </a:spcBef>
              <a:spcAft>
                <a:spcPts val="0"/>
              </a:spcAft>
              <a:buNone/>
            </a:pPr>
            <a:endParaRPr sz="1800">
              <a:latin typeface="Maven Pro"/>
              <a:ea typeface="Maven Pro"/>
              <a:cs typeface="Maven Pro"/>
              <a:sym typeface="Maven Pro"/>
            </a:endParaRPr>
          </a:p>
        </p:txBody>
      </p:sp>
      <p:pic>
        <p:nvPicPr>
          <p:cNvPr id="339" name="Shape 339"/>
          <p:cNvPicPr preferRelativeResize="0"/>
          <p:nvPr/>
        </p:nvPicPr>
        <p:blipFill>
          <a:blip r:embed="rId3">
            <a:alphaModFix/>
          </a:blip>
          <a:stretch>
            <a:fillRect/>
          </a:stretch>
        </p:blipFill>
        <p:spPr>
          <a:xfrm>
            <a:off x="4163200" y="2428550"/>
            <a:ext cx="4704000" cy="22710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859</Words>
  <Application>Microsoft Office PowerPoint</Application>
  <PresentationFormat>On-screen Show (16:9)</PresentationFormat>
  <Paragraphs>192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Maven Pro</vt:lpstr>
      <vt:lpstr>Georgia</vt:lpstr>
      <vt:lpstr>Nunito</vt:lpstr>
      <vt:lpstr>Arial</vt:lpstr>
      <vt:lpstr>Momentum</vt:lpstr>
      <vt:lpstr>Image Recognition using CIFAR-10 data</vt:lpstr>
      <vt:lpstr>About the Dataset: What is CIFAR-10?</vt:lpstr>
      <vt:lpstr>Convolution Neural Network:</vt:lpstr>
      <vt:lpstr>Model 1: </vt:lpstr>
      <vt:lpstr>Model 2: </vt:lpstr>
      <vt:lpstr>Model 3: </vt:lpstr>
      <vt:lpstr>Model 4: </vt:lpstr>
      <vt:lpstr>Model 5 :</vt:lpstr>
      <vt:lpstr>Model 6:</vt:lpstr>
      <vt:lpstr>Parameters/Hyperparameters Tuning: </vt:lpstr>
      <vt:lpstr>Optimizers:</vt:lpstr>
      <vt:lpstr>Batch Normalization :</vt:lpstr>
      <vt:lpstr>Data augmentation:</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Recognition using CIFAR-10 data</dc:title>
  <cp:lastModifiedBy>Radhika Rajesh Gathia</cp:lastModifiedBy>
  <cp:revision>4</cp:revision>
  <dcterms:modified xsi:type="dcterms:W3CDTF">2020-01-21T02:12:08Z</dcterms:modified>
</cp:coreProperties>
</file>