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1"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cxnSpLocks noGrp="1" noRot="1" noChangeAspect="1" noMove="1" noResize="1" noEditPoints="1" noAdjustHandles="1" noChangeArrowheads="1" noChangeShapeType="1"/>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cxnSpLocks noGrp="1" noRot="1" noChangeAspect="1" noMove="1" noResize="1" noEditPoints="1" noAdjustHandles="1" noChangeArrowheads="1" noChangeShapeType="1"/>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p:cNvSpPr>
            <a:spLocks noGrp="1" noRot="1" noChangeAspect="1" noMove="1" noResize="1" noEditPoints="1" noAdjustHandles="1" noChangeArrowheads="1" noChangeShapeType="1" noTextEdit="1"/>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5"/>
          <p:cNvSpPr>
            <a:spLocks noGrp="1" noRot="1" noChangeAspect="1" noMove="1" noResize="1" noEditPoints="1" noAdjustHandles="1" noChangeArrowheads="1" noChangeShapeType="1" noTextEdit="1"/>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p:cNvSpPr>
            <a:spLocks noGrp="1" noRot="1" noChangeAspect="1" noMove="1" noResize="1" noEditPoints="1" noAdjustHandles="1" noChangeArrowheads="1" noChangeShapeType="1" noTextEdit="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p:cNvSpPr>
            <a:spLocks noGrp="1" noRot="1" noChangeAspect="1" noMove="1" noResize="1" noEditPoints="1" noAdjustHandles="1" noChangeArrowheads="1" noChangeShapeType="1" noTextEdit="1"/>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p:cNvSpPr>
            <a:spLocks noGrp="1" noRot="1" noChangeAspect="1" noMove="1" noResize="1" noEditPoints="1" noAdjustHandles="1" noChangeArrowheads="1" noChangeShapeType="1" noTextEdit="1"/>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Shape 39"/>
          <p:cNvSpPr>
            <a:spLocks noGrp="1" noRot="1" noChangeAspect="1" noMove="1" noResize="1" noEditPoints="1" noAdjustHandles="1" noChangeArrowheads="1" noChangeShapeType="1" noTextEdit="1"/>
          </p:cNvSpPr>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6" y="1020871"/>
            <a:ext cx="6960759" cy="2849671"/>
          </a:xfrm>
        </p:spPr>
        <p:txBody>
          <a:bodyPr>
            <a:normAutofit/>
          </a:bodyPr>
          <a:lstStyle/>
          <a:p>
            <a:pPr algn="l"/>
            <a:r>
              <a:rPr lang="en-US" sz="6000">
                <a:solidFill>
                  <a:srgbClr val="FFFFFF"/>
                </a:solidFill>
              </a:rPr>
              <a:t>Book Recommendation System</a:t>
            </a:r>
            <a:endParaRPr lang="en-US" sz="6000">
              <a:solidFill>
                <a:srgbClr val="FFFFFF"/>
              </a:solidFill>
            </a:endParaRPr>
          </a:p>
        </p:txBody>
      </p:sp>
      <p:sp>
        <p:nvSpPr>
          <p:cNvPr id="3" name="Subtitle 2"/>
          <p:cNvSpPr>
            <a:spLocks noGrp="1"/>
          </p:cNvSpPr>
          <p:nvPr>
            <p:ph type="subTitle" idx="1"/>
          </p:nvPr>
        </p:nvSpPr>
        <p:spPr>
          <a:xfrm>
            <a:off x="4456386" y="3962088"/>
            <a:ext cx="6203795" cy="1186108"/>
          </a:xfrm>
        </p:spPr>
        <p:txBody>
          <a:bodyPr>
            <a:normAutofit/>
          </a:bodyPr>
          <a:lstStyle/>
          <a:p>
            <a:pPr marL="0" marR="0" algn="l">
              <a:spcBef>
                <a:spcPts val="0"/>
              </a:spcBef>
              <a:spcAft>
                <a:spcPts val="600"/>
              </a:spcAft>
            </a:pPr>
            <a:r>
              <a:rPr lang="en-IN">
                <a:solidFill>
                  <a:srgbClr val="FFFFFF">
                    <a:alpha val="70000"/>
                  </a:srgb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altLang="en-IN">
                <a:solidFill>
                  <a:srgbClr val="FFFFFF">
                    <a:alpha val="70000"/>
                  </a:srgbClr>
                </a:solidFill>
                <a:effectLst/>
                <a:latin typeface="Times New Roman" panose="02020603050405020304" pitchFamily="18" charset="0"/>
                <a:ea typeface="Calibri" panose="020F0502020204030204" pitchFamily="34" charset="0"/>
                <a:cs typeface="Times New Roman" panose="02020603050405020304" pitchFamily="18" charset="0"/>
              </a:rPr>
              <a:t>Radhika Gupta</a:t>
            </a:r>
            <a:r>
              <a:rPr lang="en-IN">
                <a:solidFill>
                  <a:srgbClr val="FFFFFF">
                    <a:alpha val="70000"/>
                  </a:srgbClr>
                </a:solidFill>
                <a:effectLst/>
                <a:latin typeface="Times New Roman" panose="02020603050405020304" pitchFamily="18" charset="0"/>
                <a:ea typeface="Calibri" panose="020F0502020204030204" pitchFamily="34" charset="0"/>
                <a:cs typeface="Times New Roman" panose="02020603050405020304" pitchFamily="18" charset="0"/>
              </a:rPr>
              <a:t> 2200290140</a:t>
            </a:r>
            <a:r>
              <a:rPr lang="en-US" altLang="en-IN">
                <a:solidFill>
                  <a:srgbClr val="FFFFFF">
                    <a:alpha val="70000"/>
                  </a:srgbClr>
                </a:solidFill>
                <a:effectLst/>
                <a:latin typeface="Times New Roman" panose="02020603050405020304" pitchFamily="18" charset="0"/>
                <a:ea typeface="Calibri" panose="020F0502020204030204" pitchFamily="34" charset="0"/>
                <a:cs typeface="Times New Roman" panose="02020603050405020304" pitchFamily="18" charset="0"/>
              </a:rPr>
              <a:t>119</a:t>
            </a:r>
            <a:endParaRPr lang="en-IN">
              <a:solidFill>
                <a:srgbClr val="FFFFFF">
                  <a:alpha val="70000"/>
                </a:srgb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spcBef>
                <a:spcPts val="0"/>
              </a:spcBef>
              <a:spcAft>
                <a:spcPts val="600"/>
              </a:spcAft>
            </a:pPr>
            <a:r>
              <a:rPr lang="en-IN">
                <a:solidFill>
                  <a:srgbClr val="FFFFFF">
                    <a:alpha val="70000"/>
                  </a:srgbClr>
                </a:solidFill>
                <a:effectLst/>
                <a:latin typeface="Times New Roman" panose="02020603050405020304" pitchFamily="18" charset="0"/>
                <a:ea typeface="Calibri" panose="020F0502020204030204" pitchFamily="34" charset="0"/>
              </a:rPr>
              <a:t>~</a:t>
            </a:r>
            <a:r>
              <a:rPr lang="en-US" altLang="en-IN">
                <a:solidFill>
                  <a:srgbClr val="FFFFFF">
                    <a:alpha val="70000"/>
                  </a:srgbClr>
                </a:solidFill>
                <a:effectLst/>
                <a:latin typeface="Times New Roman" panose="02020603050405020304" pitchFamily="18" charset="0"/>
                <a:ea typeface="Calibri" panose="020F0502020204030204" pitchFamily="34" charset="0"/>
              </a:rPr>
              <a:t>Shafali Gupta</a:t>
            </a:r>
            <a:r>
              <a:rPr lang="en-IN">
                <a:solidFill>
                  <a:srgbClr val="FFFFFF">
                    <a:alpha val="70000"/>
                  </a:srgbClr>
                </a:solidFill>
                <a:effectLst/>
                <a:latin typeface="Times New Roman" panose="02020603050405020304" pitchFamily="18" charset="0"/>
                <a:ea typeface="Calibri" panose="020F0502020204030204" pitchFamily="34" charset="0"/>
              </a:rPr>
              <a:t> </a:t>
            </a:r>
            <a:r>
              <a:rPr lang="en-US" altLang="en-IN">
                <a:solidFill>
                  <a:srgbClr val="FFFFFF">
                    <a:alpha val="70000"/>
                  </a:srgbClr>
                </a:solidFill>
                <a:effectLst/>
                <a:latin typeface="Times New Roman" panose="02020603050405020304" pitchFamily="18" charset="0"/>
                <a:ea typeface="Calibri" panose="020F0502020204030204" pitchFamily="34" charset="0"/>
              </a:rPr>
              <a:t>  </a:t>
            </a:r>
            <a:r>
              <a:rPr lang="en-IN">
                <a:solidFill>
                  <a:srgbClr val="FFFFFF">
                    <a:alpha val="70000"/>
                  </a:srgbClr>
                </a:solidFill>
                <a:effectLst/>
                <a:latin typeface="Times New Roman" panose="02020603050405020304" pitchFamily="18" charset="0"/>
                <a:ea typeface="Calibri" panose="020F0502020204030204" pitchFamily="34" charset="0"/>
              </a:rPr>
              <a:t>2200290140</a:t>
            </a:r>
            <a:r>
              <a:rPr lang="en-US" altLang="en-IN">
                <a:solidFill>
                  <a:srgbClr val="FFFFFF">
                    <a:alpha val="70000"/>
                  </a:srgbClr>
                </a:solidFill>
                <a:effectLst/>
                <a:latin typeface="Times New Roman" panose="02020603050405020304" pitchFamily="18" charset="0"/>
                <a:ea typeface="Calibri" panose="020F0502020204030204" pitchFamily="34" charset="0"/>
              </a:rPr>
              <a:t>139</a:t>
            </a:r>
            <a:endParaRPr lang="en-US" altLang="en-IN">
              <a:solidFill>
                <a:srgbClr val="FFFFFF">
                  <a:alpha val="70000"/>
                </a:srgbClr>
              </a:solidFill>
              <a:effectLst/>
              <a:latin typeface="Times New Roman" panose="02020603050405020304" pitchFamily="18" charset="0"/>
              <a:ea typeface="Calibri" panose="020F0502020204030204" pitchFamily="34" charset="0"/>
            </a:endParaRPr>
          </a:p>
        </p:txBody>
      </p:sp>
      <p:sp>
        <p:nvSpPr>
          <p:cNvPr id="42" name="Isosceles Triangle 41"/>
          <p:cNvSpPr>
            <a:spLocks noGrp="1" noRot="1" noChangeAspect="1" noMove="1" noResize="1" noEditPoints="1" noAdjustHandles="1" noChangeArrowheads="1" noChangeShapeType="1" noTextEdit="1"/>
          </p:cNvSpPr>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p:cNvSpPr>
            <a:spLocks noGrp="1" noRot="1" noChangeAspect="1" noMove="1" noResize="1" noEditPoints="1" noAdjustHandles="1" noChangeArrowheads="1" noChangeShapeType="1" noTextEdit="1"/>
          </p:cNvSpPr>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p:cNvSpPr>
            <a:spLocks noGrp="1" noRot="1" noChangeAspect="1" noMove="1" noResize="1" noEditPoints="1" noAdjustHandles="1" noChangeArrowheads="1" noChangeShapeType="1" noTextEdit="1"/>
          </p:cNvSpPr>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p:cNvSpPr>
            <a:spLocks noGrp="1" noRot="1" noChangeAspect="1" noMove="1" noResize="1" noEditPoints="1" noAdjustHandles="1" noChangeArrowheads="1" noChangeShapeType="1" noTextEdit="1"/>
          </p:cNvSpPr>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p:cNvSpPr>
            <a:spLocks noGrp="1" noRot="1" noChangeAspect="1" noMove="1" noResize="1" noEditPoints="1" noAdjustHandles="1" noChangeArrowheads="1" noChangeShapeType="1" noTextEdit="1"/>
          </p:cNvSpPr>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p:cNvSpPr>
            <a:spLocks noGrp="1" noRot="1" noChangeAspect="1" noMove="1" noResize="1" noEditPoints="1" noAdjustHandles="1" noChangeArrowheads="1" noChangeShapeType="1" noTextEdit="1"/>
          </p:cNvSpPr>
          <p:nvPr/>
        </p:nvSpPr>
        <p:spPr>
          <a:xfrm>
            <a:off x="4514821" y="3598122"/>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Shape 25"/>
          <p:cNvSpPr>
            <a:spLocks noGrp="1" noRot="1" noChangeAspect="1" noMove="1" noResize="1" noEditPoints="1" noAdjustHandles="1" noChangeArrowheads="1" noChangeShapeType="1" noTextEdit="1"/>
          </p:cNvSpPr>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INTRODUCTION</a:t>
            </a:r>
            <a:endParaRPr lang="en-US">
              <a:solidFill>
                <a:schemeClr val="tx1">
                  <a:lumMod val="85000"/>
                  <a:lumOff val="15000"/>
                </a:schemeClr>
              </a:solidFill>
            </a:endParaRPr>
          </a:p>
        </p:txBody>
      </p:sp>
      <p:sp>
        <p:nvSpPr>
          <p:cNvPr id="3" name="Content Placeholder 2"/>
          <p:cNvSpPr>
            <a:spLocks noGrp="1"/>
          </p:cNvSpPr>
          <p:nvPr>
            <p:ph idx="1"/>
          </p:nvPr>
        </p:nvSpPr>
        <p:spPr>
          <a:xfrm>
            <a:off x="6116084" y="609600"/>
            <a:ext cx="5511296" cy="5545667"/>
          </a:xfrm>
        </p:spPr>
        <p:txBody>
          <a:bodyPr anchor="ctr">
            <a:normAutofit/>
          </a:bodyPr>
          <a:lstStyle/>
          <a:p>
            <a:r>
              <a:rPr lang="en-IN">
                <a:solidFill>
                  <a:srgbClr val="FFFFFF"/>
                </a:solidFill>
                <a:latin typeface="Times New Roman" panose="02020603050405020304" pitchFamily="18" charset="0"/>
                <a:cs typeface="Times New Roman" panose="02020603050405020304" pitchFamily="18" charset="0"/>
              </a:rPr>
              <a:t>A </a:t>
            </a:r>
            <a:r>
              <a:rPr lang="en-US" altLang="en-IN">
                <a:solidFill>
                  <a:srgbClr val="FFFFFF"/>
                </a:solidFill>
                <a:latin typeface="Times New Roman" panose="02020603050405020304" pitchFamily="18" charset="0"/>
                <a:cs typeface="Times New Roman" panose="02020603050405020304" pitchFamily="18" charset="0"/>
              </a:rPr>
              <a:t>“B</a:t>
            </a:r>
            <a:r>
              <a:rPr lang="en-IN">
                <a:solidFill>
                  <a:srgbClr val="FFFFFF"/>
                </a:solidFill>
                <a:latin typeface="Times New Roman" panose="02020603050405020304" pitchFamily="18" charset="0"/>
                <a:cs typeface="Times New Roman" panose="02020603050405020304" pitchFamily="18" charset="0"/>
              </a:rPr>
              <a:t>ook </a:t>
            </a:r>
            <a:r>
              <a:rPr lang="en-US" altLang="en-IN">
                <a:solidFill>
                  <a:srgbClr val="FFFFFF"/>
                </a:solidFill>
                <a:latin typeface="Times New Roman" panose="02020603050405020304" pitchFamily="18" charset="0"/>
                <a:cs typeface="Times New Roman" panose="02020603050405020304" pitchFamily="18" charset="0"/>
              </a:rPr>
              <a:t>R</a:t>
            </a:r>
            <a:r>
              <a:rPr lang="en-IN">
                <a:solidFill>
                  <a:srgbClr val="FFFFFF"/>
                </a:solidFill>
                <a:latin typeface="Times New Roman" panose="02020603050405020304" pitchFamily="18" charset="0"/>
                <a:cs typeface="Times New Roman" panose="02020603050405020304" pitchFamily="18" charset="0"/>
              </a:rPr>
              <a:t>ecommendation </a:t>
            </a:r>
            <a:r>
              <a:rPr lang="en-US" altLang="en-IN">
                <a:solidFill>
                  <a:srgbClr val="FFFFFF"/>
                </a:solidFill>
                <a:latin typeface="Times New Roman" panose="02020603050405020304" pitchFamily="18" charset="0"/>
                <a:cs typeface="Times New Roman" panose="02020603050405020304" pitchFamily="18" charset="0"/>
              </a:rPr>
              <a:t>S</a:t>
            </a:r>
            <a:r>
              <a:rPr lang="en-IN">
                <a:solidFill>
                  <a:srgbClr val="FFFFFF"/>
                </a:solidFill>
                <a:latin typeface="Times New Roman" panose="02020603050405020304" pitchFamily="18" charset="0"/>
                <a:cs typeface="Times New Roman" panose="02020603050405020304" pitchFamily="18" charset="0"/>
              </a:rPr>
              <a:t>ystem</a:t>
            </a:r>
            <a:r>
              <a:rPr lang="en-US" altLang="en-IN">
                <a:solidFill>
                  <a:srgbClr val="FFFFFF"/>
                </a:solidFill>
                <a:latin typeface="Times New Roman" panose="02020603050405020304" pitchFamily="18" charset="0"/>
                <a:cs typeface="Times New Roman" panose="02020603050405020304" pitchFamily="18" charset="0"/>
              </a:rPr>
              <a:t>”</a:t>
            </a:r>
            <a:r>
              <a:rPr lang="en-IN">
                <a:solidFill>
                  <a:srgbClr val="FFFFFF"/>
                </a:solidFill>
                <a:latin typeface="Times New Roman" panose="02020603050405020304" pitchFamily="18" charset="0"/>
                <a:cs typeface="Times New Roman" panose="02020603050405020304" pitchFamily="18" charset="0"/>
              </a:rPr>
              <a:t> is a technological tool designed to assist users in discovering books that match their interests, preferences, and reading habits. In today's information-rich world, where an overwhelming number of books are published each year, these systems play a crucial role in helping readers navigate the vast literary landscape. They employ various algorithms, data analysis techniques, and user interactions to provide personalized book recommendations.</a:t>
            </a:r>
            <a:endParaRPr lang="en-IN">
              <a:solidFill>
                <a:srgbClr val="FFFFFF"/>
              </a:solidFill>
              <a:latin typeface="Times New Roman" panose="02020603050405020304" pitchFamily="18" charset="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p:cNvSpPr>
            <a:spLocks noGrp="1" noRot="1" noChangeAspect="1" noMove="1" noResize="1" noEditPoints="1" noAdjustHandles="1" noChangeArrowheads="1" noChangeShapeType="1" noTextEdit="1"/>
          </p:cNvSpPr>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p:cNvSpPr>
            <a:spLocks noGrp="1" noRot="1" noChangeAspect="1" noMove="1" noResize="1" noEditPoints="1" noAdjustHandles="1" noChangeArrowheads="1" noChangeShapeType="1" noTextEdit="1"/>
          </p:cNvSpPr>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p:cNvSpPr>
            <a:spLocks noGrp="1" noRot="1" noChangeAspect="1" noMove="1" noResize="1" noEditPoints="1" noAdjustHandles="1" noChangeArrowheads="1" noChangeShapeType="1" noTextEdit="1"/>
          </p:cNvSpPr>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p:cNvSpPr>
            <a:spLocks noGrp="1" noRot="1" noChangeAspect="1" noMove="1" noResize="1" noEditPoints="1" noAdjustHandles="1" noChangeArrowheads="1" noChangeShapeType="1" noTextEdit="1"/>
          </p:cNvSpPr>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p:cNvSpPr>
            <a:spLocks noGrp="1" noRot="1" noChangeAspect="1" noMove="1" noResize="1" noEditPoints="1" noAdjustHandles="1" noChangeArrowheads="1" noChangeShapeType="1" noTextEdit="1"/>
          </p:cNvSpPr>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Shape 25"/>
          <p:cNvSpPr>
            <a:spLocks noGrp="1" noRot="1" noChangeAspect="1" noMove="1" noResize="1" noEditPoints="1" noAdjustHandles="1" noChangeArrowheads="1" noChangeShapeType="1" noTextEdit="1"/>
          </p:cNvSpPr>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Key Technologies</a:t>
            </a:r>
            <a:endParaRPr lang="en-US">
              <a:solidFill>
                <a:schemeClr val="tx1">
                  <a:lumMod val="85000"/>
                  <a:lumOff val="15000"/>
                </a:schemeClr>
              </a:solidFill>
            </a:endParaRPr>
          </a:p>
        </p:txBody>
      </p:sp>
      <p:sp>
        <p:nvSpPr>
          <p:cNvPr id="3" name="Content Placeholder 2"/>
          <p:cNvSpPr>
            <a:spLocks noGrp="1"/>
          </p:cNvSpPr>
          <p:nvPr>
            <p:ph idx="1"/>
          </p:nvPr>
        </p:nvSpPr>
        <p:spPr>
          <a:xfrm>
            <a:off x="6116084" y="609600"/>
            <a:ext cx="5511296" cy="5545667"/>
          </a:xfrm>
        </p:spPr>
        <p:txBody>
          <a:bodyPr anchor="ctr">
            <a:normAutofit lnSpcReduction="10000"/>
          </a:bodyPr>
          <a:lstStyle/>
          <a:p>
            <a:pPr>
              <a:buFont typeface="+mj-lt"/>
              <a:buAutoNum type="arabicPeriod"/>
            </a:pPr>
            <a:r>
              <a:rPr lang="en-US" b="1" i="0">
                <a:solidFill>
                  <a:srgbClr val="FFFFFF"/>
                </a:solidFill>
                <a:effectLst/>
                <a:latin typeface="Söhne"/>
              </a:rPr>
              <a:t>HTML (HyperText Markup Language):</a:t>
            </a:r>
            <a:endParaRPr lang="en-US" b="0" i="0">
              <a:solidFill>
                <a:srgbClr val="FFFFFF"/>
              </a:solidFill>
              <a:effectLst/>
              <a:latin typeface="Söhne"/>
            </a:endParaRPr>
          </a:p>
          <a:p>
            <a:pPr marL="457200" lvl="1" indent="0">
              <a:buNone/>
            </a:pPr>
            <a:r>
              <a:rPr lang="en-US" b="0" i="0">
                <a:solidFill>
                  <a:srgbClr val="FFFFFF"/>
                </a:solidFill>
                <a:effectLst/>
                <a:latin typeface="Söhne"/>
              </a:rPr>
              <a:t>Foundation for structuring web content.</a:t>
            </a:r>
            <a:endParaRPr lang="en-US" b="0" i="0">
              <a:solidFill>
                <a:srgbClr val="FFFFFF"/>
              </a:solidFill>
              <a:effectLst/>
              <a:latin typeface="Söhne"/>
            </a:endParaRPr>
          </a:p>
          <a:p>
            <a:pPr>
              <a:buFont typeface="+mj-lt"/>
              <a:buAutoNum type="arabicPeriod"/>
            </a:pPr>
            <a:r>
              <a:rPr lang="en-US" b="1" i="0">
                <a:solidFill>
                  <a:srgbClr val="FFFFFF"/>
                </a:solidFill>
                <a:effectLst/>
                <a:latin typeface="Söhne"/>
              </a:rPr>
              <a:t>CSS (Cascading Style Sheets):</a:t>
            </a:r>
            <a:endParaRPr lang="en-US" b="0" i="0">
              <a:solidFill>
                <a:srgbClr val="FFFFFF"/>
              </a:solidFill>
              <a:effectLst/>
              <a:latin typeface="Söhne"/>
            </a:endParaRPr>
          </a:p>
          <a:p>
            <a:pPr marL="457200" lvl="1" indent="0">
              <a:buNone/>
            </a:pPr>
            <a:r>
              <a:rPr lang="en-US" b="0" i="0">
                <a:solidFill>
                  <a:srgbClr val="FFFFFF"/>
                </a:solidFill>
                <a:effectLst/>
                <a:latin typeface="Söhne"/>
              </a:rPr>
              <a:t>Styling and layout of web pages, ensuring a user-friendly interface.</a:t>
            </a:r>
            <a:endParaRPr lang="en-US" b="0" i="0">
              <a:solidFill>
                <a:srgbClr val="FFFFFF"/>
              </a:solidFill>
              <a:effectLst/>
              <a:latin typeface="Söhne"/>
            </a:endParaRPr>
          </a:p>
          <a:p>
            <a:pPr>
              <a:buFont typeface="+mj-lt"/>
              <a:buAutoNum type="arabicPeriod"/>
            </a:pPr>
            <a:r>
              <a:rPr lang="en-US" b="1" i="0">
                <a:solidFill>
                  <a:srgbClr val="FFFFFF"/>
                </a:solidFill>
                <a:effectLst/>
                <a:latin typeface="Söhne"/>
              </a:rPr>
              <a:t>Python</a:t>
            </a:r>
            <a:r>
              <a:rPr lang="en-US" b="0" i="0">
                <a:solidFill>
                  <a:srgbClr val="FFFFFF"/>
                </a:solidFill>
                <a:effectLst/>
                <a:latin typeface="Söhne"/>
              </a:rPr>
              <a:t>:</a:t>
            </a:r>
            <a:endParaRPr lang="en-US" b="0" i="0">
              <a:solidFill>
                <a:srgbClr val="FFFFFF"/>
              </a:solidFill>
              <a:effectLst/>
              <a:latin typeface="Söhne"/>
            </a:endParaRPr>
          </a:p>
          <a:p>
            <a:pPr marL="457200" lvl="1" indent="0">
              <a:buNone/>
            </a:pPr>
            <a:r>
              <a:rPr lang="en-US" b="0" i="0">
                <a:solidFill>
                  <a:srgbClr val="FFFFFF"/>
                </a:solidFill>
                <a:effectLst/>
                <a:latin typeface="Söhne"/>
              </a:rPr>
              <a:t>Python is a high-level, interpreted, and general-purpose programming language.</a:t>
            </a:r>
            <a:endParaRPr lang="en-US" b="0" i="0">
              <a:solidFill>
                <a:srgbClr val="FFFFFF"/>
              </a:solidFill>
              <a:effectLst/>
              <a:latin typeface="Söhne"/>
            </a:endParaRPr>
          </a:p>
          <a:p>
            <a:pPr>
              <a:buFont typeface="+mj-lt"/>
              <a:buAutoNum type="arabicPeriod"/>
            </a:pPr>
            <a:r>
              <a:rPr lang="en-US" b="1" i="0">
                <a:solidFill>
                  <a:srgbClr val="FFFFFF"/>
                </a:solidFill>
                <a:effectLst/>
                <a:latin typeface="Söhne"/>
              </a:rPr>
              <a:t>AI/ML:</a:t>
            </a:r>
            <a:endParaRPr lang="en-US" b="0" i="0">
              <a:solidFill>
                <a:srgbClr val="FFFFFF"/>
              </a:solidFill>
              <a:effectLst/>
              <a:latin typeface="Söhne"/>
            </a:endParaRPr>
          </a:p>
          <a:p>
            <a:pPr marL="457200" lvl="1" indent="0">
              <a:buNone/>
            </a:pPr>
            <a:r>
              <a:rPr lang="en-US" b="0" i="0">
                <a:solidFill>
                  <a:srgbClr val="FFFFFF"/>
                </a:solidFill>
                <a:effectLst/>
                <a:latin typeface="Söhne"/>
              </a:rPr>
              <a:t>Artificial Intelligence (AI) and Machine Learning (ML) are closely related fields in computer science that deal with the development of systems that can perform tasks that typically require human intelligence.</a:t>
            </a:r>
            <a:endParaRPr lang="en-US">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p:cNvSpPr>
            <a:spLocks noGrp="1" noRot="1" noChangeAspect="1" noMove="1" noResize="1" noEditPoints="1" noAdjustHandles="1" noChangeArrowheads="1" noChangeShapeType="1" noTextEdit="1"/>
          </p:cNvSpPr>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US">
                <a:solidFill>
                  <a:schemeClr val="bg1"/>
                </a:solidFill>
              </a:rPr>
              <a:t>Hardware Requirements</a:t>
            </a:r>
            <a:endParaRPr lang="en-US">
              <a:solidFill>
                <a:schemeClr val="bg1"/>
              </a:solidFill>
            </a:endParaRPr>
          </a:p>
        </p:txBody>
      </p:sp>
      <p:sp>
        <p:nvSpPr>
          <p:cNvPr id="16" name="Isosceles Triangle 15"/>
          <p:cNvSpPr>
            <a:spLocks noGrp="1" noRot="1" noChangeAspect="1" noMove="1" noResize="1" noEditPoints="1" noAdjustHandles="1" noChangeArrowheads="1" noChangeShapeType="1" noTextEdit="1"/>
          </p:cNvSpPr>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p:cNvSpPr txBox="1"/>
          <p:nvPr/>
        </p:nvSpPr>
        <p:spPr>
          <a:xfrm>
            <a:off x="8880475" y="2134870"/>
            <a:ext cx="2778760" cy="2799715"/>
          </a:xfrm>
          <a:prstGeom prst="rect">
            <a:avLst/>
          </a:prstGeom>
          <a:noFill/>
        </p:spPr>
        <p:txBody>
          <a:bodyPr wrap="square" rtlCol="0">
            <a:spAutoFit/>
          </a:bodyPr>
          <a:lstStyle/>
          <a:p>
            <a:pPr indent="0" defTabSz="233045">
              <a:lnSpc>
                <a:spcPct val="80000"/>
              </a:lnSpc>
              <a:spcBef>
                <a:spcPts val="510"/>
              </a:spcBef>
              <a:buClr>
                <a:schemeClr val="accent1"/>
              </a:buClr>
              <a:buSzPct val="80000"/>
              <a:buFont typeface="+mj-lt"/>
              <a:buNone/>
            </a:pPr>
            <a:r>
              <a:rPr lang="en-US" sz="1300" b="1" dirty="0">
                <a:solidFill>
                  <a:srgbClr val="374151"/>
                </a:solidFill>
                <a:latin typeface="Times New Roman" panose="02020603050405020304" pitchFamily="18" charset="0"/>
                <a:cs typeface="Times New Roman" panose="02020603050405020304" pitchFamily="18" charset="0"/>
              </a:rPr>
              <a:t>3. Backup and Redundancy:</a:t>
            </a:r>
            <a:endParaRPr lang="en-US" sz="1300" b="1" dirty="0">
              <a:solidFill>
                <a:srgbClr val="374151"/>
              </a:solidFill>
              <a:latin typeface="Times New Roman" panose="02020603050405020304" pitchFamily="18" charset="0"/>
              <a:cs typeface="Times New Roman" panose="02020603050405020304" pitchFamily="18" charset="0"/>
            </a:endParaRPr>
          </a:p>
          <a:p>
            <a:pPr marL="575945" lvl="1" indent="-342900" defTabSz="233045">
              <a:lnSpc>
                <a:spcPct val="80000"/>
              </a:lnSpc>
              <a:spcBef>
                <a:spcPts val="510"/>
              </a:spcBef>
              <a:buClr>
                <a:schemeClr val="accent1"/>
              </a:buClr>
              <a:buSzPct val="80000"/>
              <a:buFont typeface="Arial" panose="020B0604020202020204" pitchFamily="34" charset="0"/>
              <a:buChar char="•"/>
            </a:pPr>
            <a:r>
              <a:rPr lang="en-US" sz="1400" kern="1200" dirty="0">
                <a:solidFill>
                  <a:srgbClr val="374151"/>
                </a:solidFill>
                <a:latin typeface="Times New Roman" panose="02020603050405020304" pitchFamily="18" charset="0"/>
                <a:cs typeface="Times New Roman" panose="02020603050405020304" pitchFamily="18" charset="0"/>
              </a:rPr>
              <a:t>Regular data backups to prevent loss.</a:t>
            </a:r>
            <a:endParaRPr lang="en-US" sz="1400" kern="1200" dirty="0">
              <a:solidFill>
                <a:srgbClr val="374151"/>
              </a:solidFill>
              <a:latin typeface="Times New Roman" panose="02020603050405020304" pitchFamily="18" charset="0"/>
              <a:cs typeface="Times New Roman" panose="02020603050405020304" pitchFamily="18" charset="0"/>
            </a:endParaRPr>
          </a:p>
          <a:p>
            <a:pPr marL="575945" lvl="1" indent="-342900" defTabSz="233045">
              <a:lnSpc>
                <a:spcPct val="80000"/>
              </a:lnSpc>
              <a:spcBef>
                <a:spcPts val="510"/>
              </a:spcBef>
              <a:buClr>
                <a:schemeClr val="accent1"/>
              </a:buClr>
              <a:buSzPct val="80000"/>
              <a:buFont typeface="Arial" panose="020B0604020202020204" pitchFamily="34" charset="0"/>
              <a:buChar char="•"/>
            </a:pPr>
            <a:r>
              <a:rPr lang="en-US" sz="1400" kern="1200" dirty="0">
                <a:solidFill>
                  <a:srgbClr val="374151"/>
                </a:solidFill>
                <a:latin typeface="Times New Roman" panose="02020603050405020304" pitchFamily="18" charset="0"/>
                <a:cs typeface="Times New Roman" panose="02020603050405020304" pitchFamily="18" charset="0"/>
              </a:rPr>
              <a:t>Redundancy measures to minimize downtime.</a:t>
            </a:r>
            <a:endParaRPr lang="en-US" sz="1400" kern="1200" dirty="0">
              <a:solidFill>
                <a:srgbClr val="374151"/>
              </a:solidFill>
              <a:latin typeface="Times New Roman" panose="02020603050405020304" pitchFamily="18" charset="0"/>
              <a:cs typeface="Times New Roman" panose="02020603050405020304" pitchFamily="18" charset="0"/>
            </a:endParaRPr>
          </a:p>
          <a:p>
            <a:pPr indent="0" defTabSz="233045">
              <a:lnSpc>
                <a:spcPct val="80000"/>
              </a:lnSpc>
              <a:spcBef>
                <a:spcPts val="510"/>
              </a:spcBef>
              <a:buClr>
                <a:schemeClr val="accent1"/>
              </a:buClr>
              <a:buSzPct val="80000"/>
              <a:buFont typeface="+mj-lt"/>
              <a:buNone/>
            </a:pPr>
            <a:r>
              <a:rPr lang="en-US" sz="1300" b="1" dirty="0">
                <a:solidFill>
                  <a:srgbClr val="374151"/>
                </a:solidFill>
                <a:latin typeface="Times New Roman" panose="02020603050405020304" pitchFamily="18" charset="0"/>
                <a:cs typeface="Times New Roman" panose="02020603050405020304" pitchFamily="18" charset="0"/>
              </a:rPr>
              <a:t>4. Scalability:</a:t>
            </a:r>
            <a:endParaRPr lang="en-US" sz="1300" b="1" dirty="0">
              <a:solidFill>
                <a:srgbClr val="374151"/>
              </a:solidFill>
              <a:latin typeface="Times New Roman" panose="02020603050405020304" pitchFamily="18" charset="0"/>
              <a:cs typeface="Times New Roman" panose="02020603050405020304" pitchFamily="18" charset="0"/>
            </a:endParaRPr>
          </a:p>
          <a:p>
            <a:pPr marL="575945" lvl="1" indent="-342900" algn="l" defTabSz="233045">
              <a:lnSpc>
                <a:spcPct val="80000"/>
              </a:lnSpc>
              <a:spcBef>
                <a:spcPts val="510"/>
              </a:spcBef>
              <a:buClr>
                <a:schemeClr val="accent1"/>
              </a:buClr>
              <a:buSzPct val="80000"/>
              <a:buFont typeface="Arial" panose="020B0604020202020204" pitchFamily="34" charset="0"/>
              <a:buChar char="•"/>
            </a:pPr>
            <a:r>
              <a:rPr lang="en-US" sz="1400" dirty="0">
                <a:solidFill>
                  <a:srgbClr val="374151"/>
                </a:solidFill>
                <a:latin typeface="Times New Roman" panose="02020603050405020304" pitchFamily="18" charset="0"/>
                <a:cs typeface="Times New Roman" panose="02020603050405020304" pitchFamily="18" charset="0"/>
              </a:rPr>
              <a:t> Consider whether you need a scalable architecture to handle future growth. </a:t>
            </a:r>
            <a:endParaRPr lang="en-US" sz="1400" dirty="0">
              <a:solidFill>
                <a:srgbClr val="374151"/>
              </a:solidFill>
              <a:latin typeface="Times New Roman" panose="02020603050405020304" pitchFamily="18" charset="0"/>
              <a:cs typeface="Times New Roman" panose="02020603050405020304" pitchFamily="18" charset="0"/>
            </a:endParaRPr>
          </a:p>
          <a:p>
            <a:pPr marL="575945" lvl="1" indent="-342900" defTabSz="233045">
              <a:lnSpc>
                <a:spcPct val="80000"/>
              </a:lnSpc>
              <a:spcBef>
                <a:spcPts val="510"/>
              </a:spcBef>
              <a:buClr>
                <a:schemeClr val="accent1"/>
              </a:buClr>
              <a:buSzPct val="80000"/>
              <a:buFont typeface="Arial" panose="020B0604020202020204" pitchFamily="34" charset="0"/>
              <a:buChar char="•"/>
            </a:pPr>
            <a:r>
              <a:rPr lang="en-US" sz="1400" dirty="0">
                <a:solidFill>
                  <a:srgbClr val="374151"/>
                </a:solidFill>
                <a:latin typeface="Times New Roman" panose="02020603050405020304" pitchFamily="18" charset="0"/>
                <a:cs typeface="Times New Roman" panose="02020603050405020304" pitchFamily="18" charset="0"/>
              </a:rPr>
              <a:t>Cloud-based solutions (e.g., AWS, Azure) can offer scalability and flexibility, allowing you to adjust resources as needed.</a:t>
            </a:r>
            <a:endParaRPr lang="en-US" sz="1400" dirty="0">
              <a:solidFill>
                <a:srgbClr val="374151"/>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nvSpPr>
        <p:spPr>
          <a:xfrm>
            <a:off x="6094730" y="2134870"/>
            <a:ext cx="2348865" cy="1198880"/>
          </a:xfrm>
          <a:prstGeom prst="rect">
            <a:avLst/>
          </a:prstGeom>
        </p:spPr>
        <p:txBody>
          <a:bodyPr vert="horz" lIns="91440" tIns="45720" rIns="91440" bIns="45720" rtlCol="0">
            <a:normAutofit fontScale="7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233045">
              <a:spcBef>
                <a:spcPts val="510"/>
              </a:spcBef>
              <a:buFont typeface="+mj-lt"/>
              <a:buNone/>
            </a:pPr>
            <a:r>
              <a:rPr lang="en-US" sz="2180" b="1" dirty="0">
                <a:solidFill>
                  <a:srgbClr val="374151"/>
                </a:solidFill>
                <a:latin typeface="Times New Roman" panose="02020603050405020304" pitchFamily="18" charset="0"/>
                <a:cs typeface="Times New Roman" panose="02020603050405020304" pitchFamily="18" charset="0"/>
              </a:rPr>
              <a:t>1.Data Size: </a:t>
            </a:r>
            <a:endParaRPr lang="en-US" sz="2180" b="1" dirty="0">
              <a:solidFill>
                <a:srgbClr val="374151"/>
              </a:solidFill>
              <a:latin typeface="Times New Roman" panose="02020603050405020304" pitchFamily="18" charset="0"/>
              <a:cs typeface="Times New Roman" panose="02020603050405020304" pitchFamily="18" charset="0"/>
            </a:endParaRPr>
          </a:p>
          <a:p>
            <a:pPr marL="0" indent="0" defTabSz="233045">
              <a:spcBef>
                <a:spcPts val="510"/>
              </a:spcBef>
              <a:buFont typeface="+mj-lt"/>
              <a:buNone/>
            </a:pPr>
            <a:r>
              <a:rPr lang="en-US" sz="1410" dirty="0">
                <a:solidFill>
                  <a:srgbClr val="374151"/>
                </a:solidFill>
                <a:latin typeface="Times New Roman" panose="02020603050405020304" pitchFamily="18" charset="0"/>
                <a:cs typeface="Times New Roman" panose="02020603050405020304" pitchFamily="18" charset="0"/>
              </a:rPr>
              <a:t>The size of your dataset plays a crucial role. If you have a large database of books and user interactions you'll need more storage capacity and memory to handle the data efficiently.</a:t>
            </a:r>
            <a:endParaRPr lang="en-US" sz="1410" dirty="0">
              <a:solidFill>
                <a:srgbClr val="374151"/>
              </a:solidFill>
              <a:latin typeface="Times New Roman" panose="02020603050405020304" pitchFamily="18" charset="0"/>
              <a:cs typeface="Times New Roman" panose="02020603050405020304" pitchFamily="18" charset="0"/>
            </a:endParaRPr>
          </a:p>
        </p:txBody>
      </p:sp>
      <p:sp>
        <p:nvSpPr>
          <p:cNvPr id="6" name="Content Placeholder 2"/>
          <p:cNvSpPr>
            <a:spLocks noGrp="1"/>
          </p:cNvSpPr>
          <p:nvPr/>
        </p:nvSpPr>
        <p:spPr>
          <a:xfrm>
            <a:off x="5889625" y="3435350"/>
            <a:ext cx="2990850" cy="1736090"/>
          </a:xfrm>
          <a:prstGeom prst="rect">
            <a:avLst/>
          </a:prstGeom>
        </p:spPr>
        <p:txBody>
          <a:bodyPr vert="horz" lIns="91440" tIns="45720" rIns="91440" bIns="45720" rtlCol="0">
            <a:normAutofit fontScale="45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233045">
              <a:spcBef>
                <a:spcPts val="510"/>
              </a:spcBef>
              <a:buFont typeface="+mj-lt"/>
              <a:buNone/>
            </a:pPr>
            <a:r>
              <a:rPr lang="en-US" sz="2890" b="1" dirty="0">
                <a:solidFill>
                  <a:srgbClr val="374151"/>
                </a:solidFill>
                <a:latin typeface="Times New Roman" panose="02020603050405020304" pitchFamily="18" charset="0"/>
                <a:cs typeface="Times New Roman" panose="02020603050405020304" pitchFamily="18" charset="0"/>
              </a:rPr>
              <a:t>2. Redundancy and Fault Tolerance:</a:t>
            </a:r>
            <a:endParaRPr lang="en-US" sz="2890" b="1" dirty="0">
              <a:solidFill>
                <a:srgbClr val="374151"/>
              </a:solidFill>
              <a:latin typeface="Times New Roman" panose="02020603050405020304" pitchFamily="18" charset="0"/>
              <a:cs typeface="Times New Roman" panose="02020603050405020304" pitchFamily="18" charset="0"/>
            </a:endParaRPr>
          </a:p>
          <a:p>
            <a:pPr defTabSz="233045">
              <a:spcBef>
                <a:spcPts val="510"/>
              </a:spcBef>
              <a:buFont typeface="Arial" panose="020B0604020202020204" pitchFamily="34" charset="0"/>
              <a:buChar char="•"/>
            </a:pPr>
            <a:r>
              <a:rPr lang="en-US" sz="2445" dirty="0">
                <a:solidFill>
                  <a:srgbClr val="374151"/>
                </a:solidFill>
                <a:latin typeface="Times New Roman" panose="02020603050405020304" pitchFamily="18" charset="0"/>
                <a:cs typeface="Times New Roman" panose="02020603050405020304" pitchFamily="18" charset="0"/>
              </a:rPr>
              <a:t>For high availability and fault tolerance, you may need redundant hardware components and backup systems to ensure your recommendation system remains operational even in the event of hardware failures.</a:t>
            </a:r>
            <a:endParaRPr lang="en-US" sz="2445" dirty="0">
              <a:solidFill>
                <a:srgbClr val="37415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cxnSp>
          <p:nvCxnSpPr>
            <p:cNvPr id="11" name="Straight Connector 10"/>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a:grpSpLocks noGrp="1" noRot="1" noChangeAspect="1" noMove="1" noResize="1" noUngrp="1"/>
          </p:cNvGrpSpPr>
          <p:nvPr/>
        </p:nvGrpSpPr>
        <p:grpSpPr>
          <a:xfrm>
            <a:off x="0" y="-8467"/>
            <a:ext cx="12192000" cy="6866467"/>
            <a:chOff x="0" y="-8467"/>
            <a:chExt cx="12192000" cy="6866467"/>
          </a:xfrm>
        </p:grpSpPr>
        <p:cxnSp>
          <p:nvCxnSpPr>
            <p:cNvPr id="25" name="Straight Connector 24"/>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5" name="Rectangle 34"/>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a:xfrm>
            <a:off x="1126490" y="1530350"/>
            <a:ext cx="5085080" cy="4202430"/>
          </a:xfrm>
        </p:spPr>
        <p:txBody>
          <a:bodyPr>
            <a:normAutofit/>
          </a:bodyPr>
          <a:lstStyle/>
          <a:p>
            <a:pPr marL="308610" indent="-308610" defTabSz="411480">
              <a:lnSpc>
                <a:spcPct val="90000"/>
              </a:lnSpc>
              <a:spcBef>
                <a:spcPts val="900"/>
              </a:spcBef>
              <a:buFont typeface="+mj-lt"/>
              <a:buAutoNum type="arabicPeriod"/>
            </a:pPr>
            <a:r>
              <a:rPr lang="en-US" sz="1700" b="1" kern="1200" dirty="0">
                <a:solidFill>
                  <a:srgbClr val="374151"/>
                </a:solidFill>
                <a:latin typeface="Söhne"/>
                <a:ea typeface="+mn-ea"/>
                <a:cs typeface="+mn-cs"/>
              </a:rPr>
              <a:t>Module Name: Content Based Filtering</a:t>
            </a:r>
            <a:endParaRPr lang="en-US" sz="1700" kern="1200" dirty="0">
              <a:solidFill>
                <a:srgbClr val="374151"/>
              </a:solidFill>
              <a:latin typeface="Söhne"/>
              <a:ea typeface="+mn-ea"/>
              <a:cs typeface="+mn-cs"/>
            </a:endParaRPr>
          </a:p>
          <a:p>
            <a:pPr marL="697230" lvl="1" defTabSz="411480">
              <a:lnSpc>
                <a:spcPct val="90000"/>
              </a:lnSpc>
              <a:spcBef>
                <a:spcPts val="900"/>
              </a:spcBef>
              <a:buFont typeface="Arial" panose="020B0604020202020204" pitchFamily="34" charset="0"/>
              <a:buChar char="•"/>
            </a:pPr>
            <a:r>
              <a:rPr lang="en-US" sz="1700" b="1" kern="1200" dirty="0">
                <a:solidFill>
                  <a:srgbClr val="374151"/>
                </a:solidFill>
                <a:latin typeface="Söhne"/>
                <a:ea typeface="+mn-ea"/>
                <a:cs typeface="+mn-cs"/>
              </a:rPr>
              <a:t>Purpose:</a:t>
            </a:r>
            <a:r>
              <a:rPr lang="en-US" sz="1700" kern="1200" dirty="0">
                <a:solidFill>
                  <a:srgbClr val="374151"/>
                </a:solidFill>
                <a:latin typeface="Söhne"/>
                <a:ea typeface="+mn-ea"/>
                <a:cs typeface="+mn-cs"/>
              </a:rPr>
              <a:t> The algorithm recommends a product that is similar to those which used as watched. </a:t>
            </a:r>
            <a:r>
              <a:rPr lang="en-US" sz="1700" b="1" kern="1200" dirty="0">
                <a:solidFill>
                  <a:srgbClr val="374151"/>
                </a:solidFill>
                <a:latin typeface="Söhne"/>
                <a:ea typeface="+mn-ea"/>
                <a:cs typeface="+mn-cs"/>
              </a:rPr>
              <a:t> </a:t>
            </a:r>
            <a:endParaRPr lang="en-US" sz="1700" b="1" kern="1200" dirty="0">
              <a:solidFill>
                <a:srgbClr val="374151"/>
              </a:solidFill>
              <a:latin typeface="Söhne"/>
              <a:ea typeface="+mn-ea"/>
              <a:cs typeface="+mn-cs"/>
            </a:endParaRPr>
          </a:p>
          <a:p>
            <a:pPr marL="697230" lvl="1" defTabSz="411480">
              <a:lnSpc>
                <a:spcPct val="90000"/>
              </a:lnSpc>
              <a:spcBef>
                <a:spcPts val="900"/>
              </a:spcBef>
              <a:buFont typeface="Arial" panose="020B0604020202020204" pitchFamily="34" charset="0"/>
              <a:buChar char="•"/>
            </a:pPr>
            <a:r>
              <a:rPr lang="en-US" sz="1700" b="1" kern="1200" dirty="0">
                <a:solidFill>
                  <a:srgbClr val="374151"/>
                </a:solidFill>
                <a:latin typeface="Söhne"/>
                <a:ea typeface="+mn-ea"/>
                <a:cs typeface="+mn-cs"/>
              </a:rPr>
              <a:t>User Interaction:</a:t>
            </a:r>
            <a:r>
              <a:rPr lang="en-US" sz="1700" kern="1200" dirty="0">
                <a:solidFill>
                  <a:srgbClr val="374151"/>
                </a:solidFill>
                <a:latin typeface="Söhne"/>
                <a:ea typeface="+mn-ea"/>
                <a:cs typeface="+mn-cs"/>
              </a:rPr>
              <a:t> Only it recommends the product which has the highest score based on past preferences.</a:t>
            </a:r>
            <a:endParaRPr lang="en-US" sz="1700" kern="1200" dirty="0">
              <a:solidFill>
                <a:srgbClr val="374151"/>
              </a:solidFill>
              <a:latin typeface="Söhne"/>
              <a:ea typeface="+mn-ea"/>
              <a:cs typeface="+mn-cs"/>
            </a:endParaRPr>
          </a:p>
          <a:p>
            <a:pPr marL="308610" indent="-308610" defTabSz="411480">
              <a:lnSpc>
                <a:spcPct val="90000"/>
              </a:lnSpc>
              <a:spcBef>
                <a:spcPts val="900"/>
              </a:spcBef>
              <a:buFont typeface="+mj-lt"/>
              <a:buAutoNum type="arabicPeriod"/>
            </a:pPr>
            <a:r>
              <a:rPr lang="en-US" sz="1700" b="1" kern="1200" dirty="0">
                <a:solidFill>
                  <a:srgbClr val="374151"/>
                </a:solidFill>
                <a:latin typeface="Söhne"/>
                <a:ea typeface="+mn-ea"/>
                <a:cs typeface="+mn-cs"/>
              </a:rPr>
              <a:t>Module Name:</a:t>
            </a:r>
            <a:r>
              <a:rPr lang="en-US" sz="1700" kern="1200" dirty="0">
                <a:solidFill>
                  <a:srgbClr val="374151"/>
                </a:solidFill>
                <a:latin typeface="Söhne"/>
                <a:ea typeface="+mn-ea"/>
                <a:cs typeface="+mn-cs"/>
              </a:rPr>
              <a:t> Collaborative-based Filtering</a:t>
            </a:r>
            <a:endParaRPr lang="en-US" sz="1700" b="1" kern="1200" dirty="0">
              <a:solidFill>
                <a:srgbClr val="374151"/>
              </a:solidFill>
              <a:latin typeface="Söhne"/>
              <a:ea typeface="+mn-ea"/>
              <a:cs typeface="+mn-cs"/>
            </a:endParaRPr>
          </a:p>
          <a:p>
            <a:pPr defTabSz="411480">
              <a:lnSpc>
                <a:spcPct val="90000"/>
              </a:lnSpc>
              <a:spcBef>
                <a:spcPts val="900"/>
              </a:spcBef>
              <a:buFont typeface="Arial" panose="020B0604020202020204" pitchFamily="34" charset="0"/>
              <a:buChar char="•"/>
            </a:pPr>
            <a:r>
              <a:rPr lang="en-US" sz="1700" b="1" kern="1200" dirty="0">
                <a:solidFill>
                  <a:srgbClr val="374151"/>
                </a:solidFill>
                <a:latin typeface="Söhne"/>
                <a:ea typeface="+mn-ea"/>
                <a:cs typeface="+mn-cs"/>
              </a:rPr>
              <a:t>Purpose:</a:t>
            </a:r>
            <a:r>
              <a:rPr lang="en-US" sz="1700" kern="1200" dirty="0">
                <a:solidFill>
                  <a:srgbClr val="374151"/>
                </a:solidFill>
                <a:latin typeface="Söhne"/>
                <a:ea typeface="+mn-ea"/>
                <a:cs typeface="+mn-cs"/>
              </a:rPr>
              <a:t> Collaborative based filtering recommender systems are based on past interactions of users and target items.</a:t>
            </a:r>
            <a:endParaRPr lang="en-US" sz="1700" kern="1200" dirty="0">
              <a:solidFill>
                <a:srgbClr val="374151"/>
              </a:solidFill>
              <a:latin typeface="Söhne"/>
              <a:ea typeface="+mn-ea"/>
              <a:cs typeface="+mn-cs"/>
            </a:endParaRPr>
          </a:p>
          <a:p>
            <a:pPr defTabSz="411480">
              <a:lnSpc>
                <a:spcPct val="90000"/>
              </a:lnSpc>
              <a:spcBef>
                <a:spcPts val="900"/>
              </a:spcBef>
              <a:buFont typeface="Arial" panose="020B0604020202020204" pitchFamily="34" charset="0"/>
              <a:buChar char="•"/>
            </a:pPr>
            <a:r>
              <a:rPr lang="en-US" sz="1700" b="1" kern="1200" dirty="0">
                <a:solidFill>
                  <a:srgbClr val="374151"/>
                </a:solidFill>
                <a:latin typeface="Söhne"/>
                <a:ea typeface="+mn-ea"/>
                <a:cs typeface="+mn-cs"/>
              </a:rPr>
              <a:t>User Interaction:</a:t>
            </a:r>
            <a:r>
              <a:rPr lang="en-US" sz="1700" kern="1200" dirty="0">
                <a:solidFill>
                  <a:srgbClr val="374151"/>
                </a:solidFill>
                <a:latin typeface="Söhne"/>
                <a:ea typeface="+mn-ea"/>
                <a:cs typeface="+mn-cs"/>
              </a:rPr>
              <a:t> </a:t>
            </a:r>
            <a:r>
              <a:rPr lang="en-US" sz="1700" dirty="0">
                <a:solidFill>
                  <a:srgbClr val="374151"/>
                </a:solidFill>
                <a:latin typeface="Söhne"/>
                <a:sym typeface="+mn-ea"/>
              </a:rPr>
              <a:t>Keyword used, past books seen.</a:t>
            </a:r>
            <a:endParaRPr lang="en-US" sz="1700" kern="1200" dirty="0">
              <a:solidFill>
                <a:srgbClr val="374151"/>
              </a:solidFill>
              <a:latin typeface="Söhne"/>
              <a:ea typeface="+mn-ea"/>
              <a:cs typeface="+mn-cs"/>
            </a:endParaRPr>
          </a:p>
          <a:p>
            <a:pPr defTabSz="411480">
              <a:lnSpc>
                <a:spcPct val="90000"/>
              </a:lnSpc>
              <a:spcBef>
                <a:spcPts val="900"/>
              </a:spcBef>
              <a:buFont typeface="Arial" panose="020B0604020202020204" pitchFamily="34" charset="0"/>
              <a:buChar char="•"/>
            </a:pPr>
            <a:endParaRPr lang="en-US" sz="1700" kern="1200" dirty="0">
              <a:solidFill>
                <a:srgbClr val="374151"/>
              </a:solidFill>
              <a:latin typeface="Söhne"/>
              <a:ea typeface="+mn-ea"/>
              <a:cs typeface="+mn-cs"/>
            </a:endParaRPr>
          </a:p>
          <a:p>
            <a:pPr>
              <a:lnSpc>
                <a:spcPct val="90000"/>
              </a:lnSpc>
              <a:buFont typeface="Arial" panose="020B0604020202020204" pitchFamily="34" charset="0"/>
              <a:buChar char="•"/>
            </a:pPr>
            <a:endParaRPr lang="en-US" sz="1700" dirty="0"/>
          </a:p>
        </p:txBody>
      </p:sp>
      <p:sp>
        <p:nvSpPr>
          <p:cNvPr id="4" name="TextBox 3"/>
          <p:cNvSpPr txBox="1"/>
          <p:nvPr/>
        </p:nvSpPr>
        <p:spPr>
          <a:xfrm>
            <a:off x="6161266" y="1358174"/>
            <a:ext cx="4906302" cy="3521075"/>
          </a:xfrm>
          <a:prstGeom prst="rect">
            <a:avLst/>
          </a:prstGeom>
          <a:noFill/>
        </p:spPr>
        <p:txBody>
          <a:bodyPr wrap="square" rtlCol="0">
            <a:spAutoFit/>
          </a:bodyPr>
          <a:lstStyle/>
          <a:p>
            <a:pPr marL="308610" indent="-308610" defTabSz="411480">
              <a:spcBef>
                <a:spcPts val="900"/>
              </a:spcBef>
              <a:buClr>
                <a:srgbClr val="5FCBEF"/>
              </a:buClr>
              <a:buSzPct val="80000"/>
              <a:buFont typeface="+mj-lt"/>
              <a:buAutoNum type="arabicPeriod" startAt="3"/>
              <a:defRPr/>
            </a:pPr>
            <a:r>
              <a:rPr lang="en-US" sz="1530" b="1" kern="1200" dirty="0">
                <a:solidFill>
                  <a:srgbClr val="374151"/>
                </a:solidFill>
                <a:latin typeface="Söhne"/>
                <a:ea typeface="+mn-ea"/>
                <a:cs typeface="+mn-cs"/>
              </a:rPr>
              <a:t>Module Name: </a:t>
            </a:r>
            <a:r>
              <a:rPr lang="en-US" sz="1350" kern="1200" dirty="0">
                <a:solidFill>
                  <a:srgbClr val="374151"/>
                </a:solidFill>
                <a:latin typeface="Söhne"/>
                <a:ea typeface="+mn-ea"/>
                <a:cs typeface="+mn-cs"/>
              </a:rPr>
              <a:t>Hybrid Filtering Method</a:t>
            </a:r>
            <a:endParaRPr lang="en-US" sz="1350" kern="1200" dirty="0">
              <a:solidFill>
                <a:srgbClr val="374151"/>
              </a:solidFill>
              <a:latin typeface="Söhne"/>
              <a:ea typeface="+mn-ea"/>
              <a:cs typeface="+mn-cs"/>
            </a:endParaRPr>
          </a:p>
          <a:p>
            <a:pPr marL="720090" lvl="1" indent="-308610" defTabSz="411480">
              <a:spcBef>
                <a:spcPts val="900"/>
              </a:spcBef>
              <a:buClr>
                <a:srgbClr val="5FCBEF"/>
              </a:buClr>
              <a:buSzPct val="80000"/>
              <a:buFont typeface="Arial" panose="020B0604020202020204" pitchFamily="34" charset="0"/>
              <a:buChar char="•"/>
              <a:defRPr/>
            </a:pPr>
            <a:r>
              <a:rPr lang="en-US" sz="1350" b="1" dirty="0">
                <a:solidFill>
                  <a:srgbClr val="374151"/>
                </a:solidFill>
                <a:latin typeface="Söhne"/>
              </a:rPr>
              <a:t>Purpose</a:t>
            </a:r>
            <a:r>
              <a:rPr lang="en-US" sz="1350" kern="1200" dirty="0">
                <a:solidFill>
                  <a:srgbClr val="374151"/>
                </a:solidFill>
                <a:latin typeface="Söhne"/>
                <a:ea typeface="+mn-ea"/>
                <a:cs typeface="+mn-cs"/>
              </a:rPr>
              <a:t>: It is basically a combination of both the above methods.</a:t>
            </a:r>
            <a:endParaRPr lang="en-US" sz="1350" kern="1200" dirty="0">
              <a:solidFill>
                <a:srgbClr val="374151"/>
              </a:solidFill>
              <a:latin typeface="Söhne"/>
              <a:ea typeface="+mn-ea"/>
              <a:cs typeface="+mn-cs"/>
            </a:endParaRPr>
          </a:p>
          <a:p>
            <a:pPr marL="720090" lvl="1" indent="-308610" defTabSz="411480">
              <a:spcBef>
                <a:spcPts val="900"/>
              </a:spcBef>
              <a:buClr>
                <a:srgbClr val="5FCBEF"/>
              </a:buClr>
              <a:buSzPct val="80000"/>
              <a:buFont typeface="Arial" panose="020B0604020202020204" pitchFamily="34" charset="0"/>
              <a:buChar char="•"/>
              <a:defRPr/>
            </a:pPr>
            <a:r>
              <a:rPr lang="en-US" sz="1350" b="1" kern="1200" dirty="0">
                <a:solidFill>
                  <a:srgbClr val="374151"/>
                </a:solidFill>
                <a:latin typeface="Söhne"/>
                <a:ea typeface="+mn-ea"/>
                <a:cs typeface="+mn-cs"/>
              </a:rPr>
              <a:t>User Interaction</a:t>
            </a:r>
            <a:r>
              <a:rPr lang="en-US" sz="1350" kern="1200" dirty="0">
                <a:solidFill>
                  <a:srgbClr val="374151"/>
                </a:solidFill>
                <a:latin typeface="Söhne"/>
                <a:ea typeface="+mn-ea"/>
                <a:cs typeface="+mn-cs"/>
              </a:rPr>
              <a:t>: It is a too complex model which recommends product based on your history as well based on similar users like you.</a:t>
            </a:r>
            <a:endParaRPr lang="en-US" sz="1350" kern="1200" dirty="0">
              <a:solidFill>
                <a:srgbClr val="374151"/>
              </a:solidFill>
              <a:latin typeface="Söhne"/>
              <a:ea typeface="+mn-ea"/>
              <a:cs typeface="+mn-cs"/>
            </a:endParaRPr>
          </a:p>
          <a:p>
            <a:pPr marL="308610" indent="-308610" defTabSz="411480">
              <a:spcBef>
                <a:spcPts val="900"/>
              </a:spcBef>
              <a:buClr>
                <a:srgbClr val="5FCBEF"/>
              </a:buClr>
              <a:buSzPct val="80000"/>
              <a:buFont typeface="+mj-lt"/>
              <a:buAutoNum type="arabicPeriod" startAt="3"/>
              <a:defRPr/>
            </a:pPr>
            <a:r>
              <a:rPr lang="en-US" sz="1530" b="1" kern="1200" dirty="0">
                <a:solidFill>
                  <a:srgbClr val="374151"/>
                </a:solidFill>
                <a:latin typeface="Söhne"/>
                <a:ea typeface="+mn-ea"/>
                <a:cs typeface="+mn-cs"/>
              </a:rPr>
              <a:t>Module Name: Book Recommendation System</a:t>
            </a:r>
            <a:endParaRPr lang="en-US" sz="1350" kern="1200" dirty="0">
              <a:solidFill>
                <a:srgbClr val="374151"/>
              </a:solidFill>
              <a:latin typeface="Söhne"/>
              <a:ea typeface="+mn-ea"/>
              <a:cs typeface="+mn-cs"/>
            </a:endParaRPr>
          </a:p>
          <a:p>
            <a:pPr marL="720090" lvl="1" indent="-308610" defTabSz="411480">
              <a:spcBef>
                <a:spcPts val="900"/>
              </a:spcBef>
              <a:buClr>
                <a:srgbClr val="5FCBEF"/>
              </a:buClr>
              <a:buSzPct val="80000"/>
              <a:buFont typeface="Arial" panose="020B0604020202020204" pitchFamily="34" charset="0"/>
              <a:buChar char="•"/>
              <a:defRPr/>
            </a:pPr>
            <a:r>
              <a:rPr lang="en-US" sz="1350" b="1" kern="1200" dirty="0">
                <a:solidFill>
                  <a:srgbClr val="374151"/>
                </a:solidFill>
                <a:latin typeface="Söhne"/>
                <a:ea typeface="+mn-ea"/>
                <a:cs typeface="+mn-cs"/>
              </a:rPr>
              <a:t>Purpose</a:t>
            </a:r>
            <a:r>
              <a:rPr lang="en-US" sz="1350" kern="1200" dirty="0">
                <a:solidFill>
                  <a:srgbClr val="374151"/>
                </a:solidFill>
                <a:latin typeface="Söhne"/>
                <a:ea typeface="+mn-ea"/>
                <a:cs typeface="+mn-cs"/>
              </a:rPr>
              <a:t>: Gives recommendation of books to users. </a:t>
            </a:r>
            <a:endParaRPr lang="en-US" sz="1350" kern="1200" dirty="0">
              <a:solidFill>
                <a:srgbClr val="374151"/>
              </a:solidFill>
              <a:latin typeface="Söhne"/>
              <a:ea typeface="+mn-ea"/>
              <a:cs typeface="+mn-cs"/>
            </a:endParaRPr>
          </a:p>
          <a:p>
            <a:pPr marL="720090" lvl="1" indent="-308610" defTabSz="411480">
              <a:spcBef>
                <a:spcPts val="900"/>
              </a:spcBef>
              <a:buClr>
                <a:srgbClr val="5FCBEF"/>
              </a:buClr>
              <a:buSzPct val="80000"/>
              <a:buFont typeface="Arial" panose="020B0604020202020204" pitchFamily="34" charset="0"/>
              <a:buChar char="•"/>
              <a:defRPr/>
            </a:pPr>
            <a:r>
              <a:rPr lang="en-US" sz="1350" b="1" kern="1200" dirty="0">
                <a:solidFill>
                  <a:srgbClr val="374151"/>
                </a:solidFill>
                <a:latin typeface="Söhne"/>
                <a:ea typeface="+mn-ea"/>
                <a:cs typeface="+mn-cs"/>
              </a:rPr>
              <a:t>User Interaction</a:t>
            </a:r>
            <a:r>
              <a:rPr lang="en-US" sz="720" b="1" kern="1200" dirty="0">
                <a:solidFill>
                  <a:srgbClr val="374151"/>
                </a:solidFill>
                <a:latin typeface="Söhne"/>
                <a:ea typeface="+mn-ea"/>
                <a:cs typeface="+mn-cs"/>
              </a:rPr>
              <a:t>:</a:t>
            </a:r>
            <a:r>
              <a:rPr lang="en-US" sz="720" kern="1200" dirty="0">
                <a:solidFill>
                  <a:srgbClr val="374151"/>
                </a:solidFill>
                <a:latin typeface="Söhne"/>
                <a:ea typeface="+mn-ea"/>
                <a:cs typeface="+mn-cs"/>
              </a:rPr>
              <a:t> </a:t>
            </a:r>
            <a:r>
              <a:rPr lang="en-US" sz="1350" dirty="0">
                <a:solidFill>
                  <a:srgbClr val="374151"/>
                </a:solidFill>
                <a:latin typeface="Söhne"/>
                <a:sym typeface="+mn-ea"/>
              </a:rPr>
              <a:t>Rating the book, Popularity wise Recommendation, </a:t>
            </a:r>
            <a:endParaRPr lang="en-US" sz="1350" kern="1200" dirty="0">
              <a:solidFill>
                <a:srgbClr val="374151"/>
              </a:solidFill>
              <a:latin typeface="Söhne"/>
              <a:ea typeface="+mn-ea"/>
              <a:cs typeface="+mn-cs"/>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8467"/>
            <a:ext cx="12192000" cy="6866467"/>
            <a:chOff x="0" y="-8467"/>
            <a:chExt cx="12192000" cy="6866467"/>
          </a:xfrm>
        </p:grpSpPr>
        <p:cxnSp>
          <p:nvCxnSpPr>
            <p:cNvPr id="11" name="Straight Connector 10"/>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title"/>
          </p:nvPr>
        </p:nvSpPr>
        <p:spPr>
          <a:xfrm>
            <a:off x="677334" y="609600"/>
            <a:ext cx="8596668" cy="1320800"/>
          </a:xfrm>
        </p:spPr>
        <p:txBody>
          <a:bodyPr>
            <a:normAutofit/>
          </a:bodyPr>
          <a:lstStyle/>
          <a:p>
            <a:r>
              <a:rPr lang="en-US"/>
              <a:t>Conclusion</a:t>
            </a:r>
            <a:br>
              <a:rPr lang="en-US"/>
            </a:br>
            <a:endParaRPr lang="en-US" dirty="0"/>
          </a:p>
        </p:txBody>
      </p:sp>
      <p:sp>
        <p:nvSpPr>
          <p:cNvPr id="3" name="Content Placeholder 2"/>
          <p:cNvSpPr>
            <a:spLocks noGrp="1"/>
          </p:cNvSpPr>
          <p:nvPr>
            <p:ph idx="1"/>
          </p:nvPr>
        </p:nvSpPr>
        <p:spPr>
          <a:xfrm>
            <a:off x="677334" y="2160589"/>
            <a:ext cx="8596668" cy="3880773"/>
          </a:xfrm>
        </p:spPr>
        <p:txBody>
          <a:bodyPr>
            <a:normAutofit/>
          </a:bodyPr>
          <a:lstStyle/>
          <a:p>
            <a:endParaRPr lang="en-US"/>
          </a:p>
          <a:p>
            <a:r>
              <a:rPr lang="en-US">
                <a:latin typeface="Times New Roman" panose="02020603050405020304" pitchFamily="18" charset="0"/>
                <a:cs typeface="Times New Roman" panose="02020603050405020304" pitchFamily="18" charset="0"/>
              </a:rPr>
              <a:t>In “Book Recommendation System”  we present a recommendation system based on a collaborative filtering approach. The main goal was to speed up recommendations which is to create such a system, which can provide quality recommendations to their users without the need for long-term registration and have a great profile experience, browsing history etc. Test results indicate that the proposed approach provides appropriate recommendations. The proposed activity can be used in other domains to promote such things as movies, music and other products.</a:t>
            </a:r>
            <a:endParaRPr lang="en-US">
              <a:latin typeface="Times New Roman" panose="02020603050405020304" pitchFamily="18" charset="0"/>
              <a:cs typeface="Times New Roman" panose="02020603050405020304" pitchFamily="18" charset="0"/>
            </a:endParaRPr>
          </a:p>
          <a:p>
            <a:endParaRPr lang="en-US"/>
          </a:p>
          <a:p>
            <a:endParaRPr lang="en-US"/>
          </a:p>
          <a:p>
            <a:endParaRPr lang="en-US"/>
          </a:p>
          <a:p>
            <a:endParaRPr lang="en-US"/>
          </a:p>
          <a:p>
            <a:endParaRPr lang="en-US" dirty="0"/>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p:cNvGrpSpPr>
            <a:grpSpLocks noGrp="1" noRot="1" noChangeAspect="1" noMove="1" noResize="1" noUngrp="1"/>
          </p:cNvGrpSpPr>
          <p:nvPr/>
        </p:nvGrpSpPr>
        <p:grpSpPr>
          <a:xfrm>
            <a:off x="0" y="-8467"/>
            <a:ext cx="12192000" cy="6866467"/>
            <a:chOff x="0" y="-8467"/>
            <a:chExt cx="12192000" cy="6866467"/>
          </a:xfrm>
        </p:grpSpPr>
        <p:cxnSp>
          <p:nvCxnSpPr>
            <p:cNvPr id="11" name="Straight Connector 10"/>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394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a:spLocks noGrp="1" noRot="1" noChangeAspect="1" noMove="1" noResize="1" noEditPoints="1" noAdjustHandles="1" noChangeArrowheads="1" noChangeShapeType="1" noTextEdit="1"/>
          </p:cNvSpPr>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and black square with black text&#10;&#10;Description automatically generated"/>
          <p:cNvPicPr>
            <a:picLocks noGrp="1" noChangeAspect="1"/>
          </p:cNvPicPr>
          <p:nvPr>
            <p:ph idx="1"/>
          </p:nvPr>
        </p:nvPicPr>
        <p:blipFill>
          <a:blip r:embed="rId1"/>
          <a:stretch>
            <a:fillRect/>
          </a:stretch>
        </p:blipFill>
        <p:spPr>
          <a:xfrm>
            <a:off x="1984569" y="1123527"/>
            <a:ext cx="8222857" cy="460480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3220</Words>
  <Application>WPS Presentation</Application>
  <PresentationFormat>Widescreen</PresentationFormat>
  <Paragraphs>63</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SimSun</vt:lpstr>
      <vt:lpstr>Wingdings</vt:lpstr>
      <vt:lpstr>Wingdings 3</vt:lpstr>
      <vt:lpstr>Symbol</vt:lpstr>
      <vt:lpstr>Arial</vt:lpstr>
      <vt:lpstr>Times New Roman</vt:lpstr>
      <vt:lpstr>Calibri</vt:lpstr>
      <vt:lpstr>Söhne</vt:lpstr>
      <vt:lpstr>Segoe Print</vt:lpstr>
      <vt:lpstr>Trebuchet MS</vt:lpstr>
      <vt:lpstr>Microsoft YaHei</vt:lpstr>
      <vt:lpstr>Arial Unicode MS</vt:lpstr>
      <vt:lpstr>Facet</vt:lpstr>
      <vt:lpstr>Book Recommendation System</vt:lpstr>
      <vt:lpstr>INTRODUCTION</vt:lpstr>
      <vt:lpstr>Key Technologies</vt:lpstr>
      <vt:lpstr>Hardware Requirements</vt:lpstr>
      <vt:lpstr>Modules</vt:lpstr>
      <vt:lpstr>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Link Hub</dc:title>
  <dc:creator>ADITYA SHARMA</dc:creator>
  <cp:lastModifiedBy>shafa</cp:lastModifiedBy>
  <cp:revision>5</cp:revision>
  <dcterms:created xsi:type="dcterms:W3CDTF">2023-09-23T14:27:00Z</dcterms:created>
  <dcterms:modified xsi:type="dcterms:W3CDTF">2023-10-03T12:15:01Z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A6AFF21181E44B96A907043EE9FEB659</vt:lpwstr>
  </property>
  <property fmtid="{D5CDD505-2E9C-101B-9397-08002B2CF9AE}" pid="3" name="KSOProductBuildVer">
    <vt:lpwstr>1033-11.2.0.11225</vt:lpwstr>
  </property>
</Properties>
</file>