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f3c43fbce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29f3c43fb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b7c0505fe_0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ab7c0505f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37b48c06e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637b48c0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3c43fbce_0_1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9f3c43fbce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37b48c06e_0_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2637b48c06e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37b48c06e_0_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2637b48c06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b7c0505fe_0_20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2ab7c0505fe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4f10e740f_1_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264f10e740f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e58167738_3_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ee58167738_3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8" name="Google Shape;58;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63" name="Google Shape;6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7" name="Google Shape;67;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75" name="Google Shape;7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openreview.net/profile?id=~Jiaming_Song1" TargetMode="External"/><Relationship Id="rId5" Type="http://schemas.openxmlformats.org/officeDocument/2006/relationships/hyperlink" Target="https://openreview.net/profile?email=chenlin%40stanford.edu" TargetMode="External"/><Relationship Id="rId6" Type="http://schemas.openxmlformats.org/officeDocument/2006/relationships/hyperlink" Target="https://openreview.net/profile?id=~Stefano_Ermon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10" Type="http://schemas.openxmlformats.org/officeDocument/2006/relationships/image" Target="../media/image4.png"/><Relationship Id="rId9"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5.png"/><Relationship Id="rId10"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2.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5.png"/><Relationship Id="rId10" Type="http://schemas.openxmlformats.org/officeDocument/2006/relationships/image" Target="../media/image21.png"/><Relationship Id="rId9"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 Id="rId10" Type="http://schemas.openxmlformats.org/officeDocument/2006/relationships/image" Target="../media/image21.png"/><Relationship Id="rId9"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drive.google.com/file/d/1Fm04GQrFzwkVCCoJTfCw7lBjW_yTdm-r/view" TargetMode="External"/><Relationship Id="rId5"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a:off x="575596" y="43248"/>
            <a:ext cx="8568600" cy="454500"/>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700"/>
              <a:buFont typeface="Arial"/>
              <a:buNone/>
            </a:pPr>
            <a:r>
              <a:rPr lang="en" sz="1700">
                <a:solidFill>
                  <a:schemeClr val="lt1"/>
                </a:solidFill>
              </a:rPr>
              <a:t>           Develop a Software Tool To Embed Synthetic Patterns Into Raw Images </a:t>
            </a:r>
            <a:endParaRPr b="0" i="0" sz="1700" u="none" cap="none" strike="noStrike">
              <a:solidFill>
                <a:schemeClr val="lt1"/>
              </a:solidFill>
              <a:latin typeface="Arial"/>
              <a:ea typeface="Arial"/>
              <a:cs typeface="Arial"/>
              <a:sym typeface="Arial"/>
            </a:endParaRPr>
          </a:p>
        </p:txBody>
      </p:sp>
      <p:pic>
        <p:nvPicPr>
          <p:cNvPr id="100" name="Google Shape;100;p25"/>
          <p:cNvPicPr preferRelativeResize="0"/>
          <p:nvPr/>
        </p:nvPicPr>
        <p:blipFill rotWithShape="1">
          <a:blip r:embed="rId3">
            <a:alphaModFix/>
          </a:blip>
          <a:srcRect b="0" l="0" r="0" t="0"/>
          <a:stretch/>
        </p:blipFill>
        <p:spPr>
          <a:xfrm>
            <a:off x="34557" y="0"/>
            <a:ext cx="541039" cy="541039"/>
          </a:xfrm>
          <a:prstGeom prst="rect">
            <a:avLst/>
          </a:prstGeom>
          <a:noFill/>
          <a:ln>
            <a:noFill/>
          </a:ln>
        </p:spPr>
      </p:pic>
      <p:sp>
        <p:nvSpPr>
          <p:cNvPr id="101" name="Google Shape;101;p25"/>
          <p:cNvSpPr/>
          <p:nvPr/>
        </p:nvSpPr>
        <p:spPr>
          <a:xfrm>
            <a:off x="0" y="541050"/>
            <a:ext cx="1832100" cy="1773600"/>
          </a:xfrm>
          <a:prstGeom prst="rect">
            <a:avLst/>
          </a:prstGeom>
          <a:solidFill>
            <a:srgbClr val="E1E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Team No.</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KLE Tech Mentors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Student Team</a:t>
            </a:r>
            <a:endParaRPr b="1" i="0" sz="1400" u="none" cap="none" strike="noStrike">
              <a:solidFill>
                <a:srgbClr val="000000"/>
              </a:solidFill>
              <a:latin typeface="Arial"/>
              <a:ea typeface="Arial"/>
              <a:cs typeface="Arial"/>
              <a:sym typeface="Arial"/>
            </a:endParaRPr>
          </a:p>
        </p:txBody>
      </p:sp>
      <p:sp>
        <p:nvSpPr>
          <p:cNvPr id="102" name="Google Shape;102;p25"/>
          <p:cNvSpPr/>
          <p:nvPr/>
        </p:nvSpPr>
        <p:spPr>
          <a:xfrm>
            <a:off x="1832100" y="541050"/>
            <a:ext cx="2739900" cy="164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Dr. Prabha C N, Prof. Sahana Punagin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Karthik, </a:t>
            </a:r>
            <a:r>
              <a:rPr b="0" i="0" lang="en" sz="1400" u="none" cap="none" strike="noStrike">
                <a:solidFill>
                  <a:srgbClr val="000000"/>
                </a:solidFill>
                <a:latin typeface="Arial"/>
                <a:ea typeface="Arial"/>
                <a:cs typeface="Arial"/>
                <a:sym typeface="Arial"/>
              </a:rPr>
              <a:t>Shaheen Khan, Ananya Khed, Radhika Horti</a:t>
            </a:r>
            <a:endParaRPr b="0" i="0" sz="1400" u="none" cap="none" strike="noStrike">
              <a:solidFill>
                <a:srgbClr val="000000"/>
              </a:solidFill>
              <a:latin typeface="Arial"/>
              <a:ea typeface="Arial"/>
              <a:cs typeface="Arial"/>
              <a:sym typeface="Arial"/>
            </a:endParaRPr>
          </a:p>
        </p:txBody>
      </p:sp>
      <p:sp>
        <p:nvSpPr>
          <p:cNvPr id="103" name="Google Shape;103;p25"/>
          <p:cNvSpPr/>
          <p:nvPr/>
        </p:nvSpPr>
        <p:spPr>
          <a:xfrm>
            <a:off x="4591500" y="541050"/>
            <a:ext cx="1669200" cy="1773600"/>
          </a:xfrm>
          <a:prstGeom prst="rect">
            <a:avLst/>
          </a:prstGeom>
          <a:solidFill>
            <a:srgbClr val="E1EF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NVIDIA Mentor</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Number of discussions/ reviews held with the mentors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p:txBody>
      </p:sp>
      <p:sp>
        <p:nvSpPr>
          <p:cNvPr id="104" name="Google Shape;104;p25"/>
          <p:cNvSpPr/>
          <p:nvPr/>
        </p:nvSpPr>
        <p:spPr>
          <a:xfrm>
            <a:off x="6260600" y="541050"/>
            <a:ext cx="2378400" cy="164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rtl="0" algn="l">
              <a:spcBef>
                <a:spcPts val="0"/>
              </a:spcBef>
              <a:spcAft>
                <a:spcPts val="0"/>
              </a:spcAft>
              <a:buClr>
                <a:schemeClr val="dk1"/>
              </a:buClr>
              <a:buSzPts val="1400"/>
              <a:buFont typeface="Arial"/>
              <a:buNone/>
            </a:pPr>
            <a:r>
              <a:rPr lang="en">
                <a:solidFill>
                  <a:schemeClr val="dk1"/>
                </a:solidFill>
              </a:rPr>
              <a:t>Mr. </a:t>
            </a:r>
            <a:r>
              <a:rPr lang="en">
                <a:solidFill>
                  <a:schemeClr val="dk1"/>
                </a:solidFill>
              </a:rPr>
              <a:t>Animesh Khemka</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Mr. Douglas Taylor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t>6</a:t>
            </a:r>
            <a:r>
              <a:rPr lang="en"/>
              <a:t> /Weekly meetings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5" name="Google Shape;105;p25"/>
          <p:cNvSpPr/>
          <p:nvPr/>
        </p:nvSpPr>
        <p:spPr>
          <a:xfrm>
            <a:off x="0" y="2228050"/>
            <a:ext cx="9144000" cy="424200"/>
          </a:xfrm>
          <a:prstGeom prst="rect">
            <a:avLst/>
          </a:prstGeom>
          <a:solidFill>
            <a:srgbClr val="E1EF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Context of our work </a:t>
            </a:r>
            <a:r>
              <a:rPr b="1" i="0" lang="en" sz="1400" u="none" cap="none" strike="noStrike">
                <a:solidFill>
                  <a:srgbClr val="000000"/>
                </a:solidFill>
                <a:latin typeface="Times New Roman"/>
                <a:ea typeface="Times New Roman"/>
                <a:cs typeface="Times New Roman"/>
                <a:sym typeface="Times New Roman"/>
              </a:rPr>
              <a:t> </a:t>
            </a:r>
            <a:endParaRPr b="1" i="0" sz="1400" u="none" cap="none" strike="noStrike">
              <a:solidFill>
                <a:srgbClr val="000000"/>
              </a:solidFill>
              <a:latin typeface="Times New Roman"/>
              <a:ea typeface="Times New Roman"/>
              <a:cs typeface="Times New Roman"/>
              <a:sym typeface="Times New Roman"/>
            </a:endParaRPr>
          </a:p>
        </p:txBody>
      </p:sp>
      <p:sp>
        <p:nvSpPr>
          <p:cNvPr id="106" name="Google Shape;106;p25"/>
          <p:cNvSpPr txBox="1"/>
          <p:nvPr/>
        </p:nvSpPr>
        <p:spPr>
          <a:xfrm>
            <a:off x="34550" y="2738825"/>
            <a:ext cx="8919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dk1"/>
              </a:solidFill>
              <a:latin typeface="Times New Roman"/>
              <a:ea typeface="Times New Roman"/>
              <a:cs typeface="Times New Roman"/>
              <a:sym typeface="Times New Roman"/>
            </a:endParaRPr>
          </a:p>
        </p:txBody>
      </p:sp>
      <p:sp>
        <p:nvSpPr>
          <p:cNvPr id="107" name="Google Shape;107;p25"/>
          <p:cNvSpPr txBox="1"/>
          <p:nvPr/>
        </p:nvSpPr>
        <p:spPr>
          <a:xfrm>
            <a:off x="126850" y="2856600"/>
            <a:ext cx="8664600" cy="2036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Embedding synthetic patterns onto images is a versatile technique with various applications in image processing, computer vision, data augmentation, testing, security, and more.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These patterns are valuable tools for improving, evaluating, and extending the capabilities of image-based systems and technologies.</a:t>
            </a:r>
            <a:endParaRPr sz="1200">
              <a:solidFill>
                <a:srgbClr val="222222"/>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rPr>
              <a:t>There are several ways to embed synthetic patterns onto images using popular libraries such as Pillow (Python), OpenCV (Python), and MATLAB.</a:t>
            </a:r>
            <a:endParaRPr sz="1200">
              <a:solidFill>
                <a:schemeClr val="dk1"/>
              </a:solidFill>
            </a:endParaRPr>
          </a:p>
        </p:txBody>
      </p:sp>
      <p:sp>
        <p:nvSpPr>
          <p:cNvPr id="108" name="Google Shape;108;p25"/>
          <p:cNvSpPr txBox="1"/>
          <p:nvPr/>
        </p:nvSpPr>
        <p:spPr>
          <a:xfrm>
            <a:off x="235150" y="3974275"/>
            <a:ext cx="209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u="sng">
                <a:solidFill>
                  <a:srgbClr val="93C47D"/>
                </a:solidFill>
              </a:rPr>
              <a:t>Literature Survey :</a:t>
            </a:r>
            <a:r>
              <a:rPr i="1" lang="en" sz="1800">
                <a:solidFill>
                  <a:srgbClr val="00FF00"/>
                </a:solidFill>
              </a:rPr>
              <a:t> </a:t>
            </a:r>
            <a:endParaRPr i="1" sz="1800">
              <a:solidFill>
                <a:srgbClr val="00FF00"/>
              </a:solidFill>
            </a:endParaRPr>
          </a:p>
        </p:txBody>
      </p:sp>
      <p:sp>
        <p:nvSpPr>
          <p:cNvPr id="109" name="Google Shape;109;p25"/>
          <p:cNvSpPr txBox="1"/>
          <p:nvPr/>
        </p:nvSpPr>
        <p:spPr>
          <a:xfrm>
            <a:off x="469350" y="4350975"/>
            <a:ext cx="8103300" cy="12315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Clr>
                <a:schemeClr val="dk1"/>
              </a:buClr>
              <a:buSzPts val="1000"/>
              <a:buFont typeface="Bookman Old Style"/>
              <a:buChar char="●"/>
            </a:pPr>
            <a:r>
              <a:rPr b="1" lang="en" sz="1000">
                <a:solidFill>
                  <a:schemeClr val="dk1"/>
                </a:solidFill>
              </a:rPr>
              <a:t>Stimulating the Diffusion Model for Image Denoising via Adaptive Embedding and Ensembling </a:t>
            </a:r>
            <a:r>
              <a:rPr lang="en" sz="1000">
                <a:solidFill>
                  <a:srgbClr val="333333"/>
                </a:solidFill>
                <a:highlight>
                  <a:schemeClr val="lt1"/>
                </a:highlight>
              </a:rPr>
              <a:t>(</a:t>
            </a:r>
            <a:r>
              <a:rPr lang="en" sz="1000">
                <a:solidFill>
                  <a:schemeClr val="dk1"/>
                </a:solidFill>
              </a:rPr>
              <a:t>Tong Li, Hansen Feng, Lizhi Wang, Zhiwei Xiong, Hua Huang </a:t>
            </a:r>
            <a:r>
              <a:rPr lang="en" sz="1000">
                <a:solidFill>
                  <a:srgbClr val="333333"/>
                </a:solidFill>
                <a:highlight>
                  <a:schemeClr val="lt1"/>
                </a:highlight>
              </a:rPr>
              <a:t>) </a:t>
            </a:r>
            <a:r>
              <a:rPr lang="en" sz="1000">
                <a:solidFill>
                  <a:srgbClr val="5B9BD5"/>
                </a:solidFill>
                <a:highlight>
                  <a:schemeClr val="lt1"/>
                </a:highlight>
              </a:rPr>
              <a:t>(2023)</a:t>
            </a:r>
            <a:endParaRPr sz="1000">
              <a:solidFill>
                <a:srgbClr val="5B9BD5"/>
              </a:solidFill>
              <a:highlight>
                <a:schemeClr val="lt1"/>
              </a:highlight>
            </a:endParaRPr>
          </a:p>
          <a:p>
            <a:pPr indent="0" lvl="0" marL="457200" rtl="0" algn="just">
              <a:spcBef>
                <a:spcPts val="0"/>
              </a:spcBef>
              <a:spcAft>
                <a:spcPts val="0"/>
              </a:spcAft>
              <a:buNone/>
            </a:pPr>
            <a:r>
              <a:t/>
            </a:r>
            <a:endParaRPr sz="1000">
              <a:solidFill>
                <a:srgbClr val="333333"/>
              </a:solidFill>
              <a:highlight>
                <a:schemeClr val="lt1"/>
              </a:highlight>
            </a:endParaRPr>
          </a:p>
          <a:p>
            <a:pPr indent="-292100" lvl="0" marL="457200" rtl="0" algn="just">
              <a:spcBef>
                <a:spcPts val="0"/>
              </a:spcBef>
              <a:spcAft>
                <a:spcPts val="0"/>
              </a:spcAft>
              <a:buSzPts val="1000"/>
              <a:buFont typeface="Bookman Old Style"/>
              <a:buChar char="●"/>
            </a:pPr>
            <a:r>
              <a:rPr b="1" lang="en" sz="1000">
                <a:solidFill>
                  <a:srgbClr val="2C3A4A"/>
                </a:solidFill>
                <a:highlight>
                  <a:schemeClr val="lt1"/>
                </a:highlight>
              </a:rPr>
              <a:t>Denoising Diffusion Implicit Models </a:t>
            </a:r>
            <a:r>
              <a:rPr lang="en" sz="1000">
                <a:solidFill>
                  <a:schemeClr val="dk1"/>
                </a:solidFill>
                <a:highlight>
                  <a:schemeClr val="lt1"/>
                </a:highlight>
              </a:rPr>
              <a:t>(</a:t>
            </a:r>
            <a:r>
              <a:rPr lang="en" sz="1000">
                <a:solidFill>
                  <a:schemeClr val="dk1"/>
                </a:solidFill>
                <a:highlight>
                  <a:schemeClr val="lt1"/>
                </a:highlight>
                <a:uFill>
                  <a:noFill/>
                </a:uFill>
                <a:hlinkClick r:id="rId4">
                  <a:extLst>
                    <a:ext uri="{A12FA001-AC4F-418D-AE19-62706E023703}">
                      <ahyp:hlinkClr val="tx"/>
                    </a:ext>
                  </a:extLst>
                </a:hlinkClick>
              </a:rPr>
              <a:t>Jiaming Song</a:t>
            </a:r>
            <a:r>
              <a:rPr lang="en" sz="1000">
                <a:solidFill>
                  <a:schemeClr val="dk1"/>
                </a:solidFill>
                <a:highlight>
                  <a:schemeClr val="lt1"/>
                </a:highlight>
              </a:rPr>
              <a:t>, </a:t>
            </a:r>
            <a:r>
              <a:rPr lang="en" sz="1000">
                <a:solidFill>
                  <a:schemeClr val="dk1"/>
                </a:solidFill>
                <a:highlight>
                  <a:schemeClr val="lt1"/>
                </a:highlight>
                <a:uFill>
                  <a:noFill/>
                </a:uFill>
                <a:hlinkClick r:id="rId5">
                  <a:extLst>
                    <a:ext uri="{A12FA001-AC4F-418D-AE19-62706E023703}">
                      <ahyp:hlinkClr val="tx"/>
                    </a:ext>
                  </a:extLst>
                </a:hlinkClick>
              </a:rPr>
              <a:t>Chenlin Meng</a:t>
            </a:r>
            <a:r>
              <a:rPr lang="en" sz="1000">
                <a:solidFill>
                  <a:schemeClr val="dk1"/>
                </a:solidFill>
                <a:highlight>
                  <a:schemeClr val="lt1"/>
                </a:highlight>
              </a:rPr>
              <a:t>, </a:t>
            </a:r>
            <a:r>
              <a:rPr lang="en" sz="1000">
                <a:solidFill>
                  <a:schemeClr val="dk1"/>
                </a:solidFill>
                <a:highlight>
                  <a:schemeClr val="lt1"/>
                </a:highlight>
                <a:uFill>
                  <a:noFill/>
                </a:uFill>
                <a:hlinkClick r:id="rId6">
                  <a:extLst>
                    <a:ext uri="{A12FA001-AC4F-418D-AE19-62706E023703}">
                      <ahyp:hlinkClr val="tx"/>
                    </a:ext>
                  </a:extLst>
                </a:hlinkClick>
              </a:rPr>
              <a:t>Stefano Ermon</a:t>
            </a:r>
            <a:r>
              <a:rPr lang="en" sz="1000">
                <a:solidFill>
                  <a:schemeClr val="dk1"/>
                </a:solidFill>
                <a:highlight>
                  <a:schemeClr val="lt1"/>
                </a:highlight>
              </a:rPr>
              <a:t>)</a:t>
            </a:r>
            <a:r>
              <a:rPr lang="en" sz="1000">
                <a:solidFill>
                  <a:srgbClr val="5B9BD5"/>
                </a:solidFill>
                <a:highlight>
                  <a:schemeClr val="lt1"/>
                </a:highlight>
              </a:rPr>
              <a:t>(12th Jan 2021)</a:t>
            </a:r>
            <a:endParaRPr sz="1000">
              <a:solidFill>
                <a:srgbClr val="5B9BD5"/>
              </a:solidFill>
              <a:highlight>
                <a:schemeClr val="lt1"/>
              </a:highlight>
            </a:endParaRPr>
          </a:p>
          <a:p>
            <a:pPr indent="0" lvl="0" marL="0" rtl="0" algn="just">
              <a:spcBef>
                <a:spcPts val="0"/>
              </a:spcBef>
              <a:spcAft>
                <a:spcPts val="0"/>
              </a:spcAft>
              <a:buNone/>
            </a:pPr>
            <a:r>
              <a:t/>
            </a:r>
            <a:endParaRPr sz="1000">
              <a:solidFill>
                <a:srgbClr val="5B9BD5"/>
              </a:solidFill>
              <a:highlight>
                <a:schemeClr val="lt1"/>
              </a:highlight>
              <a:latin typeface="Bookman Old Style"/>
              <a:ea typeface="Bookman Old Style"/>
              <a:cs typeface="Bookman Old Style"/>
              <a:sym typeface="Bookman Old Style"/>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p:nvPr/>
        </p:nvSpPr>
        <p:spPr>
          <a:xfrm>
            <a:off x="575596" y="43248"/>
            <a:ext cx="8568600" cy="454500"/>
          </a:xfrm>
          <a:prstGeom prst="rect">
            <a:avLst/>
          </a:prstGeom>
          <a:solidFill>
            <a:schemeClr val="dk1"/>
          </a:solid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700"/>
              <a:buFont typeface="Arial"/>
              <a:buNone/>
            </a:pPr>
            <a:r>
              <a:rPr lang="en" sz="1700">
                <a:solidFill>
                  <a:schemeClr val="lt1"/>
                </a:solidFill>
              </a:rPr>
              <a:t>           Develop a Software Tool To Embed Synthetic Patterns Into Raw Images </a:t>
            </a:r>
            <a:endParaRPr sz="1700">
              <a:solidFill>
                <a:schemeClr val="lt1"/>
              </a:solidFill>
            </a:endParaRPr>
          </a:p>
        </p:txBody>
      </p:sp>
      <p:pic>
        <p:nvPicPr>
          <p:cNvPr id="115" name="Google Shape;115;p26"/>
          <p:cNvPicPr preferRelativeResize="0"/>
          <p:nvPr/>
        </p:nvPicPr>
        <p:blipFill rotWithShape="1">
          <a:blip r:embed="rId3">
            <a:alphaModFix/>
          </a:blip>
          <a:srcRect b="0" l="0" r="0" t="0"/>
          <a:stretch/>
        </p:blipFill>
        <p:spPr>
          <a:xfrm>
            <a:off x="34557" y="0"/>
            <a:ext cx="541039" cy="541039"/>
          </a:xfrm>
          <a:prstGeom prst="rect">
            <a:avLst/>
          </a:prstGeom>
          <a:noFill/>
          <a:ln>
            <a:noFill/>
          </a:ln>
        </p:spPr>
      </p:pic>
      <p:sp>
        <p:nvSpPr>
          <p:cNvPr id="116" name="Google Shape;116;p26"/>
          <p:cNvSpPr txBox="1"/>
          <p:nvPr/>
        </p:nvSpPr>
        <p:spPr>
          <a:xfrm>
            <a:off x="1150825" y="629350"/>
            <a:ext cx="695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u="sng">
                <a:solidFill>
                  <a:srgbClr val="93C47D"/>
                </a:solidFill>
              </a:rPr>
              <a:t>Proposed Framework of the  GUI:</a:t>
            </a:r>
            <a:r>
              <a:rPr i="1" lang="en" sz="1800">
                <a:solidFill>
                  <a:srgbClr val="00FF00"/>
                </a:solidFill>
              </a:rPr>
              <a:t> </a:t>
            </a:r>
            <a:endParaRPr i="1" sz="1800">
              <a:solidFill>
                <a:srgbClr val="00FF00"/>
              </a:solidFill>
            </a:endParaRPr>
          </a:p>
        </p:txBody>
      </p:sp>
      <p:pic>
        <p:nvPicPr>
          <p:cNvPr id="117" name="Google Shape;117;p26"/>
          <p:cNvPicPr preferRelativeResize="0"/>
          <p:nvPr/>
        </p:nvPicPr>
        <p:blipFill>
          <a:blip r:embed="rId4">
            <a:alphaModFix/>
          </a:blip>
          <a:stretch>
            <a:fillRect/>
          </a:stretch>
        </p:blipFill>
        <p:spPr>
          <a:xfrm>
            <a:off x="152400" y="1243450"/>
            <a:ext cx="8509082" cy="3747652"/>
          </a:xfrm>
          <a:prstGeom prst="rect">
            <a:avLst/>
          </a:prstGeom>
          <a:noFill/>
          <a:ln>
            <a:noFill/>
          </a:ln>
        </p:spPr>
      </p:pic>
      <p:pic>
        <p:nvPicPr>
          <p:cNvPr id="118" name="Google Shape;118;p26"/>
          <p:cNvPicPr preferRelativeResize="0"/>
          <p:nvPr/>
        </p:nvPicPr>
        <p:blipFill rotWithShape="1">
          <a:blip r:embed="rId5">
            <a:alphaModFix/>
          </a:blip>
          <a:srcRect b="0" l="0" r="0" t="7995"/>
          <a:stretch/>
        </p:blipFill>
        <p:spPr>
          <a:xfrm>
            <a:off x="199600" y="1878800"/>
            <a:ext cx="1051075" cy="595325"/>
          </a:xfrm>
          <a:prstGeom prst="rect">
            <a:avLst/>
          </a:prstGeom>
          <a:noFill/>
          <a:ln>
            <a:noFill/>
          </a:ln>
        </p:spPr>
      </p:pic>
      <p:grpSp>
        <p:nvGrpSpPr>
          <p:cNvPr id="119" name="Google Shape;119;p26"/>
          <p:cNvGrpSpPr/>
          <p:nvPr/>
        </p:nvGrpSpPr>
        <p:grpSpPr>
          <a:xfrm>
            <a:off x="3744901" y="3043445"/>
            <a:ext cx="1324075" cy="793715"/>
            <a:chOff x="4878175" y="1271425"/>
            <a:chExt cx="2764826" cy="1853175"/>
          </a:xfrm>
        </p:grpSpPr>
        <p:pic>
          <p:nvPicPr>
            <p:cNvPr id="120" name="Google Shape;120;p26"/>
            <p:cNvPicPr preferRelativeResize="0"/>
            <p:nvPr/>
          </p:nvPicPr>
          <p:blipFill rotWithShape="1">
            <a:blip r:embed="rId6">
              <a:alphaModFix/>
            </a:blip>
            <a:srcRect b="9492" l="8642" r="0" t="-2924"/>
            <a:stretch/>
          </p:blipFill>
          <p:spPr>
            <a:xfrm>
              <a:off x="4892900" y="1271425"/>
              <a:ext cx="2750101" cy="1853175"/>
            </a:xfrm>
            <a:prstGeom prst="rect">
              <a:avLst/>
            </a:prstGeom>
            <a:noFill/>
            <a:ln>
              <a:noFill/>
            </a:ln>
          </p:spPr>
        </p:pic>
        <p:sp>
          <p:nvSpPr>
            <p:cNvPr id="121" name="Google Shape;121;p26"/>
            <p:cNvSpPr/>
            <p:nvPr/>
          </p:nvSpPr>
          <p:spPr>
            <a:xfrm>
              <a:off x="4878175" y="1329350"/>
              <a:ext cx="541200" cy="494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p:nvPr/>
        </p:nvSpPr>
        <p:spPr>
          <a:xfrm>
            <a:off x="575596" y="43248"/>
            <a:ext cx="8568600" cy="454500"/>
          </a:xfrm>
          <a:prstGeom prst="rect">
            <a:avLst/>
          </a:prstGeom>
          <a:solidFill>
            <a:schemeClr val="dk1"/>
          </a:solid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700"/>
              <a:buFont typeface="Arial"/>
              <a:buNone/>
            </a:pPr>
            <a:r>
              <a:rPr lang="en" sz="1700">
                <a:solidFill>
                  <a:schemeClr val="lt1"/>
                </a:solidFill>
              </a:rPr>
              <a:t>           Develop a Software Tool To Embed Synthetic Patterns Into Raw Images </a:t>
            </a:r>
            <a:endParaRPr sz="1700">
              <a:solidFill>
                <a:schemeClr val="lt1"/>
              </a:solidFill>
            </a:endParaRPr>
          </a:p>
        </p:txBody>
      </p:sp>
      <p:pic>
        <p:nvPicPr>
          <p:cNvPr id="127" name="Google Shape;127;p27"/>
          <p:cNvPicPr preferRelativeResize="0"/>
          <p:nvPr/>
        </p:nvPicPr>
        <p:blipFill rotWithShape="1">
          <a:blip r:embed="rId3">
            <a:alphaModFix/>
          </a:blip>
          <a:srcRect b="0" l="0" r="0" t="0"/>
          <a:stretch/>
        </p:blipFill>
        <p:spPr>
          <a:xfrm>
            <a:off x="34557" y="0"/>
            <a:ext cx="541039" cy="541039"/>
          </a:xfrm>
          <a:prstGeom prst="rect">
            <a:avLst/>
          </a:prstGeom>
          <a:noFill/>
          <a:ln>
            <a:noFill/>
          </a:ln>
        </p:spPr>
      </p:pic>
      <p:sp>
        <p:nvSpPr>
          <p:cNvPr id="128" name="Google Shape;128;p27"/>
          <p:cNvSpPr txBox="1"/>
          <p:nvPr/>
        </p:nvSpPr>
        <p:spPr>
          <a:xfrm>
            <a:off x="162000" y="691150"/>
            <a:ext cx="579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u="sng">
                <a:solidFill>
                  <a:srgbClr val="6AA84F"/>
                </a:solidFill>
              </a:rPr>
              <a:t>Methods for generating synthetic patterns</a:t>
            </a:r>
            <a:r>
              <a:rPr i="1" lang="en" sz="1800">
                <a:solidFill>
                  <a:srgbClr val="6AA84F"/>
                </a:solidFill>
              </a:rPr>
              <a:t> : </a:t>
            </a:r>
            <a:endParaRPr i="1" sz="1800">
              <a:solidFill>
                <a:srgbClr val="6AA84F"/>
              </a:solidFill>
            </a:endParaRPr>
          </a:p>
        </p:txBody>
      </p:sp>
      <p:sp>
        <p:nvSpPr>
          <p:cNvPr id="129" name="Google Shape;129;p27"/>
          <p:cNvSpPr/>
          <p:nvPr/>
        </p:nvSpPr>
        <p:spPr>
          <a:xfrm>
            <a:off x="201425" y="1636875"/>
            <a:ext cx="11823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Initialize Generator of GAN</a:t>
            </a:r>
            <a:endParaRPr/>
          </a:p>
        </p:txBody>
      </p:sp>
      <p:sp>
        <p:nvSpPr>
          <p:cNvPr id="130" name="Google Shape;130;p27"/>
          <p:cNvSpPr/>
          <p:nvPr/>
        </p:nvSpPr>
        <p:spPr>
          <a:xfrm>
            <a:off x="1913075" y="1636875"/>
            <a:ext cx="11823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Generate Noise</a:t>
            </a:r>
            <a:endParaRPr/>
          </a:p>
        </p:txBody>
      </p:sp>
      <p:sp>
        <p:nvSpPr>
          <p:cNvPr id="131" name="Google Shape;131;p27"/>
          <p:cNvSpPr/>
          <p:nvPr/>
        </p:nvSpPr>
        <p:spPr>
          <a:xfrm>
            <a:off x="3682063" y="1636875"/>
            <a:ext cx="13698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Generate dot pattern and background</a:t>
            </a:r>
            <a:endParaRPr/>
          </a:p>
        </p:txBody>
      </p:sp>
      <p:sp>
        <p:nvSpPr>
          <p:cNvPr id="132" name="Google Shape;132;p27"/>
          <p:cNvSpPr/>
          <p:nvPr/>
        </p:nvSpPr>
        <p:spPr>
          <a:xfrm>
            <a:off x="5544800" y="1636863"/>
            <a:ext cx="13698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Generator Model</a:t>
            </a:r>
            <a:endParaRPr/>
          </a:p>
        </p:txBody>
      </p:sp>
      <p:sp>
        <p:nvSpPr>
          <p:cNvPr id="133" name="Google Shape;133;p27"/>
          <p:cNvSpPr/>
          <p:nvPr/>
        </p:nvSpPr>
        <p:spPr>
          <a:xfrm>
            <a:off x="7266900" y="1636875"/>
            <a:ext cx="13698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Reshape &amp; concatenate images</a:t>
            </a:r>
            <a:endParaRPr/>
          </a:p>
        </p:txBody>
      </p:sp>
      <p:sp>
        <p:nvSpPr>
          <p:cNvPr id="134" name="Google Shape;134;p27"/>
          <p:cNvSpPr/>
          <p:nvPr/>
        </p:nvSpPr>
        <p:spPr>
          <a:xfrm>
            <a:off x="7266900" y="2470975"/>
            <a:ext cx="13698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Discriminator model</a:t>
            </a:r>
            <a:endParaRPr/>
          </a:p>
        </p:txBody>
      </p:sp>
      <p:sp>
        <p:nvSpPr>
          <p:cNvPr id="135" name="Google Shape;135;p27"/>
          <p:cNvSpPr/>
          <p:nvPr/>
        </p:nvSpPr>
        <p:spPr>
          <a:xfrm>
            <a:off x="5553713" y="2470975"/>
            <a:ext cx="13698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Compute Loss &amp; Gradient</a:t>
            </a:r>
            <a:endParaRPr/>
          </a:p>
        </p:txBody>
      </p:sp>
      <p:sp>
        <p:nvSpPr>
          <p:cNvPr id="136" name="Google Shape;136;p27"/>
          <p:cNvSpPr/>
          <p:nvPr/>
        </p:nvSpPr>
        <p:spPr>
          <a:xfrm>
            <a:off x="3840525" y="2470975"/>
            <a:ext cx="13698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Update Parameters</a:t>
            </a:r>
            <a:endParaRPr/>
          </a:p>
        </p:txBody>
      </p:sp>
      <p:sp>
        <p:nvSpPr>
          <p:cNvPr id="137" name="Google Shape;137;p27"/>
          <p:cNvSpPr/>
          <p:nvPr/>
        </p:nvSpPr>
        <p:spPr>
          <a:xfrm>
            <a:off x="1913225" y="2470975"/>
            <a:ext cx="13698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Check Epoch</a:t>
            </a:r>
            <a:endParaRPr/>
          </a:p>
        </p:txBody>
      </p:sp>
      <p:sp>
        <p:nvSpPr>
          <p:cNvPr id="138" name="Google Shape;138;p27"/>
          <p:cNvSpPr/>
          <p:nvPr/>
        </p:nvSpPr>
        <p:spPr>
          <a:xfrm>
            <a:off x="201425" y="2470975"/>
            <a:ext cx="13698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Save Image</a:t>
            </a:r>
            <a:endParaRPr/>
          </a:p>
        </p:txBody>
      </p:sp>
      <p:cxnSp>
        <p:nvCxnSpPr>
          <p:cNvPr id="139" name="Google Shape;139;p27"/>
          <p:cNvCxnSpPr>
            <a:stCxn id="129" idx="3"/>
            <a:endCxn id="130" idx="1"/>
          </p:cNvCxnSpPr>
          <p:nvPr/>
        </p:nvCxnSpPr>
        <p:spPr>
          <a:xfrm>
            <a:off x="1383725" y="1918875"/>
            <a:ext cx="529500" cy="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7"/>
          <p:cNvCxnSpPr>
            <a:stCxn id="130" idx="3"/>
            <a:endCxn id="131" idx="1"/>
          </p:cNvCxnSpPr>
          <p:nvPr/>
        </p:nvCxnSpPr>
        <p:spPr>
          <a:xfrm>
            <a:off x="3095375" y="1918875"/>
            <a:ext cx="586800" cy="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7"/>
          <p:cNvCxnSpPr>
            <a:stCxn id="131" idx="3"/>
            <a:endCxn id="132" idx="1"/>
          </p:cNvCxnSpPr>
          <p:nvPr/>
        </p:nvCxnSpPr>
        <p:spPr>
          <a:xfrm>
            <a:off x="5051863" y="1918875"/>
            <a:ext cx="492900" cy="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7"/>
          <p:cNvCxnSpPr>
            <a:stCxn id="132" idx="3"/>
            <a:endCxn id="133" idx="1"/>
          </p:cNvCxnSpPr>
          <p:nvPr/>
        </p:nvCxnSpPr>
        <p:spPr>
          <a:xfrm>
            <a:off x="6914600" y="1918863"/>
            <a:ext cx="352200" cy="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7"/>
          <p:cNvCxnSpPr>
            <a:stCxn id="133" idx="2"/>
            <a:endCxn id="134" idx="0"/>
          </p:cNvCxnSpPr>
          <p:nvPr/>
        </p:nvCxnSpPr>
        <p:spPr>
          <a:xfrm>
            <a:off x="7951800" y="2200875"/>
            <a:ext cx="0" cy="2700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7"/>
          <p:cNvCxnSpPr>
            <a:stCxn id="134" idx="1"/>
            <a:endCxn id="135" idx="3"/>
          </p:cNvCxnSpPr>
          <p:nvPr/>
        </p:nvCxnSpPr>
        <p:spPr>
          <a:xfrm rot="10800000">
            <a:off x="6923400" y="2752975"/>
            <a:ext cx="343500" cy="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7"/>
          <p:cNvCxnSpPr>
            <a:stCxn id="135" idx="1"/>
            <a:endCxn id="136" idx="3"/>
          </p:cNvCxnSpPr>
          <p:nvPr/>
        </p:nvCxnSpPr>
        <p:spPr>
          <a:xfrm rot="10800000">
            <a:off x="5210213" y="2752975"/>
            <a:ext cx="343500" cy="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7"/>
          <p:cNvCxnSpPr>
            <a:stCxn id="136" idx="1"/>
            <a:endCxn id="137" idx="3"/>
          </p:cNvCxnSpPr>
          <p:nvPr/>
        </p:nvCxnSpPr>
        <p:spPr>
          <a:xfrm rot="10800000">
            <a:off x="3283125" y="2752975"/>
            <a:ext cx="557400" cy="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7"/>
          <p:cNvCxnSpPr>
            <a:stCxn id="137" idx="1"/>
            <a:endCxn id="138" idx="3"/>
          </p:cNvCxnSpPr>
          <p:nvPr/>
        </p:nvCxnSpPr>
        <p:spPr>
          <a:xfrm rot="10800000">
            <a:off x="1571225" y="2752975"/>
            <a:ext cx="3420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7"/>
          <p:cNvSpPr txBox="1"/>
          <p:nvPr/>
        </p:nvSpPr>
        <p:spPr>
          <a:xfrm>
            <a:off x="162000" y="1072150"/>
            <a:ext cx="57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FF0000"/>
                </a:solidFill>
              </a:rPr>
              <a:t>1.Dot Pattern</a:t>
            </a:r>
            <a:r>
              <a:rPr lang="en">
                <a:solidFill>
                  <a:srgbClr val="FF0000"/>
                </a:solidFill>
              </a:rPr>
              <a:t> </a:t>
            </a:r>
            <a:endParaRPr>
              <a:solidFill>
                <a:srgbClr val="FF0000"/>
              </a:solidFill>
            </a:endParaRPr>
          </a:p>
        </p:txBody>
      </p:sp>
      <p:sp>
        <p:nvSpPr>
          <p:cNvPr id="149" name="Google Shape;149;p27"/>
          <p:cNvSpPr txBox="1"/>
          <p:nvPr/>
        </p:nvSpPr>
        <p:spPr>
          <a:xfrm>
            <a:off x="162000" y="3129550"/>
            <a:ext cx="57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FF0000"/>
                </a:solidFill>
              </a:rPr>
              <a:t>2</a:t>
            </a:r>
            <a:r>
              <a:rPr lang="en" u="sng">
                <a:solidFill>
                  <a:srgbClr val="FF0000"/>
                </a:solidFill>
              </a:rPr>
              <a:t>.Uniform Color Patch</a:t>
            </a:r>
            <a:r>
              <a:rPr lang="en">
                <a:solidFill>
                  <a:srgbClr val="FF0000"/>
                </a:solidFill>
              </a:rPr>
              <a:t> </a:t>
            </a:r>
            <a:endParaRPr>
              <a:solidFill>
                <a:srgbClr val="FF0000"/>
              </a:solidFill>
            </a:endParaRPr>
          </a:p>
        </p:txBody>
      </p:sp>
      <p:sp>
        <p:nvSpPr>
          <p:cNvPr id="150" name="Google Shape;150;p27"/>
          <p:cNvSpPr/>
          <p:nvPr/>
        </p:nvSpPr>
        <p:spPr>
          <a:xfrm>
            <a:off x="34550" y="3624325"/>
            <a:ext cx="9522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Initialize Image</a:t>
            </a:r>
            <a:endParaRPr/>
          </a:p>
        </p:txBody>
      </p:sp>
      <p:sp>
        <p:nvSpPr>
          <p:cNvPr id="151" name="Google Shape;151;p27"/>
          <p:cNvSpPr/>
          <p:nvPr/>
        </p:nvSpPr>
        <p:spPr>
          <a:xfrm>
            <a:off x="1242725" y="3624325"/>
            <a:ext cx="11823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Set Parameters</a:t>
            </a:r>
            <a:endParaRPr/>
          </a:p>
          <a:p>
            <a:pPr indent="0" lvl="0" marL="0" rtl="0" algn="ctr">
              <a:spcBef>
                <a:spcPts val="0"/>
              </a:spcBef>
              <a:spcAft>
                <a:spcPts val="0"/>
              </a:spcAft>
              <a:buNone/>
            </a:pPr>
            <a:r>
              <a:rPr lang="en"/>
              <a:t>[R,G,B]</a:t>
            </a:r>
            <a:endParaRPr/>
          </a:p>
        </p:txBody>
      </p:sp>
      <p:sp>
        <p:nvSpPr>
          <p:cNvPr id="152" name="Google Shape;152;p27"/>
          <p:cNvSpPr/>
          <p:nvPr/>
        </p:nvSpPr>
        <p:spPr>
          <a:xfrm>
            <a:off x="2671225" y="3624325"/>
            <a:ext cx="24495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Diffusion Loop</a:t>
            </a:r>
            <a:endParaRPr/>
          </a:p>
          <a:p>
            <a:pPr indent="0" lvl="0" marL="0" rtl="0" algn="ctr">
              <a:spcBef>
                <a:spcPts val="0"/>
              </a:spcBef>
              <a:spcAft>
                <a:spcPts val="0"/>
              </a:spcAft>
              <a:buNone/>
            </a:pPr>
            <a:r>
              <a:rPr lang="en"/>
              <a:t>[(target color- image)/diffusion steps]</a:t>
            </a:r>
            <a:endParaRPr/>
          </a:p>
        </p:txBody>
      </p:sp>
      <p:sp>
        <p:nvSpPr>
          <p:cNvPr id="153" name="Google Shape;153;p27"/>
          <p:cNvSpPr/>
          <p:nvPr/>
        </p:nvSpPr>
        <p:spPr>
          <a:xfrm>
            <a:off x="5360860" y="3624325"/>
            <a:ext cx="9522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Convert to uint8</a:t>
            </a:r>
            <a:endParaRPr/>
          </a:p>
        </p:txBody>
      </p:sp>
      <p:sp>
        <p:nvSpPr>
          <p:cNvPr id="154" name="Google Shape;154;p27"/>
          <p:cNvSpPr/>
          <p:nvPr/>
        </p:nvSpPr>
        <p:spPr>
          <a:xfrm>
            <a:off x="6576600" y="3625075"/>
            <a:ext cx="11823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PIL Image</a:t>
            </a:r>
            <a:endParaRPr/>
          </a:p>
        </p:txBody>
      </p:sp>
      <p:sp>
        <p:nvSpPr>
          <p:cNvPr id="155" name="Google Shape;155;p27"/>
          <p:cNvSpPr/>
          <p:nvPr/>
        </p:nvSpPr>
        <p:spPr>
          <a:xfrm>
            <a:off x="8022450" y="3624325"/>
            <a:ext cx="1051500" cy="56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Save Image</a:t>
            </a:r>
            <a:endParaRPr/>
          </a:p>
        </p:txBody>
      </p:sp>
      <p:cxnSp>
        <p:nvCxnSpPr>
          <p:cNvPr id="156" name="Google Shape;156;p27"/>
          <p:cNvCxnSpPr>
            <a:stCxn id="150" idx="3"/>
          </p:cNvCxnSpPr>
          <p:nvPr/>
        </p:nvCxnSpPr>
        <p:spPr>
          <a:xfrm>
            <a:off x="986750" y="3906325"/>
            <a:ext cx="252000" cy="15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7"/>
          <p:cNvCxnSpPr>
            <a:stCxn id="151" idx="3"/>
            <a:endCxn id="152" idx="1"/>
          </p:cNvCxnSpPr>
          <p:nvPr/>
        </p:nvCxnSpPr>
        <p:spPr>
          <a:xfrm>
            <a:off x="2425025" y="3906325"/>
            <a:ext cx="246300" cy="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7"/>
          <p:cNvCxnSpPr>
            <a:stCxn id="152" idx="3"/>
            <a:endCxn id="153" idx="1"/>
          </p:cNvCxnSpPr>
          <p:nvPr/>
        </p:nvCxnSpPr>
        <p:spPr>
          <a:xfrm>
            <a:off x="5120725" y="3906325"/>
            <a:ext cx="240000" cy="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7"/>
          <p:cNvCxnSpPr>
            <a:stCxn id="153" idx="3"/>
            <a:endCxn id="154" idx="1"/>
          </p:cNvCxnSpPr>
          <p:nvPr/>
        </p:nvCxnSpPr>
        <p:spPr>
          <a:xfrm>
            <a:off x="6313060" y="3906325"/>
            <a:ext cx="263400" cy="9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7"/>
          <p:cNvCxnSpPr>
            <a:stCxn id="154" idx="3"/>
            <a:endCxn id="155" idx="1"/>
          </p:cNvCxnSpPr>
          <p:nvPr/>
        </p:nvCxnSpPr>
        <p:spPr>
          <a:xfrm flipH="1" rot="10800000">
            <a:off x="7758900" y="3906475"/>
            <a:ext cx="263700" cy="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p:nvPr/>
        </p:nvSpPr>
        <p:spPr>
          <a:xfrm>
            <a:off x="575596" y="43248"/>
            <a:ext cx="8568600" cy="454500"/>
          </a:xfrm>
          <a:prstGeom prst="rect">
            <a:avLst/>
          </a:prstGeom>
          <a:solidFill>
            <a:schemeClr val="dk1"/>
          </a:solid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700"/>
              <a:buFont typeface="Arial"/>
              <a:buNone/>
            </a:pPr>
            <a:r>
              <a:rPr lang="en" sz="1700">
                <a:solidFill>
                  <a:schemeClr val="lt1"/>
                </a:solidFill>
              </a:rPr>
              <a:t>           Develop a Software Tool To Embed Synthetic Patterns Into Raw Images </a:t>
            </a:r>
            <a:endParaRPr sz="1700">
              <a:solidFill>
                <a:schemeClr val="lt1"/>
              </a:solidFill>
            </a:endParaRPr>
          </a:p>
        </p:txBody>
      </p:sp>
      <p:pic>
        <p:nvPicPr>
          <p:cNvPr id="166" name="Google Shape;166;p28"/>
          <p:cNvPicPr preferRelativeResize="0"/>
          <p:nvPr/>
        </p:nvPicPr>
        <p:blipFill rotWithShape="1">
          <a:blip r:embed="rId3">
            <a:alphaModFix/>
          </a:blip>
          <a:srcRect b="0" l="0" r="0" t="0"/>
          <a:stretch/>
        </p:blipFill>
        <p:spPr>
          <a:xfrm>
            <a:off x="34557" y="0"/>
            <a:ext cx="541039" cy="541039"/>
          </a:xfrm>
          <a:prstGeom prst="rect">
            <a:avLst/>
          </a:prstGeom>
          <a:noFill/>
          <a:ln>
            <a:noFill/>
          </a:ln>
        </p:spPr>
      </p:pic>
      <p:sp>
        <p:nvSpPr>
          <p:cNvPr id="167" name="Google Shape;167;p28"/>
          <p:cNvSpPr txBox="1"/>
          <p:nvPr/>
        </p:nvSpPr>
        <p:spPr>
          <a:xfrm>
            <a:off x="1150825" y="629350"/>
            <a:ext cx="695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u="sng">
                <a:solidFill>
                  <a:srgbClr val="93C47D"/>
                </a:solidFill>
              </a:rPr>
              <a:t>Framework for embedding with user input (option 1):</a:t>
            </a:r>
            <a:r>
              <a:rPr i="1" lang="en" sz="1800">
                <a:solidFill>
                  <a:srgbClr val="00FF00"/>
                </a:solidFill>
              </a:rPr>
              <a:t> </a:t>
            </a:r>
            <a:endParaRPr i="1" sz="1800">
              <a:solidFill>
                <a:srgbClr val="00FF00"/>
              </a:solidFill>
            </a:endParaRPr>
          </a:p>
        </p:txBody>
      </p:sp>
      <p:sp>
        <p:nvSpPr>
          <p:cNvPr id="168" name="Google Shape;168;p28"/>
          <p:cNvSpPr/>
          <p:nvPr/>
        </p:nvSpPr>
        <p:spPr>
          <a:xfrm>
            <a:off x="299300" y="1406750"/>
            <a:ext cx="1219800" cy="6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Capture RAW image</a:t>
            </a:r>
            <a:endParaRPr/>
          </a:p>
        </p:txBody>
      </p:sp>
      <p:sp>
        <p:nvSpPr>
          <p:cNvPr id="169" name="Google Shape;169;p28"/>
          <p:cNvSpPr/>
          <p:nvPr/>
        </p:nvSpPr>
        <p:spPr>
          <a:xfrm>
            <a:off x="34550" y="2689800"/>
            <a:ext cx="1749300" cy="6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Pattern</a:t>
            </a:r>
            <a:endParaRPr/>
          </a:p>
        </p:txBody>
      </p:sp>
      <p:sp>
        <p:nvSpPr>
          <p:cNvPr id="170" name="Google Shape;170;p28"/>
          <p:cNvSpPr/>
          <p:nvPr/>
        </p:nvSpPr>
        <p:spPr>
          <a:xfrm>
            <a:off x="1755050" y="3702225"/>
            <a:ext cx="2727000" cy="6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Obtain position and size of the pattern through the user</a:t>
            </a:r>
            <a:endParaRPr/>
          </a:p>
        </p:txBody>
      </p:sp>
      <p:sp>
        <p:nvSpPr>
          <p:cNvPr id="171" name="Google Shape;171;p28"/>
          <p:cNvSpPr/>
          <p:nvPr/>
        </p:nvSpPr>
        <p:spPr>
          <a:xfrm>
            <a:off x="7924200" y="2692425"/>
            <a:ext cx="1219800" cy="6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Pattern is embedded</a:t>
            </a:r>
            <a:endParaRPr/>
          </a:p>
        </p:txBody>
      </p:sp>
      <p:cxnSp>
        <p:nvCxnSpPr>
          <p:cNvPr id="172" name="Google Shape;172;p28"/>
          <p:cNvCxnSpPr>
            <a:stCxn id="168" idx="3"/>
          </p:cNvCxnSpPr>
          <p:nvPr/>
        </p:nvCxnSpPr>
        <p:spPr>
          <a:xfrm flipH="1" rot="10800000">
            <a:off x="1519100" y="1706000"/>
            <a:ext cx="3337200" cy="57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8"/>
          <p:cNvCxnSpPr>
            <a:stCxn id="169" idx="3"/>
            <a:endCxn id="174" idx="1"/>
          </p:cNvCxnSpPr>
          <p:nvPr/>
        </p:nvCxnSpPr>
        <p:spPr>
          <a:xfrm>
            <a:off x="1783850" y="2994750"/>
            <a:ext cx="3072300" cy="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8"/>
          <p:cNvCxnSpPr>
            <a:stCxn id="170" idx="3"/>
          </p:cNvCxnSpPr>
          <p:nvPr/>
        </p:nvCxnSpPr>
        <p:spPr>
          <a:xfrm>
            <a:off x="4482050" y="4007175"/>
            <a:ext cx="408600" cy="117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8"/>
          <p:cNvCxnSpPr>
            <a:stCxn id="174" idx="3"/>
            <a:endCxn id="171" idx="1"/>
          </p:cNvCxnSpPr>
          <p:nvPr/>
        </p:nvCxnSpPr>
        <p:spPr>
          <a:xfrm>
            <a:off x="7721050" y="2994750"/>
            <a:ext cx="203100" cy="2700"/>
          </a:xfrm>
          <a:prstGeom prst="straightConnector1">
            <a:avLst/>
          </a:prstGeom>
          <a:noFill/>
          <a:ln cap="flat" cmpd="sng" w="9525">
            <a:solidFill>
              <a:schemeClr val="dk2"/>
            </a:solidFill>
            <a:prstDash val="solid"/>
            <a:round/>
            <a:headEnd len="med" w="med" type="none"/>
            <a:tailEnd len="med" w="med" type="triangle"/>
          </a:ln>
        </p:spPr>
      </p:cxnSp>
      <p:grpSp>
        <p:nvGrpSpPr>
          <p:cNvPr id="177" name="Google Shape;177;p28"/>
          <p:cNvGrpSpPr/>
          <p:nvPr/>
        </p:nvGrpSpPr>
        <p:grpSpPr>
          <a:xfrm>
            <a:off x="4856050" y="1222650"/>
            <a:ext cx="2865000" cy="3544200"/>
            <a:chOff x="4856050" y="1222650"/>
            <a:chExt cx="2865000" cy="3544200"/>
          </a:xfrm>
        </p:grpSpPr>
        <p:sp>
          <p:nvSpPr>
            <p:cNvPr id="174" name="Google Shape;174;p28"/>
            <p:cNvSpPr/>
            <p:nvPr/>
          </p:nvSpPr>
          <p:spPr>
            <a:xfrm>
              <a:off x="4856050" y="1222650"/>
              <a:ext cx="2865000" cy="35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222222"/>
                </a:solidFill>
              </a:endParaRPr>
            </a:p>
            <a:p>
              <a:pPr indent="0" lvl="0" marL="0" rtl="0" algn="ctr">
                <a:spcBef>
                  <a:spcPts val="0"/>
                </a:spcBef>
                <a:spcAft>
                  <a:spcPts val="0"/>
                </a:spcAft>
                <a:buNone/>
              </a:pPr>
              <a:r>
                <a:rPr lang="en" sz="1200">
                  <a:solidFill>
                    <a:srgbClr val="222222"/>
                  </a:solidFill>
                </a:rPr>
                <a:t>EMBEDDING THE PATTERN</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p:txBody>
        </p:sp>
        <p:sp>
          <p:nvSpPr>
            <p:cNvPr id="178" name="Google Shape;178;p28"/>
            <p:cNvSpPr/>
            <p:nvPr/>
          </p:nvSpPr>
          <p:spPr>
            <a:xfrm>
              <a:off x="4988200" y="1706000"/>
              <a:ext cx="2600700" cy="54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Check is the position defined by the user is within the image1</a:t>
              </a:r>
              <a:endParaRPr sz="1200"/>
            </a:p>
          </p:txBody>
        </p:sp>
        <p:sp>
          <p:nvSpPr>
            <p:cNvPr id="179" name="Google Shape;179;p28"/>
            <p:cNvSpPr/>
            <p:nvPr/>
          </p:nvSpPr>
          <p:spPr>
            <a:xfrm>
              <a:off x="4988250" y="2606363"/>
              <a:ext cx="2600700" cy="6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Compare the pixel values at the corresponding spots in picture 1 with those in image 2 multiplied by 256</a:t>
              </a:r>
              <a:endParaRPr sz="1100"/>
            </a:p>
          </p:txBody>
        </p:sp>
        <p:sp>
          <p:nvSpPr>
            <p:cNvPr id="180" name="Google Shape;180;p28"/>
            <p:cNvSpPr/>
            <p:nvPr/>
          </p:nvSpPr>
          <p:spPr>
            <a:xfrm>
              <a:off x="4996950" y="3575450"/>
              <a:ext cx="2600700" cy="95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Update the value of the pixel in image1 at that position to that the value of image2 multiplied by 256 if the pixel value in image1 is greater than the pixel value in image2 multiplied by 256.</a:t>
              </a:r>
              <a:endParaRPr sz="1000">
                <a:solidFill>
                  <a:schemeClr val="dk1"/>
                </a:solidFill>
              </a:endParaRPr>
            </a:p>
            <a:p>
              <a:pPr indent="0" lvl="0" marL="0" rtl="0" algn="ctr">
                <a:spcBef>
                  <a:spcPts val="0"/>
                </a:spcBef>
                <a:spcAft>
                  <a:spcPts val="0"/>
                </a:spcAft>
                <a:buNone/>
              </a:pPr>
              <a:r>
                <a:t/>
              </a:r>
              <a:endParaRPr sz="1000"/>
            </a:p>
          </p:txBody>
        </p:sp>
        <p:cxnSp>
          <p:nvCxnSpPr>
            <p:cNvPr id="181" name="Google Shape;181;p28"/>
            <p:cNvCxnSpPr>
              <a:stCxn id="178" idx="2"/>
              <a:endCxn id="179" idx="0"/>
            </p:cNvCxnSpPr>
            <p:nvPr/>
          </p:nvCxnSpPr>
          <p:spPr>
            <a:xfrm>
              <a:off x="6288550" y="2247200"/>
              <a:ext cx="0" cy="3591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8"/>
            <p:cNvCxnSpPr>
              <a:stCxn id="179" idx="2"/>
              <a:endCxn id="180" idx="0"/>
            </p:cNvCxnSpPr>
            <p:nvPr/>
          </p:nvCxnSpPr>
          <p:spPr>
            <a:xfrm>
              <a:off x="6288600" y="3216263"/>
              <a:ext cx="8700" cy="359100"/>
            </a:xfrm>
            <a:prstGeom prst="straightConnector1">
              <a:avLst/>
            </a:prstGeom>
            <a:noFill/>
            <a:ln cap="flat" cmpd="sng" w="9525">
              <a:solidFill>
                <a:schemeClr val="dk2"/>
              </a:solidFill>
              <a:prstDash val="solid"/>
              <a:round/>
              <a:headEnd len="med" w="med" type="none"/>
              <a:tailEnd len="med" w="med" type="triangle"/>
            </a:ln>
          </p:spPr>
        </p:cxnSp>
      </p:grpSp>
      <p:sp>
        <p:nvSpPr>
          <p:cNvPr id="183" name="Google Shape;183;p28"/>
          <p:cNvSpPr txBox="1"/>
          <p:nvPr/>
        </p:nvSpPr>
        <p:spPr>
          <a:xfrm>
            <a:off x="825025" y="629350"/>
            <a:ext cx="760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u="sng">
                <a:solidFill>
                  <a:srgbClr val="93C47D"/>
                </a:solidFill>
              </a:rPr>
              <a:t>Framework for embedding with contrast of synthetic pattern (option 2):</a:t>
            </a:r>
            <a:r>
              <a:rPr i="1" lang="en" sz="1800">
                <a:solidFill>
                  <a:srgbClr val="00FF00"/>
                </a:solidFill>
              </a:rPr>
              <a:t> </a:t>
            </a:r>
            <a:endParaRPr i="1" sz="1800">
              <a:solidFill>
                <a:srgbClr val="00FF00"/>
              </a:solidFill>
            </a:endParaRPr>
          </a:p>
        </p:txBody>
      </p:sp>
      <p:grpSp>
        <p:nvGrpSpPr>
          <p:cNvPr id="184" name="Google Shape;184;p28"/>
          <p:cNvGrpSpPr/>
          <p:nvPr/>
        </p:nvGrpSpPr>
        <p:grpSpPr>
          <a:xfrm>
            <a:off x="4856050" y="1222650"/>
            <a:ext cx="2865000" cy="3544200"/>
            <a:chOff x="4856050" y="1222650"/>
            <a:chExt cx="2865000" cy="3544200"/>
          </a:xfrm>
        </p:grpSpPr>
        <p:sp>
          <p:nvSpPr>
            <p:cNvPr id="185" name="Google Shape;185;p28"/>
            <p:cNvSpPr/>
            <p:nvPr/>
          </p:nvSpPr>
          <p:spPr>
            <a:xfrm>
              <a:off x="4856050" y="1222650"/>
              <a:ext cx="2865000" cy="35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222222"/>
                </a:solidFill>
              </a:endParaRPr>
            </a:p>
            <a:p>
              <a:pPr indent="0" lvl="0" marL="0" rtl="0" algn="ctr">
                <a:spcBef>
                  <a:spcPts val="0"/>
                </a:spcBef>
                <a:spcAft>
                  <a:spcPts val="0"/>
                </a:spcAft>
                <a:buNone/>
              </a:pPr>
              <a:r>
                <a:rPr lang="en" sz="1200">
                  <a:solidFill>
                    <a:srgbClr val="222222"/>
                  </a:solidFill>
                </a:rPr>
                <a:t>EMBEDDING THE PATTERN</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p:txBody>
        </p:sp>
        <p:sp>
          <p:nvSpPr>
            <p:cNvPr id="186" name="Google Shape;186;p28"/>
            <p:cNvSpPr/>
            <p:nvPr/>
          </p:nvSpPr>
          <p:spPr>
            <a:xfrm>
              <a:off x="4988200" y="1551200"/>
              <a:ext cx="2600700" cy="69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Calculates the standard deviation  &amp; determine the contrast of the pattern &amp; Retrieves the dimensions (height and width) .</a:t>
              </a:r>
              <a:endParaRPr sz="1100">
                <a:solidFill>
                  <a:schemeClr val="dk1"/>
                </a:solidFill>
              </a:endParaRPr>
            </a:p>
          </p:txBody>
        </p:sp>
        <p:sp>
          <p:nvSpPr>
            <p:cNvPr id="187" name="Google Shape;187;p28"/>
            <p:cNvSpPr/>
            <p:nvPr/>
          </p:nvSpPr>
          <p:spPr>
            <a:xfrm>
              <a:off x="4988250" y="2606377"/>
              <a:ext cx="2600700" cy="69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Extract a block of the same size as the pattern from the image data array and then compare the contrast of the block with the pattern. </a:t>
              </a:r>
              <a:endParaRPr sz="1100"/>
            </a:p>
          </p:txBody>
        </p:sp>
        <p:sp>
          <p:nvSpPr>
            <p:cNvPr id="188" name="Google Shape;188;p28"/>
            <p:cNvSpPr/>
            <p:nvPr/>
          </p:nvSpPr>
          <p:spPr>
            <a:xfrm>
              <a:off x="4996950" y="3575450"/>
              <a:ext cx="2600700" cy="95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If the contrast of the current block is smaller than the previous one, update the coordinates to embed the pattern .to the current coordinates.</a:t>
              </a:r>
              <a:endParaRPr sz="1100"/>
            </a:p>
          </p:txBody>
        </p:sp>
        <p:cxnSp>
          <p:nvCxnSpPr>
            <p:cNvPr id="189" name="Google Shape;189;p28"/>
            <p:cNvCxnSpPr>
              <a:stCxn id="186" idx="2"/>
              <a:endCxn id="187" idx="0"/>
            </p:cNvCxnSpPr>
            <p:nvPr/>
          </p:nvCxnSpPr>
          <p:spPr>
            <a:xfrm>
              <a:off x="6288550" y="2247200"/>
              <a:ext cx="0" cy="3591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8"/>
            <p:cNvCxnSpPr>
              <a:stCxn id="187" idx="2"/>
              <a:endCxn id="188" idx="0"/>
            </p:cNvCxnSpPr>
            <p:nvPr/>
          </p:nvCxnSpPr>
          <p:spPr>
            <a:xfrm>
              <a:off x="6288600" y="3302377"/>
              <a:ext cx="8700" cy="273000"/>
            </a:xfrm>
            <a:prstGeom prst="straightConnector1">
              <a:avLst/>
            </a:prstGeom>
            <a:noFill/>
            <a:ln cap="flat" cmpd="sng" w="9525">
              <a:solidFill>
                <a:schemeClr val="dk2"/>
              </a:solidFill>
              <a:prstDash val="solid"/>
              <a:round/>
              <a:headEnd len="med" w="med" type="none"/>
              <a:tailEnd len="med" w="med" type="triangle"/>
            </a:ln>
          </p:spPr>
        </p:cxnSp>
      </p:grpSp>
      <p:sp>
        <p:nvSpPr>
          <p:cNvPr id="191" name="Google Shape;191;p28"/>
          <p:cNvSpPr txBox="1"/>
          <p:nvPr/>
        </p:nvSpPr>
        <p:spPr>
          <a:xfrm>
            <a:off x="47600" y="582800"/>
            <a:ext cx="8487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u="sng">
                <a:solidFill>
                  <a:srgbClr val="93C47D"/>
                </a:solidFill>
              </a:rPr>
              <a:t>Framework for embedding with contrast of block picked by user </a:t>
            </a:r>
            <a:endParaRPr i="1" sz="1800" u="sng">
              <a:solidFill>
                <a:srgbClr val="93C47D"/>
              </a:solidFill>
            </a:endParaRPr>
          </a:p>
          <a:p>
            <a:pPr indent="0" lvl="0" marL="0" rtl="0" algn="ctr">
              <a:spcBef>
                <a:spcPts val="0"/>
              </a:spcBef>
              <a:spcAft>
                <a:spcPts val="0"/>
              </a:spcAft>
              <a:buNone/>
            </a:pPr>
            <a:r>
              <a:rPr i="1" lang="en" sz="1800" u="sng">
                <a:solidFill>
                  <a:srgbClr val="93C47D"/>
                </a:solidFill>
              </a:rPr>
              <a:t>(option 3):</a:t>
            </a:r>
            <a:r>
              <a:rPr i="1" lang="en" sz="1800">
                <a:solidFill>
                  <a:srgbClr val="00FF00"/>
                </a:solidFill>
              </a:rPr>
              <a:t> </a:t>
            </a:r>
            <a:endParaRPr i="1" sz="1800">
              <a:solidFill>
                <a:srgbClr val="00FF00"/>
              </a:solidFill>
            </a:endParaRPr>
          </a:p>
        </p:txBody>
      </p:sp>
      <p:grpSp>
        <p:nvGrpSpPr>
          <p:cNvPr id="192" name="Google Shape;192;p28"/>
          <p:cNvGrpSpPr/>
          <p:nvPr/>
        </p:nvGrpSpPr>
        <p:grpSpPr>
          <a:xfrm>
            <a:off x="4856050" y="1222650"/>
            <a:ext cx="2865000" cy="3544200"/>
            <a:chOff x="4856050" y="1222650"/>
            <a:chExt cx="2865000" cy="3544200"/>
          </a:xfrm>
        </p:grpSpPr>
        <p:sp>
          <p:nvSpPr>
            <p:cNvPr id="193" name="Google Shape;193;p28"/>
            <p:cNvSpPr/>
            <p:nvPr/>
          </p:nvSpPr>
          <p:spPr>
            <a:xfrm>
              <a:off x="4856050" y="1222650"/>
              <a:ext cx="2865000" cy="35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222222"/>
                </a:solidFill>
              </a:endParaRPr>
            </a:p>
            <a:p>
              <a:pPr indent="0" lvl="0" marL="0" rtl="0" algn="ctr">
                <a:spcBef>
                  <a:spcPts val="0"/>
                </a:spcBef>
                <a:spcAft>
                  <a:spcPts val="0"/>
                </a:spcAft>
                <a:buNone/>
              </a:pPr>
              <a:r>
                <a:rPr lang="en" sz="1200">
                  <a:solidFill>
                    <a:srgbClr val="222222"/>
                  </a:solidFill>
                </a:rPr>
                <a:t>EMBEDDING THE PATTERN</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p:txBody>
        </p:sp>
        <p:sp>
          <p:nvSpPr>
            <p:cNvPr id="194" name="Google Shape;194;p28"/>
            <p:cNvSpPr/>
            <p:nvPr/>
          </p:nvSpPr>
          <p:spPr>
            <a:xfrm>
              <a:off x="4988200" y="1551200"/>
              <a:ext cx="2600700" cy="69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The function calculates the contrast of the selected pattern and the contrast of the specified block from the image.</a:t>
              </a:r>
              <a:endParaRPr sz="1100">
                <a:solidFill>
                  <a:schemeClr val="dk1"/>
                </a:solidFill>
              </a:endParaRPr>
            </a:p>
          </p:txBody>
        </p:sp>
        <p:sp>
          <p:nvSpPr>
            <p:cNvPr id="195" name="Google Shape;195;p28"/>
            <p:cNvSpPr/>
            <p:nvPr/>
          </p:nvSpPr>
          <p:spPr>
            <a:xfrm>
              <a:off x="4988250" y="2606377"/>
              <a:ext cx="2600700" cy="69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It adjusts the contrast of the pattern iteratively until it aligns within a threshold (in this case, within 5 units).</a:t>
              </a:r>
              <a:endParaRPr sz="1100">
                <a:solidFill>
                  <a:schemeClr val="dk1"/>
                </a:solidFill>
              </a:endParaRPr>
            </a:p>
          </p:txBody>
        </p:sp>
        <p:sp>
          <p:nvSpPr>
            <p:cNvPr id="196" name="Google Shape;196;p28"/>
            <p:cNvSpPr/>
            <p:nvPr/>
          </p:nvSpPr>
          <p:spPr>
            <a:xfrm>
              <a:off x="4996950" y="3575450"/>
              <a:ext cx="2600700" cy="95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Once the contrast is adjusted, it embeds the modified pattern into the specified block in the image .</a:t>
              </a:r>
              <a:endParaRPr sz="1100">
                <a:solidFill>
                  <a:schemeClr val="dk1"/>
                </a:solidFill>
              </a:endParaRPr>
            </a:p>
          </p:txBody>
        </p:sp>
        <p:cxnSp>
          <p:nvCxnSpPr>
            <p:cNvPr id="197" name="Google Shape;197;p28"/>
            <p:cNvCxnSpPr>
              <a:stCxn id="194" idx="2"/>
              <a:endCxn id="195" idx="0"/>
            </p:cNvCxnSpPr>
            <p:nvPr/>
          </p:nvCxnSpPr>
          <p:spPr>
            <a:xfrm>
              <a:off x="6288550" y="2247200"/>
              <a:ext cx="0" cy="3591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8"/>
            <p:cNvCxnSpPr>
              <a:stCxn id="195" idx="2"/>
              <a:endCxn id="196" idx="0"/>
            </p:cNvCxnSpPr>
            <p:nvPr/>
          </p:nvCxnSpPr>
          <p:spPr>
            <a:xfrm>
              <a:off x="6288600" y="3302377"/>
              <a:ext cx="8700" cy="273000"/>
            </a:xfrm>
            <a:prstGeom prst="straightConnector1">
              <a:avLst/>
            </a:prstGeom>
            <a:noFill/>
            <a:ln cap="flat" cmpd="sng" w="9525">
              <a:solidFill>
                <a:schemeClr val="dk2"/>
              </a:solidFill>
              <a:prstDash val="solid"/>
              <a:round/>
              <a:headEnd len="med" w="med" type="none"/>
              <a:tailEnd len="med" w="med" type="triangle"/>
            </a:ln>
          </p:spPr>
        </p:cxnSp>
      </p:grpSp>
      <p:sp>
        <p:nvSpPr>
          <p:cNvPr id="199" name="Google Shape;199;p28"/>
          <p:cNvSpPr txBox="1"/>
          <p:nvPr/>
        </p:nvSpPr>
        <p:spPr>
          <a:xfrm>
            <a:off x="616400" y="566938"/>
            <a:ext cx="8487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u="sng">
                <a:solidFill>
                  <a:srgbClr val="93C47D"/>
                </a:solidFill>
              </a:rPr>
              <a:t>Framework for embedding with mean intensity of block picked by user </a:t>
            </a:r>
            <a:endParaRPr i="1" sz="1800" u="sng">
              <a:solidFill>
                <a:srgbClr val="93C47D"/>
              </a:solidFill>
            </a:endParaRPr>
          </a:p>
          <a:p>
            <a:pPr indent="0" lvl="0" marL="0" rtl="0" algn="ctr">
              <a:spcBef>
                <a:spcPts val="0"/>
              </a:spcBef>
              <a:spcAft>
                <a:spcPts val="0"/>
              </a:spcAft>
              <a:buNone/>
            </a:pPr>
            <a:r>
              <a:rPr i="1" lang="en" sz="1800" u="sng">
                <a:solidFill>
                  <a:srgbClr val="93C47D"/>
                </a:solidFill>
              </a:rPr>
              <a:t>(option 4):</a:t>
            </a:r>
            <a:r>
              <a:rPr i="1" lang="en" sz="1800">
                <a:solidFill>
                  <a:srgbClr val="00FF00"/>
                </a:solidFill>
              </a:rPr>
              <a:t> </a:t>
            </a:r>
            <a:endParaRPr i="1" sz="1800">
              <a:solidFill>
                <a:srgbClr val="00FF00"/>
              </a:solidFill>
            </a:endParaRPr>
          </a:p>
        </p:txBody>
      </p:sp>
      <p:grpSp>
        <p:nvGrpSpPr>
          <p:cNvPr id="200" name="Google Shape;200;p28"/>
          <p:cNvGrpSpPr/>
          <p:nvPr/>
        </p:nvGrpSpPr>
        <p:grpSpPr>
          <a:xfrm>
            <a:off x="4856050" y="1222650"/>
            <a:ext cx="2865000" cy="3544200"/>
            <a:chOff x="4856050" y="1222650"/>
            <a:chExt cx="2865000" cy="3544200"/>
          </a:xfrm>
        </p:grpSpPr>
        <p:sp>
          <p:nvSpPr>
            <p:cNvPr id="201" name="Google Shape;201;p28"/>
            <p:cNvSpPr/>
            <p:nvPr/>
          </p:nvSpPr>
          <p:spPr>
            <a:xfrm>
              <a:off x="4856050" y="1222650"/>
              <a:ext cx="2865000" cy="35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222222"/>
                </a:solidFill>
              </a:endParaRPr>
            </a:p>
            <a:p>
              <a:pPr indent="0" lvl="0" marL="0" rtl="0" algn="ctr">
                <a:spcBef>
                  <a:spcPts val="0"/>
                </a:spcBef>
                <a:spcAft>
                  <a:spcPts val="0"/>
                </a:spcAft>
                <a:buNone/>
              </a:pPr>
              <a:r>
                <a:rPr lang="en" sz="1200">
                  <a:solidFill>
                    <a:srgbClr val="222222"/>
                  </a:solidFill>
                </a:rPr>
                <a:t>EMBEDDING THE PATTERN</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a:p>
              <a:pPr indent="0" lvl="0" marL="457200" rtl="0" algn="l">
                <a:spcBef>
                  <a:spcPts val="0"/>
                </a:spcBef>
                <a:spcAft>
                  <a:spcPts val="0"/>
                </a:spcAft>
                <a:buNone/>
              </a:pPr>
              <a:r>
                <a:t/>
              </a:r>
              <a:endParaRPr sz="1200">
                <a:solidFill>
                  <a:srgbClr val="222222"/>
                </a:solidFill>
              </a:endParaRPr>
            </a:p>
          </p:txBody>
        </p:sp>
        <p:sp>
          <p:nvSpPr>
            <p:cNvPr id="202" name="Google Shape;202;p28"/>
            <p:cNvSpPr/>
            <p:nvPr/>
          </p:nvSpPr>
          <p:spPr>
            <a:xfrm>
              <a:off x="4988200" y="1551200"/>
              <a:ext cx="2600700" cy="69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The function calculates the mean intensity of the selected pattern  and the mean intensity of the specified block from the image.</a:t>
              </a:r>
              <a:endParaRPr sz="1100">
                <a:solidFill>
                  <a:schemeClr val="dk1"/>
                </a:solidFill>
              </a:endParaRPr>
            </a:p>
          </p:txBody>
        </p:sp>
        <p:sp>
          <p:nvSpPr>
            <p:cNvPr id="203" name="Google Shape;203;p28"/>
            <p:cNvSpPr/>
            <p:nvPr/>
          </p:nvSpPr>
          <p:spPr>
            <a:xfrm>
              <a:off x="4988250" y="2606377"/>
              <a:ext cx="2600700" cy="69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It computes the intensity difference between the block and pattern, then normalizes the pattern array.</a:t>
              </a:r>
              <a:endParaRPr sz="1100">
                <a:solidFill>
                  <a:schemeClr val="dk1"/>
                </a:solidFill>
              </a:endParaRPr>
            </a:p>
          </p:txBody>
        </p:sp>
        <p:sp>
          <p:nvSpPr>
            <p:cNvPr id="204" name="Google Shape;204;p28"/>
            <p:cNvSpPr/>
            <p:nvPr/>
          </p:nvSpPr>
          <p:spPr>
            <a:xfrm>
              <a:off x="4996950" y="3575450"/>
              <a:ext cx="2600700" cy="95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The function then adjusts the intensity of the pattern by applying the intensity difference and normalization.</a:t>
              </a:r>
              <a:endParaRPr sz="1100">
                <a:solidFill>
                  <a:schemeClr val="dk1"/>
                </a:solidFill>
              </a:endParaRPr>
            </a:p>
          </p:txBody>
        </p:sp>
        <p:cxnSp>
          <p:nvCxnSpPr>
            <p:cNvPr id="205" name="Google Shape;205;p28"/>
            <p:cNvCxnSpPr>
              <a:stCxn id="202" idx="2"/>
              <a:endCxn id="203" idx="0"/>
            </p:cNvCxnSpPr>
            <p:nvPr/>
          </p:nvCxnSpPr>
          <p:spPr>
            <a:xfrm>
              <a:off x="6288550" y="2247200"/>
              <a:ext cx="0" cy="359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8"/>
            <p:cNvCxnSpPr>
              <a:stCxn id="203" idx="2"/>
              <a:endCxn id="204" idx="0"/>
            </p:cNvCxnSpPr>
            <p:nvPr/>
          </p:nvCxnSpPr>
          <p:spPr>
            <a:xfrm>
              <a:off x="6288600" y="3302377"/>
              <a:ext cx="8700" cy="273000"/>
            </a:xfrm>
            <a:prstGeom prst="straightConnector1">
              <a:avLst/>
            </a:prstGeom>
            <a:noFill/>
            <a:ln cap="flat" cmpd="sng" w="9525">
              <a:solidFill>
                <a:schemeClr val="dk2"/>
              </a:solidFill>
              <a:prstDash val="solid"/>
              <a:round/>
              <a:headEnd len="med" w="med" type="none"/>
              <a:tailEnd len="med" w="med" type="triangle"/>
            </a:ln>
          </p:spPr>
        </p:cxnSp>
      </p:grpSp>
      <p:sp>
        <p:nvSpPr>
          <p:cNvPr id="207" name="Google Shape;207;p28"/>
          <p:cNvSpPr/>
          <p:nvPr/>
        </p:nvSpPr>
        <p:spPr>
          <a:xfrm>
            <a:off x="1755050" y="3702225"/>
            <a:ext cx="2727000" cy="6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Obtain size of the pattern through the user</a:t>
            </a:r>
            <a:endParaRPr/>
          </a:p>
        </p:txBody>
      </p:sp>
      <p:sp>
        <p:nvSpPr>
          <p:cNvPr id="208" name="Google Shape;208;p28"/>
          <p:cNvSpPr/>
          <p:nvPr/>
        </p:nvSpPr>
        <p:spPr>
          <a:xfrm>
            <a:off x="1755050" y="3702225"/>
            <a:ext cx="2727000" cy="6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Obtain size of the pattern and location of where it needs to be embedded through the user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7"/>
                                        </p:tgtEl>
                                      </p:cBhvr>
                                    </p:animEffect>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0"/>
                                        </p:tgtEl>
                                      </p:cBhvr>
                                    </p:animEffect>
                                    <p:set>
                                      <p:cBhvr>
                                        <p:cTn dur="1" fill="hold">
                                          <p:stCondLst>
                                            <p:cond delay="1000"/>
                                          </p:stCondLst>
                                        </p:cTn>
                                        <p:tgtEl>
                                          <p:spTgt spid="1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3"/>
                                        </p:tgtEl>
                                      </p:cBhvr>
                                    </p:animEffect>
                                    <p:set>
                                      <p:cBhvr>
                                        <p:cTn dur="1" fill="hold">
                                          <p:stCondLst>
                                            <p:cond delay="1000"/>
                                          </p:stCondLst>
                                        </p:cTn>
                                        <p:tgtEl>
                                          <p:spTgt spid="1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7"/>
                                        </p:tgtEl>
                                      </p:cBhvr>
                                    </p:animEffect>
                                    <p:set>
                                      <p:cBhvr>
                                        <p:cTn dur="1" fill="hold">
                                          <p:stCondLst>
                                            <p:cond delay="1000"/>
                                          </p:stCondLst>
                                        </p:cTn>
                                        <p:tgtEl>
                                          <p:spTgt spid="2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2"/>
                                        </p:tgtEl>
                                      </p:cBhvr>
                                    </p:animEffect>
                                    <p:set>
                                      <p:cBhvr>
                                        <p:cTn dur="1" fill="hold">
                                          <p:stCondLst>
                                            <p:cond delay="1000"/>
                                          </p:stCondLst>
                                        </p:cTn>
                                        <p:tgtEl>
                                          <p:spTgt spid="1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p:nvPr/>
        </p:nvSpPr>
        <p:spPr>
          <a:xfrm>
            <a:off x="575596" y="43248"/>
            <a:ext cx="8568600" cy="454500"/>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Arial"/>
                <a:ea typeface="Arial"/>
                <a:cs typeface="Arial"/>
                <a:sym typeface="Arial"/>
              </a:rPr>
              <a:t>Results</a:t>
            </a:r>
            <a:endParaRPr b="0" i="0" sz="1700" u="none" cap="none" strike="noStrike">
              <a:solidFill>
                <a:schemeClr val="lt1"/>
              </a:solidFill>
              <a:latin typeface="Arial"/>
              <a:ea typeface="Arial"/>
              <a:cs typeface="Arial"/>
              <a:sym typeface="Arial"/>
            </a:endParaRPr>
          </a:p>
        </p:txBody>
      </p:sp>
      <p:pic>
        <p:nvPicPr>
          <p:cNvPr id="214" name="Google Shape;214;p29"/>
          <p:cNvPicPr preferRelativeResize="0"/>
          <p:nvPr/>
        </p:nvPicPr>
        <p:blipFill rotWithShape="1">
          <a:blip r:embed="rId3">
            <a:alphaModFix/>
          </a:blip>
          <a:srcRect b="0" l="0" r="0" t="0"/>
          <a:stretch/>
        </p:blipFill>
        <p:spPr>
          <a:xfrm>
            <a:off x="34557" y="0"/>
            <a:ext cx="541039" cy="541039"/>
          </a:xfrm>
          <a:prstGeom prst="rect">
            <a:avLst/>
          </a:prstGeom>
          <a:noFill/>
          <a:ln>
            <a:noFill/>
          </a:ln>
        </p:spPr>
      </p:pic>
      <p:sp>
        <p:nvSpPr>
          <p:cNvPr id="215" name="Google Shape;215;p29"/>
          <p:cNvSpPr txBox="1"/>
          <p:nvPr/>
        </p:nvSpPr>
        <p:spPr>
          <a:xfrm>
            <a:off x="0" y="541050"/>
            <a:ext cx="90783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00"/>
              <a:buFont typeface="Arial"/>
              <a:buNone/>
            </a:pPr>
            <a:r>
              <a:rPr lang="en" u="sng">
                <a:solidFill>
                  <a:srgbClr val="6AA84F"/>
                </a:solidFill>
              </a:rPr>
              <a:t>CASE 1: Based on User Input</a:t>
            </a:r>
            <a:endParaRPr i="0" u="sng" cap="none" strike="noStrike">
              <a:solidFill>
                <a:srgbClr val="6AA84F"/>
              </a:solidFill>
            </a:endParaRPr>
          </a:p>
        </p:txBody>
      </p:sp>
      <p:sp>
        <p:nvSpPr>
          <p:cNvPr id="216" name="Google Shape;216;p29"/>
          <p:cNvSpPr txBox="1"/>
          <p:nvPr/>
        </p:nvSpPr>
        <p:spPr>
          <a:xfrm>
            <a:off x="229175" y="2947500"/>
            <a:ext cx="275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 1. Input RAW image</a:t>
            </a:r>
            <a:endParaRPr b="1" sz="1000">
              <a:solidFill>
                <a:schemeClr val="dk2"/>
              </a:solidFill>
            </a:endParaRPr>
          </a:p>
        </p:txBody>
      </p:sp>
      <p:sp>
        <p:nvSpPr>
          <p:cNvPr id="217" name="Google Shape;217;p29"/>
          <p:cNvSpPr txBox="1"/>
          <p:nvPr/>
        </p:nvSpPr>
        <p:spPr>
          <a:xfrm>
            <a:off x="3406750" y="2947500"/>
            <a:ext cx="3107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 2. Output RAW Image</a:t>
            </a:r>
            <a:endParaRPr b="1" sz="1000">
              <a:solidFill>
                <a:schemeClr val="dk2"/>
              </a:solidFill>
            </a:endParaRPr>
          </a:p>
          <a:p>
            <a:pPr indent="0" lvl="0" marL="0" rtl="0" algn="ctr">
              <a:spcBef>
                <a:spcPts val="0"/>
              </a:spcBef>
              <a:spcAft>
                <a:spcPts val="0"/>
              </a:spcAft>
              <a:buNone/>
            </a:pPr>
            <a:r>
              <a:rPr b="1" lang="en" sz="1000">
                <a:solidFill>
                  <a:schemeClr val="dk2"/>
                </a:solidFill>
              </a:rPr>
              <a:t> (Embedded user input image  with at synthetic pattern at 100,100)</a:t>
            </a:r>
            <a:endParaRPr b="1" sz="1000">
              <a:solidFill>
                <a:schemeClr val="dk2"/>
              </a:solidFill>
            </a:endParaRPr>
          </a:p>
        </p:txBody>
      </p:sp>
      <p:grpSp>
        <p:nvGrpSpPr>
          <p:cNvPr id="218" name="Google Shape;218;p29"/>
          <p:cNvGrpSpPr/>
          <p:nvPr/>
        </p:nvGrpSpPr>
        <p:grpSpPr>
          <a:xfrm>
            <a:off x="3406740" y="1049664"/>
            <a:ext cx="2834223" cy="1704921"/>
            <a:chOff x="4878175" y="1271425"/>
            <a:chExt cx="2764826" cy="1853175"/>
          </a:xfrm>
        </p:grpSpPr>
        <p:pic>
          <p:nvPicPr>
            <p:cNvPr id="219" name="Google Shape;219;p29"/>
            <p:cNvPicPr preferRelativeResize="0"/>
            <p:nvPr/>
          </p:nvPicPr>
          <p:blipFill rotWithShape="1">
            <a:blip r:embed="rId4">
              <a:alphaModFix/>
            </a:blip>
            <a:srcRect b="9492" l="8642" r="0" t="-2924"/>
            <a:stretch/>
          </p:blipFill>
          <p:spPr>
            <a:xfrm>
              <a:off x="4892900" y="1271425"/>
              <a:ext cx="2750101" cy="1853175"/>
            </a:xfrm>
            <a:prstGeom prst="rect">
              <a:avLst/>
            </a:prstGeom>
            <a:noFill/>
            <a:ln>
              <a:noFill/>
            </a:ln>
          </p:spPr>
        </p:pic>
        <p:sp>
          <p:nvSpPr>
            <p:cNvPr id="220" name="Google Shape;220;p29"/>
            <p:cNvSpPr/>
            <p:nvPr/>
          </p:nvSpPr>
          <p:spPr>
            <a:xfrm>
              <a:off x="4878175" y="1329350"/>
              <a:ext cx="541200" cy="494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21" name="Google Shape;221;p29"/>
          <p:cNvPicPr preferRelativeResize="0"/>
          <p:nvPr/>
        </p:nvPicPr>
        <p:blipFill rotWithShape="1">
          <a:blip r:embed="rId5">
            <a:alphaModFix/>
          </a:blip>
          <a:srcRect b="0" l="0" r="0" t="7995"/>
          <a:stretch/>
        </p:blipFill>
        <p:spPr>
          <a:xfrm>
            <a:off x="99100" y="1123775"/>
            <a:ext cx="3010250" cy="1704975"/>
          </a:xfrm>
          <a:prstGeom prst="rect">
            <a:avLst/>
          </a:prstGeom>
          <a:noFill/>
          <a:ln>
            <a:noFill/>
          </a:ln>
        </p:spPr>
      </p:pic>
      <p:sp>
        <p:nvSpPr>
          <p:cNvPr id="222" name="Google Shape;222;p29"/>
          <p:cNvSpPr txBox="1"/>
          <p:nvPr/>
        </p:nvSpPr>
        <p:spPr>
          <a:xfrm>
            <a:off x="1072000" y="3786925"/>
            <a:ext cx="47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The SSIM score between the images is: 0.9973</a:t>
            </a:r>
            <a:endParaRPr b="1"/>
          </a:p>
          <a:p>
            <a:pPr indent="0" lvl="0" marL="0" rtl="0" algn="ctr">
              <a:spcBef>
                <a:spcPts val="0"/>
              </a:spcBef>
              <a:spcAft>
                <a:spcPts val="0"/>
              </a:spcAft>
              <a:buNone/>
            </a:pPr>
            <a:r>
              <a:t/>
            </a:r>
            <a:endParaRPr b="1"/>
          </a:p>
        </p:txBody>
      </p:sp>
      <p:pic>
        <p:nvPicPr>
          <p:cNvPr id="223" name="Google Shape;223;p29"/>
          <p:cNvPicPr preferRelativeResize="0"/>
          <p:nvPr/>
        </p:nvPicPr>
        <p:blipFill>
          <a:blip r:embed="rId6">
            <a:alphaModFix/>
          </a:blip>
          <a:stretch>
            <a:fillRect/>
          </a:stretch>
        </p:blipFill>
        <p:spPr>
          <a:xfrm>
            <a:off x="6414075" y="1098663"/>
            <a:ext cx="2664225" cy="1755200"/>
          </a:xfrm>
          <a:prstGeom prst="rect">
            <a:avLst/>
          </a:prstGeom>
          <a:noFill/>
          <a:ln>
            <a:noFill/>
          </a:ln>
        </p:spPr>
      </p:pic>
      <p:pic>
        <p:nvPicPr>
          <p:cNvPr id="224" name="Google Shape;224;p29"/>
          <p:cNvPicPr preferRelativeResize="0"/>
          <p:nvPr/>
        </p:nvPicPr>
        <p:blipFill>
          <a:blip r:embed="rId7">
            <a:alphaModFix/>
          </a:blip>
          <a:stretch>
            <a:fillRect/>
          </a:stretch>
        </p:blipFill>
        <p:spPr>
          <a:xfrm>
            <a:off x="6415188" y="1088475"/>
            <a:ext cx="2662000" cy="1711800"/>
          </a:xfrm>
          <a:prstGeom prst="rect">
            <a:avLst/>
          </a:prstGeom>
          <a:noFill/>
          <a:ln>
            <a:noFill/>
          </a:ln>
        </p:spPr>
      </p:pic>
      <p:pic>
        <p:nvPicPr>
          <p:cNvPr id="225" name="Google Shape;225;p29"/>
          <p:cNvPicPr preferRelativeResize="0"/>
          <p:nvPr/>
        </p:nvPicPr>
        <p:blipFill>
          <a:blip r:embed="rId8">
            <a:alphaModFix/>
          </a:blip>
          <a:stretch>
            <a:fillRect/>
          </a:stretch>
        </p:blipFill>
        <p:spPr>
          <a:xfrm>
            <a:off x="6415199" y="1088475"/>
            <a:ext cx="2661979" cy="1711800"/>
          </a:xfrm>
          <a:prstGeom prst="rect">
            <a:avLst/>
          </a:prstGeom>
          <a:noFill/>
          <a:ln>
            <a:noFill/>
          </a:ln>
        </p:spPr>
      </p:pic>
      <p:pic>
        <p:nvPicPr>
          <p:cNvPr id="226" name="Google Shape;226;p29"/>
          <p:cNvPicPr preferRelativeResize="0"/>
          <p:nvPr/>
        </p:nvPicPr>
        <p:blipFill>
          <a:blip r:embed="rId9">
            <a:alphaModFix/>
          </a:blip>
          <a:stretch>
            <a:fillRect/>
          </a:stretch>
        </p:blipFill>
        <p:spPr>
          <a:xfrm>
            <a:off x="6397350" y="1049675"/>
            <a:ext cx="2697674" cy="1897825"/>
          </a:xfrm>
          <a:prstGeom prst="rect">
            <a:avLst/>
          </a:prstGeom>
          <a:noFill/>
          <a:ln>
            <a:noFill/>
          </a:ln>
        </p:spPr>
      </p:pic>
      <p:pic>
        <p:nvPicPr>
          <p:cNvPr id="227" name="Google Shape;227;p29"/>
          <p:cNvPicPr preferRelativeResize="0"/>
          <p:nvPr/>
        </p:nvPicPr>
        <p:blipFill>
          <a:blip r:embed="rId10">
            <a:alphaModFix/>
          </a:blip>
          <a:stretch>
            <a:fillRect/>
          </a:stretch>
        </p:blipFill>
        <p:spPr>
          <a:xfrm>
            <a:off x="6397350" y="1066775"/>
            <a:ext cx="2697675" cy="1897825"/>
          </a:xfrm>
          <a:prstGeom prst="rect">
            <a:avLst/>
          </a:prstGeom>
          <a:noFill/>
          <a:ln>
            <a:noFill/>
          </a:ln>
        </p:spPr>
      </p:pic>
      <p:sp>
        <p:nvSpPr>
          <p:cNvPr id="228" name="Google Shape;228;p29"/>
          <p:cNvSpPr txBox="1"/>
          <p:nvPr/>
        </p:nvSpPr>
        <p:spPr>
          <a:xfrm>
            <a:off x="5138875" y="604825"/>
            <a:ext cx="5214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u="sng">
                <a:solidFill>
                  <a:srgbClr val="93C47D"/>
                </a:solidFill>
              </a:rPr>
              <a:t>Measurement of local statistics:</a:t>
            </a:r>
            <a:endParaRPr i="0" u="sng" cap="none" strike="noStrike">
              <a:solidFill>
                <a:srgbClr val="93C47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2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3"/>
                                        </p:tgtEl>
                                      </p:cBhvr>
                                    </p:animEffect>
                                    <p:set>
                                      <p:cBhvr>
                                        <p:cTn dur="1" fill="hold">
                                          <p:stCondLst>
                                            <p:cond delay="1000"/>
                                          </p:stCondLst>
                                        </p:cTn>
                                        <p:tgtEl>
                                          <p:spTgt spid="22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4"/>
                                        </p:tgtEl>
                                      </p:cBhvr>
                                    </p:animEffect>
                                    <p:set>
                                      <p:cBhvr>
                                        <p:cTn dur="1" fill="hold">
                                          <p:stCondLst>
                                            <p:cond delay="1000"/>
                                          </p:stCondLst>
                                        </p:cTn>
                                        <p:tgtEl>
                                          <p:spTgt spid="22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5"/>
                                        </p:tgtEl>
                                      </p:cBhvr>
                                    </p:animEffect>
                                    <p:set>
                                      <p:cBhvr>
                                        <p:cTn dur="1" fill="hold">
                                          <p:stCondLst>
                                            <p:cond delay="1000"/>
                                          </p:stCondLst>
                                        </p:cTn>
                                        <p:tgtEl>
                                          <p:spTgt spid="22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6"/>
                                        </p:tgtEl>
                                      </p:cBhvr>
                                    </p:animEffect>
                                    <p:set>
                                      <p:cBhvr>
                                        <p:cTn dur="1" fill="hold">
                                          <p:stCondLst>
                                            <p:cond delay="1000"/>
                                          </p:stCondLst>
                                        </p:cTn>
                                        <p:tgtEl>
                                          <p:spTgt spid="22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p:nvPr/>
        </p:nvSpPr>
        <p:spPr>
          <a:xfrm>
            <a:off x="575596" y="43248"/>
            <a:ext cx="8568600" cy="454500"/>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Arial"/>
                <a:ea typeface="Arial"/>
                <a:cs typeface="Arial"/>
                <a:sym typeface="Arial"/>
              </a:rPr>
              <a:t>Results</a:t>
            </a:r>
            <a:endParaRPr b="0" i="0" sz="1700" u="none" cap="none" strike="noStrike">
              <a:solidFill>
                <a:schemeClr val="lt1"/>
              </a:solidFill>
              <a:latin typeface="Arial"/>
              <a:ea typeface="Arial"/>
              <a:cs typeface="Arial"/>
              <a:sym typeface="Arial"/>
            </a:endParaRPr>
          </a:p>
        </p:txBody>
      </p:sp>
      <p:pic>
        <p:nvPicPr>
          <p:cNvPr id="234" name="Google Shape;234;p30"/>
          <p:cNvPicPr preferRelativeResize="0"/>
          <p:nvPr/>
        </p:nvPicPr>
        <p:blipFill rotWithShape="1">
          <a:blip r:embed="rId3">
            <a:alphaModFix/>
          </a:blip>
          <a:srcRect b="0" l="0" r="0" t="0"/>
          <a:stretch/>
        </p:blipFill>
        <p:spPr>
          <a:xfrm>
            <a:off x="34557" y="0"/>
            <a:ext cx="541039" cy="541039"/>
          </a:xfrm>
          <a:prstGeom prst="rect">
            <a:avLst/>
          </a:prstGeom>
          <a:noFill/>
          <a:ln>
            <a:noFill/>
          </a:ln>
        </p:spPr>
      </p:pic>
      <p:sp>
        <p:nvSpPr>
          <p:cNvPr id="235" name="Google Shape;235;p30"/>
          <p:cNvSpPr txBox="1"/>
          <p:nvPr/>
        </p:nvSpPr>
        <p:spPr>
          <a:xfrm>
            <a:off x="0" y="541050"/>
            <a:ext cx="90783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00"/>
              <a:buFont typeface="Arial"/>
              <a:buNone/>
            </a:pPr>
            <a:r>
              <a:rPr lang="en" u="sng">
                <a:solidFill>
                  <a:srgbClr val="6AA84F"/>
                </a:solidFill>
              </a:rPr>
              <a:t>CASE 2: Based on Contrast of the Synthetic Pattern Image</a:t>
            </a:r>
            <a:endParaRPr i="0" u="sng" cap="none" strike="noStrike">
              <a:solidFill>
                <a:srgbClr val="6AA84F"/>
              </a:solidFill>
            </a:endParaRPr>
          </a:p>
        </p:txBody>
      </p:sp>
      <p:sp>
        <p:nvSpPr>
          <p:cNvPr id="236" name="Google Shape;236;p30"/>
          <p:cNvSpPr txBox="1"/>
          <p:nvPr/>
        </p:nvSpPr>
        <p:spPr>
          <a:xfrm>
            <a:off x="164625" y="3236850"/>
            <a:ext cx="275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 1. Input RAW image</a:t>
            </a:r>
            <a:endParaRPr b="1" sz="1000">
              <a:solidFill>
                <a:schemeClr val="dk2"/>
              </a:solidFill>
            </a:endParaRPr>
          </a:p>
        </p:txBody>
      </p:sp>
      <p:sp>
        <p:nvSpPr>
          <p:cNvPr id="237" name="Google Shape;237;p30"/>
          <p:cNvSpPr txBox="1"/>
          <p:nvPr/>
        </p:nvSpPr>
        <p:spPr>
          <a:xfrm>
            <a:off x="3199800" y="3153113"/>
            <a:ext cx="3107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 2. Output RAW Image</a:t>
            </a:r>
            <a:endParaRPr b="1" sz="1000">
              <a:solidFill>
                <a:schemeClr val="dk2"/>
              </a:solidFill>
            </a:endParaRPr>
          </a:p>
          <a:p>
            <a:pPr indent="0" lvl="0" marL="0" rtl="0" algn="ctr">
              <a:spcBef>
                <a:spcPts val="0"/>
              </a:spcBef>
              <a:spcAft>
                <a:spcPts val="0"/>
              </a:spcAft>
              <a:buNone/>
            </a:pPr>
            <a:r>
              <a:rPr b="1" lang="en" sz="1000">
                <a:solidFill>
                  <a:schemeClr val="dk2"/>
                </a:solidFill>
              </a:rPr>
              <a:t> (Embedded with Dot Pattern at 1212,707)</a:t>
            </a:r>
            <a:endParaRPr b="1" sz="1000">
              <a:solidFill>
                <a:schemeClr val="dk2"/>
              </a:solidFill>
            </a:endParaRPr>
          </a:p>
        </p:txBody>
      </p:sp>
      <p:pic>
        <p:nvPicPr>
          <p:cNvPr id="238" name="Google Shape;238;p30"/>
          <p:cNvPicPr preferRelativeResize="0"/>
          <p:nvPr/>
        </p:nvPicPr>
        <p:blipFill>
          <a:blip r:embed="rId4">
            <a:alphaModFix/>
          </a:blip>
          <a:stretch>
            <a:fillRect/>
          </a:stretch>
        </p:blipFill>
        <p:spPr>
          <a:xfrm>
            <a:off x="34550" y="1049675"/>
            <a:ext cx="3010257" cy="1853175"/>
          </a:xfrm>
          <a:prstGeom prst="rect">
            <a:avLst/>
          </a:prstGeom>
          <a:noFill/>
          <a:ln>
            <a:noFill/>
          </a:ln>
        </p:spPr>
      </p:pic>
      <p:pic>
        <p:nvPicPr>
          <p:cNvPr id="239" name="Google Shape;239;p30"/>
          <p:cNvPicPr preferRelativeResize="0"/>
          <p:nvPr/>
        </p:nvPicPr>
        <p:blipFill>
          <a:blip r:embed="rId5">
            <a:alphaModFix/>
          </a:blip>
          <a:stretch>
            <a:fillRect/>
          </a:stretch>
        </p:blipFill>
        <p:spPr>
          <a:xfrm>
            <a:off x="3199788" y="984538"/>
            <a:ext cx="3010251" cy="1956300"/>
          </a:xfrm>
          <a:prstGeom prst="rect">
            <a:avLst/>
          </a:prstGeom>
          <a:noFill/>
          <a:ln>
            <a:noFill/>
          </a:ln>
        </p:spPr>
      </p:pic>
      <p:sp>
        <p:nvSpPr>
          <p:cNvPr id="240" name="Google Shape;240;p30"/>
          <p:cNvSpPr txBox="1"/>
          <p:nvPr/>
        </p:nvSpPr>
        <p:spPr>
          <a:xfrm>
            <a:off x="1214900" y="3934200"/>
            <a:ext cx="46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The SSIM score between the images is: 1.0</a:t>
            </a:r>
            <a:endParaRPr b="1"/>
          </a:p>
          <a:p>
            <a:pPr indent="0" lvl="0" marL="0" rtl="0" algn="ctr">
              <a:spcBef>
                <a:spcPts val="0"/>
              </a:spcBef>
              <a:spcAft>
                <a:spcPts val="0"/>
              </a:spcAft>
              <a:buNone/>
            </a:pPr>
            <a:r>
              <a:t/>
            </a:r>
            <a:endParaRPr b="1"/>
          </a:p>
        </p:txBody>
      </p:sp>
      <p:pic>
        <p:nvPicPr>
          <p:cNvPr id="241" name="Google Shape;241;p30"/>
          <p:cNvPicPr preferRelativeResize="0"/>
          <p:nvPr/>
        </p:nvPicPr>
        <p:blipFill>
          <a:blip r:embed="rId6">
            <a:alphaModFix/>
          </a:blip>
          <a:stretch>
            <a:fillRect/>
          </a:stretch>
        </p:blipFill>
        <p:spPr>
          <a:xfrm>
            <a:off x="6307500" y="1127900"/>
            <a:ext cx="2796275" cy="1696725"/>
          </a:xfrm>
          <a:prstGeom prst="rect">
            <a:avLst/>
          </a:prstGeom>
          <a:noFill/>
          <a:ln>
            <a:noFill/>
          </a:ln>
        </p:spPr>
      </p:pic>
      <p:pic>
        <p:nvPicPr>
          <p:cNvPr id="242" name="Google Shape;242;p30"/>
          <p:cNvPicPr preferRelativeResize="0"/>
          <p:nvPr/>
        </p:nvPicPr>
        <p:blipFill>
          <a:blip r:embed="rId7">
            <a:alphaModFix/>
          </a:blip>
          <a:stretch>
            <a:fillRect/>
          </a:stretch>
        </p:blipFill>
        <p:spPr>
          <a:xfrm>
            <a:off x="6280686" y="1066000"/>
            <a:ext cx="2880640" cy="1768725"/>
          </a:xfrm>
          <a:prstGeom prst="rect">
            <a:avLst/>
          </a:prstGeom>
          <a:noFill/>
          <a:ln>
            <a:noFill/>
          </a:ln>
        </p:spPr>
      </p:pic>
      <p:pic>
        <p:nvPicPr>
          <p:cNvPr id="243" name="Google Shape;243;p30"/>
          <p:cNvPicPr preferRelativeResize="0"/>
          <p:nvPr/>
        </p:nvPicPr>
        <p:blipFill>
          <a:blip r:embed="rId8">
            <a:alphaModFix/>
          </a:blip>
          <a:stretch>
            <a:fillRect/>
          </a:stretch>
        </p:blipFill>
        <p:spPr>
          <a:xfrm>
            <a:off x="6300127" y="1066000"/>
            <a:ext cx="2811010" cy="1768725"/>
          </a:xfrm>
          <a:prstGeom prst="rect">
            <a:avLst/>
          </a:prstGeom>
          <a:noFill/>
          <a:ln>
            <a:noFill/>
          </a:ln>
        </p:spPr>
      </p:pic>
      <p:pic>
        <p:nvPicPr>
          <p:cNvPr id="244" name="Google Shape;244;p30"/>
          <p:cNvPicPr preferRelativeResize="0"/>
          <p:nvPr/>
        </p:nvPicPr>
        <p:blipFill>
          <a:blip r:embed="rId9">
            <a:alphaModFix/>
          </a:blip>
          <a:stretch>
            <a:fillRect/>
          </a:stretch>
        </p:blipFill>
        <p:spPr>
          <a:xfrm>
            <a:off x="6292375" y="933000"/>
            <a:ext cx="2811000" cy="1956274"/>
          </a:xfrm>
          <a:prstGeom prst="rect">
            <a:avLst/>
          </a:prstGeom>
          <a:noFill/>
          <a:ln>
            <a:noFill/>
          </a:ln>
        </p:spPr>
      </p:pic>
      <p:pic>
        <p:nvPicPr>
          <p:cNvPr id="245" name="Google Shape;245;p30"/>
          <p:cNvPicPr preferRelativeResize="0"/>
          <p:nvPr/>
        </p:nvPicPr>
        <p:blipFill>
          <a:blip r:embed="rId10">
            <a:alphaModFix/>
          </a:blip>
          <a:stretch>
            <a:fillRect/>
          </a:stretch>
        </p:blipFill>
        <p:spPr>
          <a:xfrm>
            <a:off x="6365062" y="1074325"/>
            <a:ext cx="2698825" cy="1752075"/>
          </a:xfrm>
          <a:prstGeom prst="rect">
            <a:avLst/>
          </a:prstGeom>
          <a:noFill/>
          <a:ln>
            <a:noFill/>
          </a:ln>
        </p:spPr>
      </p:pic>
      <p:sp>
        <p:nvSpPr>
          <p:cNvPr id="246" name="Google Shape;246;p30"/>
          <p:cNvSpPr txBox="1"/>
          <p:nvPr/>
        </p:nvSpPr>
        <p:spPr>
          <a:xfrm>
            <a:off x="5080850" y="585938"/>
            <a:ext cx="5214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u="sng">
                <a:solidFill>
                  <a:srgbClr val="93C47D"/>
                </a:solidFill>
              </a:rPr>
              <a:t>Measurement of local statistics:</a:t>
            </a:r>
            <a:endParaRPr i="0" u="sng" cap="none" strike="noStrike">
              <a:solidFill>
                <a:srgbClr val="93C47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1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1"/>
                                        </p:tgtEl>
                                      </p:cBhvr>
                                    </p:animEffect>
                                    <p:set>
                                      <p:cBhvr>
                                        <p:cTn dur="1" fill="hold">
                                          <p:stCondLst>
                                            <p:cond delay="1000"/>
                                          </p:stCondLst>
                                        </p:cTn>
                                        <p:tgtEl>
                                          <p:spTgt spid="24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2"/>
                                        </p:tgtEl>
                                      </p:cBhvr>
                                    </p:animEffect>
                                    <p:set>
                                      <p:cBhvr>
                                        <p:cTn dur="1" fill="hold">
                                          <p:stCondLst>
                                            <p:cond delay="1000"/>
                                          </p:stCondLst>
                                        </p:cTn>
                                        <p:tgtEl>
                                          <p:spTgt spid="24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3"/>
                                        </p:tgtEl>
                                      </p:cBhvr>
                                    </p:animEffect>
                                    <p:set>
                                      <p:cBhvr>
                                        <p:cTn dur="1" fill="hold">
                                          <p:stCondLst>
                                            <p:cond delay="1000"/>
                                          </p:stCondLst>
                                        </p:cTn>
                                        <p:tgtEl>
                                          <p:spTgt spid="24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4"/>
                                        </p:tgtEl>
                                      </p:cBhvr>
                                    </p:animEffect>
                                    <p:set>
                                      <p:cBhvr>
                                        <p:cTn dur="1" fill="hold">
                                          <p:stCondLst>
                                            <p:cond delay="1000"/>
                                          </p:stCondLst>
                                        </p:cTn>
                                        <p:tgtEl>
                                          <p:spTgt spid="24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5"/>
                                        </p:tgtEl>
                                      </p:cBhvr>
                                    </p:animEffect>
                                    <p:set>
                                      <p:cBhvr>
                                        <p:cTn dur="1" fill="hold">
                                          <p:stCondLst>
                                            <p:cond delay="1000"/>
                                          </p:stCondLst>
                                        </p:cTn>
                                        <p:tgtEl>
                                          <p:spTgt spid="2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p:nvPr/>
        </p:nvSpPr>
        <p:spPr>
          <a:xfrm>
            <a:off x="575596" y="43248"/>
            <a:ext cx="8568600" cy="454500"/>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Arial"/>
                <a:ea typeface="Arial"/>
                <a:cs typeface="Arial"/>
                <a:sym typeface="Arial"/>
              </a:rPr>
              <a:t>Results</a:t>
            </a:r>
            <a:endParaRPr b="0" i="0" sz="1700" u="none" cap="none" strike="noStrike">
              <a:solidFill>
                <a:schemeClr val="lt1"/>
              </a:solidFill>
              <a:latin typeface="Arial"/>
              <a:ea typeface="Arial"/>
              <a:cs typeface="Arial"/>
              <a:sym typeface="Arial"/>
            </a:endParaRPr>
          </a:p>
        </p:txBody>
      </p:sp>
      <p:pic>
        <p:nvPicPr>
          <p:cNvPr id="252" name="Google Shape;252;p31"/>
          <p:cNvPicPr preferRelativeResize="0"/>
          <p:nvPr/>
        </p:nvPicPr>
        <p:blipFill rotWithShape="1">
          <a:blip r:embed="rId3">
            <a:alphaModFix/>
          </a:blip>
          <a:srcRect b="0" l="0" r="0" t="0"/>
          <a:stretch/>
        </p:blipFill>
        <p:spPr>
          <a:xfrm>
            <a:off x="34557" y="0"/>
            <a:ext cx="541039" cy="541039"/>
          </a:xfrm>
          <a:prstGeom prst="rect">
            <a:avLst/>
          </a:prstGeom>
          <a:noFill/>
          <a:ln>
            <a:noFill/>
          </a:ln>
        </p:spPr>
      </p:pic>
      <p:sp>
        <p:nvSpPr>
          <p:cNvPr id="253" name="Google Shape;253;p31"/>
          <p:cNvSpPr txBox="1"/>
          <p:nvPr/>
        </p:nvSpPr>
        <p:spPr>
          <a:xfrm>
            <a:off x="0" y="541050"/>
            <a:ext cx="90783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00"/>
              <a:buFont typeface="Arial"/>
              <a:buNone/>
            </a:pPr>
            <a:r>
              <a:rPr lang="en" u="sng">
                <a:solidFill>
                  <a:srgbClr val="6AA84F"/>
                </a:solidFill>
              </a:rPr>
              <a:t>CASE</a:t>
            </a:r>
            <a:r>
              <a:rPr lang="en" u="sng">
                <a:solidFill>
                  <a:srgbClr val="6AA84F"/>
                </a:solidFill>
              </a:rPr>
              <a:t> 3</a:t>
            </a:r>
            <a:r>
              <a:rPr lang="en" u="sng">
                <a:solidFill>
                  <a:srgbClr val="6AA84F"/>
                </a:solidFill>
              </a:rPr>
              <a:t>: Based on Contrast of the Block selected by the User</a:t>
            </a:r>
            <a:endParaRPr i="0" u="sng" cap="none" strike="noStrike">
              <a:solidFill>
                <a:srgbClr val="6AA84F"/>
              </a:solidFill>
            </a:endParaRPr>
          </a:p>
        </p:txBody>
      </p:sp>
      <p:sp>
        <p:nvSpPr>
          <p:cNvPr id="254" name="Google Shape;254;p31"/>
          <p:cNvSpPr txBox="1"/>
          <p:nvPr/>
        </p:nvSpPr>
        <p:spPr>
          <a:xfrm>
            <a:off x="217400" y="3030075"/>
            <a:ext cx="275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 1. Input RAW image</a:t>
            </a:r>
            <a:endParaRPr b="1" sz="1000">
              <a:solidFill>
                <a:schemeClr val="dk2"/>
              </a:solidFill>
            </a:endParaRPr>
          </a:p>
        </p:txBody>
      </p:sp>
      <p:sp>
        <p:nvSpPr>
          <p:cNvPr id="255" name="Google Shape;255;p31"/>
          <p:cNvSpPr txBox="1"/>
          <p:nvPr/>
        </p:nvSpPr>
        <p:spPr>
          <a:xfrm>
            <a:off x="3251550" y="2953125"/>
            <a:ext cx="3107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 2. Output RAW Image</a:t>
            </a:r>
            <a:endParaRPr b="1" sz="1000">
              <a:solidFill>
                <a:schemeClr val="dk2"/>
              </a:solidFill>
            </a:endParaRPr>
          </a:p>
          <a:p>
            <a:pPr indent="0" lvl="0" marL="0" rtl="0" algn="ctr">
              <a:spcBef>
                <a:spcPts val="0"/>
              </a:spcBef>
              <a:spcAft>
                <a:spcPts val="0"/>
              </a:spcAft>
              <a:buNone/>
            </a:pPr>
            <a:r>
              <a:rPr b="1" lang="en" sz="1000">
                <a:solidFill>
                  <a:schemeClr val="dk2"/>
                </a:solidFill>
              </a:rPr>
              <a:t> (Embedded with Dot Pattern at 100,100)</a:t>
            </a:r>
            <a:endParaRPr b="1" sz="1000">
              <a:solidFill>
                <a:schemeClr val="dk2"/>
              </a:solidFill>
            </a:endParaRPr>
          </a:p>
        </p:txBody>
      </p:sp>
      <p:pic>
        <p:nvPicPr>
          <p:cNvPr id="256" name="Google Shape;256;p31"/>
          <p:cNvPicPr preferRelativeResize="0"/>
          <p:nvPr/>
        </p:nvPicPr>
        <p:blipFill>
          <a:blip r:embed="rId4">
            <a:alphaModFix/>
          </a:blip>
          <a:stretch>
            <a:fillRect/>
          </a:stretch>
        </p:blipFill>
        <p:spPr>
          <a:xfrm>
            <a:off x="87325" y="941250"/>
            <a:ext cx="3010257" cy="1853175"/>
          </a:xfrm>
          <a:prstGeom prst="rect">
            <a:avLst/>
          </a:prstGeom>
          <a:noFill/>
          <a:ln>
            <a:noFill/>
          </a:ln>
        </p:spPr>
      </p:pic>
      <p:sp>
        <p:nvSpPr>
          <p:cNvPr id="257" name="Google Shape;257;p31"/>
          <p:cNvSpPr txBox="1"/>
          <p:nvPr/>
        </p:nvSpPr>
        <p:spPr>
          <a:xfrm>
            <a:off x="956325" y="3604425"/>
            <a:ext cx="46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The SSIM score between the images is: 0.99885</a:t>
            </a:r>
            <a:endParaRPr b="1"/>
          </a:p>
          <a:p>
            <a:pPr indent="0" lvl="0" marL="0" rtl="0" algn="ctr">
              <a:spcBef>
                <a:spcPts val="0"/>
              </a:spcBef>
              <a:spcAft>
                <a:spcPts val="0"/>
              </a:spcAft>
              <a:buNone/>
            </a:pPr>
            <a:r>
              <a:t/>
            </a:r>
            <a:endParaRPr b="1"/>
          </a:p>
        </p:txBody>
      </p:sp>
      <p:grpSp>
        <p:nvGrpSpPr>
          <p:cNvPr id="258" name="Google Shape;258;p31"/>
          <p:cNvGrpSpPr/>
          <p:nvPr/>
        </p:nvGrpSpPr>
        <p:grpSpPr>
          <a:xfrm>
            <a:off x="3274197" y="984550"/>
            <a:ext cx="3010229" cy="1853175"/>
            <a:chOff x="4725275" y="1271425"/>
            <a:chExt cx="3513749" cy="1853175"/>
          </a:xfrm>
        </p:grpSpPr>
        <p:pic>
          <p:nvPicPr>
            <p:cNvPr id="259" name="Google Shape;259;p31"/>
            <p:cNvPicPr preferRelativeResize="0"/>
            <p:nvPr/>
          </p:nvPicPr>
          <p:blipFill>
            <a:blip r:embed="rId5">
              <a:alphaModFix/>
            </a:blip>
            <a:stretch>
              <a:fillRect/>
            </a:stretch>
          </p:blipFill>
          <p:spPr>
            <a:xfrm>
              <a:off x="4725275" y="1271425"/>
              <a:ext cx="3513749" cy="1853175"/>
            </a:xfrm>
            <a:prstGeom prst="rect">
              <a:avLst/>
            </a:prstGeom>
            <a:noFill/>
            <a:ln>
              <a:noFill/>
            </a:ln>
          </p:spPr>
        </p:pic>
        <p:sp>
          <p:nvSpPr>
            <p:cNvPr id="260" name="Google Shape;260;p31"/>
            <p:cNvSpPr/>
            <p:nvPr/>
          </p:nvSpPr>
          <p:spPr>
            <a:xfrm>
              <a:off x="4877250" y="1527575"/>
              <a:ext cx="220500" cy="230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61" name="Google Shape;261;p31"/>
          <p:cNvPicPr preferRelativeResize="0"/>
          <p:nvPr/>
        </p:nvPicPr>
        <p:blipFill>
          <a:blip r:embed="rId6">
            <a:alphaModFix/>
          </a:blip>
          <a:stretch>
            <a:fillRect/>
          </a:stretch>
        </p:blipFill>
        <p:spPr>
          <a:xfrm>
            <a:off x="6284425" y="1098825"/>
            <a:ext cx="2796275" cy="1696725"/>
          </a:xfrm>
          <a:prstGeom prst="rect">
            <a:avLst/>
          </a:prstGeom>
          <a:noFill/>
          <a:ln>
            <a:noFill/>
          </a:ln>
        </p:spPr>
      </p:pic>
      <p:pic>
        <p:nvPicPr>
          <p:cNvPr id="262" name="Google Shape;262;p31"/>
          <p:cNvPicPr preferRelativeResize="0"/>
          <p:nvPr/>
        </p:nvPicPr>
        <p:blipFill>
          <a:blip r:embed="rId7">
            <a:alphaModFix/>
          </a:blip>
          <a:stretch>
            <a:fillRect/>
          </a:stretch>
        </p:blipFill>
        <p:spPr>
          <a:xfrm>
            <a:off x="6359250" y="978413"/>
            <a:ext cx="2796274" cy="1778850"/>
          </a:xfrm>
          <a:prstGeom prst="rect">
            <a:avLst/>
          </a:prstGeom>
          <a:noFill/>
          <a:ln>
            <a:noFill/>
          </a:ln>
        </p:spPr>
      </p:pic>
      <p:pic>
        <p:nvPicPr>
          <p:cNvPr id="263" name="Google Shape;263;p31"/>
          <p:cNvPicPr preferRelativeResize="0"/>
          <p:nvPr/>
        </p:nvPicPr>
        <p:blipFill>
          <a:blip r:embed="rId8">
            <a:alphaModFix/>
          </a:blip>
          <a:stretch>
            <a:fillRect/>
          </a:stretch>
        </p:blipFill>
        <p:spPr>
          <a:xfrm>
            <a:off x="6359250" y="1031013"/>
            <a:ext cx="2796275" cy="1760249"/>
          </a:xfrm>
          <a:prstGeom prst="rect">
            <a:avLst/>
          </a:prstGeom>
          <a:noFill/>
          <a:ln>
            <a:noFill/>
          </a:ln>
        </p:spPr>
      </p:pic>
      <p:pic>
        <p:nvPicPr>
          <p:cNvPr id="264" name="Google Shape;264;p31"/>
          <p:cNvPicPr preferRelativeResize="0"/>
          <p:nvPr/>
        </p:nvPicPr>
        <p:blipFill>
          <a:blip r:embed="rId9">
            <a:alphaModFix/>
          </a:blip>
          <a:stretch>
            <a:fillRect/>
          </a:stretch>
        </p:blipFill>
        <p:spPr>
          <a:xfrm>
            <a:off x="6339325" y="1098825"/>
            <a:ext cx="2836124" cy="1696724"/>
          </a:xfrm>
          <a:prstGeom prst="rect">
            <a:avLst/>
          </a:prstGeom>
          <a:noFill/>
          <a:ln>
            <a:noFill/>
          </a:ln>
        </p:spPr>
      </p:pic>
      <p:pic>
        <p:nvPicPr>
          <p:cNvPr id="265" name="Google Shape;265;p31"/>
          <p:cNvPicPr preferRelativeResize="0"/>
          <p:nvPr/>
        </p:nvPicPr>
        <p:blipFill>
          <a:blip r:embed="rId10">
            <a:alphaModFix/>
          </a:blip>
          <a:stretch>
            <a:fillRect/>
          </a:stretch>
        </p:blipFill>
        <p:spPr>
          <a:xfrm>
            <a:off x="6339316" y="984538"/>
            <a:ext cx="2836141" cy="1858026"/>
          </a:xfrm>
          <a:prstGeom prst="rect">
            <a:avLst/>
          </a:prstGeom>
          <a:noFill/>
          <a:ln>
            <a:noFill/>
          </a:ln>
        </p:spPr>
      </p:pic>
      <p:sp>
        <p:nvSpPr>
          <p:cNvPr id="266" name="Google Shape;266;p31"/>
          <p:cNvSpPr txBox="1"/>
          <p:nvPr/>
        </p:nvSpPr>
        <p:spPr>
          <a:xfrm>
            <a:off x="5062675" y="528625"/>
            <a:ext cx="5214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u="sng">
                <a:solidFill>
                  <a:srgbClr val="93C47D"/>
                </a:solidFill>
              </a:rPr>
              <a:t>Measurement of local statistics:</a:t>
            </a:r>
            <a:endParaRPr i="0" u="sng" cap="none" strike="noStrike">
              <a:solidFill>
                <a:srgbClr val="93C47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1"/>
                                        </p:tgtEl>
                                      </p:cBhvr>
                                    </p:animEffect>
                                    <p:set>
                                      <p:cBhvr>
                                        <p:cTn dur="1" fill="hold">
                                          <p:stCondLst>
                                            <p:cond delay="1000"/>
                                          </p:stCondLst>
                                        </p:cTn>
                                        <p:tgtEl>
                                          <p:spTgt spid="26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2"/>
                                        </p:tgtEl>
                                      </p:cBhvr>
                                    </p:animEffect>
                                    <p:set>
                                      <p:cBhvr>
                                        <p:cTn dur="1" fill="hold">
                                          <p:stCondLst>
                                            <p:cond delay="1000"/>
                                          </p:stCondLst>
                                        </p:cTn>
                                        <p:tgtEl>
                                          <p:spTgt spid="26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3"/>
                                        </p:tgtEl>
                                      </p:cBhvr>
                                    </p:animEffect>
                                    <p:set>
                                      <p:cBhvr>
                                        <p:cTn dur="1" fill="hold">
                                          <p:stCondLst>
                                            <p:cond delay="1000"/>
                                          </p:stCondLst>
                                        </p:cTn>
                                        <p:tgtEl>
                                          <p:spTgt spid="26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4"/>
                                        </p:tgtEl>
                                      </p:cBhvr>
                                    </p:animEffect>
                                    <p:set>
                                      <p:cBhvr>
                                        <p:cTn dur="1" fill="hold">
                                          <p:stCondLst>
                                            <p:cond delay="1000"/>
                                          </p:stCondLst>
                                        </p:cTn>
                                        <p:tgtEl>
                                          <p:spTgt spid="26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5"/>
                                        </p:tgtEl>
                                      </p:cBhvr>
                                    </p:animEffect>
                                    <p:set>
                                      <p:cBhvr>
                                        <p:cTn dur="1" fill="hold">
                                          <p:stCondLst>
                                            <p:cond delay="1000"/>
                                          </p:stCondLst>
                                        </p:cTn>
                                        <p:tgtEl>
                                          <p:spTgt spid="2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p:nvPr/>
        </p:nvSpPr>
        <p:spPr>
          <a:xfrm>
            <a:off x="575596" y="43248"/>
            <a:ext cx="8568600" cy="454500"/>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Arial"/>
                <a:ea typeface="Arial"/>
                <a:cs typeface="Arial"/>
                <a:sym typeface="Arial"/>
              </a:rPr>
              <a:t>Results</a:t>
            </a:r>
            <a:endParaRPr b="0" i="0" sz="1700" u="none" cap="none" strike="noStrike">
              <a:solidFill>
                <a:schemeClr val="lt1"/>
              </a:solidFill>
              <a:latin typeface="Arial"/>
              <a:ea typeface="Arial"/>
              <a:cs typeface="Arial"/>
              <a:sym typeface="Arial"/>
            </a:endParaRPr>
          </a:p>
        </p:txBody>
      </p:sp>
      <p:pic>
        <p:nvPicPr>
          <p:cNvPr id="272" name="Google Shape;272;p32"/>
          <p:cNvPicPr preferRelativeResize="0"/>
          <p:nvPr/>
        </p:nvPicPr>
        <p:blipFill rotWithShape="1">
          <a:blip r:embed="rId3">
            <a:alphaModFix/>
          </a:blip>
          <a:srcRect b="0" l="0" r="0" t="0"/>
          <a:stretch/>
        </p:blipFill>
        <p:spPr>
          <a:xfrm>
            <a:off x="34557" y="0"/>
            <a:ext cx="541039" cy="541039"/>
          </a:xfrm>
          <a:prstGeom prst="rect">
            <a:avLst/>
          </a:prstGeom>
          <a:noFill/>
          <a:ln>
            <a:noFill/>
          </a:ln>
        </p:spPr>
      </p:pic>
      <p:sp>
        <p:nvSpPr>
          <p:cNvPr id="273" name="Google Shape;273;p32"/>
          <p:cNvSpPr txBox="1"/>
          <p:nvPr/>
        </p:nvSpPr>
        <p:spPr>
          <a:xfrm>
            <a:off x="0" y="541050"/>
            <a:ext cx="90783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000"/>
              <a:buFont typeface="Arial"/>
              <a:buNone/>
            </a:pPr>
            <a:r>
              <a:rPr lang="en" u="sng">
                <a:solidFill>
                  <a:srgbClr val="6AA84F"/>
                </a:solidFill>
              </a:rPr>
              <a:t>CASE 4: Based on Mean Intensity of the Block selected by the User</a:t>
            </a:r>
            <a:endParaRPr u="sng">
              <a:solidFill>
                <a:srgbClr val="6AA84F"/>
              </a:solidFill>
            </a:endParaRPr>
          </a:p>
          <a:p>
            <a:pPr indent="0" lvl="0" marL="0" marR="0" rtl="0" algn="just">
              <a:lnSpc>
                <a:spcPct val="100000"/>
              </a:lnSpc>
              <a:spcBef>
                <a:spcPts val="0"/>
              </a:spcBef>
              <a:spcAft>
                <a:spcPts val="0"/>
              </a:spcAft>
              <a:buClr>
                <a:srgbClr val="000000"/>
              </a:buClr>
              <a:buSzPts val="1000"/>
              <a:buFont typeface="Arial"/>
              <a:buNone/>
            </a:pPr>
            <a:r>
              <a:t/>
            </a:r>
            <a:endParaRPr u="sng">
              <a:solidFill>
                <a:srgbClr val="6AA84F"/>
              </a:solidFill>
            </a:endParaRPr>
          </a:p>
        </p:txBody>
      </p:sp>
      <p:sp>
        <p:nvSpPr>
          <p:cNvPr id="274" name="Google Shape;274;p32"/>
          <p:cNvSpPr txBox="1"/>
          <p:nvPr/>
        </p:nvSpPr>
        <p:spPr>
          <a:xfrm>
            <a:off x="217400" y="3030075"/>
            <a:ext cx="275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 1. Input RAW image</a:t>
            </a:r>
            <a:endParaRPr b="1" sz="1000">
              <a:solidFill>
                <a:schemeClr val="dk2"/>
              </a:solidFill>
            </a:endParaRPr>
          </a:p>
        </p:txBody>
      </p:sp>
      <p:sp>
        <p:nvSpPr>
          <p:cNvPr id="275" name="Google Shape;275;p32"/>
          <p:cNvSpPr txBox="1"/>
          <p:nvPr/>
        </p:nvSpPr>
        <p:spPr>
          <a:xfrm>
            <a:off x="3251550" y="2953125"/>
            <a:ext cx="3107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 2. Output RAW Image</a:t>
            </a:r>
            <a:endParaRPr b="1" sz="1000">
              <a:solidFill>
                <a:schemeClr val="dk2"/>
              </a:solidFill>
            </a:endParaRPr>
          </a:p>
          <a:p>
            <a:pPr indent="0" lvl="0" marL="0" rtl="0" algn="ctr">
              <a:spcBef>
                <a:spcPts val="0"/>
              </a:spcBef>
              <a:spcAft>
                <a:spcPts val="0"/>
              </a:spcAft>
              <a:buNone/>
            </a:pPr>
            <a:r>
              <a:rPr b="1" lang="en" sz="1000">
                <a:solidFill>
                  <a:schemeClr val="dk2"/>
                </a:solidFill>
              </a:rPr>
              <a:t> (Embedded with Dot Pattern at 100,100)</a:t>
            </a:r>
            <a:endParaRPr b="1" sz="1000">
              <a:solidFill>
                <a:schemeClr val="dk2"/>
              </a:solidFill>
            </a:endParaRPr>
          </a:p>
        </p:txBody>
      </p:sp>
      <p:pic>
        <p:nvPicPr>
          <p:cNvPr id="276" name="Google Shape;276;p32"/>
          <p:cNvPicPr preferRelativeResize="0"/>
          <p:nvPr/>
        </p:nvPicPr>
        <p:blipFill>
          <a:blip r:embed="rId4">
            <a:alphaModFix/>
          </a:blip>
          <a:stretch>
            <a:fillRect/>
          </a:stretch>
        </p:blipFill>
        <p:spPr>
          <a:xfrm>
            <a:off x="87325" y="941250"/>
            <a:ext cx="3010257" cy="1853175"/>
          </a:xfrm>
          <a:prstGeom prst="rect">
            <a:avLst/>
          </a:prstGeom>
          <a:noFill/>
          <a:ln>
            <a:noFill/>
          </a:ln>
        </p:spPr>
      </p:pic>
      <p:sp>
        <p:nvSpPr>
          <p:cNvPr id="277" name="Google Shape;277;p32"/>
          <p:cNvSpPr txBox="1"/>
          <p:nvPr/>
        </p:nvSpPr>
        <p:spPr>
          <a:xfrm>
            <a:off x="651525" y="3604425"/>
            <a:ext cx="46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The SSIM score between the images is: 0.99907</a:t>
            </a:r>
            <a:endParaRPr b="1"/>
          </a:p>
          <a:p>
            <a:pPr indent="0" lvl="0" marL="0" rtl="0" algn="ctr">
              <a:spcBef>
                <a:spcPts val="0"/>
              </a:spcBef>
              <a:spcAft>
                <a:spcPts val="0"/>
              </a:spcAft>
              <a:buNone/>
            </a:pPr>
            <a:r>
              <a:t/>
            </a:r>
            <a:endParaRPr b="1"/>
          </a:p>
        </p:txBody>
      </p:sp>
      <p:grpSp>
        <p:nvGrpSpPr>
          <p:cNvPr id="278" name="Google Shape;278;p32"/>
          <p:cNvGrpSpPr/>
          <p:nvPr/>
        </p:nvGrpSpPr>
        <p:grpSpPr>
          <a:xfrm>
            <a:off x="3274197" y="984550"/>
            <a:ext cx="3010229" cy="1853175"/>
            <a:chOff x="4725275" y="1271425"/>
            <a:chExt cx="3513749" cy="1853175"/>
          </a:xfrm>
        </p:grpSpPr>
        <p:pic>
          <p:nvPicPr>
            <p:cNvPr id="279" name="Google Shape;279;p32"/>
            <p:cNvPicPr preferRelativeResize="0"/>
            <p:nvPr/>
          </p:nvPicPr>
          <p:blipFill>
            <a:blip r:embed="rId5">
              <a:alphaModFix/>
            </a:blip>
            <a:stretch>
              <a:fillRect/>
            </a:stretch>
          </p:blipFill>
          <p:spPr>
            <a:xfrm>
              <a:off x="4725275" y="1271425"/>
              <a:ext cx="3513749" cy="1853175"/>
            </a:xfrm>
            <a:prstGeom prst="rect">
              <a:avLst/>
            </a:prstGeom>
            <a:noFill/>
            <a:ln>
              <a:noFill/>
            </a:ln>
          </p:spPr>
        </p:pic>
        <p:sp>
          <p:nvSpPr>
            <p:cNvPr id="280" name="Google Shape;280;p32"/>
            <p:cNvSpPr/>
            <p:nvPr/>
          </p:nvSpPr>
          <p:spPr>
            <a:xfrm>
              <a:off x="4877250" y="1527575"/>
              <a:ext cx="220500" cy="230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81" name="Google Shape;281;p32"/>
          <p:cNvPicPr preferRelativeResize="0"/>
          <p:nvPr/>
        </p:nvPicPr>
        <p:blipFill>
          <a:blip r:embed="rId6">
            <a:alphaModFix/>
          </a:blip>
          <a:stretch>
            <a:fillRect/>
          </a:stretch>
        </p:blipFill>
        <p:spPr>
          <a:xfrm>
            <a:off x="6284425" y="1098825"/>
            <a:ext cx="2796275" cy="1696725"/>
          </a:xfrm>
          <a:prstGeom prst="rect">
            <a:avLst/>
          </a:prstGeom>
          <a:noFill/>
          <a:ln>
            <a:noFill/>
          </a:ln>
        </p:spPr>
      </p:pic>
      <p:pic>
        <p:nvPicPr>
          <p:cNvPr id="282" name="Google Shape;282;p32"/>
          <p:cNvPicPr preferRelativeResize="0"/>
          <p:nvPr/>
        </p:nvPicPr>
        <p:blipFill>
          <a:blip r:embed="rId7">
            <a:alphaModFix/>
          </a:blip>
          <a:stretch>
            <a:fillRect/>
          </a:stretch>
        </p:blipFill>
        <p:spPr>
          <a:xfrm>
            <a:off x="6323038" y="1089525"/>
            <a:ext cx="2719050" cy="1778850"/>
          </a:xfrm>
          <a:prstGeom prst="rect">
            <a:avLst/>
          </a:prstGeom>
          <a:noFill/>
          <a:ln>
            <a:noFill/>
          </a:ln>
        </p:spPr>
      </p:pic>
      <p:pic>
        <p:nvPicPr>
          <p:cNvPr id="283" name="Google Shape;283;p32"/>
          <p:cNvPicPr preferRelativeResize="0"/>
          <p:nvPr/>
        </p:nvPicPr>
        <p:blipFill>
          <a:blip r:embed="rId8">
            <a:alphaModFix/>
          </a:blip>
          <a:stretch>
            <a:fillRect/>
          </a:stretch>
        </p:blipFill>
        <p:spPr>
          <a:xfrm>
            <a:off x="6337142" y="1098825"/>
            <a:ext cx="2690845" cy="1760261"/>
          </a:xfrm>
          <a:prstGeom prst="rect">
            <a:avLst/>
          </a:prstGeom>
          <a:noFill/>
          <a:ln>
            <a:noFill/>
          </a:ln>
        </p:spPr>
      </p:pic>
      <p:pic>
        <p:nvPicPr>
          <p:cNvPr id="284" name="Google Shape;284;p32"/>
          <p:cNvPicPr preferRelativeResize="0"/>
          <p:nvPr/>
        </p:nvPicPr>
        <p:blipFill>
          <a:blip r:embed="rId9">
            <a:alphaModFix/>
          </a:blip>
          <a:stretch>
            <a:fillRect/>
          </a:stretch>
        </p:blipFill>
        <p:spPr>
          <a:xfrm>
            <a:off x="6326312" y="1052675"/>
            <a:ext cx="2712516" cy="1716925"/>
          </a:xfrm>
          <a:prstGeom prst="rect">
            <a:avLst/>
          </a:prstGeom>
          <a:noFill/>
          <a:ln>
            <a:noFill/>
          </a:ln>
        </p:spPr>
      </p:pic>
      <p:pic>
        <p:nvPicPr>
          <p:cNvPr id="285" name="Google Shape;285;p32"/>
          <p:cNvPicPr preferRelativeResize="0"/>
          <p:nvPr/>
        </p:nvPicPr>
        <p:blipFill>
          <a:blip r:embed="rId10">
            <a:alphaModFix/>
          </a:blip>
          <a:stretch>
            <a:fillRect/>
          </a:stretch>
        </p:blipFill>
        <p:spPr>
          <a:xfrm>
            <a:off x="6264491" y="1018175"/>
            <a:ext cx="2836141" cy="1858026"/>
          </a:xfrm>
          <a:prstGeom prst="rect">
            <a:avLst/>
          </a:prstGeom>
          <a:noFill/>
          <a:ln>
            <a:noFill/>
          </a:ln>
        </p:spPr>
      </p:pic>
      <p:sp>
        <p:nvSpPr>
          <p:cNvPr id="286" name="Google Shape;286;p32"/>
          <p:cNvSpPr txBox="1"/>
          <p:nvPr/>
        </p:nvSpPr>
        <p:spPr>
          <a:xfrm>
            <a:off x="5062675" y="528625"/>
            <a:ext cx="5214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u="sng">
                <a:solidFill>
                  <a:srgbClr val="93C47D"/>
                </a:solidFill>
              </a:rPr>
              <a:t>Measurement of local statistics:</a:t>
            </a:r>
            <a:endParaRPr i="0" u="sng" cap="none" strike="noStrike">
              <a:solidFill>
                <a:srgbClr val="93C47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1"/>
                                        </p:tgtEl>
                                      </p:cBhvr>
                                    </p:animEffect>
                                    <p:set>
                                      <p:cBhvr>
                                        <p:cTn dur="1" fill="hold">
                                          <p:stCondLst>
                                            <p:cond delay="1000"/>
                                          </p:stCondLst>
                                        </p:cTn>
                                        <p:tgtEl>
                                          <p:spTgt spid="28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2"/>
                                        </p:tgtEl>
                                      </p:cBhvr>
                                    </p:animEffect>
                                    <p:set>
                                      <p:cBhvr>
                                        <p:cTn dur="1" fill="hold">
                                          <p:stCondLst>
                                            <p:cond delay="1000"/>
                                          </p:stCondLst>
                                        </p:cTn>
                                        <p:tgtEl>
                                          <p:spTgt spid="28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3"/>
                                        </p:tgtEl>
                                      </p:cBhvr>
                                    </p:animEffect>
                                    <p:set>
                                      <p:cBhvr>
                                        <p:cTn dur="1" fill="hold">
                                          <p:stCondLst>
                                            <p:cond delay="1000"/>
                                          </p:stCondLst>
                                        </p:cTn>
                                        <p:tgtEl>
                                          <p:spTgt spid="28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4"/>
                                        </p:tgtEl>
                                      </p:cBhvr>
                                    </p:animEffect>
                                    <p:set>
                                      <p:cBhvr>
                                        <p:cTn dur="1" fill="hold">
                                          <p:stCondLst>
                                            <p:cond delay="1000"/>
                                          </p:stCondLst>
                                        </p:cTn>
                                        <p:tgtEl>
                                          <p:spTgt spid="28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5"/>
                                        </p:tgtEl>
                                      </p:cBhvr>
                                    </p:animEffect>
                                    <p:set>
                                      <p:cBhvr>
                                        <p:cTn dur="1" fill="hold">
                                          <p:stCondLst>
                                            <p:cond delay="1000"/>
                                          </p:stCondLst>
                                        </p:cTn>
                                        <p:tgtEl>
                                          <p:spTgt spid="2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p:nvPr/>
        </p:nvSpPr>
        <p:spPr>
          <a:xfrm>
            <a:off x="575596" y="43248"/>
            <a:ext cx="8568600" cy="454500"/>
          </a:xfrm>
          <a:prstGeom prst="rect">
            <a:avLst/>
          </a:prstGeom>
          <a:solidFill>
            <a:schemeClr val="dk1"/>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700"/>
              <a:buFont typeface="Arial"/>
              <a:buNone/>
            </a:pPr>
            <a:r>
              <a:rPr lang="en" sz="1700">
                <a:solidFill>
                  <a:schemeClr val="lt1"/>
                </a:solidFill>
              </a:rPr>
              <a:t>Demo Video</a:t>
            </a:r>
            <a:endParaRPr b="0" i="0" sz="1700" u="none" cap="none" strike="noStrike">
              <a:solidFill>
                <a:schemeClr val="lt1"/>
              </a:solidFill>
              <a:latin typeface="Arial"/>
              <a:ea typeface="Arial"/>
              <a:cs typeface="Arial"/>
              <a:sym typeface="Arial"/>
            </a:endParaRPr>
          </a:p>
        </p:txBody>
      </p:sp>
      <p:pic>
        <p:nvPicPr>
          <p:cNvPr id="292" name="Google Shape;292;p33"/>
          <p:cNvPicPr preferRelativeResize="0"/>
          <p:nvPr/>
        </p:nvPicPr>
        <p:blipFill rotWithShape="1">
          <a:blip r:embed="rId3">
            <a:alphaModFix/>
          </a:blip>
          <a:srcRect b="0" l="0" r="0" t="0"/>
          <a:stretch/>
        </p:blipFill>
        <p:spPr>
          <a:xfrm>
            <a:off x="34557" y="0"/>
            <a:ext cx="541039" cy="541039"/>
          </a:xfrm>
          <a:prstGeom prst="rect">
            <a:avLst/>
          </a:prstGeom>
          <a:noFill/>
          <a:ln>
            <a:noFill/>
          </a:ln>
        </p:spPr>
      </p:pic>
      <p:pic>
        <p:nvPicPr>
          <p:cNvPr id="293" name="Google Shape;293;p33" title="demovideo1.mp4">
            <a:hlinkClick r:id="rId4"/>
          </p:cNvPr>
          <p:cNvPicPr preferRelativeResize="0"/>
          <p:nvPr/>
        </p:nvPicPr>
        <p:blipFill>
          <a:blip r:embed="rId5">
            <a:alphaModFix/>
          </a:blip>
          <a:stretch>
            <a:fillRect/>
          </a:stretch>
        </p:blipFill>
        <p:spPr>
          <a:xfrm>
            <a:off x="330600" y="857250"/>
            <a:ext cx="8458475" cy="382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