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3" d="100"/>
          <a:sy n="93" d="100"/>
        </p:scale>
        <p:origin x="69" y="2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Laddha" userId="7aa802c68bd42478" providerId="LiveId" clId="{89AB8AFD-54A1-4761-B93A-A00C0F6437C2}"/>
    <pc:docChg chg="custSel addSld modSld sldOrd">
      <pc:chgData name="Radhika Laddha" userId="7aa802c68bd42478" providerId="LiveId" clId="{89AB8AFD-54A1-4761-B93A-A00C0F6437C2}" dt="2021-03-02T15:39:41.884" v="11064" actId="27636"/>
      <pc:docMkLst>
        <pc:docMk/>
      </pc:docMkLst>
      <pc:sldChg chg="modSp new mod">
        <pc:chgData name="Radhika Laddha" userId="7aa802c68bd42478" providerId="LiveId" clId="{89AB8AFD-54A1-4761-B93A-A00C0F6437C2}" dt="2021-02-09T06:00:08.700" v="3589" actId="20577"/>
        <pc:sldMkLst>
          <pc:docMk/>
          <pc:sldMk cId="2805267137" sldId="257"/>
        </pc:sldMkLst>
        <pc:spChg chg="mod">
          <ac:chgData name="Radhika Laddha" userId="7aa802c68bd42478" providerId="LiveId" clId="{89AB8AFD-54A1-4761-B93A-A00C0F6437C2}" dt="2021-02-09T06:00:08.700" v="3589" actId="20577"/>
          <ac:spMkLst>
            <pc:docMk/>
            <pc:sldMk cId="2805267137" sldId="257"/>
            <ac:spMk id="2" creationId="{0AB402F4-9245-4502-8FD8-85D93B9F9B29}"/>
          </ac:spMkLst>
        </pc:spChg>
        <pc:spChg chg="mod">
          <ac:chgData name="Radhika Laddha" userId="7aa802c68bd42478" providerId="LiveId" clId="{89AB8AFD-54A1-4761-B93A-A00C0F6437C2}" dt="2021-02-09T05:57:28.577" v="3534" actId="255"/>
          <ac:spMkLst>
            <pc:docMk/>
            <pc:sldMk cId="2805267137" sldId="257"/>
            <ac:spMk id="3" creationId="{B586D8B1-0CC7-4D92-9554-2AB3ADBE6834}"/>
          </ac:spMkLst>
        </pc:spChg>
      </pc:sldChg>
      <pc:sldChg chg="modSp new mod">
        <pc:chgData name="Radhika Laddha" userId="7aa802c68bd42478" providerId="LiveId" clId="{89AB8AFD-54A1-4761-B93A-A00C0F6437C2}" dt="2021-02-09T05:57:42.041" v="3537" actId="12"/>
        <pc:sldMkLst>
          <pc:docMk/>
          <pc:sldMk cId="1039718354" sldId="258"/>
        </pc:sldMkLst>
        <pc:spChg chg="mod">
          <ac:chgData name="Radhika Laddha" userId="7aa802c68bd42478" providerId="LiveId" clId="{89AB8AFD-54A1-4761-B93A-A00C0F6437C2}" dt="2021-02-09T05:44:54.920" v="261" actId="20577"/>
          <ac:spMkLst>
            <pc:docMk/>
            <pc:sldMk cId="1039718354" sldId="258"/>
            <ac:spMk id="2" creationId="{3F2CDE9D-5EFE-4E0B-AB8F-64A1A770D896}"/>
          </ac:spMkLst>
        </pc:spChg>
        <pc:spChg chg="mod">
          <ac:chgData name="Radhika Laddha" userId="7aa802c68bd42478" providerId="LiveId" clId="{89AB8AFD-54A1-4761-B93A-A00C0F6437C2}" dt="2021-02-09T05:57:42.041" v="3537" actId="12"/>
          <ac:spMkLst>
            <pc:docMk/>
            <pc:sldMk cId="1039718354" sldId="258"/>
            <ac:spMk id="3" creationId="{33E21C78-EA76-4C53-806B-072F5754E7B4}"/>
          </ac:spMkLst>
        </pc:spChg>
      </pc:sldChg>
      <pc:sldChg chg="modSp new mod">
        <pc:chgData name="Radhika Laddha" userId="7aa802c68bd42478" providerId="LiveId" clId="{89AB8AFD-54A1-4761-B93A-A00C0F6437C2}" dt="2021-02-09T06:02:17.687" v="3928" actId="27636"/>
        <pc:sldMkLst>
          <pc:docMk/>
          <pc:sldMk cId="1582073174" sldId="259"/>
        </pc:sldMkLst>
        <pc:spChg chg="mod">
          <ac:chgData name="Radhika Laddha" userId="7aa802c68bd42478" providerId="LiveId" clId="{89AB8AFD-54A1-4761-B93A-A00C0F6437C2}" dt="2021-02-09T05:48:36.546" v="798" actId="20577"/>
          <ac:spMkLst>
            <pc:docMk/>
            <pc:sldMk cId="1582073174" sldId="259"/>
            <ac:spMk id="2" creationId="{1674303E-455C-43D7-B2B0-9DCCB4997C2E}"/>
          </ac:spMkLst>
        </pc:spChg>
        <pc:spChg chg="mod">
          <ac:chgData name="Radhika Laddha" userId="7aa802c68bd42478" providerId="LiveId" clId="{89AB8AFD-54A1-4761-B93A-A00C0F6437C2}" dt="2021-02-09T06:02:17.687" v="3928" actId="27636"/>
          <ac:spMkLst>
            <pc:docMk/>
            <pc:sldMk cId="1582073174" sldId="259"/>
            <ac:spMk id="3" creationId="{DF6F1D95-C845-4066-812D-A5787F8608C6}"/>
          </ac:spMkLst>
        </pc:spChg>
      </pc:sldChg>
      <pc:sldChg chg="modSp new mod">
        <pc:chgData name="Radhika Laddha" userId="7aa802c68bd42478" providerId="LiveId" clId="{89AB8AFD-54A1-4761-B93A-A00C0F6437C2}" dt="2021-02-09T06:02:50.162" v="3935" actId="255"/>
        <pc:sldMkLst>
          <pc:docMk/>
          <pc:sldMk cId="4125231015" sldId="260"/>
        </pc:sldMkLst>
        <pc:spChg chg="mod">
          <ac:chgData name="Radhika Laddha" userId="7aa802c68bd42478" providerId="LiveId" clId="{89AB8AFD-54A1-4761-B93A-A00C0F6437C2}" dt="2021-02-09T05:53:12.986" v="2291" actId="20577"/>
          <ac:spMkLst>
            <pc:docMk/>
            <pc:sldMk cId="4125231015" sldId="260"/>
            <ac:spMk id="2" creationId="{AF5032B4-A034-444C-8E09-662F4753A37A}"/>
          </ac:spMkLst>
        </pc:spChg>
        <pc:spChg chg="mod">
          <ac:chgData name="Radhika Laddha" userId="7aa802c68bd42478" providerId="LiveId" clId="{89AB8AFD-54A1-4761-B93A-A00C0F6437C2}" dt="2021-02-09T06:02:50.162" v="3935" actId="255"/>
          <ac:spMkLst>
            <pc:docMk/>
            <pc:sldMk cId="4125231015" sldId="260"/>
            <ac:spMk id="3" creationId="{B6EEE3C1-9902-41EF-98B2-F08098607CBB}"/>
          </ac:spMkLst>
        </pc:spChg>
      </pc:sldChg>
      <pc:sldChg chg="modSp new mod">
        <pc:chgData name="Radhika Laddha" userId="7aa802c68bd42478" providerId="LiveId" clId="{89AB8AFD-54A1-4761-B93A-A00C0F6437C2}" dt="2021-03-02T15:18:24.106" v="6671" actId="20577"/>
        <pc:sldMkLst>
          <pc:docMk/>
          <pc:sldMk cId="1591745818" sldId="261"/>
        </pc:sldMkLst>
        <pc:spChg chg="mod">
          <ac:chgData name="Radhika Laddha" userId="7aa802c68bd42478" providerId="LiveId" clId="{89AB8AFD-54A1-4761-B93A-A00C0F6437C2}" dt="2021-02-09T05:53:31.411" v="2348" actId="20577"/>
          <ac:spMkLst>
            <pc:docMk/>
            <pc:sldMk cId="1591745818" sldId="261"/>
            <ac:spMk id="2" creationId="{A216F22E-2A3E-4A90-9134-0909B99AF225}"/>
          </ac:spMkLst>
        </pc:spChg>
        <pc:spChg chg="mod">
          <ac:chgData name="Radhika Laddha" userId="7aa802c68bd42478" providerId="LiveId" clId="{89AB8AFD-54A1-4761-B93A-A00C0F6437C2}" dt="2021-03-02T15:18:24.106" v="6671" actId="20577"/>
          <ac:spMkLst>
            <pc:docMk/>
            <pc:sldMk cId="1591745818" sldId="261"/>
            <ac:spMk id="3" creationId="{368323D8-B397-429A-A66C-4C8E53FD43C2}"/>
          </ac:spMkLst>
        </pc:spChg>
      </pc:sldChg>
      <pc:sldChg chg="modSp new mod">
        <pc:chgData name="Radhika Laddha" userId="7aa802c68bd42478" providerId="LiveId" clId="{89AB8AFD-54A1-4761-B93A-A00C0F6437C2}" dt="2021-02-09T05:59:25.759" v="3587" actId="20577"/>
        <pc:sldMkLst>
          <pc:docMk/>
          <pc:sldMk cId="489920876" sldId="262"/>
        </pc:sldMkLst>
        <pc:spChg chg="mod">
          <ac:chgData name="Radhika Laddha" userId="7aa802c68bd42478" providerId="LiveId" clId="{89AB8AFD-54A1-4761-B93A-A00C0F6437C2}" dt="2021-02-09T05:59:25.759" v="3587" actId="20577"/>
          <ac:spMkLst>
            <pc:docMk/>
            <pc:sldMk cId="489920876" sldId="262"/>
            <ac:spMk id="2" creationId="{A351372D-C75C-45B3-A45C-D3533CF30EE1}"/>
          </ac:spMkLst>
        </pc:spChg>
        <pc:spChg chg="mod">
          <ac:chgData name="Radhika Laddha" userId="7aa802c68bd42478" providerId="LiveId" clId="{89AB8AFD-54A1-4761-B93A-A00C0F6437C2}" dt="2021-02-09T05:59:03.283" v="3586" actId="20577"/>
          <ac:spMkLst>
            <pc:docMk/>
            <pc:sldMk cId="489920876" sldId="262"/>
            <ac:spMk id="3" creationId="{1AA47AE8-2ABE-470F-97A9-4ECED2A76FD0}"/>
          </ac:spMkLst>
        </pc:spChg>
      </pc:sldChg>
      <pc:sldChg chg="modSp new mod ord">
        <pc:chgData name="Radhika Laddha" userId="7aa802c68bd42478" providerId="LiveId" clId="{89AB8AFD-54A1-4761-B93A-A00C0F6437C2}" dt="2021-03-02T15:11:09.361" v="6598" actId="20577"/>
        <pc:sldMkLst>
          <pc:docMk/>
          <pc:sldMk cId="411260216" sldId="263"/>
        </pc:sldMkLst>
        <pc:spChg chg="mod">
          <ac:chgData name="Radhika Laddha" userId="7aa802c68bd42478" providerId="LiveId" clId="{89AB8AFD-54A1-4761-B93A-A00C0F6437C2}" dt="2021-03-02T14:53:18.941" v="3981" actId="20577"/>
          <ac:spMkLst>
            <pc:docMk/>
            <pc:sldMk cId="411260216" sldId="263"/>
            <ac:spMk id="2" creationId="{90AADCA8-27BE-4C02-9CA9-2FDC935A9ADA}"/>
          </ac:spMkLst>
        </pc:spChg>
        <pc:spChg chg="mod">
          <ac:chgData name="Radhika Laddha" userId="7aa802c68bd42478" providerId="LiveId" clId="{89AB8AFD-54A1-4761-B93A-A00C0F6437C2}" dt="2021-03-02T15:11:09.361" v="6598" actId="20577"/>
          <ac:spMkLst>
            <pc:docMk/>
            <pc:sldMk cId="411260216" sldId="263"/>
            <ac:spMk id="3" creationId="{BA1E18D8-B3AC-43AA-BC73-F54E8A9FF9CD}"/>
          </ac:spMkLst>
        </pc:spChg>
      </pc:sldChg>
      <pc:sldChg chg="modSp new mod">
        <pc:chgData name="Radhika Laddha" userId="7aa802c68bd42478" providerId="LiveId" clId="{89AB8AFD-54A1-4761-B93A-A00C0F6437C2}" dt="2021-03-02T14:58:40.873" v="5741" actId="20577"/>
        <pc:sldMkLst>
          <pc:docMk/>
          <pc:sldMk cId="4254594072" sldId="264"/>
        </pc:sldMkLst>
        <pc:spChg chg="mod">
          <ac:chgData name="Radhika Laddha" userId="7aa802c68bd42478" providerId="LiveId" clId="{89AB8AFD-54A1-4761-B93A-A00C0F6437C2}" dt="2021-03-02T14:57:11.911" v="5324" actId="20577"/>
          <ac:spMkLst>
            <pc:docMk/>
            <pc:sldMk cId="4254594072" sldId="264"/>
            <ac:spMk id="2" creationId="{2A297689-7E6B-4358-A762-B871FFF4F6AF}"/>
          </ac:spMkLst>
        </pc:spChg>
        <pc:spChg chg="mod">
          <ac:chgData name="Radhika Laddha" userId="7aa802c68bd42478" providerId="LiveId" clId="{89AB8AFD-54A1-4761-B93A-A00C0F6437C2}" dt="2021-03-02T14:58:40.873" v="5741" actId="20577"/>
          <ac:spMkLst>
            <pc:docMk/>
            <pc:sldMk cId="4254594072" sldId="264"/>
            <ac:spMk id="3" creationId="{193D5813-BB9B-4EF0-A6B0-0319C3DF3346}"/>
          </ac:spMkLst>
        </pc:spChg>
      </pc:sldChg>
      <pc:sldChg chg="modSp new mod ord">
        <pc:chgData name="Radhika Laddha" userId="7aa802c68bd42478" providerId="LiveId" clId="{89AB8AFD-54A1-4761-B93A-A00C0F6437C2}" dt="2021-03-02T15:24:17.723" v="7641" actId="20577"/>
        <pc:sldMkLst>
          <pc:docMk/>
          <pc:sldMk cId="2315078652" sldId="265"/>
        </pc:sldMkLst>
        <pc:spChg chg="mod">
          <ac:chgData name="Radhika Laddha" userId="7aa802c68bd42478" providerId="LiveId" clId="{89AB8AFD-54A1-4761-B93A-A00C0F6437C2}" dt="2021-03-02T15:19:09.110" v="6796" actId="20577"/>
          <ac:spMkLst>
            <pc:docMk/>
            <pc:sldMk cId="2315078652" sldId="265"/>
            <ac:spMk id="2" creationId="{714CF5E5-21CA-4AF5-B19B-E0D644078625}"/>
          </ac:spMkLst>
        </pc:spChg>
        <pc:spChg chg="mod">
          <ac:chgData name="Radhika Laddha" userId="7aa802c68bd42478" providerId="LiveId" clId="{89AB8AFD-54A1-4761-B93A-A00C0F6437C2}" dt="2021-03-02T15:24:17.723" v="7641" actId="20577"/>
          <ac:spMkLst>
            <pc:docMk/>
            <pc:sldMk cId="2315078652" sldId="265"/>
            <ac:spMk id="3" creationId="{3C138948-2D13-4236-BF3D-56A2E7447E3A}"/>
          </ac:spMkLst>
        </pc:spChg>
      </pc:sldChg>
      <pc:sldChg chg="modSp new mod">
        <pc:chgData name="Radhika Laddha" userId="7aa802c68bd42478" providerId="LiveId" clId="{89AB8AFD-54A1-4761-B93A-A00C0F6437C2}" dt="2021-03-02T15:17:38.289" v="6627" actId="20577"/>
        <pc:sldMkLst>
          <pc:docMk/>
          <pc:sldMk cId="851115229" sldId="266"/>
        </pc:sldMkLst>
        <pc:spChg chg="mod">
          <ac:chgData name="Radhika Laddha" userId="7aa802c68bd42478" providerId="LiveId" clId="{89AB8AFD-54A1-4761-B93A-A00C0F6437C2}" dt="2021-03-02T15:17:38.289" v="6627" actId="20577"/>
          <ac:spMkLst>
            <pc:docMk/>
            <pc:sldMk cId="851115229" sldId="266"/>
            <ac:spMk id="2" creationId="{597512DE-B1FE-47C3-9EC0-596321E04CE4}"/>
          </ac:spMkLst>
        </pc:spChg>
        <pc:spChg chg="mod">
          <ac:chgData name="Radhika Laddha" userId="7aa802c68bd42478" providerId="LiveId" clId="{89AB8AFD-54A1-4761-B93A-A00C0F6437C2}" dt="2021-03-02T15:17:28.843" v="6606" actId="20577"/>
          <ac:spMkLst>
            <pc:docMk/>
            <pc:sldMk cId="851115229" sldId="266"/>
            <ac:spMk id="3" creationId="{3C0E1F6D-958B-44ED-84A7-1B542AA24C20}"/>
          </ac:spMkLst>
        </pc:spChg>
      </pc:sldChg>
      <pc:sldChg chg="modSp new mod">
        <pc:chgData name="Radhika Laddha" userId="7aa802c68bd42478" providerId="LiveId" clId="{89AB8AFD-54A1-4761-B93A-A00C0F6437C2}" dt="2021-03-02T15:34:41.110" v="10255" actId="20577"/>
        <pc:sldMkLst>
          <pc:docMk/>
          <pc:sldMk cId="391615766" sldId="267"/>
        </pc:sldMkLst>
        <pc:spChg chg="mod">
          <ac:chgData name="Radhika Laddha" userId="7aa802c68bd42478" providerId="LiveId" clId="{89AB8AFD-54A1-4761-B93A-A00C0F6437C2}" dt="2021-03-02T15:24:52" v="7808" actId="20577"/>
          <ac:spMkLst>
            <pc:docMk/>
            <pc:sldMk cId="391615766" sldId="267"/>
            <ac:spMk id="2" creationId="{338187DE-1481-4EDC-8A82-2DD6C81CFCCD}"/>
          </ac:spMkLst>
        </pc:spChg>
        <pc:spChg chg="mod">
          <ac:chgData name="Radhika Laddha" userId="7aa802c68bd42478" providerId="LiveId" clId="{89AB8AFD-54A1-4761-B93A-A00C0F6437C2}" dt="2021-03-02T15:34:41.110" v="10255" actId="20577"/>
          <ac:spMkLst>
            <pc:docMk/>
            <pc:sldMk cId="391615766" sldId="267"/>
            <ac:spMk id="3" creationId="{71CA73B7-1632-4750-9715-32F486BCAE2E}"/>
          </ac:spMkLst>
        </pc:spChg>
      </pc:sldChg>
      <pc:sldChg chg="modSp new mod">
        <pc:chgData name="Radhika Laddha" userId="7aa802c68bd42478" providerId="LiveId" clId="{89AB8AFD-54A1-4761-B93A-A00C0F6437C2}" dt="2021-03-02T15:39:41.884" v="11064" actId="27636"/>
        <pc:sldMkLst>
          <pc:docMk/>
          <pc:sldMk cId="2752420247" sldId="268"/>
        </pc:sldMkLst>
        <pc:spChg chg="mod">
          <ac:chgData name="Radhika Laddha" userId="7aa802c68bd42478" providerId="LiveId" clId="{89AB8AFD-54A1-4761-B93A-A00C0F6437C2}" dt="2021-03-02T15:31:16.846" v="9332" actId="20577"/>
          <ac:spMkLst>
            <pc:docMk/>
            <pc:sldMk cId="2752420247" sldId="268"/>
            <ac:spMk id="2" creationId="{A0144AA6-30C6-4381-8407-C21B9FE3CDDD}"/>
          </ac:spMkLst>
        </pc:spChg>
        <pc:spChg chg="mod">
          <ac:chgData name="Radhika Laddha" userId="7aa802c68bd42478" providerId="LiveId" clId="{89AB8AFD-54A1-4761-B93A-A00C0F6437C2}" dt="2021-03-02T15:39:41.884" v="11064" actId="27636"/>
          <ac:spMkLst>
            <pc:docMk/>
            <pc:sldMk cId="2752420247" sldId="268"/>
            <ac:spMk id="3" creationId="{35691931-DBC5-4B17-9239-902907C7BA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27CE633F-9882-4A5C-83A2-1109D0C73261}"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2803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4982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87538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4122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2214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755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2119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8671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A4B53A7-3209-46A6-9454-F38EAC8F11E7}"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0731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4991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432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A4B53A7-3209-46A6-9454-F38EAC8F11E7}" type="datetimeFigureOut">
              <a:rPr lang="en-US" smtClean="0"/>
              <a:pPr/>
              <a:t>3/2/2021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7CE633F-9882-4A5C-83A2-1109D0C73261}" type="slidenum">
              <a:rPr lang="en-US" smtClean="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357204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profile/radhika.laddha#!/vizhome/GHGEmissionsofTop10CountriesinWorld2007vs2017/Sheet2?publish=yes" TargetMode="External"/><Relationship Id="rId2" Type="http://schemas.openxmlformats.org/officeDocument/2006/relationships/hyperlink" Target="https://public.tableau.com/profile/radhika.laddha#!/vizhome/Week4GHG2017WorldMapofGHGEmissionsbyCountry/Sheet1?publish=yes" TargetMode="External"/><Relationship Id="rId1" Type="http://schemas.openxmlformats.org/officeDocument/2006/relationships/slideLayout" Target="../slideLayouts/slideLayout2.xml"/><Relationship Id="rId4" Type="http://schemas.openxmlformats.org/officeDocument/2006/relationships/hyperlink" Target="https://public.tableau.com/profile/radhika.laddha#!/vizhome/Top5CountriesGHGEmissionsfrom1990-2017/Sheet3?publish=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limatewatchdata.org/data-explorer/historical-emissions?historical-emissions-data-sources=cait&amp;historical-emissions-gases=all-ghg&amp;historical-emissions-regions=All%20Selected&amp;historical-emissions-sectors=total-including-lucf&amp;page=1#meta" TargetMode="External"/><Relationship Id="rId2" Type="http://schemas.openxmlformats.org/officeDocument/2006/relationships/hyperlink" Target="https://datasets.wri.org/dataset/cait-count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C7D7-1E6E-4207-A443-73E22C79CB0D}"/>
              </a:ext>
            </a:extLst>
          </p:cNvPr>
          <p:cNvSpPr>
            <a:spLocks noGrp="1"/>
          </p:cNvSpPr>
          <p:nvPr>
            <p:ph type="ctrTitle"/>
          </p:nvPr>
        </p:nvSpPr>
        <p:spPr>
          <a:xfrm>
            <a:off x="994873" y="3736429"/>
            <a:ext cx="6347918" cy="2397488"/>
          </a:xfrm>
        </p:spPr>
        <p:txBody>
          <a:bodyPr anchor="ctr">
            <a:normAutofit fontScale="90000"/>
          </a:bodyPr>
          <a:lstStyle/>
          <a:p>
            <a:r>
              <a:rPr lang="en-US" sz="9600" dirty="0">
                <a:solidFill>
                  <a:srgbClr val="99FF33"/>
                </a:solidFill>
              </a:rPr>
              <a:t>Climate Change </a:t>
            </a:r>
          </a:p>
        </p:txBody>
      </p:sp>
      <p:sp>
        <p:nvSpPr>
          <p:cNvPr id="3" name="Subtitle 2">
            <a:extLst>
              <a:ext uri="{FF2B5EF4-FFF2-40B4-BE49-F238E27FC236}">
                <a16:creationId xmlns:a16="http://schemas.microsoft.com/office/drawing/2014/main" id="{BD018D26-8693-4E33-BE1D-3D70B900E9A8}"/>
              </a:ext>
            </a:extLst>
          </p:cNvPr>
          <p:cNvSpPr>
            <a:spLocks noGrp="1"/>
          </p:cNvSpPr>
          <p:nvPr>
            <p:ph type="subTitle" idx="1"/>
          </p:nvPr>
        </p:nvSpPr>
        <p:spPr>
          <a:xfrm>
            <a:off x="7449798" y="3736429"/>
            <a:ext cx="3633923" cy="2397488"/>
          </a:xfrm>
        </p:spPr>
        <p:txBody>
          <a:bodyPr anchor="ctr">
            <a:normAutofit/>
          </a:bodyPr>
          <a:lstStyle/>
          <a:p>
            <a:r>
              <a:rPr lang="en-US" sz="2000" dirty="0">
                <a:solidFill>
                  <a:srgbClr val="99FF33"/>
                </a:solidFill>
              </a:rPr>
              <a:t>By: Radhika Laddha</a:t>
            </a:r>
          </a:p>
        </p:txBody>
      </p:sp>
      <p:pic>
        <p:nvPicPr>
          <p:cNvPr id="22" name="Picture 3">
            <a:extLst>
              <a:ext uri="{FF2B5EF4-FFF2-40B4-BE49-F238E27FC236}">
                <a16:creationId xmlns:a16="http://schemas.microsoft.com/office/drawing/2014/main" id="{0F497E82-6180-4BB1-B0B0-6D59124C22ED}"/>
              </a:ext>
            </a:extLst>
          </p:cNvPr>
          <p:cNvPicPr>
            <a:picLocks noChangeAspect="1"/>
          </p:cNvPicPr>
          <p:nvPr/>
        </p:nvPicPr>
        <p:blipFill rotWithShape="1">
          <a:blip r:embed="rId2">
            <a:duotone>
              <a:schemeClr val="accent2">
                <a:shade val="45000"/>
                <a:satMod val="135000"/>
              </a:schemeClr>
              <a:prstClr val="white"/>
            </a:duotone>
            <a:alphaModFix amt="54000"/>
          </a:blip>
          <a:srcRect t="42778" b="28061"/>
          <a:stretch/>
        </p:blipFill>
        <p:spPr>
          <a:xfrm>
            <a:off x="20" y="808139"/>
            <a:ext cx="12191979" cy="2542058"/>
          </a:xfrm>
          <a:prstGeom prst="rect">
            <a:avLst/>
          </a:prstGeom>
        </p:spPr>
      </p:pic>
    </p:spTree>
    <p:extLst>
      <p:ext uri="{BB962C8B-B14F-4D97-AF65-F5344CB8AC3E}">
        <p14:creationId xmlns:p14="http://schemas.microsoft.com/office/powerpoint/2010/main" val="386947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12DE-B1FE-47C3-9EC0-596321E04CE4}"/>
              </a:ext>
            </a:extLst>
          </p:cNvPr>
          <p:cNvSpPr>
            <a:spLocks noGrp="1"/>
          </p:cNvSpPr>
          <p:nvPr>
            <p:ph type="title"/>
          </p:nvPr>
        </p:nvSpPr>
        <p:spPr/>
        <p:txBody>
          <a:bodyPr/>
          <a:lstStyle/>
          <a:p>
            <a:r>
              <a:rPr lang="en-US" dirty="0"/>
              <a:t>Links to 3 visualizations I’ve created</a:t>
            </a:r>
          </a:p>
        </p:txBody>
      </p:sp>
      <p:sp>
        <p:nvSpPr>
          <p:cNvPr id="3" name="Content Placeholder 2">
            <a:extLst>
              <a:ext uri="{FF2B5EF4-FFF2-40B4-BE49-F238E27FC236}">
                <a16:creationId xmlns:a16="http://schemas.microsoft.com/office/drawing/2014/main" id="{3C0E1F6D-958B-44ED-84A7-1B542AA24C20}"/>
              </a:ext>
            </a:extLst>
          </p:cNvPr>
          <p:cNvSpPr>
            <a:spLocks noGrp="1"/>
          </p:cNvSpPr>
          <p:nvPr>
            <p:ph idx="1"/>
          </p:nvPr>
        </p:nvSpPr>
        <p:spPr/>
        <p:txBody>
          <a:bodyPr/>
          <a:lstStyle/>
          <a:p>
            <a:r>
              <a:rPr lang="en-US" dirty="0">
                <a:hlinkClick r:id="rId2"/>
              </a:rPr>
              <a:t>https://public.tableau.com/profile/radhika.laddha#!/vizhome/Week4GHG2017WorldMapofGHGEmissionsbyCountry/Sheet1?publish=yes</a:t>
            </a:r>
            <a:endParaRPr lang="en-US" dirty="0"/>
          </a:p>
          <a:p>
            <a:r>
              <a:rPr lang="en-US" dirty="0">
                <a:hlinkClick r:id="rId3"/>
              </a:rPr>
              <a:t>https://public.tableau.com/profile/radhika.laddha#!/vizhome/GHGEmissionsofTop10CountriesinWorld2007vs2017/Sheet2?publish=yes</a:t>
            </a:r>
            <a:endParaRPr lang="en-US" dirty="0"/>
          </a:p>
          <a:p>
            <a:r>
              <a:rPr lang="en-US" dirty="0">
                <a:hlinkClick r:id="rId4"/>
              </a:rPr>
              <a:t>https://public.tableau.com/profile/radhika.laddha#!/vizhome/Top5CountriesGHGEmissionsfrom1990-2017/Sheet3?publish=yes</a:t>
            </a:r>
            <a:endParaRPr lang="en-US" dirty="0"/>
          </a:p>
        </p:txBody>
      </p:sp>
    </p:spTree>
    <p:extLst>
      <p:ext uri="{BB962C8B-B14F-4D97-AF65-F5344CB8AC3E}">
        <p14:creationId xmlns:p14="http://schemas.microsoft.com/office/powerpoint/2010/main" val="85111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F5E5-21CA-4AF5-B19B-E0D644078625}"/>
              </a:ext>
            </a:extLst>
          </p:cNvPr>
          <p:cNvSpPr>
            <a:spLocks noGrp="1"/>
          </p:cNvSpPr>
          <p:nvPr>
            <p:ph type="title"/>
          </p:nvPr>
        </p:nvSpPr>
        <p:spPr/>
        <p:txBody>
          <a:bodyPr/>
          <a:lstStyle/>
          <a:p>
            <a:r>
              <a:rPr lang="en-US" dirty="0"/>
              <a:t>1</a:t>
            </a:r>
            <a:r>
              <a:rPr lang="en-US" baseline="30000" dirty="0"/>
              <a:t>st</a:t>
            </a:r>
            <a:r>
              <a:rPr lang="en-US" dirty="0"/>
              <a:t> Visualization: World Map of all Countries GHG Emissions in 2017 </a:t>
            </a:r>
          </a:p>
        </p:txBody>
      </p:sp>
      <p:sp>
        <p:nvSpPr>
          <p:cNvPr id="3" name="Content Placeholder 2">
            <a:extLst>
              <a:ext uri="{FF2B5EF4-FFF2-40B4-BE49-F238E27FC236}">
                <a16:creationId xmlns:a16="http://schemas.microsoft.com/office/drawing/2014/main" id="{3C138948-2D13-4236-BF3D-56A2E7447E3A}"/>
              </a:ext>
            </a:extLst>
          </p:cNvPr>
          <p:cNvSpPr>
            <a:spLocks noGrp="1"/>
          </p:cNvSpPr>
          <p:nvPr>
            <p:ph idx="1"/>
          </p:nvPr>
        </p:nvSpPr>
        <p:spPr/>
        <p:txBody>
          <a:bodyPr/>
          <a:lstStyle/>
          <a:p>
            <a:r>
              <a:rPr lang="en-US" dirty="0"/>
              <a:t>This world map shows all the current GHG emissions by country in 2017. From the map, I can make out that China, Russia, Canada, Brazil, Argentina, India and the U.S. are the seven countries that emit a ton of GHG emissions into the world in comparison to other countries (they are shaded in as medium blue, blue and dark blue). This portrays a message that they need to start taking action now before it becomes worse and they should learn from other countries/adopt their practices who’s GHG emissions aren’t as high (indicated by the gray/faint blue color). </a:t>
            </a:r>
          </a:p>
        </p:txBody>
      </p:sp>
    </p:spTree>
    <p:extLst>
      <p:ext uri="{BB962C8B-B14F-4D97-AF65-F5344CB8AC3E}">
        <p14:creationId xmlns:p14="http://schemas.microsoft.com/office/powerpoint/2010/main" val="231507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87DE-1481-4EDC-8A82-2DD6C81CFCCD}"/>
              </a:ext>
            </a:extLst>
          </p:cNvPr>
          <p:cNvSpPr>
            <a:spLocks noGrp="1"/>
          </p:cNvSpPr>
          <p:nvPr>
            <p:ph type="title"/>
          </p:nvPr>
        </p:nvSpPr>
        <p:spPr/>
        <p:txBody>
          <a:bodyPr>
            <a:normAutofit fontScale="90000"/>
          </a:bodyPr>
          <a:lstStyle/>
          <a:p>
            <a:r>
              <a:rPr lang="en-US" dirty="0"/>
              <a:t>2</a:t>
            </a:r>
            <a:r>
              <a:rPr lang="en-US" baseline="30000" dirty="0"/>
              <a:t>nd</a:t>
            </a:r>
            <a:r>
              <a:rPr lang="en-US" dirty="0"/>
              <a:t> Visualization: Side by Side Bar Chart of Top 10 Countries that Emit GHG Emissions (2007 vs 2017)</a:t>
            </a:r>
          </a:p>
        </p:txBody>
      </p:sp>
      <p:sp>
        <p:nvSpPr>
          <p:cNvPr id="3" name="Content Placeholder 2">
            <a:extLst>
              <a:ext uri="{FF2B5EF4-FFF2-40B4-BE49-F238E27FC236}">
                <a16:creationId xmlns:a16="http://schemas.microsoft.com/office/drawing/2014/main" id="{71CA73B7-1632-4750-9715-32F486BCAE2E}"/>
              </a:ext>
            </a:extLst>
          </p:cNvPr>
          <p:cNvSpPr>
            <a:spLocks noGrp="1"/>
          </p:cNvSpPr>
          <p:nvPr>
            <p:ph idx="1"/>
          </p:nvPr>
        </p:nvSpPr>
        <p:spPr/>
        <p:txBody>
          <a:bodyPr>
            <a:normAutofit fontScale="85000" lnSpcReduction="20000"/>
          </a:bodyPr>
          <a:lstStyle/>
          <a:p>
            <a:r>
              <a:rPr lang="en-US" dirty="0"/>
              <a:t>This side by side bar chart shows the top 10 countries in the world that emit the most GHG emissions and shows how much their GHG emissions have increased or decreased from 2007 (blue) – 2017 (orange). In addition, the side by side bar chart shows how good the world is doing by displaying total GHG emissions in 2007 total GHG emissions in 2017 </a:t>
            </a:r>
          </a:p>
          <a:p>
            <a:r>
              <a:rPr lang="en-US" dirty="0"/>
              <a:t>From the plot, I can make out that most of the countries are doing fairly well in keeping their GHG emissions down in comparison to China (whose levels have risen up about 3000 in the last years) and if we want to be critical, India too! The thing that scares me the most is that the World is doing so poorly trying to reduce their GHG emissions; to the point where it went from about 45,000 in 2007 to around 50,000 in 2017! This indicates that the world (all countries collectively) have to take immediate action now if they want this trend to change and decrease.</a:t>
            </a:r>
          </a:p>
          <a:p>
            <a:endParaRPr lang="en-US" dirty="0"/>
          </a:p>
        </p:txBody>
      </p:sp>
    </p:spTree>
    <p:extLst>
      <p:ext uri="{BB962C8B-B14F-4D97-AF65-F5344CB8AC3E}">
        <p14:creationId xmlns:p14="http://schemas.microsoft.com/office/powerpoint/2010/main" val="39161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4AA6-30C6-4381-8407-C21B9FE3CDDD}"/>
              </a:ext>
            </a:extLst>
          </p:cNvPr>
          <p:cNvSpPr>
            <a:spLocks noGrp="1"/>
          </p:cNvSpPr>
          <p:nvPr>
            <p:ph type="title"/>
          </p:nvPr>
        </p:nvSpPr>
        <p:spPr/>
        <p:txBody>
          <a:bodyPr>
            <a:normAutofit/>
          </a:bodyPr>
          <a:lstStyle/>
          <a:p>
            <a:r>
              <a:rPr lang="en-US" dirty="0"/>
              <a:t>3</a:t>
            </a:r>
            <a:r>
              <a:rPr lang="en-US" baseline="30000" dirty="0"/>
              <a:t>rd</a:t>
            </a:r>
            <a:r>
              <a:rPr lang="en-US" dirty="0"/>
              <a:t> Visualization: GHG Emissions from 1990-2017 of Top 5 Countries</a:t>
            </a:r>
          </a:p>
        </p:txBody>
      </p:sp>
      <p:sp>
        <p:nvSpPr>
          <p:cNvPr id="3" name="Content Placeholder 2">
            <a:extLst>
              <a:ext uri="{FF2B5EF4-FFF2-40B4-BE49-F238E27FC236}">
                <a16:creationId xmlns:a16="http://schemas.microsoft.com/office/drawing/2014/main" id="{35691931-DBC5-4B17-9239-902907C7BA6C}"/>
              </a:ext>
            </a:extLst>
          </p:cNvPr>
          <p:cNvSpPr>
            <a:spLocks noGrp="1"/>
          </p:cNvSpPr>
          <p:nvPr>
            <p:ph idx="1"/>
          </p:nvPr>
        </p:nvSpPr>
        <p:spPr/>
        <p:txBody>
          <a:bodyPr>
            <a:normAutofit fontScale="77500" lnSpcReduction="20000"/>
          </a:bodyPr>
          <a:lstStyle/>
          <a:p>
            <a:r>
              <a:rPr lang="en-US" dirty="0"/>
              <a:t>This side by side bar chart shows GHG emissions of Top 5 Countries over the span of 27 years. Each year is color coded to make it easier for comparison (if you want to compare levels of that particular year among other countries) and for presentation purposes. From this side by side bar chart, I can make out that the European Union as well as Russia are trying to keep their GHG levels down over the years while China and India are failing to do so over the years. This side by side bar chart shows the top 5 countries in the world that emit the most GHG emissions and shows how much their GHG emissions have increased or decreased from 2007-2017. In addition, the side by side bar chart shows how good the world is doing by displaying total GHG emissions in 2007 total GHG emissions in 2017. Even though the United States is trying to keep their numbers down and in range, their GHG levels in comparison to Russia and the European Union (especially are about 2000-3000 more higher)! Even though U.S. is trying to keep their levels from not going too high, the main thing they should work on is trying to bring them down significantly first before maintaining the levels.</a:t>
            </a:r>
          </a:p>
        </p:txBody>
      </p:sp>
    </p:spTree>
    <p:extLst>
      <p:ext uri="{BB962C8B-B14F-4D97-AF65-F5344CB8AC3E}">
        <p14:creationId xmlns:p14="http://schemas.microsoft.com/office/powerpoint/2010/main" val="275242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02F4-9245-4502-8FD8-85D93B9F9B29}"/>
              </a:ext>
            </a:extLst>
          </p:cNvPr>
          <p:cNvSpPr>
            <a:spLocks noGrp="1"/>
          </p:cNvSpPr>
          <p:nvPr>
            <p:ph type="title"/>
          </p:nvPr>
        </p:nvSpPr>
        <p:spPr/>
        <p:txBody>
          <a:bodyPr/>
          <a:lstStyle/>
          <a:p>
            <a:r>
              <a:rPr lang="en-US" dirty="0"/>
              <a:t>Aspects of Climate Change</a:t>
            </a:r>
          </a:p>
        </p:txBody>
      </p:sp>
      <p:sp>
        <p:nvSpPr>
          <p:cNvPr id="3" name="Content Placeholder 2">
            <a:extLst>
              <a:ext uri="{FF2B5EF4-FFF2-40B4-BE49-F238E27FC236}">
                <a16:creationId xmlns:a16="http://schemas.microsoft.com/office/drawing/2014/main" id="{B586D8B1-0CC7-4D92-9554-2AB3ADBE6834}"/>
              </a:ext>
            </a:extLst>
          </p:cNvPr>
          <p:cNvSpPr>
            <a:spLocks noGrp="1"/>
          </p:cNvSpPr>
          <p:nvPr>
            <p:ph idx="1"/>
          </p:nvPr>
        </p:nvSpPr>
        <p:spPr/>
        <p:txBody>
          <a:bodyPr>
            <a:no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From the rising levels of the greenhouse gas emissions into the atmosphere to the extinction of energy sources to the rising global temperature of the overall Earth to the rising sea level to the more intense/extreme natural disasters to the raging wildfires, climate change is a serious and severe issue that poses an inhumane threat and dire consequences; the issue will only exacerbate as time goes on to the point where the damage can’t be reversible. Thus, we have to start taking action TODAY!</a:t>
            </a:r>
            <a:endParaRPr lang="en-US" sz="2400" dirty="0"/>
          </a:p>
        </p:txBody>
      </p:sp>
    </p:spTree>
    <p:extLst>
      <p:ext uri="{BB962C8B-B14F-4D97-AF65-F5344CB8AC3E}">
        <p14:creationId xmlns:p14="http://schemas.microsoft.com/office/powerpoint/2010/main" val="280526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DE9D-5EFE-4E0B-AB8F-64A1A770D896}"/>
              </a:ext>
            </a:extLst>
          </p:cNvPr>
          <p:cNvSpPr>
            <a:spLocks noGrp="1"/>
          </p:cNvSpPr>
          <p:nvPr>
            <p:ph type="title"/>
          </p:nvPr>
        </p:nvSpPr>
        <p:spPr/>
        <p:txBody>
          <a:bodyPr>
            <a:normAutofit fontScale="90000"/>
          </a:bodyPr>
          <a:lstStyle/>
          <a:p>
            <a:r>
              <a:rPr lang="en-US" dirty="0"/>
              <a:t>Possible Ways to Combat/Tackle Climate Change that aren’t super effective</a:t>
            </a:r>
          </a:p>
        </p:txBody>
      </p:sp>
      <p:sp>
        <p:nvSpPr>
          <p:cNvPr id="3" name="Content Placeholder 2">
            <a:extLst>
              <a:ext uri="{FF2B5EF4-FFF2-40B4-BE49-F238E27FC236}">
                <a16:creationId xmlns:a16="http://schemas.microsoft.com/office/drawing/2014/main" id="{33E21C78-EA76-4C53-806B-072F5754E7B4}"/>
              </a:ext>
            </a:extLst>
          </p:cNvPr>
          <p:cNvSpPr>
            <a:spLocks noGrp="1"/>
          </p:cNvSpPr>
          <p:nvPr>
            <p:ph idx="1"/>
          </p:nvPr>
        </p:nvSpPr>
        <p:spPr/>
        <p:txBody>
          <a:bodyPr/>
          <a:lstStyle/>
          <a:p>
            <a:r>
              <a:rPr lang="en-US" dirty="0"/>
              <a:t>Articles/Pictures and Alarming Facts/Statistics in Newspapers, Magazines and Social Media</a:t>
            </a:r>
          </a:p>
          <a:p>
            <a:r>
              <a:rPr lang="en-US" dirty="0"/>
              <a:t>Organization of Protests</a:t>
            </a:r>
          </a:p>
          <a:p>
            <a:r>
              <a:rPr lang="en-US" dirty="0"/>
              <a:t>Holding Lectures </a:t>
            </a:r>
          </a:p>
          <a:p>
            <a:r>
              <a:rPr lang="en-US" dirty="0"/>
              <a:t>Breaking, LIVE News Stories</a:t>
            </a:r>
          </a:p>
          <a:p>
            <a:r>
              <a:rPr lang="en-US" dirty="0"/>
              <a:t>Being a part of UN and Paris Accord Agreement</a:t>
            </a:r>
          </a:p>
        </p:txBody>
      </p:sp>
    </p:spTree>
    <p:extLst>
      <p:ext uri="{BB962C8B-B14F-4D97-AF65-F5344CB8AC3E}">
        <p14:creationId xmlns:p14="http://schemas.microsoft.com/office/powerpoint/2010/main" val="103971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303E-455C-43D7-B2B0-9DCCB4997C2E}"/>
              </a:ext>
            </a:extLst>
          </p:cNvPr>
          <p:cNvSpPr>
            <a:spLocks noGrp="1"/>
          </p:cNvSpPr>
          <p:nvPr>
            <p:ph type="title"/>
          </p:nvPr>
        </p:nvSpPr>
        <p:spPr/>
        <p:txBody>
          <a:bodyPr/>
          <a:lstStyle/>
          <a:p>
            <a:r>
              <a:rPr lang="en-US" dirty="0"/>
              <a:t>Way I want to combat climate change</a:t>
            </a:r>
          </a:p>
        </p:txBody>
      </p:sp>
      <p:sp>
        <p:nvSpPr>
          <p:cNvPr id="3" name="Content Placeholder 2">
            <a:extLst>
              <a:ext uri="{FF2B5EF4-FFF2-40B4-BE49-F238E27FC236}">
                <a16:creationId xmlns:a16="http://schemas.microsoft.com/office/drawing/2014/main" id="{DF6F1D95-C845-4066-812D-A5787F8608C6}"/>
              </a:ext>
            </a:extLst>
          </p:cNvPr>
          <p:cNvSpPr>
            <a:spLocks noGrp="1"/>
          </p:cNvSpPr>
          <p:nvPr>
            <p:ph idx="1"/>
          </p:nvPr>
        </p:nvSpPr>
        <p:spPr>
          <a:xfrm>
            <a:off x="1387366" y="1284890"/>
            <a:ext cx="9182773" cy="4765054"/>
          </a:xfrm>
        </p:spPr>
        <p:txBody>
          <a:bodyPr>
            <a:normAutofit lnSpcReduction="10000"/>
          </a:bodyPr>
          <a:lstStyle/>
          <a:p>
            <a:r>
              <a:rPr lang="en-US" dirty="0"/>
              <a:t>As mentioned previously, those are some of the ways that climate change can be combatted. However, they aren’t as effective as data visualization. Data visualization is going to be more helpful to achieve my goal since there are not one, but many/multiple factors I can focus on/highlight in various visualizations to help communicate my goal across more effectively. Moreover, I have decided to use the method of communicating the various trends of the aspect(s) of climate change through various graphs and plots using pleasing aesthetic which are </a:t>
            </a:r>
            <a:r>
              <a:rPr lang="en-US" dirty="0" err="1"/>
              <a:t>eyecatching</a:t>
            </a:r>
            <a:r>
              <a:rPr lang="en-US" dirty="0"/>
              <a:t>. Because visualizations tend to catch the attention of people right away (instead of throwing out alarming facts/statistics – which can be seen as random, meaningless to people who don’t have prior knowledge on the subject), I am hoping that data visualizations will drive the point of taking drastic action NOW to save our Earth since everyone has common knowledge of looking at, and interpreting pictures/trends </a:t>
            </a:r>
          </a:p>
        </p:txBody>
      </p:sp>
    </p:spTree>
    <p:extLst>
      <p:ext uri="{BB962C8B-B14F-4D97-AF65-F5344CB8AC3E}">
        <p14:creationId xmlns:p14="http://schemas.microsoft.com/office/powerpoint/2010/main" val="158207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32B4-A034-444C-8E09-662F4753A37A}"/>
              </a:ext>
            </a:extLst>
          </p:cNvPr>
          <p:cNvSpPr>
            <a:spLocks noGrp="1"/>
          </p:cNvSpPr>
          <p:nvPr>
            <p:ph type="title"/>
          </p:nvPr>
        </p:nvSpPr>
        <p:spPr/>
        <p:txBody>
          <a:bodyPr/>
          <a:lstStyle/>
          <a:p>
            <a:r>
              <a:rPr lang="en-US" dirty="0"/>
              <a:t>Overview of Historical Emissions Data Set</a:t>
            </a:r>
          </a:p>
        </p:txBody>
      </p:sp>
      <p:sp>
        <p:nvSpPr>
          <p:cNvPr id="3" name="Content Placeholder 2">
            <a:extLst>
              <a:ext uri="{FF2B5EF4-FFF2-40B4-BE49-F238E27FC236}">
                <a16:creationId xmlns:a16="http://schemas.microsoft.com/office/drawing/2014/main" id="{B6EEE3C1-9902-41EF-98B2-F08098607CBB}"/>
              </a:ext>
            </a:extLst>
          </p:cNvPr>
          <p:cNvSpPr>
            <a:spLocks noGrp="1"/>
          </p:cNvSpPr>
          <p:nvPr>
            <p:ph idx="1"/>
          </p:nvPr>
        </p:nvSpPr>
        <p:spPr>
          <a:xfrm>
            <a:off x="977462" y="1805152"/>
            <a:ext cx="10476186" cy="4244792"/>
          </a:xfrm>
        </p:spPr>
        <p:txBody>
          <a:bodyPr>
            <a:noAutofit/>
          </a:bodyPr>
          <a:lstStyle/>
          <a:p>
            <a:r>
              <a:rPr lang="en-US" sz="2800" dirty="0"/>
              <a:t>The dataset, </a:t>
            </a:r>
            <a:r>
              <a:rPr lang="en-US" sz="2800" dirty="0" err="1"/>
              <a:t>historical_emissions</a:t>
            </a:r>
            <a:r>
              <a:rPr lang="en-US" sz="2800" dirty="0"/>
              <a:t>, contains 33 columns and 196 rows. The </a:t>
            </a:r>
            <a:r>
              <a:rPr lang="en-US" sz="2800" dirty="0" err="1"/>
              <a:t>historical_emissions</a:t>
            </a:r>
            <a:r>
              <a:rPr lang="en-US" sz="2800" dirty="0"/>
              <a:t> dataset applies the same methodology to create a six-gas, multi sector and internationally comparable dataset for 196 countries. It allows users to use data by filtering/grouping the data by year, gas, country/state and sector. </a:t>
            </a:r>
          </a:p>
        </p:txBody>
      </p:sp>
    </p:spTree>
    <p:extLst>
      <p:ext uri="{BB962C8B-B14F-4D97-AF65-F5344CB8AC3E}">
        <p14:creationId xmlns:p14="http://schemas.microsoft.com/office/powerpoint/2010/main" val="412523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F22E-2A3E-4A90-9134-0909B99AF225}"/>
              </a:ext>
            </a:extLst>
          </p:cNvPr>
          <p:cNvSpPr>
            <a:spLocks noGrp="1"/>
          </p:cNvSpPr>
          <p:nvPr>
            <p:ph type="title"/>
          </p:nvPr>
        </p:nvSpPr>
        <p:spPr/>
        <p:txBody>
          <a:bodyPr/>
          <a:lstStyle/>
          <a:p>
            <a:r>
              <a:rPr lang="en-US" dirty="0"/>
              <a:t>Interesting Facts About it</a:t>
            </a:r>
          </a:p>
        </p:txBody>
      </p:sp>
      <p:sp>
        <p:nvSpPr>
          <p:cNvPr id="3" name="Content Placeholder 2">
            <a:extLst>
              <a:ext uri="{FF2B5EF4-FFF2-40B4-BE49-F238E27FC236}">
                <a16:creationId xmlns:a16="http://schemas.microsoft.com/office/drawing/2014/main" id="{368323D8-B397-429A-A66C-4C8E53FD43C2}"/>
              </a:ext>
            </a:extLst>
          </p:cNvPr>
          <p:cNvSpPr>
            <a:spLocks noGrp="1"/>
          </p:cNvSpPr>
          <p:nvPr>
            <p:ph idx="1"/>
          </p:nvPr>
        </p:nvSpPr>
        <p:spPr>
          <a:xfrm>
            <a:off x="1158766" y="2052116"/>
            <a:ext cx="9411373" cy="3997828"/>
          </a:xfrm>
        </p:spPr>
        <p:txBody>
          <a:bodyPr>
            <a:normAutofit/>
          </a:bodyPr>
          <a:lstStyle/>
          <a:p>
            <a:r>
              <a:rPr lang="en-US" dirty="0"/>
              <a:t>The things that are most interesting about the data are that the organization of where the data came from (in this case, CAIT for all of the data) is included. This is interesting since you don’t see many datasets do this. In fact, it is important to cite the source of where you got the data so you aren’t plagiarizing and can check the credibility of the work. Another interesting thing about the data is that the greenhouse gas emissions are recorded not only by year (from 1990-2017), but by country (approximately 195 countries). This will provide more variety to my upcoming visualizations! </a:t>
            </a:r>
          </a:p>
        </p:txBody>
      </p:sp>
    </p:spTree>
    <p:extLst>
      <p:ext uri="{BB962C8B-B14F-4D97-AF65-F5344CB8AC3E}">
        <p14:creationId xmlns:p14="http://schemas.microsoft.com/office/powerpoint/2010/main" val="159174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372D-C75C-45B3-A45C-D3533CF30EE1}"/>
              </a:ext>
            </a:extLst>
          </p:cNvPr>
          <p:cNvSpPr>
            <a:spLocks noGrp="1"/>
          </p:cNvSpPr>
          <p:nvPr>
            <p:ph type="title"/>
          </p:nvPr>
        </p:nvSpPr>
        <p:spPr/>
        <p:txBody>
          <a:bodyPr/>
          <a:lstStyle/>
          <a:p>
            <a:r>
              <a:rPr lang="en-US" dirty="0"/>
              <a:t>Cited Data Sources:</a:t>
            </a:r>
          </a:p>
        </p:txBody>
      </p:sp>
      <p:sp>
        <p:nvSpPr>
          <p:cNvPr id="3" name="Content Placeholder 2">
            <a:extLst>
              <a:ext uri="{FF2B5EF4-FFF2-40B4-BE49-F238E27FC236}">
                <a16:creationId xmlns:a16="http://schemas.microsoft.com/office/drawing/2014/main" id="{1AA47AE8-2ABE-470F-97A9-4ECED2A76FD0}"/>
              </a:ext>
            </a:extLst>
          </p:cNvPr>
          <p:cNvSpPr>
            <a:spLocks noGrp="1"/>
          </p:cNvSpPr>
          <p:nvPr>
            <p:ph idx="1"/>
          </p:nvPr>
        </p:nvSpPr>
        <p:spPr/>
        <p:txBody>
          <a:bodyPr/>
          <a:lstStyle/>
          <a:p>
            <a:r>
              <a:rPr lang="en-US" dirty="0">
                <a:hlinkClick r:id="rId2"/>
              </a:rPr>
              <a:t>https://datasets.wri.org/dataset/cait-country</a:t>
            </a:r>
            <a:endParaRPr lang="en-US" dirty="0"/>
          </a:p>
          <a:p>
            <a:r>
              <a:rPr lang="en-US" dirty="0">
                <a:hlinkClick r:id="rId3"/>
              </a:rPr>
              <a:t>https://www.climatewatchdata.org/data-explorer/historical-emissions?historical-emissions-data-sources=cait&amp;historical-emissions-gases=all-ghg&amp;historical-emissions-regions=All%20Selected&amp;historical-emissions-sectors=total-including-lucf&amp;page=1#meta</a:t>
            </a:r>
            <a:endParaRPr lang="en-US" dirty="0"/>
          </a:p>
          <a:p>
            <a:endParaRPr lang="en-US" dirty="0"/>
          </a:p>
        </p:txBody>
      </p:sp>
    </p:spTree>
    <p:extLst>
      <p:ext uri="{BB962C8B-B14F-4D97-AF65-F5344CB8AC3E}">
        <p14:creationId xmlns:p14="http://schemas.microsoft.com/office/powerpoint/2010/main" val="48992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689-7E6B-4358-A762-B871FFF4F6AF}"/>
              </a:ext>
            </a:extLst>
          </p:cNvPr>
          <p:cNvSpPr>
            <a:spLocks noGrp="1"/>
          </p:cNvSpPr>
          <p:nvPr>
            <p:ph type="title"/>
          </p:nvPr>
        </p:nvSpPr>
        <p:spPr/>
        <p:txBody>
          <a:bodyPr/>
          <a:lstStyle/>
          <a:p>
            <a:r>
              <a:rPr lang="en-US" dirty="0"/>
              <a:t>Debugging Code</a:t>
            </a:r>
          </a:p>
        </p:txBody>
      </p:sp>
      <p:sp>
        <p:nvSpPr>
          <p:cNvPr id="3" name="Content Placeholder 2">
            <a:extLst>
              <a:ext uri="{FF2B5EF4-FFF2-40B4-BE49-F238E27FC236}">
                <a16:creationId xmlns:a16="http://schemas.microsoft.com/office/drawing/2014/main" id="{193D5813-BB9B-4EF0-A6B0-0319C3DF3346}"/>
              </a:ext>
            </a:extLst>
          </p:cNvPr>
          <p:cNvSpPr>
            <a:spLocks noGrp="1"/>
          </p:cNvSpPr>
          <p:nvPr>
            <p:ph idx="1"/>
          </p:nvPr>
        </p:nvSpPr>
        <p:spPr/>
        <p:txBody>
          <a:bodyPr/>
          <a:lstStyle/>
          <a:p>
            <a:r>
              <a:rPr lang="en-US" dirty="0"/>
              <a:t>Since, I’m creating the visualizations in tableau, there’s no code to debug per say since creating visualizations doesn’t require code (rather requiring dragging and dropping variables into the appropriate area and picking the appropriate plot and aesthetics that go along.</a:t>
            </a:r>
          </a:p>
        </p:txBody>
      </p:sp>
    </p:spTree>
    <p:extLst>
      <p:ext uri="{BB962C8B-B14F-4D97-AF65-F5344CB8AC3E}">
        <p14:creationId xmlns:p14="http://schemas.microsoft.com/office/powerpoint/2010/main" val="425459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DCA8-27BE-4C02-9CA9-2FDC935A9ADA}"/>
              </a:ext>
            </a:extLst>
          </p:cNvPr>
          <p:cNvSpPr>
            <a:spLocks noGrp="1"/>
          </p:cNvSpPr>
          <p:nvPr>
            <p:ph type="title"/>
          </p:nvPr>
        </p:nvSpPr>
        <p:spPr/>
        <p:txBody>
          <a:bodyPr/>
          <a:lstStyle/>
          <a:p>
            <a:r>
              <a:rPr lang="en-US" dirty="0"/>
              <a:t>Accomplishments and Challenges for Week 5</a:t>
            </a:r>
          </a:p>
        </p:txBody>
      </p:sp>
      <p:sp>
        <p:nvSpPr>
          <p:cNvPr id="3" name="Content Placeholder 2">
            <a:extLst>
              <a:ext uri="{FF2B5EF4-FFF2-40B4-BE49-F238E27FC236}">
                <a16:creationId xmlns:a16="http://schemas.microsoft.com/office/drawing/2014/main" id="{BA1E18D8-B3AC-43AA-BC73-F54E8A9FF9CD}"/>
              </a:ext>
            </a:extLst>
          </p:cNvPr>
          <p:cNvSpPr>
            <a:spLocks noGrp="1"/>
          </p:cNvSpPr>
          <p:nvPr>
            <p:ph idx="1"/>
          </p:nvPr>
        </p:nvSpPr>
        <p:spPr/>
        <p:txBody>
          <a:bodyPr>
            <a:normAutofit fontScale="85000" lnSpcReduction="20000"/>
          </a:bodyPr>
          <a:lstStyle/>
          <a:p>
            <a:r>
              <a:rPr lang="en-US" dirty="0">
                <a:solidFill>
                  <a:srgbClr val="FF0000"/>
                </a:solidFill>
              </a:rPr>
              <a:t>Creating a timeseries, interactive </a:t>
            </a:r>
            <a:r>
              <a:rPr lang="en-US" dirty="0" err="1">
                <a:solidFill>
                  <a:srgbClr val="FF0000"/>
                </a:solidFill>
              </a:rPr>
              <a:t>bubbleplot</a:t>
            </a:r>
            <a:r>
              <a:rPr lang="en-US" dirty="0">
                <a:solidFill>
                  <a:srgbClr val="FF0000"/>
                </a:solidFill>
              </a:rPr>
              <a:t> blot of all </a:t>
            </a:r>
            <a:r>
              <a:rPr lang="en-US" dirty="0" err="1">
                <a:solidFill>
                  <a:srgbClr val="FF0000"/>
                </a:solidFill>
              </a:rPr>
              <a:t>countries’s</a:t>
            </a:r>
            <a:r>
              <a:rPr lang="en-US" dirty="0">
                <a:solidFill>
                  <a:srgbClr val="FF0000"/>
                </a:solidFill>
              </a:rPr>
              <a:t> GHG from 1990-2017 has proven to be difficult for me. I can’t seem to get it to format appropriately. Because of this, I’ve only decided to do a top 10 countries that produce the most GHG emissions in the world and create a side by side bar plot to see how well they’re doing over before 10 years (2007) and after 10 years (2017). </a:t>
            </a:r>
            <a:r>
              <a:rPr lang="en-US" dirty="0">
                <a:solidFill>
                  <a:srgbClr val="99FF33"/>
                </a:solidFill>
              </a:rPr>
              <a:t>However, I’ve created a couple different other different </a:t>
            </a:r>
            <a:r>
              <a:rPr lang="en-US" dirty="0" err="1">
                <a:solidFill>
                  <a:srgbClr val="99FF33"/>
                </a:solidFill>
              </a:rPr>
              <a:t>visualizaions</a:t>
            </a:r>
            <a:r>
              <a:rPr lang="en-US" dirty="0">
                <a:solidFill>
                  <a:srgbClr val="99FF33"/>
                </a:solidFill>
              </a:rPr>
              <a:t> such as a world map plot that displays GHG emissions around the world and shaded by country based on how much GHG emissions the country emits (the darker the blue, the more GHG emissions that the country emits). The range is from -86, 11,781. At first, the map wasn’t representative of the countries since it included the world’s total GHG emissions which is around 50,000. Because of this influential point, the individual countries weren’t accurately represented and the data was skewed. After removing this influential point, the representation was nice since it was color coded by </a:t>
            </a:r>
            <a:r>
              <a:rPr lang="en-US" dirty="0" err="1">
                <a:solidFill>
                  <a:srgbClr val="99FF33"/>
                </a:solidFill>
              </a:rPr>
              <a:t>countryiately</a:t>
            </a:r>
            <a:r>
              <a:rPr lang="en-US" dirty="0">
                <a:solidFill>
                  <a:srgbClr val="99FF33"/>
                </a:solidFill>
              </a:rPr>
              <a:t> and will have to work on this more. </a:t>
            </a:r>
          </a:p>
        </p:txBody>
      </p:sp>
    </p:spTree>
    <p:extLst>
      <p:ext uri="{BB962C8B-B14F-4D97-AF65-F5344CB8AC3E}">
        <p14:creationId xmlns:p14="http://schemas.microsoft.com/office/powerpoint/2010/main" val="411260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65</TotalTime>
  <Words>1477</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MS Shell Dlg 2</vt:lpstr>
      <vt:lpstr>Wingdings</vt:lpstr>
      <vt:lpstr>Wingdings 3</vt:lpstr>
      <vt:lpstr>Madison</vt:lpstr>
      <vt:lpstr>Climate Change </vt:lpstr>
      <vt:lpstr>Aspects of Climate Change</vt:lpstr>
      <vt:lpstr>Possible Ways to Combat/Tackle Climate Change that aren’t super effective</vt:lpstr>
      <vt:lpstr>Way I want to combat climate change</vt:lpstr>
      <vt:lpstr>Overview of Historical Emissions Data Set</vt:lpstr>
      <vt:lpstr>Interesting Facts About it</vt:lpstr>
      <vt:lpstr>Cited Data Sources:</vt:lpstr>
      <vt:lpstr>Debugging Code</vt:lpstr>
      <vt:lpstr>Accomplishments and Challenges for Week 5</vt:lpstr>
      <vt:lpstr>Links to 3 visualizations I’ve created</vt:lpstr>
      <vt:lpstr>1st Visualization: World Map of all Countries GHG Emissions in 2017 </vt:lpstr>
      <vt:lpstr>2nd Visualization: Side by Side Bar Chart of Top 10 Countries that Emit GHG Emissions (2007 vs 2017)</vt:lpstr>
      <vt:lpstr>3rd Visualization: GHG Emissions from 1990-2017 of Top 5 Countries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dc:title>
  <dc:creator>Radhika Laddha</dc:creator>
  <cp:lastModifiedBy>Radhika Laddha</cp:lastModifiedBy>
  <cp:revision>5</cp:revision>
  <dcterms:created xsi:type="dcterms:W3CDTF">2021-02-09T05:34:48Z</dcterms:created>
  <dcterms:modified xsi:type="dcterms:W3CDTF">2021-03-02T15:39:46Z</dcterms:modified>
</cp:coreProperties>
</file>