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469174"/>
            <a:ext cx="4639085" cy="38882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31" y="6458705"/>
            <a:ext cx="4489704" cy="39929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476999"/>
            <a:ext cx="4572000" cy="381000"/>
          </a:xfrm>
          <a:custGeom>
            <a:avLst/>
            <a:gdLst/>
            <a:ahLst/>
            <a:cxnLst/>
            <a:rect l="l" t="t" r="r" b="b"/>
            <a:pathLst>
              <a:path w="4572000" h="381000">
                <a:moveTo>
                  <a:pt x="4572000" y="0"/>
                </a:moveTo>
                <a:lnTo>
                  <a:pt x="0" y="0"/>
                </a:lnTo>
                <a:lnTo>
                  <a:pt x="0" y="380999"/>
                </a:lnTo>
                <a:lnTo>
                  <a:pt x="4572000" y="380999"/>
                </a:lnTo>
                <a:lnTo>
                  <a:pt x="4572000" y="0"/>
                </a:lnTo>
                <a:close/>
              </a:path>
            </a:pathLst>
          </a:custGeom>
          <a:solidFill>
            <a:srgbClr val="34485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46091" y="6451089"/>
            <a:ext cx="4597908" cy="4069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9240" y="125983"/>
            <a:ext cx="389445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9240" y="1133678"/>
            <a:ext cx="8605519" cy="3684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01269" y="6572580"/>
            <a:ext cx="416496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914391" y="6573189"/>
            <a:ext cx="267779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46845" y="6573189"/>
            <a:ext cx="28067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3" Type="http://schemas.openxmlformats.org/officeDocument/2006/relationships/image" Target="../media/image25.jpg"/><Relationship Id="rId4" Type="http://schemas.openxmlformats.org/officeDocument/2006/relationships/image" Target="../media/image26.jpg"/><Relationship Id="rId5" Type="http://schemas.openxmlformats.org/officeDocument/2006/relationships/image" Target="../media/image27.jpg"/><Relationship Id="rId6" Type="http://schemas.openxmlformats.org/officeDocument/2006/relationships/image" Target="../media/image28.jpg"/><Relationship Id="rId7" Type="http://schemas.openxmlformats.org/officeDocument/2006/relationships/image" Target="../media/image29.jpg"/><Relationship Id="rId8" Type="http://schemas.openxmlformats.org/officeDocument/2006/relationships/image" Target="../media/image30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3" Type="http://schemas.openxmlformats.org/officeDocument/2006/relationships/image" Target="../media/image32.jpg"/><Relationship Id="rId4" Type="http://schemas.openxmlformats.org/officeDocument/2006/relationships/image" Target="../media/image33.jpg"/><Relationship Id="rId5" Type="http://schemas.openxmlformats.org/officeDocument/2006/relationships/image" Target="../media/image34.jpg"/><Relationship Id="rId6" Type="http://schemas.openxmlformats.org/officeDocument/2006/relationships/image" Target="../media/image35.jpg"/><Relationship Id="rId7" Type="http://schemas.openxmlformats.org/officeDocument/2006/relationships/image" Target="../media/image36.jpg"/><Relationship Id="rId8" Type="http://schemas.openxmlformats.org/officeDocument/2006/relationships/image" Target="../media/image37.jpg"/><Relationship Id="rId9" Type="http://schemas.openxmlformats.org/officeDocument/2006/relationships/image" Target="../media/image38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hyperlink" Target="http://www.uipath.com/" TargetMode="Externa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Relationship Id="rId4" Type="http://schemas.openxmlformats.org/officeDocument/2006/relationships/image" Target="../media/image1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937" y="0"/>
            <a:ext cx="9156065" cy="4678680"/>
            <a:chOff x="-11937" y="0"/>
            <a:chExt cx="9156065" cy="4678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175234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03291" y="1761744"/>
              <a:ext cx="4140835" cy="2621280"/>
            </a:xfrm>
            <a:custGeom>
              <a:avLst/>
              <a:gdLst/>
              <a:ahLst/>
              <a:cxnLst/>
              <a:rect l="l" t="t" r="r" b="b"/>
              <a:pathLst>
                <a:path w="4140834" h="2621279">
                  <a:moveTo>
                    <a:pt x="4140708" y="0"/>
                  </a:moveTo>
                  <a:lnTo>
                    <a:pt x="0" y="0"/>
                  </a:lnTo>
                  <a:lnTo>
                    <a:pt x="1311148" y="1310639"/>
                  </a:lnTo>
                  <a:lnTo>
                    <a:pt x="0" y="2621279"/>
                  </a:lnTo>
                  <a:lnTo>
                    <a:pt x="4140708" y="2621279"/>
                  </a:lnTo>
                  <a:lnTo>
                    <a:pt x="4140708" y="0"/>
                  </a:lnTo>
                  <a:close/>
                </a:path>
              </a:pathLst>
            </a:custGeom>
            <a:solidFill>
              <a:srgbClr val="00AAA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464563"/>
              <a:ext cx="5844539" cy="32141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2" y="1530858"/>
              <a:ext cx="5744210" cy="3086100"/>
            </a:xfrm>
            <a:custGeom>
              <a:avLst/>
              <a:gdLst/>
              <a:ahLst/>
              <a:cxnLst/>
              <a:rect l="l" t="t" r="r" b="b"/>
              <a:pathLst>
                <a:path w="5744210" h="3086100">
                  <a:moveTo>
                    <a:pt x="4200906" y="0"/>
                  </a:moveTo>
                  <a:lnTo>
                    <a:pt x="0" y="0"/>
                  </a:lnTo>
                  <a:lnTo>
                    <a:pt x="0" y="3086099"/>
                  </a:lnTo>
                  <a:lnTo>
                    <a:pt x="4200906" y="3086099"/>
                  </a:lnTo>
                  <a:lnTo>
                    <a:pt x="5743956" y="1543050"/>
                  </a:lnTo>
                  <a:lnTo>
                    <a:pt x="4200906" y="0"/>
                  </a:lnTo>
                  <a:close/>
                </a:path>
              </a:pathLst>
            </a:custGeom>
            <a:solidFill>
              <a:srgbClr val="5858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2" y="1530858"/>
              <a:ext cx="5744210" cy="3086100"/>
            </a:xfrm>
            <a:custGeom>
              <a:avLst/>
              <a:gdLst/>
              <a:ahLst/>
              <a:cxnLst/>
              <a:rect l="l" t="t" r="r" b="b"/>
              <a:pathLst>
                <a:path w="5744210" h="3086100">
                  <a:moveTo>
                    <a:pt x="0" y="0"/>
                  </a:moveTo>
                  <a:lnTo>
                    <a:pt x="4200906" y="0"/>
                  </a:lnTo>
                  <a:lnTo>
                    <a:pt x="5743956" y="1543050"/>
                  </a:lnTo>
                  <a:lnTo>
                    <a:pt x="4200906" y="3086099"/>
                  </a:lnTo>
                  <a:lnTo>
                    <a:pt x="0" y="308609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58585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32700"/>
              <a:ext cx="4087368" cy="1178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986027"/>
              <a:ext cx="4000500" cy="1076325"/>
            </a:xfrm>
            <a:custGeom>
              <a:avLst/>
              <a:gdLst/>
              <a:ahLst/>
              <a:cxnLst/>
              <a:rect l="l" t="t" r="r" b="b"/>
              <a:pathLst>
                <a:path w="4000500" h="1076325">
                  <a:moveTo>
                    <a:pt x="3462528" y="0"/>
                  </a:moveTo>
                  <a:lnTo>
                    <a:pt x="0" y="0"/>
                  </a:lnTo>
                  <a:lnTo>
                    <a:pt x="0" y="1075944"/>
                  </a:lnTo>
                  <a:lnTo>
                    <a:pt x="3462528" y="1075944"/>
                  </a:lnTo>
                  <a:lnTo>
                    <a:pt x="4000500" y="537972"/>
                  </a:lnTo>
                  <a:lnTo>
                    <a:pt x="3462528" y="0"/>
                  </a:lnTo>
                  <a:close/>
                </a:path>
              </a:pathLst>
            </a:custGeom>
            <a:solidFill>
              <a:srgbClr val="00AAA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56438" y="4829302"/>
            <a:ext cx="3518535" cy="124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64184">
              <a:lnSpc>
                <a:spcPct val="100000"/>
              </a:lnSpc>
              <a:spcBef>
                <a:spcPts val="100"/>
              </a:spcBef>
            </a:pPr>
            <a:r>
              <a:rPr dirty="0" sz="2000" spc="-40" b="1">
                <a:latin typeface="Calibri"/>
                <a:cs typeface="Calibri"/>
              </a:rPr>
              <a:t>Your </a:t>
            </a:r>
            <a:r>
              <a:rPr dirty="0" sz="2000" spc="-15" b="1">
                <a:latin typeface="Calibri"/>
                <a:cs typeface="Calibri"/>
              </a:rPr>
              <a:t>Register </a:t>
            </a:r>
            <a:r>
              <a:rPr dirty="0" sz="2000" b="1">
                <a:latin typeface="Calibri"/>
                <a:cs typeface="Calibri"/>
              </a:rPr>
              <a:t>No: 220701208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Name: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Radhika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Rakesh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libri"/>
                <a:cs typeface="Calibri"/>
              </a:rPr>
              <a:t>Guide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Name: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1800" spc="-60" b="1">
                <a:latin typeface="Times New Roman"/>
                <a:cs typeface="Times New Roman"/>
              </a:rPr>
              <a:t>Dr.</a:t>
            </a:r>
            <a:r>
              <a:rPr dirty="0" sz="1800" spc="-5" b="1">
                <a:latin typeface="Times New Roman"/>
                <a:cs typeface="Times New Roman"/>
              </a:rPr>
              <a:t> N.Duraimurugan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Calibri"/>
                <a:cs typeface="Calibri"/>
              </a:rPr>
              <a:t>Designation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and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Department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106" y="1190625"/>
            <a:ext cx="300863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69342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Introduction </a:t>
            </a:r>
            <a:r>
              <a:rPr dirty="0" sz="2000" spc="-15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Robotic</a:t>
            </a:r>
            <a:r>
              <a:rPr dirty="0" sz="20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dirty="0" sz="20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Automation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6438" y="2376931"/>
            <a:ext cx="3196590" cy="1854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51435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solidFill>
                  <a:srgbClr val="EDEBE0"/>
                </a:solidFill>
                <a:latin typeface="Calibri"/>
                <a:cs typeface="Calibri"/>
              </a:rPr>
              <a:t>SMART</a:t>
            </a:r>
            <a:r>
              <a:rPr dirty="0" sz="4000" spc="-70" b="1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dirty="0" sz="4000" spc="-5" b="1">
                <a:solidFill>
                  <a:srgbClr val="EDEBE0"/>
                </a:solidFill>
                <a:latin typeface="Calibri"/>
                <a:cs typeface="Calibri"/>
              </a:rPr>
              <a:t>FLIGHT </a:t>
            </a:r>
            <a:r>
              <a:rPr dirty="0" sz="4000" spc="-890" b="1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dirty="0" sz="4000" spc="-40" b="1">
                <a:solidFill>
                  <a:srgbClr val="EDEBE0"/>
                </a:solidFill>
                <a:latin typeface="Calibri"/>
                <a:cs typeface="Calibri"/>
              </a:rPr>
              <a:t>INFORMATION </a:t>
            </a:r>
            <a:r>
              <a:rPr dirty="0" sz="4000" spc="-894" b="1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dirty="0" sz="4000" spc="-35" b="1">
                <a:solidFill>
                  <a:srgbClr val="EDEBE0"/>
                </a:solidFill>
                <a:latin typeface="Calibri"/>
                <a:cs typeface="Calibri"/>
              </a:rPr>
              <a:t>SYSTEM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37532" y="1476755"/>
            <a:ext cx="4297045" cy="4436110"/>
            <a:chOff x="4637532" y="1476755"/>
            <a:chExt cx="4297045" cy="443611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37532" y="1476755"/>
              <a:ext cx="1773936" cy="318820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52772" y="1530095"/>
              <a:ext cx="1671955" cy="3086100"/>
            </a:xfrm>
            <a:custGeom>
              <a:avLst/>
              <a:gdLst/>
              <a:ahLst/>
              <a:cxnLst/>
              <a:rect l="l" t="t" r="r" b="b"/>
              <a:pathLst>
                <a:path w="1671954" h="3086100">
                  <a:moveTo>
                    <a:pt x="129286" y="0"/>
                  </a:moveTo>
                  <a:lnTo>
                    <a:pt x="0" y="0"/>
                  </a:lnTo>
                  <a:lnTo>
                    <a:pt x="1542541" y="1543050"/>
                  </a:lnTo>
                  <a:lnTo>
                    <a:pt x="0" y="3086099"/>
                  </a:lnTo>
                  <a:lnTo>
                    <a:pt x="129286" y="3086099"/>
                  </a:lnTo>
                  <a:lnTo>
                    <a:pt x="1671827" y="1543050"/>
                  </a:lnTo>
                  <a:lnTo>
                    <a:pt x="129286" y="0"/>
                  </a:lnTo>
                  <a:close/>
                </a:path>
              </a:pathLst>
            </a:custGeom>
            <a:solidFill>
              <a:srgbClr val="A0A6A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27748" y="4440935"/>
              <a:ext cx="1806530" cy="14718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51320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Functional</a:t>
            </a:r>
            <a:r>
              <a:rPr dirty="0" spc="-50"/>
              <a:t> </a:t>
            </a:r>
            <a:r>
              <a:rPr dirty="0" spc="-5"/>
              <a:t>Description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9240" y="906526"/>
            <a:ext cx="7973059" cy="380111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Calibri"/>
                <a:cs typeface="Calibri"/>
              </a:rPr>
              <a:t>Module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1: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User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Input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Module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Collects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travel</a:t>
            </a:r>
            <a:r>
              <a:rPr dirty="0" sz="2400" spc="-10">
                <a:latin typeface="Calibri"/>
                <a:cs typeface="Calibri"/>
              </a:rPr>
              <a:t> details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like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destination,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dates,</a:t>
            </a:r>
            <a:r>
              <a:rPr dirty="0" sz="2400">
                <a:latin typeface="Calibri"/>
                <a:cs typeface="Calibri"/>
              </a:rPr>
              <a:t> 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preferences.</a:t>
            </a:r>
            <a:endParaRPr sz="2400">
              <a:latin typeface="Calibri"/>
              <a:cs typeface="Calibri"/>
            </a:endParaRPr>
          </a:p>
          <a:p>
            <a:pPr marL="355600" marR="330200" indent="-342900">
              <a:lnSpc>
                <a:spcPct val="114199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25">
                <a:latin typeface="Calibri"/>
                <a:cs typeface="Calibri"/>
              </a:rPr>
              <a:t>Validates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inputs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accuracy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10">
                <a:latin typeface="Calibri"/>
                <a:cs typeface="Calibri"/>
              </a:rPr>
              <a:t>prompts</a:t>
            </a:r>
            <a:r>
              <a:rPr dirty="0" sz="2400" spc="-20">
                <a:latin typeface="Calibri"/>
                <a:cs typeface="Calibri"/>
              </a:rPr>
              <a:t> for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corrections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needed.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Calibri"/>
                <a:cs typeface="Calibri"/>
              </a:rPr>
              <a:t>Module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2: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spc="-35" b="1">
                <a:latin typeface="Calibri"/>
                <a:cs typeface="Calibri"/>
              </a:rPr>
              <a:t>Web</a:t>
            </a:r>
            <a:r>
              <a:rPr dirty="0" sz="2400" spc="-10" b="1">
                <a:latin typeface="Calibri"/>
                <a:cs typeface="Calibri"/>
              </a:rPr>
              <a:t> Automation </a:t>
            </a:r>
            <a:r>
              <a:rPr dirty="0" sz="2400" spc="-5" b="1">
                <a:latin typeface="Calibri"/>
                <a:cs typeface="Calibri"/>
              </a:rPr>
              <a:t>Module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Calibri"/>
                <a:cs typeface="Calibri"/>
              </a:rPr>
              <a:t>Automates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retrieval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flight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details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from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travel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websites.</a:t>
            </a:r>
            <a:endParaRPr sz="2400">
              <a:latin typeface="Calibri"/>
              <a:cs typeface="Calibri"/>
            </a:endParaRPr>
          </a:p>
          <a:p>
            <a:pPr marL="355600" marR="158115" indent="-342900">
              <a:lnSpc>
                <a:spcPct val="113700"/>
              </a:lnSpc>
              <a:spcBef>
                <a:spcPts val="5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Extracts </a:t>
            </a:r>
            <a:r>
              <a:rPr dirty="0" sz="2400" spc="-10">
                <a:latin typeface="Calibri"/>
                <a:cs typeface="Calibri"/>
              </a:rPr>
              <a:t>flight </a:t>
            </a:r>
            <a:r>
              <a:rPr dirty="0" sz="2400" spc="-5">
                <a:latin typeface="Calibri"/>
                <a:cs typeface="Calibri"/>
              </a:rPr>
              <a:t>schedules, prices, </a:t>
            </a:r>
            <a:r>
              <a:rPr dirty="0" sz="2400">
                <a:latin typeface="Calibri"/>
                <a:cs typeface="Calibri"/>
              </a:rPr>
              <a:t>and airline </a:t>
            </a:r>
            <a:r>
              <a:rPr dirty="0" sz="2400" spc="-10">
                <a:latin typeface="Calibri"/>
                <a:cs typeface="Calibri"/>
              </a:rPr>
              <a:t>information </a:t>
            </a:r>
            <a:r>
              <a:rPr dirty="0" sz="2400">
                <a:latin typeface="Calibri"/>
                <a:cs typeface="Calibri"/>
              </a:rPr>
              <a:t>with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error-handling </a:t>
            </a:r>
            <a:r>
              <a:rPr dirty="0" sz="2400" spc="-5">
                <a:latin typeface="Calibri"/>
                <a:cs typeface="Calibri"/>
              </a:rPr>
              <a:t>mechanisms.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51320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Functional</a:t>
            </a:r>
            <a:r>
              <a:rPr dirty="0" spc="-50"/>
              <a:t> </a:t>
            </a:r>
            <a:r>
              <a:rPr dirty="0" spc="-5"/>
              <a:t>Description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7839" y="990600"/>
            <a:ext cx="5608320" cy="53340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287782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Table </a:t>
            </a:r>
            <a:r>
              <a:rPr dirty="0"/>
              <a:t>Design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5435" y="990600"/>
            <a:ext cx="4453127" cy="53340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90500" y="909637"/>
            <a:ext cx="8763000" cy="2640330"/>
            <a:chOff x="190500" y="909637"/>
            <a:chExt cx="8763000" cy="2640330"/>
          </a:xfrm>
        </p:grpSpPr>
        <p:sp>
          <p:nvSpPr>
            <p:cNvPr id="6" name="object 6"/>
            <p:cNvSpPr/>
            <p:nvPr/>
          </p:nvSpPr>
          <p:spPr>
            <a:xfrm>
              <a:off x="190500" y="914400"/>
              <a:ext cx="8763000" cy="0"/>
            </a:xfrm>
            <a:custGeom>
              <a:avLst/>
              <a:gdLst/>
              <a:ahLst/>
              <a:cxnLst/>
              <a:rect l="l" t="t" r="r" b="b"/>
              <a:pathLst>
                <a:path w="8763000" h="0">
                  <a:moveTo>
                    <a:pt x="0" y="0"/>
                  </a:moveTo>
                  <a:lnTo>
                    <a:pt x="87630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4879" y="914400"/>
              <a:ext cx="2122931" cy="25740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61631" y="1053084"/>
              <a:ext cx="1991868" cy="249631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367728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Implementation</a:t>
            </a: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053083"/>
            <a:ext cx="2161031" cy="243535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47544" y="1053083"/>
            <a:ext cx="2020824" cy="243535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17909" y="3860291"/>
            <a:ext cx="1903924" cy="24963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29460" y="3860291"/>
            <a:ext cx="1991628" cy="2496312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161353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Testing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00" y="1190244"/>
            <a:ext cx="2473451" cy="16261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23616" y="1190244"/>
            <a:ext cx="2659379" cy="162610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67400" y="1190244"/>
            <a:ext cx="2912363" cy="16261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0500" y="3110483"/>
            <a:ext cx="2473452" cy="162610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23616" y="3118104"/>
            <a:ext cx="2659380" cy="161848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52159" y="3118104"/>
            <a:ext cx="2927604" cy="161848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23616" y="4905755"/>
            <a:ext cx="2659380" cy="144018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272796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</a:t>
            </a:r>
            <a:r>
              <a:rPr dirty="0" spc="10"/>
              <a:t>n</a:t>
            </a:r>
            <a:r>
              <a:rPr dirty="0"/>
              <a:t>clusions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9240" y="979677"/>
            <a:ext cx="8517890" cy="50317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13999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The Smart </a:t>
            </a:r>
            <a:r>
              <a:rPr dirty="0" sz="2400" spc="-10">
                <a:latin typeface="Calibri"/>
                <a:cs typeface="Calibri"/>
              </a:rPr>
              <a:t>Flight Information </a:t>
            </a:r>
            <a:r>
              <a:rPr dirty="0" sz="2400" spc="-20">
                <a:latin typeface="Calibri"/>
                <a:cs typeface="Calibri"/>
              </a:rPr>
              <a:t>System </a:t>
            </a:r>
            <a:r>
              <a:rPr dirty="0" sz="2400" spc="-15">
                <a:latin typeface="Calibri"/>
                <a:cs typeface="Calibri"/>
              </a:rPr>
              <a:t>demonstrates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transformative</a:t>
            </a:r>
            <a:r>
              <a:rPr dirty="0" sz="2400" spc="-10">
                <a:latin typeface="Calibri"/>
                <a:cs typeface="Calibri"/>
              </a:rPr>
              <a:t> potential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Robotic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Process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Automation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40">
                <a:latin typeface="Calibri"/>
                <a:cs typeface="Calibri"/>
              </a:rPr>
              <a:t>(RPA)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simplifying </a:t>
            </a:r>
            <a:r>
              <a:rPr dirty="0" sz="2400" spc="-15">
                <a:latin typeface="Calibri"/>
                <a:cs typeface="Calibri"/>
              </a:rPr>
              <a:t>complex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10">
                <a:latin typeface="Calibri"/>
                <a:cs typeface="Calibri"/>
              </a:rPr>
              <a:t>repetitive tasks, </a:t>
            </a:r>
            <a:r>
              <a:rPr dirty="0" sz="2400" spc="-5">
                <a:latin typeface="Calibri"/>
                <a:cs typeface="Calibri"/>
              </a:rPr>
              <a:t>such </a:t>
            </a:r>
            <a:r>
              <a:rPr dirty="0" sz="2400">
                <a:latin typeface="Calibri"/>
                <a:cs typeface="Calibri"/>
              </a:rPr>
              <a:t>as </a:t>
            </a:r>
            <a:r>
              <a:rPr dirty="0" sz="2400" spc="-10">
                <a:latin typeface="Calibri"/>
                <a:cs typeface="Calibri"/>
              </a:rPr>
              <a:t>retrieving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organizing flight information. </a:t>
            </a:r>
            <a:r>
              <a:rPr dirty="0" sz="2400" spc="-15">
                <a:latin typeface="Calibri"/>
                <a:cs typeface="Calibri"/>
              </a:rPr>
              <a:t>By </a:t>
            </a:r>
            <a:r>
              <a:rPr dirty="0" sz="2400" spc="-10">
                <a:latin typeface="Calibri"/>
                <a:cs typeface="Calibri"/>
              </a:rPr>
              <a:t>automating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processes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spc="-15">
                <a:latin typeface="Calibri"/>
                <a:cs typeface="Calibri"/>
              </a:rPr>
              <a:t>data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collection,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validation,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presentation,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25">
                <a:latin typeface="Calibri"/>
                <a:cs typeface="Calibri"/>
              </a:rPr>
              <a:t>system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significantly </a:t>
            </a:r>
            <a:r>
              <a:rPr dirty="0" sz="2400" spc="-5">
                <a:latin typeface="Calibri"/>
                <a:cs typeface="Calibri"/>
              </a:rPr>
              <a:t> reduces</a:t>
            </a:r>
            <a:r>
              <a:rPr dirty="0" sz="2400">
                <a:latin typeface="Calibri"/>
                <a:cs typeface="Calibri"/>
              </a:rPr>
              <a:t> manual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effort,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minimizes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errors,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improves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overall 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efficiency.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Its</a:t>
            </a:r>
            <a:r>
              <a:rPr dirty="0" sz="2400" spc="-5">
                <a:latin typeface="Calibri"/>
                <a:cs typeface="Calibri"/>
              </a:rPr>
              <a:t> user-friendly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interface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">
                <a:latin typeface="Calibri"/>
                <a:cs typeface="Calibri"/>
              </a:rPr>
              <a:t>ability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 </a:t>
            </a:r>
            <a:r>
              <a:rPr dirty="0" sz="2400" spc="-5">
                <a:latin typeface="Calibri"/>
                <a:cs typeface="Calibri"/>
              </a:rPr>
              <a:t>handle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dynamic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online </a:t>
            </a:r>
            <a:r>
              <a:rPr dirty="0" sz="2400" spc="-10">
                <a:latin typeface="Calibri"/>
                <a:cs typeface="Calibri"/>
              </a:rPr>
              <a:t>environments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make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valuable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tool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-5">
                <a:latin typeface="Calibri"/>
                <a:cs typeface="Calibri"/>
              </a:rPr>
              <a:t> individual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travelers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20">
                <a:latin typeface="Calibri"/>
                <a:cs typeface="Calibri"/>
              </a:rPr>
              <a:t>travel</a:t>
            </a:r>
            <a:r>
              <a:rPr dirty="0" sz="2400" spc="-5">
                <a:latin typeface="Calibri"/>
                <a:cs typeface="Calibri"/>
              </a:rPr>
              <a:t> agencies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alike.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This </a:t>
            </a:r>
            <a:r>
              <a:rPr dirty="0" sz="2400" spc="-10">
                <a:latin typeface="Calibri"/>
                <a:cs typeface="Calibri"/>
              </a:rPr>
              <a:t>project </a:t>
            </a:r>
            <a:r>
              <a:rPr dirty="0" sz="2400" spc="-5">
                <a:latin typeface="Calibri"/>
                <a:cs typeface="Calibri"/>
              </a:rPr>
              <a:t>not only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highlights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5">
                <a:latin typeface="Calibri"/>
                <a:cs typeface="Calibri"/>
              </a:rPr>
              <a:t>advantages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spc="-10">
                <a:latin typeface="Calibri"/>
                <a:cs typeface="Calibri"/>
              </a:rPr>
              <a:t>automation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 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travel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industry but </a:t>
            </a:r>
            <a:r>
              <a:rPr dirty="0" sz="2400">
                <a:latin typeface="Calibri"/>
                <a:cs typeface="Calibri"/>
              </a:rPr>
              <a:t>also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lays 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foundation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future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enhancements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that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can</a:t>
            </a:r>
            <a:r>
              <a:rPr dirty="0" sz="2400" spc="-5">
                <a:latin typeface="Calibri"/>
                <a:cs typeface="Calibri"/>
              </a:rPr>
              <a:t> further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improve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scalability,</a:t>
            </a:r>
            <a:r>
              <a:rPr dirty="0" sz="2400" spc="-25">
                <a:latin typeface="Calibri"/>
                <a:cs typeface="Calibri"/>
              </a:rPr>
              <a:t> accuracy,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user experience.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47891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Future</a:t>
            </a:r>
            <a:r>
              <a:rPr dirty="0" spc="-85"/>
              <a:t> </a:t>
            </a:r>
            <a:r>
              <a:rPr dirty="0" spc="-5"/>
              <a:t>Enhancement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9240" y="1133678"/>
            <a:ext cx="8415020" cy="368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dirty="0" sz="2400" b="1">
                <a:latin typeface="Arial"/>
                <a:cs typeface="Arial"/>
              </a:rPr>
              <a:t>Integration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with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Real-Time</a:t>
            </a:r>
            <a:r>
              <a:rPr dirty="0" sz="2400" spc="-10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APIs</a:t>
            </a:r>
            <a:endParaRPr sz="2400">
              <a:latin typeface="Arial"/>
              <a:cs typeface="Arial"/>
            </a:endParaRPr>
          </a:p>
          <a:p>
            <a:pPr marL="12700" marR="8572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Arial MT"/>
                <a:cs typeface="Arial MT"/>
              </a:rPr>
              <a:t>Implement APIs </a:t>
            </a:r>
            <a:r>
              <a:rPr dirty="0" sz="2400">
                <a:latin typeface="Arial MT"/>
                <a:cs typeface="Arial MT"/>
              </a:rPr>
              <a:t>from </a:t>
            </a:r>
            <a:r>
              <a:rPr dirty="0" sz="2400" spc="-5">
                <a:latin typeface="Arial MT"/>
                <a:cs typeface="Arial MT"/>
              </a:rPr>
              <a:t>airlines and </a:t>
            </a:r>
            <a:r>
              <a:rPr dirty="0" sz="2400">
                <a:latin typeface="Arial MT"/>
                <a:cs typeface="Arial MT"/>
              </a:rPr>
              <a:t>travel </a:t>
            </a:r>
            <a:r>
              <a:rPr dirty="0" sz="2400" spc="-5">
                <a:latin typeface="Arial MT"/>
                <a:cs typeface="Arial MT"/>
              </a:rPr>
              <a:t>aggregators </a:t>
            </a:r>
            <a:r>
              <a:rPr dirty="0" sz="2400">
                <a:latin typeface="Arial MT"/>
                <a:cs typeface="Arial MT"/>
              </a:rPr>
              <a:t>to fetch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real-time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flight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data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more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accurate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up-to-date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results.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This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will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eliminate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dependence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web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scraping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 enhance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system's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reliability</a:t>
            </a:r>
            <a:r>
              <a:rPr dirty="0" sz="2400" spc="4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>
                <a:latin typeface="Arial MT"/>
                <a:cs typeface="Arial MT"/>
              </a:rPr>
              <a:t> performance.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dirty="0" sz="2400" spc="-5" b="1">
                <a:latin typeface="Arial"/>
                <a:cs typeface="Arial"/>
              </a:rPr>
              <a:t>Multilingual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and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Currency</a:t>
            </a:r>
            <a:r>
              <a:rPr dirty="0" sz="2400" spc="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Support</a:t>
            </a:r>
            <a:endParaRPr sz="2400">
              <a:latin typeface="Arial"/>
              <a:cs typeface="Arial"/>
            </a:endParaRPr>
          </a:p>
          <a:p>
            <a:pPr marL="12700" marR="1140460">
              <a:lnSpc>
                <a:spcPct val="100000"/>
              </a:lnSpc>
            </a:pPr>
            <a:r>
              <a:rPr dirty="0" sz="2400" spc="-10">
                <a:latin typeface="Arial MT"/>
                <a:cs typeface="Arial MT"/>
              </a:rPr>
              <a:t>Expand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 system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 </a:t>
            </a:r>
            <a:r>
              <a:rPr dirty="0" sz="2400" spc="-5">
                <a:latin typeface="Arial MT"/>
                <a:cs typeface="Arial MT"/>
              </a:rPr>
              <a:t>support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multiple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languages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regional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currencies,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catering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 broader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audience.</a:t>
            </a:r>
            <a:endParaRPr sz="2400">
              <a:latin typeface="Arial MT"/>
              <a:cs typeface="Arial MT"/>
            </a:endParaRPr>
          </a:p>
          <a:p>
            <a:pPr marL="96520" marR="5080" indent="-83820">
              <a:lnSpc>
                <a:spcPct val="100000"/>
              </a:lnSpc>
            </a:pPr>
            <a:r>
              <a:rPr dirty="0" sz="2400" spc="-5">
                <a:latin typeface="Arial MT"/>
                <a:cs typeface="Arial MT"/>
              </a:rPr>
              <a:t>This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feature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can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improve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usability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international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travelers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by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providing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localized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results.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252476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References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9240" y="991870"/>
            <a:ext cx="8029575" cy="505650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algn="just" marL="355600" marR="5080" indent="-342900">
              <a:lnSpc>
                <a:spcPts val="1480"/>
              </a:lnSpc>
              <a:spcBef>
                <a:spcPts val="320"/>
              </a:spcBef>
              <a:buAutoNum type="arabicPeriod"/>
              <a:tabLst>
                <a:tab pos="355600" algn="l"/>
              </a:tabLst>
            </a:pPr>
            <a:r>
              <a:rPr dirty="0" sz="1400" spc="-95">
                <a:latin typeface="Times New Roman"/>
                <a:cs typeface="Times New Roman"/>
              </a:rPr>
              <a:t>V. </a:t>
            </a:r>
            <a:r>
              <a:rPr dirty="0" sz="1400" spc="-5">
                <a:latin typeface="Times New Roman"/>
                <a:cs typeface="Times New Roman"/>
              </a:rPr>
              <a:t>Patil, D. </a:t>
            </a:r>
            <a:r>
              <a:rPr dirty="0" sz="1400">
                <a:latin typeface="Times New Roman"/>
                <a:cs typeface="Times New Roman"/>
              </a:rPr>
              <a:t>Mane, and </a:t>
            </a:r>
            <a:r>
              <a:rPr dirty="0" sz="1400" spc="-5">
                <a:latin typeface="Times New Roman"/>
                <a:cs typeface="Times New Roman"/>
              </a:rPr>
              <a:t>D. Patil, “Social innovation </a:t>
            </a:r>
            <a:r>
              <a:rPr dirty="0" sz="1400">
                <a:latin typeface="Times New Roman"/>
                <a:cs typeface="Times New Roman"/>
              </a:rPr>
              <a:t>in education </a:t>
            </a:r>
            <a:r>
              <a:rPr dirty="0" sz="1400" spc="-5">
                <a:latin typeface="Times New Roman"/>
                <a:cs typeface="Times New Roman"/>
              </a:rPr>
              <a:t>system </a:t>
            </a:r>
            <a:r>
              <a:rPr dirty="0" sz="1400">
                <a:latin typeface="Times New Roman"/>
                <a:cs typeface="Times New Roman"/>
              </a:rPr>
              <a:t>by using robotic process </a:t>
            </a:r>
            <a:r>
              <a:rPr dirty="0" sz="1400" spc="-5">
                <a:latin typeface="Times New Roman"/>
                <a:cs typeface="Times New Roman"/>
              </a:rPr>
              <a:t>automation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(RPA),” </a:t>
            </a:r>
            <a:r>
              <a:rPr dirty="0" sz="1400" spc="-5" i="1">
                <a:latin typeface="Times New Roman"/>
                <a:cs typeface="Times New Roman"/>
              </a:rPr>
              <a:t>International </a:t>
            </a:r>
            <a:r>
              <a:rPr dirty="0" sz="1400" i="1">
                <a:latin typeface="Times New Roman"/>
                <a:cs typeface="Times New Roman"/>
              </a:rPr>
              <a:t>Journal of Innovative </a:t>
            </a:r>
            <a:r>
              <a:rPr dirty="0" sz="1400" spc="-15" i="1">
                <a:latin typeface="Times New Roman"/>
                <a:cs typeface="Times New Roman"/>
              </a:rPr>
              <a:t>Technology </a:t>
            </a:r>
            <a:r>
              <a:rPr dirty="0" sz="1400" i="1">
                <a:latin typeface="Times New Roman"/>
                <a:cs typeface="Times New Roman"/>
              </a:rPr>
              <a:t>and Exploring Engineering (IJITEE)</a:t>
            </a:r>
            <a:r>
              <a:rPr dirty="0" sz="1400">
                <a:latin typeface="Times New Roman"/>
                <a:cs typeface="Times New Roman"/>
              </a:rPr>
              <a:t>, vol. 8, no. 4,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pp.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3757–3760,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2019.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1550">
              <a:latin typeface="Times New Roman"/>
              <a:cs typeface="Times New Roman"/>
            </a:endParaRPr>
          </a:p>
          <a:p>
            <a:pPr marL="355600" marR="182245" indent="-342900">
              <a:lnSpc>
                <a:spcPct val="883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5">
                <a:latin typeface="Times New Roman"/>
                <a:cs typeface="Times New Roman"/>
              </a:rPr>
              <a:t>K. </a:t>
            </a:r>
            <a:r>
              <a:rPr dirty="0" sz="1400">
                <a:latin typeface="Times New Roman"/>
                <a:cs typeface="Times New Roman"/>
              </a:rPr>
              <a:t>Elkhatat, </a:t>
            </a:r>
            <a:r>
              <a:rPr dirty="0" sz="1400" spc="-5">
                <a:latin typeface="Times New Roman"/>
                <a:cs typeface="Times New Roman"/>
              </a:rPr>
              <a:t>A. </a:t>
            </a:r>
            <a:r>
              <a:rPr dirty="0" sz="1400">
                <a:latin typeface="Times New Roman"/>
                <a:cs typeface="Times New Roman"/>
              </a:rPr>
              <a:t>M. Elsaid, and S. </a:t>
            </a:r>
            <a:r>
              <a:rPr dirty="0" sz="1400" spc="-15">
                <a:latin typeface="Times New Roman"/>
                <a:cs typeface="Times New Roman"/>
              </a:rPr>
              <a:t>Almeer, </a:t>
            </a:r>
            <a:r>
              <a:rPr dirty="0" sz="1400" spc="-5">
                <a:latin typeface="Times New Roman"/>
                <a:cs typeface="Times New Roman"/>
              </a:rPr>
              <a:t>“Evaluating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efficacy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automation </a:t>
            </a:r>
            <a:r>
              <a:rPr dirty="0" sz="1400">
                <a:latin typeface="Times New Roman"/>
                <a:cs typeface="Times New Roman"/>
              </a:rPr>
              <a:t>and </a:t>
            </a:r>
            <a:r>
              <a:rPr dirty="0" sz="1400" spc="-45">
                <a:latin typeface="Times New Roman"/>
                <a:cs typeface="Times New Roman"/>
              </a:rPr>
              <a:t>RPA </a:t>
            </a:r>
            <a:r>
              <a:rPr dirty="0" sz="1400">
                <a:latin typeface="Times New Roman"/>
                <a:cs typeface="Times New Roman"/>
              </a:rPr>
              <a:t>in </a:t>
            </a:r>
            <a:r>
              <a:rPr dirty="0" sz="1400" spc="-5">
                <a:latin typeface="Times New Roman"/>
                <a:cs typeface="Times New Roman"/>
              </a:rPr>
              <a:t>dynamic </a:t>
            </a:r>
            <a:r>
              <a:rPr dirty="0" sz="1400">
                <a:latin typeface="Times New Roman"/>
                <a:cs typeface="Times New Roman"/>
              </a:rPr>
              <a:t> industries,”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International</a:t>
            </a:r>
            <a:r>
              <a:rPr dirty="0" sz="1400" spc="-40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Journal</a:t>
            </a:r>
            <a:r>
              <a:rPr dirty="0" sz="1400" spc="-25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of</a:t>
            </a:r>
            <a:r>
              <a:rPr dirty="0" sz="1400" spc="-5" i="1">
                <a:latin typeface="Times New Roman"/>
                <a:cs typeface="Times New Roman"/>
              </a:rPr>
              <a:t> Emerging</a:t>
            </a:r>
            <a:r>
              <a:rPr dirty="0" sz="1400" spc="-25" i="1">
                <a:latin typeface="Times New Roman"/>
                <a:cs typeface="Times New Roman"/>
              </a:rPr>
              <a:t> </a:t>
            </a:r>
            <a:r>
              <a:rPr dirty="0" sz="1400" spc="-20" i="1">
                <a:latin typeface="Times New Roman"/>
                <a:cs typeface="Times New Roman"/>
              </a:rPr>
              <a:t>Trends </a:t>
            </a:r>
            <a:r>
              <a:rPr dirty="0" sz="1400" i="1">
                <a:latin typeface="Times New Roman"/>
                <a:cs typeface="Times New Roman"/>
              </a:rPr>
              <a:t>in</a:t>
            </a:r>
            <a:r>
              <a:rPr dirty="0" sz="1400" spc="-20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Engineering Research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vol.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9,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no.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10,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pp.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3775–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3780,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2020.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355600" marR="255904" indent="-342900">
              <a:lnSpc>
                <a:spcPts val="148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5">
                <a:latin typeface="Times New Roman"/>
                <a:cs typeface="Times New Roman"/>
              </a:rPr>
              <a:t>H. Alamleh </a:t>
            </a:r>
            <a:r>
              <a:rPr dirty="0" sz="1400">
                <a:latin typeface="Times New Roman"/>
                <a:cs typeface="Times New Roman"/>
              </a:rPr>
              <a:t>et al., </a:t>
            </a:r>
            <a:r>
              <a:rPr dirty="0" sz="1400" spc="-5">
                <a:latin typeface="Times New Roman"/>
                <a:cs typeface="Times New Roman"/>
              </a:rPr>
              <a:t>“Enhancing web scraping </a:t>
            </a:r>
            <a:r>
              <a:rPr dirty="0" sz="1400">
                <a:latin typeface="Times New Roman"/>
                <a:cs typeface="Times New Roman"/>
              </a:rPr>
              <a:t>and data </a:t>
            </a:r>
            <a:r>
              <a:rPr dirty="0" sz="1400" spc="-5">
                <a:latin typeface="Times New Roman"/>
                <a:cs typeface="Times New Roman"/>
              </a:rPr>
              <a:t>automation with </a:t>
            </a:r>
            <a:r>
              <a:rPr dirty="0" sz="1400">
                <a:latin typeface="Times New Roman"/>
                <a:cs typeface="Times New Roman"/>
              </a:rPr>
              <a:t>AI-powered </a:t>
            </a:r>
            <a:r>
              <a:rPr dirty="0" sz="1400" spc="-5">
                <a:latin typeface="Times New Roman"/>
                <a:cs typeface="Times New Roman"/>
              </a:rPr>
              <a:t>algorithms,” </a:t>
            </a:r>
            <a:r>
              <a:rPr dirty="0" sz="1400" i="1">
                <a:latin typeface="Times New Roman"/>
                <a:cs typeface="Times New Roman"/>
              </a:rPr>
              <a:t>Systems </a:t>
            </a:r>
            <a:r>
              <a:rPr dirty="0" sz="1400" spc="-33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Information</a:t>
            </a:r>
            <a:r>
              <a:rPr dirty="0" sz="1400" spc="-50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Engineering</a:t>
            </a:r>
            <a:r>
              <a:rPr dirty="0" sz="1400" spc="-35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Symposium</a:t>
            </a:r>
            <a:r>
              <a:rPr dirty="0" sz="1400" spc="-45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Proceedings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2023.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355600" marR="399415" indent="-342900">
              <a:lnSpc>
                <a:spcPts val="148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5">
                <a:latin typeface="Times New Roman"/>
                <a:cs typeface="Times New Roman"/>
              </a:rPr>
              <a:t>N.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Meuschke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B. </a:t>
            </a:r>
            <a:r>
              <a:rPr dirty="0" sz="1400" spc="-5">
                <a:latin typeface="Times New Roman"/>
                <a:cs typeface="Times New Roman"/>
              </a:rPr>
              <a:t>Gipp,</a:t>
            </a:r>
            <a:r>
              <a:rPr dirty="0" sz="1400" spc="-10">
                <a:latin typeface="Times New Roman"/>
                <a:cs typeface="Times New Roman"/>
              </a:rPr>
              <a:t> “Data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structuring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validation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5">
                <a:latin typeface="Times New Roman"/>
                <a:cs typeface="Times New Roman"/>
              </a:rPr>
              <a:t> automated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systems,”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ACM</a:t>
            </a:r>
            <a:r>
              <a:rPr dirty="0" sz="1400" spc="5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Computing </a:t>
            </a:r>
            <a:r>
              <a:rPr dirty="0" sz="1400" spc="-335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Surveys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vol.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52,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no.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6,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pp.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1–42,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2019.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355600" marR="249554" indent="-342900">
              <a:lnSpc>
                <a:spcPts val="145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5">
                <a:latin typeface="Times New Roman"/>
                <a:cs typeface="Times New Roman"/>
              </a:rPr>
              <a:t>UiPath </a:t>
            </a:r>
            <a:r>
              <a:rPr dirty="0" sz="1400">
                <a:latin typeface="Times New Roman"/>
                <a:cs typeface="Times New Roman"/>
              </a:rPr>
              <a:t>Documentation, </a:t>
            </a:r>
            <a:r>
              <a:rPr dirty="0" sz="1400" spc="-5">
                <a:latin typeface="Times New Roman"/>
                <a:cs typeface="Times New Roman"/>
              </a:rPr>
              <a:t>“UiPath Automation Platform </a:t>
            </a:r>
            <a:r>
              <a:rPr dirty="0" sz="1400" spc="-10">
                <a:latin typeface="Times New Roman"/>
                <a:cs typeface="Times New Roman"/>
              </a:rPr>
              <a:t>Overview,” </a:t>
            </a:r>
            <a:r>
              <a:rPr dirty="0" sz="1400">
                <a:latin typeface="Times New Roman"/>
                <a:cs typeface="Times New Roman"/>
              </a:rPr>
              <a:t>available at</a:t>
            </a:r>
            <a:r>
              <a:rPr dirty="0" sz="1400">
                <a:solidFill>
                  <a:srgbClr val="0562C1"/>
                </a:solidFill>
                <a:latin typeface="Times New Roman"/>
                <a:cs typeface="Times New Roman"/>
              </a:rPr>
              <a:t> </a:t>
            </a:r>
            <a:r>
              <a:rPr dirty="0" u="sng" sz="14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</a:rPr>
              <a:t>https://</a:t>
            </a:r>
            <a:r>
              <a:rPr dirty="0" u="sng" sz="14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  <a:hlinkClick r:id="rId3"/>
              </a:rPr>
              <a:t>www.uipath.com/</a:t>
            </a:r>
            <a:r>
              <a:rPr dirty="0" sz="1400" spc="-10">
                <a:latin typeface="Times New Roman"/>
                <a:cs typeface="Times New Roman"/>
                <a:hlinkClick r:id="rId3"/>
              </a:rPr>
              <a:t>,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accessed </a:t>
            </a:r>
            <a:r>
              <a:rPr dirty="0" sz="1400" spc="-5">
                <a:latin typeface="Times New Roman"/>
                <a:cs typeface="Times New Roman"/>
              </a:rPr>
              <a:t>November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2024.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355600" marR="96520" indent="-342900">
              <a:lnSpc>
                <a:spcPts val="148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5">
                <a:latin typeface="Times New Roman"/>
                <a:cs typeface="Times New Roman"/>
              </a:rPr>
              <a:t>H.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Choudhury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 </a:t>
            </a:r>
            <a:r>
              <a:rPr dirty="0" sz="1400" spc="-5">
                <a:latin typeface="Times New Roman"/>
                <a:cs typeface="Times New Roman"/>
              </a:rPr>
              <a:t>D.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Bhattacharyya,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40">
                <a:latin typeface="Times New Roman"/>
                <a:cs typeface="Times New Roman"/>
              </a:rPr>
              <a:t>“Web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scraping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challenges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techniques,”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Knowledge,</a:t>
            </a:r>
            <a:r>
              <a:rPr dirty="0" sz="1400" spc="-30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Library</a:t>
            </a:r>
            <a:r>
              <a:rPr dirty="0" sz="1400" spc="-15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and </a:t>
            </a:r>
            <a:r>
              <a:rPr dirty="0" sz="1400" spc="-33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Information</a:t>
            </a:r>
            <a:r>
              <a:rPr dirty="0" sz="1400" spc="-50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Networking</a:t>
            </a:r>
            <a:r>
              <a:rPr dirty="0" sz="1400" spc="-35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Proceedings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2018.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1550">
              <a:latin typeface="Times New Roman"/>
              <a:cs typeface="Times New Roman"/>
            </a:endParaRPr>
          </a:p>
          <a:p>
            <a:pPr marL="355600" marR="392430" indent="-342900">
              <a:lnSpc>
                <a:spcPts val="148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400">
                <a:latin typeface="Times New Roman"/>
                <a:cs typeface="Times New Roman"/>
              </a:rPr>
              <a:t>S.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Kuppusamy,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“Robotic process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automation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dynamic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environments,”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International</a:t>
            </a:r>
            <a:r>
              <a:rPr dirty="0" sz="1400" spc="-30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Journal</a:t>
            </a:r>
            <a:r>
              <a:rPr dirty="0" sz="1400" spc="-20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of </a:t>
            </a:r>
            <a:r>
              <a:rPr dirty="0" sz="1400" spc="-33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Emerging</a:t>
            </a:r>
            <a:r>
              <a:rPr dirty="0" sz="1400" spc="-35" i="1">
                <a:latin typeface="Times New Roman"/>
                <a:cs typeface="Times New Roman"/>
              </a:rPr>
              <a:t> </a:t>
            </a:r>
            <a:r>
              <a:rPr dirty="0" sz="1400" spc="-10" i="1">
                <a:latin typeface="Times New Roman"/>
                <a:cs typeface="Times New Roman"/>
              </a:rPr>
              <a:t>Technologies </a:t>
            </a:r>
            <a:r>
              <a:rPr dirty="0" sz="1400" i="1">
                <a:latin typeface="Times New Roman"/>
                <a:cs typeface="Times New Roman"/>
              </a:rPr>
              <a:t>in</a:t>
            </a:r>
            <a:r>
              <a:rPr dirty="0" sz="1400" spc="-45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Engineering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vol.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7,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no.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3,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pp.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125–130,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2020.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</a:pPr>
            <a:endParaRPr sz="1550">
              <a:latin typeface="Times New Roman"/>
              <a:cs typeface="Times New Roman"/>
            </a:endParaRPr>
          </a:p>
          <a:p>
            <a:pPr marL="355600" marR="791845" indent="-342900">
              <a:lnSpc>
                <a:spcPts val="146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60">
                <a:latin typeface="Times New Roman"/>
                <a:cs typeface="Times New Roman"/>
              </a:rPr>
              <a:t>T.</a:t>
            </a:r>
            <a:r>
              <a:rPr dirty="0" sz="1400">
                <a:latin typeface="Times New Roman"/>
                <a:cs typeface="Times New Roman"/>
              </a:rPr>
              <a:t> Foltýnek,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“User-centric </a:t>
            </a:r>
            <a:r>
              <a:rPr dirty="0" sz="1400">
                <a:latin typeface="Times New Roman"/>
                <a:cs typeface="Times New Roman"/>
              </a:rPr>
              <a:t>design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5">
                <a:latin typeface="Times New Roman"/>
                <a:cs typeface="Times New Roman"/>
              </a:rPr>
              <a:t> automated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systems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retrieval,”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Educational</a:t>
            </a:r>
            <a:r>
              <a:rPr dirty="0" sz="1400" spc="-25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Integrity </a:t>
            </a:r>
            <a:r>
              <a:rPr dirty="0" sz="1400" spc="-335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Symposium</a:t>
            </a:r>
            <a:r>
              <a:rPr dirty="0" sz="1400" spc="-5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Proceedings</a:t>
            </a:r>
            <a:r>
              <a:rPr dirty="0" sz="1400" spc="-5">
                <a:latin typeface="Times New Roman"/>
                <a:cs typeface="Times New Roman"/>
              </a:rPr>
              <a:t>,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2019.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4608" y="2700107"/>
            <a:ext cx="3809827" cy="9687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0804" y="2276678"/>
            <a:ext cx="3883660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/>
              <a:t>Queries</a:t>
            </a:r>
            <a:endParaRPr sz="9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784" y="2700107"/>
            <a:ext cx="7311479" cy="8681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3178" y="2276678"/>
            <a:ext cx="7456170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35"/>
              <a:t>Demonstration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191706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dirty="0" spc="-25"/>
              <a:t>b</a:t>
            </a:r>
            <a:r>
              <a:rPr dirty="0" spc="-45"/>
              <a:t>s</a:t>
            </a:r>
            <a:r>
              <a:rPr dirty="0"/>
              <a:t>t</a:t>
            </a:r>
            <a:r>
              <a:rPr dirty="0" spc="-85"/>
              <a:t>r</a:t>
            </a:r>
            <a:r>
              <a:rPr dirty="0"/>
              <a:t>act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9240" y="979677"/>
            <a:ext cx="8401685" cy="41960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13999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"Smart </a:t>
            </a:r>
            <a:r>
              <a:rPr dirty="0" sz="2400" spc="-10">
                <a:latin typeface="Calibri"/>
                <a:cs typeface="Calibri"/>
              </a:rPr>
              <a:t>Flight Information </a:t>
            </a:r>
            <a:r>
              <a:rPr dirty="0" sz="2400" spc="-15">
                <a:latin typeface="Calibri"/>
                <a:cs typeface="Calibri"/>
              </a:rPr>
              <a:t>System" leverages </a:t>
            </a:r>
            <a:r>
              <a:rPr dirty="0" sz="2400" spc="-10">
                <a:latin typeface="Calibri"/>
                <a:cs typeface="Calibri"/>
              </a:rPr>
              <a:t>Robotic Process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Automation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40">
                <a:latin typeface="Calibri"/>
                <a:cs typeface="Calibri"/>
              </a:rPr>
              <a:t>(RPA)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using </a:t>
            </a:r>
            <a:r>
              <a:rPr dirty="0" sz="2400" spc="-15">
                <a:latin typeface="Calibri"/>
                <a:cs typeface="Calibri"/>
              </a:rPr>
              <a:t>UiPath 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automate </a:t>
            </a:r>
            <a:r>
              <a:rPr dirty="0" sz="2400" spc="-10">
                <a:latin typeface="Calibri"/>
                <a:cs typeface="Calibri"/>
              </a:rPr>
              <a:t>flight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data </a:t>
            </a:r>
            <a:r>
              <a:rPr dirty="0" sz="2400" spc="-10">
                <a:latin typeface="Calibri"/>
                <a:cs typeface="Calibri"/>
              </a:rPr>
              <a:t>retrieval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10">
                <a:latin typeface="Calibri"/>
                <a:cs typeface="Calibri"/>
              </a:rPr>
              <a:t>presentation. </a:t>
            </a:r>
            <a:r>
              <a:rPr dirty="0" sz="2400">
                <a:latin typeface="Calibri"/>
                <a:cs typeface="Calibri"/>
              </a:rPr>
              <a:t>It </a:t>
            </a:r>
            <a:r>
              <a:rPr dirty="0" sz="2400" spc="-5">
                <a:latin typeface="Calibri"/>
                <a:cs typeface="Calibri"/>
              </a:rPr>
              <a:t>simplifies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process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spc="-10">
                <a:latin typeface="Calibri"/>
                <a:cs typeface="Calibri"/>
              </a:rPr>
              <a:t>gathering flight </a:t>
            </a:r>
            <a:r>
              <a:rPr dirty="0" sz="2400" spc="-5">
                <a:latin typeface="Calibri"/>
                <a:cs typeface="Calibri"/>
              </a:rPr>
              <a:t> schedules, </a:t>
            </a:r>
            <a:r>
              <a:rPr dirty="0" sz="2400">
                <a:latin typeface="Calibri"/>
                <a:cs typeface="Calibri"/>
              </a:rPr>
              <a:t>airlines, and </a:t>
            </a:r>
            <a:r>
              <a:rPr dirty="0" sz="2400" spc="-5">
                <a:latin typeface="Calibri"/>
                <a:cs typeface="Calibri"/>
              </a:rPr>
              <a:t>prices based on user </a:t>
            </a:r>
            <a:r>
              <a:rPr dirty="0" sz="2400">
                <a:latin typeface="Calibri"/>
                <a:cs typeface="Calibri"/>
              </a:rPr>
              <a:t>inputs </a:t>
            </a:r>
            <a:r>
              <a:rPr dirty="0" sz="2400" spc="-20">
                <a:latin typeface="Calibri"/>
                <a:cs typeface="Calibri"/>
              </a:rPr>
              <a:t>like travel </a:t>
            </a:r>
            <a:r>
              <a:rPr dirty="0" sz="2400" spc="-15">
                <a:latin typeface="Calibri"/>
                <a:cs typeface="Calibri"/>
              </a:rPr>
              <a:t> dates</a:t>
            </a:r>
            <a:r>
              <a:rPr dirty="0" sz="2400">
                <a:latin typeface="Calibri"/>
                <a:cs typeface="Calibri"/>
              </a:rPr>
              <a:t> 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destinations.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system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ensures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accuracy,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reduces </a:t>
            </a:r>
            <a:r>
              <a:rPr dirty="0" sz="2400">
                <a:latin typeface="Calibri"/>
                <a:cs typeface="Calibri"/>
              </a:rPr>
              <a:t> manual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effort,</a:t>
            </a:r>
            <a:r>
              <a:rPr dirty="0" sz="2400">
                <a:latin typeface="Calibri"/>
                <a:cs typeface="Calibri"/>
              </a:rPr>
              <a:t> and</a:t>
            </a:r>
            <a:r>
              <a:rPr dirty="0" sz="2400" spc="-10">
                <a:latin typeface="Calibri"/>
                <a:cs typeface="Calibri"/>
              </a:rPr>
              <a:t> provides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organized,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real-time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outputs.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Designed </a:t>
            </a:r>
            <a:r>
              <a:rPr dirty="0" sz="2400" spc="-15">
                <a:latin typeface="Calibri"/>
                <a:cs typeface="Calibri"/>
              </a:rPr>
              <a:t>to </a:t>
            </a:r>
            <a:r>
              <a:rPr dirty="0" sz="2400" spc="-5">
                <a:latin typeface="Calibri"/>
                <a:cs typeface="Calibri"/>
              </a:rPr>
              <a:t>enhance </a:t>
            </a:r>
            <a:r>
              <a:rPr dirty="0" sz="2400" spc="-10">
                <a:latin typeface="Calibri"/>
                <a:cs typeface="Calibri"/>
              </a:rPr>
              <a:t>efficiency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">
                <a:latin typeface="Calibri"/>
                <a:cs typeface="Calibri"/>
              </a:rPr>
              <a:t>user experience, </a:t>
            </a:r>
            <a:r>
              <a:rPr dirty="0" sz="2400">
                <a:latin typeface="Calibri"/>
                <a:cs typeface="Calibri"/>
              </a:rPr>
              <a:t>it </a:t>
            </a:r>
            <a:r>
              <a:rPr dirty="0" sz="2400" spc="-5">
                <a:latin typeface="Calibri"/>
                <a:cs typeface="Calibri"/>
              </a:rPr>
              <a:t>addresses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challenges of manual searches, </a:t>
            </a:r>
            <a:r>
              <a:rPr dirty="0" sz="2400">
                <a:latin typeface="Calibri"/>
                <a:cs typeface="Calibri"/>
              </a:rPr>
              <a:t>including </a:t>
            </a:r>
            <a:r>
              <a:rPr dirty="0" sz="2400" spc="-15">
                <a:latin typeface="Calibri"/>
                <a:cs typeface="Calibri"/>
              </a:rPr>
              <a:t>errors </a:t>
            </a:r>
            <a:r>
              <a:rPr dirty="0" sz="2400">
                <a:latin typeface="Calibri"/>
                <a:cs typeface="Calibri"/>
              </a:rPr>
              <a:t>and time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consumption, showcasing</a:t>
            </a:r>
            <a:r>
              <a:rPr dirty="0" sz="2400">
                <a:latin typeface="Calibri"/>
                <a:cs typeface="Calibri"/>
              </a:rPr>
              <a:t> the</a:t>
            </a:r>
            <a:r>
              <a:rPr dirty="0" sz="2400" spc="-15">
                <a:latin typeface="Calibri"/>
                <a:cs typeface="Calibri"/>
              </a:rPr>
              <a:t> transformative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potential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60">
                <a:latin typeface="Calibri"/>
                <a:cs typeface="Calibri"/>
              </a:rPr>
              <a:t>RPA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travel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industry.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791" y="2663552"/>
            <a:ext cx="5049666" cy="9047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1204" y="2276678"/>
            <a:ext cx="509841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10"/>
              <a:t>Thank</a:t>
            </a:r>
            <a:r>
              <a:rPr dirty="0" sz="9600" spc="-80"/>
              <a:t> </a:t>
            </a:r>
            <a:r>
              <a:rPr dirty="0" sz="9600" spc="-245"/>
              <a:t>You</a:t>
            </a:r>
            <a:endParaRPr sz="9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691959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Need</a:t>
            </a:r>
            <a:r>
              <a:rPr dirty="0" spc="-30"/>
              <a:t> </a:t>
            </a:r>
            <a:r>
              <a:rPr dirty="0" spc="-35"/>
              <a:t>for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10"/>
              <a:t> Proposed</a:t>
            </a:r>
            <a:r>
              <a:rPr dirty="0" spc="-25"/>
              <a:t> </a:t>
            </a:r>
            <a:r>
              <a:rPr dirty="0" spc="-30"/>
              <a:t>System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9240" y="979677"/>
            <a:ext cx="8555990" cy="4906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129030" indent="-342900">
              <a:lnSpc>
                <a:spcPct val="114199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dirty="0" sz="2400" spc="-5" b="1">
                <a:latin typeface="Calibri"/>
                <a:cs typeface="Calibri"/>
              </a:rPr>
              <a:t>Time-Consuming Process: </a:t>
            </a:r>
            <a:r>
              <a:rPr dirty="0" sz="2400">
                <a:latin typeface="Calibri"/>
                <a:cs typeface="Calibri"/>
              </a:rPr>
              <a:t>Manual </a:t>
            </a:r>
            <a:r>
              <a:rPr dirty="0" sz="2400" spc="-10">
                <a:latin typeface="Calibri"/>
                <a:cs typeface="Calibri"/>
              </a:rPr>
              <a:t>flight searches require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significant</a:t>
            </a:r>
            <a:r>
              <a:rPr dirty="0" sz="2400" spc="-20">
                <a:latin typeface="Calibri"/>
                <a:cs typeface="Calibri"/>
              </a:rPr>
              <a:t> effort</a:t>
            </a:r>
            <a:r>
              <a:rPr dirty="0" sz="2400">
                <a:latin typeface="Calibri"/>
                <a:cs typeface="Calibri"/>
              </a:rPr>
              <a:t> 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355600" algn="l"/>
              </a:tabLst>
            </a:pPr>
            <a:r>
              <a:rPr dirty="0" sz="2400" spc="-10" b="1">
                <a:latin typeface="Calibri"/>
                <a:cs typeface="Calibri"/>
              </a:rPr>
              <a:t>Prone</a:t>
            </a:r>
            <a:r>
              <a:rPr dirty="0" sz="2400" spc="-15" b="1">
                <a:latin typeface="Calibri"/>
                <a:cs typeface="Calibri"/>
              </a:rPr>
              <a:t> to</a:t>
            </a:r>
            <a:r>
              <a:rPr dirty="0" sz="2400" spc="-5" b="1">
                <a:latin typeface="Calibri"/>
                <a:cs typeface="Calibri"/>
              </a:rPr>
              <a:t> Human </a:t>
            </a:r>
            <a:r>
              <a:rPr dirty="0" sz="2400" spc="-10" b="1">
                <a:latin typeface="Calibri"/>
                <a:cs typeface="Calibri"/>
              </a:rPr>
              <a:t>Errors: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Manual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data </a:t>
            </a:r>
            <a:r>
              <a:rPr dirty="0" sz="2400" spc="-5">
                <a:latin typeface="Calibri"/>
                <a:cs typeface="Calibri"/>
              </a:rPr>
              <a:t>entry</a:t>
            </a:r>
            <a:r>
              <a:rPr dirty="0" sz="2400">
                <a:latin typeface="Calibri"/>
                <a:cs typeface="Calibri"/>
              </a:rPr>
              <a:t> and </a:t>
            </a:r>
            <a:r>
              <a:rPr dirty="0" sz="2400" spc="-10">
                <a:latin typeface="Calibri"/>
                <a:cs typeface="Calibri"/>
              </a:rPr>
              <a:t>misinterpretation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09"/>
              </a:spcBef>
            </a:pPr>
            <a:r>
              <a:rPr dirty="0" sz="2400" spc="-10">
                <a:latin typeface="Calibri"/>
                <a:cs typeface="Calibri"/>
              </a:rPr>
              <a:t>can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result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inaccuracies.</a:t>
            </a:r>
            <a:endParaRPr sz="2400">
              <a:latin typeface="Calibri"/>
              <a:cs typeface="Calibri"/>
            </a:endParaRPr>
          </a:p>
          <a:p>
            <a:pPr marL="355600" marR="483870" indent="-342900">
              <a:lnSpc>
                <a:spcPct val="113700"/>
              </a:lnSpc>
              <a:spcBef>
                <a:spcPts val="590"/>
              </a:spcBef>
              <a:buAutoNum type="arabicPeriod" startAt="3"/>
              <a:tabLst>
                <a:tab pos="355600" algn="l"/>
              </a:tabLst>
            </a:pPr>
            <a:r>
              <a:rPr dirty="0" sz="2400" spc="-10" b="1">
                <a:latin typeface="Calibri"/>
                <a:cs typeface="Calibri"/>
              </a:rPr>
              <a:t>Inconsistent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Formatting: </a:t>
            </a:r>
            <a:r>
              <a:rPr dirty="0" sz="2400" spc="-10">
                <a:latin typeface="Calibri"/>
                <a:cs typeface="Calibri"/>
              </a:rPr>
              <a:t>Flight details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across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different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sources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vary</a:t>
            </a:r>
            <a:r>
              <a:rPr dirty="0" sz="2400">
                <a:latin typeface="Calibri"/>
                <a:cs typeface="Calibri"/>
              </a:rPr>
              <a:t> in </a:t>
            </a:r>
            <a:r>
              <a:rPr dirty="0" sz="2400" spc="-10">
                <a:latin typeface="Calibri"/>
                <a:cs typeface="Calibri"/>
              </a:rPr>
              <a:t>presentation,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complicating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comparison.</a:t>
            </a:r>
            <a:endParaRPr sz="2400">
              <a:latin typeface="Calibri"/>
              <a:cs typeface="Calibri"/>
            </a:endParaRPr>
          </a:p>
          <a:p>
            <a:pPr marL="355600" marR="1014094" indent="-342900">
              <a:lnSpc>
                <a:spcPct val="113799"/>
              </a:lnSpc>
              <a:spcBef>
                <a:spcPts val="590"/>
              </a:spcBef>
              <a:buAutoNum type="arabicPeriod" startAt="3"/>
              <a:tabLst>
                <a:tab pos="355600" algn="l"/>
              </a:tabLst>
            </a:pPr>
            <a:r>
              <a:rPr dirty="0" sz="2400" spc="-5" b="1">
                <a:latin typeface="Calibri"/>
                <a:cs typeface="Calibri"/>
              </a:rPr>
              <a:t>Limited Scalability: </a:t>
            </a:r>
            <a:r>
              <a:rPr dirty="0" sz="2400" spc="-5">
                <a:latin typeface="Calibri"/>
                <a:cs typeface="Calibri"/>
              </a:rPr>
              <a:t>Handling </a:t>
            </a:r>
            <a:r>
              <a:rPr dirty="0" sz="2400">
                <a:latin typeface="Calibri"/>
                <a:cs typeface="Calibri"/>
              </a:rPr>
              <a:t>multiple </a:t>
            </a:r>
            <a:r>
              <a:rPr dirty="0" sz="2400" spc="-5">
                <a:latin typeface="Calibri"/>
                <a:cs typeface="Calibri"/>
              </a:rPr>
              <a:t>searches </a:t>
            </a:r>
            <a:r>
              <a:rPr dirty="0" sz="2400" spc="-20">
                <a:latin typeface="Calibri"/>
                <a:cs typeface="Calibri"/>
              </a:rPr>
              <a:t>for </a:t>
            </a:r>
            <a:r>
              <a:rPr dirty="0" sz="2400" spc="-10">
                <a:latin typeface="Calibri"/>
                <a:cs typeface="Calibri"/>
              </a:rPr>
              <a:t>various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destinations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challenging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without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automation.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13999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proposed</a:t>
            </a:r>
            <a:r>
              <a:rPr dirty="0" sz="2400" spc="-20" b="1">
                <a:latin typeface="Calibri"/>
                <a:cs typeface="Calibri"/>
              </a:rPr>
              <a:t> system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overcomes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these </a:t>
            </a:r>
            <a:r>
              <a:rPr dirty="0" sz="2400" spc="-5">
                <a:latin typeface="Calibri"/>
                <a:cs typeface="Calibri"/>
              </a:rPr>
              <a:t>challenges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by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providing </a:t>
            </a:r>
            <a:r>
              <a:rPr dirty="0" sz="2400">
                <a:latin typeface="Calibri"/>
                <a:cs typeface="Calibri"/>
              </a:rPr>
              <a:t>an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efficient,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accurate,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">
                <a:latin typeface="Calibri"/>
                <a:cs typeface="Calibri"/>
              </a:rPr>
              <a:t>scalable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solution using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65">
                <a:latin typeface="Calibri"/>
                <a:cs typeface="Calibri"/>
              </a:rPr>
              <a:t>RPA</a:t>
            </a:r>
            <a:r>
              <a:rPr dirty="0" sz="2400" spc="-15">
                <a:latin typeface="Calibri"/>
                <a:cs typeface="Calibri"/>
              </a:rPr>
              <a:t> 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automate </a:t>
            </a:r>
            <a:r>
              <a:rPr dirty="0" sz="2400" spc="-10">
                <a:latin typeface="Calibri"/>
                <a:cs typeface="Calibri"/>
              </a:rPr>
              <a:t> flight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information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retrieval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0">
                <a:latin typeface="Calibri"/>
                <a:cs typeface="Calibri"/>
              </a:rPr>
              <a:t> presentation.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81495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Advantages </a:t>
            </a:r>
            <a:r>
              <a:rPr dirty="0" spc="-5"/>
              <a:t>of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10"/>
              <a:t> Proposed</a:t>
            </a:r>
            <a:r>
              <a:rPr dirty="0" spc="-15"/>
              <a:t> </a:t>
            </a:r>
            <a:r>
              <a:rPr dirty="0" spc="-30"/>
              <a:t>System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9240" y="1808429"/>
            <a:ext cx="7847965" cy="36849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dirty="0" sz="2400" spc="-15" b="1">
                <a:latin typeface="Arial"/>
                <a:cs typeface="Arial"/>
              </a:rPr>
              <a:t>Time</a:t>
            </a:r>
            <a:r>
              <a:rPr dirty="0" sz="240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Efficiency:</a:t>
            </a:r>
            <a:r>
              <a:rPr dirty="0" sz="2400" spc="-100" b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Automates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repetitive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tasks,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significantly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Arial MT"/>
                <a:cs typeface="Arial MT"/>
              </a:rPr>
              <a:t>reducing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time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needed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retrieve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flight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information.</a:t>
            </a:r>
            <a:endParaRPr sz="2400">
              <a:latin typeface="Arial MT"/>
              <a:cs typeface="Arial MT"/>
            </a:endParaRPr>
          </a:p>
          <a:p>
            <a:pPr marL="12700" marR="955675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dirty="0" sz="2400" spc="-10" b="1">
                <a:latin typeface="Arial"/>
                <a:cs typeface="Arial"/>
              </a:rPr>
              <a:t>Accuracy:</a:t>
            </a:r>
            <a:r>
              <a:rPr dirty="0" sz="2400" spc="70" b="1">
                <a:latin typeface="Arial"/>
                <a:cs typeface="Arial"/>
              </a:rPr>
              <a:t> </a:t>
            </a:r>
            <a:r>
              <a:rPr dirty="0" sz="2400" spc="-5">
                <a:latin typeface="Arial MT"/>
                <a:cs typeface="Arial MT"/>
              </a:rPr>
              <a:t>Ensures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consistent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>
                <a:latin typeface="Arial MT"/>
                <a:cs typeface="Arial MT"/>
              </a:rPr>
              <a:t> error-free</a:t>
            </a:r>
            <a:r>
              <a:rPr dirty="0" sz="2400" spc="-5">
                <a:latin typeface="Arial MT"/>
                <a:cs typeface="Arial MT"/>
              </a:rPr>
              <a:t> data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retrieval.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dirty="0" sz="2400" spc="-5" b="1">
                <a:latin typeface="Arial"/>
                <a:cs typeface="Arial"/>
              </a:rPr>
              <a:t>Scalability:</a:t>
            </a:r>
            <a:r>
              <a:rPr dirty="0" sz="2400" spc="5" b="1">
                <a:latin typeface="Arial"/>
                <a:cs typeface="Arial"/>
              </a:rPr>
              <a:t> </a:t>
            </a:r>
            <a:r>
              <a:rPr dirty="0" sz="2400" spc="-5">
                <a:latin typeface="Arial MT"/>
                <a:cs typeface="Arial MT"/>
              </a:rPr>
              <a:t>Handles</a:t>
            </a:r>
            <a:r>
              <a:rPr dirty="0" sz="2400" spc="4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multiple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searches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across</a:t>
            </a:r>
            <a:r>
              <a:rPr dirty="0" sz="2400" spc="-5">
                <a:latin typeface="Arial MT"/>
                <a:cs typeface="Arial MT"/>
              </a:rPr>
              <a:t> various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Arial MT"/>
                <a:cs typeface="Arial MT"/>
              </a:rPr>
              <a:t>destinations </a:t>
            </a:r>
            <a:r>
              <a:rPr dirty="0" sz="2400" spc="-15">
                <a:latin typeface="Arial MT"/>
                <a:cs typeface="Arial MT"/>
              </a:rPr>
              <a:t>simultaneously.</a:t>
            </a:r>
            <a:endParaRPr sz="2400">
              <a:latin typeface="Arial MT"/>
              <a:cs typeface="Arial MT"/>
            </a:endParaRPr>
          </a:p>
          <a:p>
            <a:pPr marL="12700" marR="63627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dirty="0" sz="2400" spc="-5" b="1">
                <a:latin typeface="Arial"/>
                <a:cs typeface="Arial"/>
              </a:rPr>
              <a:t>User</a:t>
            </a:r>
            <a:r>
              <a:rPr dirty="0" sz="2400" spc="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Experience:</a:t>
            </a:r>
            <a:r>
              <a:rPr dirty="0" sz="2400" spc="30" b="1">
                <a:latin typeface="Arial"/>
                <a:cs typeface="Arial"/>
              </a:rPr>
              <a:t> </a:t>
            </a:r>
            <a:r>
              <a:rPr dirty="0" sz="2400" spc="-5">
                <a:latin typeface="Arial MT"/>
                <a:cs typeface="Arial MT"/>
              </a:rPr>
              <a:t>Provides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clear,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concise,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15">
                <a:latin typeface="Arial MT"/>
                <a:cs typeface="Arial MT"/>
              </a:rPr>
              <a:t>well-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organized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outputs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 </a:t>
            </a:r>
            <a:r>
              <a:rPr dirty="0" sz="2400" spc="-5">
                <a:latin typeface="Arial MT"/>
                <a:cs typeface="Arial MT"/>
              </a:rPr>
              <a:t>facilitate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easy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decision-making.</a:t>
            </a:r>
            <a:endParaRPr sz="2400">
              <a:latin typeface="Arial MT"/>
              <a:cs typeface="Arial MT"/>
            </a:endParaRPr>
          </a:p>
          <a:p>
            <a:pPr marL="12700" marR="421005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dirty="0" sz="2400" spc="-5" b="1">
                <a:latin typeface="Arial"/>
                <a:cs typeface="Arial"/>
              </a:rPr>
              <a:t>Reliability:</a:t>
            </a:r>
            <a:r>
              <a:rPr dirty="0" sz="2400" b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Incorporates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robust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error-handling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mechanisms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adapt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changes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 website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interfaces.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389445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Literature</a:t>
            </a:r>
            <a:r>
              <a:rPr dirty="0" spc="-65"/>
              <a:t> </a:t>
            </a:r>
            <a:r>
              <a:rPr dirty="0" spc="-10"/>
              <a:t>Survey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9240" y="987908"/>
            <a:ext cx="8607425" cy="4055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13999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Paper </a:t>
            </a:r>
            <a:r>
              <a:rPr dirty="0" sz="2000">
                <a:latin typeface="Calibri"/>
                <a:cs typeface="Calibri"/>
              </a:rPr>
              <a:t>1: </a:t>
            </a:r>
            <a:r>
              <a:rPr dirty="0" sz="2000" spc="-10">
                <a:latin typeface="Calibri"/>
                <a:cs typeface="Calibri"/>
              </a:rPr>
              <a:t>Robotic Process </a:t>
            </a:r>
            <a:r>
              <a:rPr dirty="0" sz="2000" spc="-5">
                <a:latin typeface="Calibri"/>
                <a:cs typeface="Calibri"/>
              </a:rPr>
              <a:t>Automation </a:t>
            </a:r>
            <a:r>
              <a:rPr dirty="0" sz="2000" spc="-35">
                <a:latin typeface="Calibri"/>
                <a:cs typeface="Calibri"/>
              </a:rPr>
              <a:t>(RPA)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has </a:t>
            </a:r>
            <a:r>
              <a:rPr dirty="0" sz="2000" spc="-15">
                <a:latin typeface="Calibri"/>
                <a:cs typeface="Calibri"/>
              </a:rPr>
              <a:t>proven effective </a:t>
            </a:r>
            <a:r>
              <a:rPr dirty="0" sz="2000" spc="-5">
                <a:latin typeface="Calibri"/>
                <a:cs typeface="Calibri"/>
              </a:rPr>
              <a:t>in handling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repetitive </a:t>
            </a:r>
            <a:r>
              <a:rPr dirty="0" sz="2000" spc="-10">
                <a:latin typeface="Calibri"/>
                <a:cs typeface="Calibri"/>
              </a:rPr>
              <a:t>tasks </a:t>
            </a:r>
            <a:r>
              <a:rPr dirty="0" sz="2000" spc="-5">
                <a:latin typeface="Calibri"/>
                <a:cs typeface="Calibri"/>
              </a:rPr>
              <a:t>in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20">
                <a:latin typeface="Calibri"/>
                <a:cs typeface="Calibri"/>
              </a:rPr>
              <a:t>travel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10">
                <a:latin typeface="Calibri"/>
                <a:cs typeface="Calibri"/>
              </a:rPr>
              <a:t>tourism </a:t>
            </a:r>
            <a:r>
              <a:rPr dirty="0" sz="2000" spc="-30">
                <a:latin typeface="Calibri"/>
                <a:cs typeface="Calibri"/>
              </a:rPr>
              <a:t>sector. </a:t>
            </a:r>
            <a:r>
              <a:rPr dirty="0" sz="2000" spc="-5">
                <a:latin typeface="Calibri"/>
                <a:cs typeface="Calibri"/>
              </a:rPr>
              <a:t>Studies emphasize </a:t>
            </a:r>
            <a:r>
              <a:rPr dirty="0" sz="2000">
                <a:latin typeface="Calibri"/>
                <a:cs typeface="Calibri"/>
              </a:rPr>
              <a:t>its </a:t>
            </a:r>
            <a:r>
              <a:rPr dirty="0" sz="2000" spc="-5">
                <a:latin typeface="Calibri"/>
                <a:cs typeface="Calibri"/>
              </a:rPr>
              <a:t>ability </a:t>
            </a:r>
            <a:r>
              <a:rPr dirty="0" sz="2000" spc="-25">
                <a:latin typeface="Calibri"/>
                <a:cs typeface="Calibri"/>
              </a:rPr>
              <a:t>to 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automate flight </a:t>
            </a:r>
            <a:r>
              <a:rPr dirty="0" sz="2000" spc="-15">
                <a:latin typeface="Calibri"/>
                <a:cs typeface="Calibri"/>
              </a:rPr>
              <a:t>data </a:t>
            </a:r>
            <a:r>
              <a:rPr dirty="0" sz="2000" spc="-10">
                <a:latin typeface="Calibri"/>
                <a:cs typeface="Calibri"/>
              </a:rPr>
              <a:t>retrieval, improving </a:t>
            </a:r>
            <a:r>
              <a:rPr dirty="0" sz="2000" spc="-20">
                <a:latin typeface="Calibri"/>
                <a:cs typeface="Calibri"/>
              </a:rPr>
              <a:t>accuracy, </a:t>
            </a:r>
            <a:r>
              <a:rPr dirty="0" sz="2000" spc="-10">
                <a:latin typeface="Calibri"/>
                <a:cs typeface="Calibri"/>
              </a:rPr>
              <a:t>reducing </a:t>
            </a:r>
            <a:r>
              <a:rPr dirty="0" sz="2000" spc="-5">
                <a:latin typeface="Calibri"/>
                <a:cs typeface="Calibri"/>
              </a:rPr>
              <a:t>human </a:t>
            </a:r>
            <a:r>
              <a:rPr dirty="0" sz="2000" spc="-15">
                <a:latin typeface="Calibri"/>
                <a:cs typeface="Calibri"/>
              </a:rPr>
              <a:t>errors,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saving </a:t>
            </a:r>
            <a:r>
              <a:rPr dirty="0" sz="2000" spc="-5">
                <a:latin typeface="Calibri"/>
                <a:cs typeface="Calibri"/>
              </a:rPr>
              <a:t>time. </a:t>
            </a:r>
            <a:r>
              <a:rPr dirty="0" sz="2000" spc="-40">
                <a:latin typeface="Calibri"/>
                <a:cs typeface="Calibri"/>
              </a:rPr>
              <a:t>Tools </a:t>
            </a:r>
            <a:r>
              <a:rPr dirty="0" sz="2000" spc="-20">
                <a:latin typeface="Calibri"/>
                <a:cs typeface="Calibri"/>
              </a:rPr>
              <a:t>like </a:t>
            </a:r>
            <a:r>
              <a:rPr dirty="0" sz="2000" spc="-10">
                <a:latin typeface="Calibri"/>
                <a:cs typeface="Calibri"/>
              </a:rPr>
              <a:t>UiPath </a:t>
            </a:r>
            <a:r>
              <a:rPr dirty="0" sz="2000" spc="-15">
                <a:latin typeface="Calibri"/>
                <a:cs typeface="Calibri"/>
              </a:rPr>
              <a:t>incorporate </a:t>
            </a:r>
            <a:r>
              <a:rPr dirty="0" sz="2000">
                <a:latin typeface="Calibri"/>
                <a:cs typeface="Calibri"/>
              </a:rPr>
              <a:t>machine learning </a:t>
            </a:r>
            <a:r>
              <a:rPr dirty="0" sz="2000" spc="-20">
                <a:latin typeface="Calibri"/>
                <a:cs typeface="Calibri"/>
              </a:rPr>
              <a:t>for </a:t>
            </a:r>
            <a:r>
              <a:rPr dirty="0" sz="2000" spc="-5">
                <a:latin typeface="Calibri"/>
                <a:cs typeface="Calibri"/>
              </a:rPr>
              <a:t>adaptive web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scraping,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making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automation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more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reliable.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35">
                <a:latin typeface="Calibri"/>
                <a:cs typeface="Calibri"/>
              </a:rPr>
              <a:t>However,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challenges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such</a:t>
            </a:r>
            <a:r>
              <a:rPr dirty="0" sz="2000">
                <a:latin typeface="Calibri"/>
                <a:cs typeface="Calibri"/>
              </a:rPr>
              <a:t> as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dynamic</a:t>
            </a:r>
            <a:r>
              <a:rPr dirty="0" sz="2000" spc="-10">
                <a:latin typeface="Calibri"/>
                <a:cs typeface="Calibri"/>
              </a:rPr>
              <a:t> website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changes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5">
                <a:latin typeface="Calibri"/>
                <a:cs typeface="Calibri"/>
              </a:rPr>
              <a:t>ethical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concerns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related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privacy </a:t>
            </a:r>
            <a:r>
              <a:rPr dirty="0" sz="2000" spc="-10">
                <a:latin typeface="Calibri"/>
                <a:cs typeface="Calibri"/>
              </a:rPr>
              <a:t>persist.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590"/>
              </a:spcBef>
            </a:pPr>
            <a:r>
              <a:rPr dirty="0" sz="2000" spc="-10">
                <a:latin typeface="Calibri"/>
                <a:cs typeface="Calibri"/>
              </a:rPr>
              <a:t>Advantages: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1800" spc="-5">
                <a:latin typeface="Arial MT"/>
                <a:cs typeface="Arial MT"/>
              </a:rPr>
              <a:t>Enhances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efficiency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by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automating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time-consuming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tasks.</a:t>
            </a:r>
            <a:endParaRPr sz="1800">
              <a:latin typeface="Arial MT"/>
              <a:cs typeface="Arial MT"/>
            </a:endParaRPr>
          </a:p>
          <a:p>
            <a:pPr algn="ctr" marR="78740">
              <a:lnSpc>
                <a:spcPct val="100000"/>
              </a:lnSpc>
              <a:spcBef>
                <a:spcPts val="235"/>
              </a:spcBef>
            </a:pPr>
            <a:r>
              <a:rPr dirty="0" sz="1800" spc="-5">
                <a:latin typeface="Arial MT"/>
                <a:cs typeface="Arial MT"/>
              </a:rPr>
              <a:t>Provides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accurate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consistent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with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minimal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Disadvantages: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Faces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difficulties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with</a:t>
            </a:r>
            <a:r>
              <a:rPr dirty="0" sz="1800" spc="5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frequent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changes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website</a:t>
            </a:r>
            <a:r>
              <a:rPr dirty="0" sz="1800" spc="5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layouts.</a:t>
            </a:r>
            <a:endParaRPr sz="1800">
              <a:latin typeface="Arial MT"/>
              <a:cs typeface="Arial MT"/>
            </a:endParaRPr>
          </a:p>
          <a:p>
            <a:pPr algn="ctr" marR="33274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Ethical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concerns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regarding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web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scraping.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Literature</a:t>
            </a:r>
            <a:r>
              <a:rPr dirty="0" spc="-65"/>
              <a:t> </a:t>
            </a:r>
            <a:r>
              <a:rPr dirty="0" spc="-10"/>
              <a:t>Survey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9240" y="983141"/>
            <a:ext cx="8606790" cy="4519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355600" marR="5080" indent="-342900">
              <a:lnSpc>
                <a:spcPct val="113999"/>
              </a:lnSpc>
              <a:spcBef>
                <a:spcPts val="13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Paper </a:t>
            </a:r>
            <a:r>
              <a:rPr dirty="0" sz="2000">
                <a:latin typeface="Calibri"/>
                <a:cs typeface="Calibri"/>
              </a:rPr>
              <a:t>2: </a:t>
            </a:r>
            <a:r>
              <a:rPr dirty="0" sz="1800" spc="-25">
                <a:latin typeface="Calibri"/>
                <a:cs typeface="Calibri"/>
              </a:rPr>
              <a:t>Web </a:t>
            </a:r>
            <a:r>
              <a:rPr dirty="0" sz="1800" spc="-10">
                <a:latin typeface="Calibri"/>
                <a:cs typeface="Calibri"/>
              </a:rPr>
              <a:t>scraping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45">
                <a:latin typeface="Calibri"/>
                <a:cs typeface="Calibri"/>
              </a:rPr>
              <a:t>RPA </a:t>
            </a:r>
            <a:r>
              <a:rPr dirty="0" sz="1800" spc="-10">
                <a:latin typeface="Calibri"/>
                <a:cs typeface="Calibri"/>
              </a:rPr>
              <a:t>have </a:t>
            </a:r>
            <a:r>
              <a:rPr dirty="0" sz="1800">
                <a:latin typeface="Calibri"/>
                <a:cs typeface="Calibri"/>
              </a:rPr>
              <a:t>been </a:t>
            </a:r>
            <a:r>
              <a:rPr dirty="0" sz="1800" spc="-10">
                <a:latin typeface="Calibri"/>
                <a:cs typeface="Calibri"/>
              </a:rPr>
              <a:t>extensively explored </a:t>
            </a:r>
            <a:r>
              <a:rPr dirty="0" sz="1800">
                <a:latin typeface="Calibri"/>
                <a:cs typeface="Calibri"/>
              </a:rPr>
              <a:t>in </a:t>
            </a:r>
            <a:r>
              <a:rPr dirty="0" sz="1800" spc="-15">
                <a:latin typeface="Calibri"/>
                <a:cs typeface="Calibri"/>
              </a:rPr>
              <a:t>travel </a:t>
            </a:r>
            <a:r>
              <a:rPr dirty="0" sz="1800" spc="-5">
                <a:latin typeface="Calibri"/>
                <a:cs typeface="Calibri"/>
              </a:rPr>
              <a:t>automation.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Research</a:t>
            </a:r>
            <a:r>
              <a:rPr dirty="0" sz="1800" spc="-5">
                <a:latin typeface="Calibri"/>
                <a:cs typeface="Calibri"/>
              </a:rPr>
              <a:t> by</a:t>
            </a:r>
            <a:r>
              <a:rPr dirty="0" sz="1800">
                <a:latin typeface="Calibri"/>
                <a:cs typeface="Calibri"/>
              </a:rPr>
              <a:t> Choudhury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Bhattacharyya</a:t>
            </a:r>
            <a:r>
              <a:rPr dirty="0" sz="1800" spc="-5">
                <a:latin typeface="Calibri"/>
                <a:cs typeface="Calibri"/>
              </a:rPr>
              <a:t> highlights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integration</a:t>
            </a:r>
            <a:r>
              <a:rPr dirty="0" sz="1800" spc="38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learning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tackle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dynamic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website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structures,</a:t>
            </a:r>
            <a:r>
              <a:rPr dirty="0" sz="1800" spc="-5">
                <a:latin typeface="Calibri"/>
                <a:cs typeface="Calibri"/>
              </a:rPr>
              <a:t> enhancing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reliability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>
                <a:latin typeface="Calibri"/>
                <a:cs typeface="Calibri"/>
              </a:rPr>
              <a:t> flight</a:t>
            </a:r>
            <a:r>
              <a:rPr dirty="0" sz="1800" spc="40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data </a:t>
            </a:r>
            <a:r>
              <a:rPr dirty="0" sz="1800" spc="-10">
                <a:latin typeface="Calibri"/>
                <a:cs typeface="Calibri"/>
              </a:rPr>
              <a:t> retrieval. </a:t>
            </a:r>
            <a:r>
              <a:rPr dirty="0" sz="1800" spc="-15">
                <a:latin typeface="Calibri"/>
                <a:cs typeface="Calibri"/>
              </a:rPr>
              <a:t>Additionally, </a:t>
            </a:r>
            <a:r>
              <a:rPr dirty="0" sz="1800" spc="-10">
                <a:latin typeface="Calibri"/>
                <a:cs typeface="Calibri"/>
              </a:rPr>
              <a:t>Kuppusamy </a:t>
            </a:r>
            <a:r>
              <a:rPr dirty="0" sz="1800" spc="-5">
                <a:latin typeface="Calibri"/>
                <a:cs typeface="Calibri"/>
              </a:rPr>
              <a:t>emphasizes </a:t>
            </a:r>
            <a:r>
              <a:rPr dirty="0" sz="1800" spc="-30">
                <a:latin typeface="Calibri"/>
                <a:cs typeface="Calibri"/>
              </a:rPr>
              <a:t>RPA's </a:t>
            </a:r>
            <a:r>
              <a:rPr dirty="0" sz="1800" spc="-10">
                <a:latin typeface="Calibri"/>
                <a:cs typeface="Calibri"/>
              </a:rPr>
              <a:t>cost-effectiveness over traditional </a:t>
            </a:r>
            <a:r>
              <a:rPr dirty="0" sz="1800" spc="-5">
                <a:latin typeface="Calibri"/>
                <a:cs typeface="Calibri"/>
              </a:rPr>
              <a:t> API-based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systems,</a:t>
            </a:r>
            <a:r>
              <a:rPr dirty="0" sz="1800" spc="-10">
                <a:latin typeface="Calibri"/>
                <a:cs typeface="Calibri"/>
              </a:rPr>
              <a:t> offering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greater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flexibility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scalability.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Despite</a:t>
            </a:r>
            <a:r>
              <a:rPr dirty="0" sz="1800">
                <a:latin typeface="Calibri"/>
                <a:cs typeface="Calibri"/>
              </a:rPr>
              <a:t> these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advancements,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ethical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challenges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technical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limitations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remain</a:t>
            </a:r>
            <a:r>
              <a:rPr dirty="0" sz="1800">
                <a:latin typeface="Calibri"/>
                <a:cs typeface="Calibri"/>
              </a:rPr>
              <a:t> a </a:t>
            </a:r>
            <a:r>
              <a:rPr dirty="0" sz="1800" spc="-5">
                <a:latin typeface="Calibri"/>
                <a:cs typeface="Calibri"/>
              </a:rPr>
              <a:t>concern.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"/>
            </a:pP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2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 spc="-10" b="1">
                <a:latin typeface="Calibri"/>
                <a:cs typeface="Calibri"/>
              </a:rPr>
              <a:t>Advantages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Adaptable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dynamic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websites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learning-driven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algorithms.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10">
                <a:latin typeface="Calibri"/>
                <a:cs typeface="Calibri"/>
              </a:rPr>
              <a:t>More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cost-effective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flexible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compared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traditional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API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solutions.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 spc="-10" b="1">
                <a:latin typeface="Calibri"/>
                <a:cs typeface="Calibri"/>
              </a:rPr>
              <a:t>Disadvantages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20">
                <a:latin typeface="Calibri"/>
                <a:cs typeface="Calibri"/>
              </a:rPr>
              <a:t>Technical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complexities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 </a:t>
            </a:r>
            <a:r>
              <a:rPr dirty="0" sz="1800" spc="-5">
                <a:latin typeface="Calibri"/>
                <a:cs typeface="Calibri"/>
              </a:rPr>
              <a:t>large-scale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deployment.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10">
                <a:latin typeface="Calibri"/>
                <a:cs typeface="Calibri"/>
              </a:rPr>
              <a:t>Ethical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issues in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adhering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website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terms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service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data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privacy.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0"/>
            <a:ext cx="685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err</a:t>
            </a:r>
            <a:r>
              <a:rPr dirty="0" sz="1800" spc="-15">
                <a:latin typeface="Arial MT"/>
                <a:cs typeface="Arial MT"/>
              </a:rPr>
              <a:t>o</a:t>
            </a:r>
            <a:r>
              <a:rPr dirty="0" sz="1800">
                <a:latin typeface="Arial MT"/>
                <a:cs typeface="Arial MT"/>
              </a:rPr>
              <a:t>rs.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347472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Main</a:t>
            </a:r>
            <a:r>
              <a:rPr dirty="0" spc="-85"/>
              <a:t> </a:t>
            </a:r>
            <a:r>
              <a:rPr dirty="0" spc="-5"/>
              <a:t>Objective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9240" y="1004061"/>
            <a:ext cx="8414385" cy="4869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primary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objective</a:t>
            </a:r>
            <a:r>
              <a:rPr dirty="0" sz="2400" spc="-5">
                <a:latin typeface="Calibri"/>
                <a:cs typeface="Calibri"/>
              </a:rPr>
              <a:t> of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"Smart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Flight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Information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System"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355600" marR="196850">
              <a:lnSpc>
                <a:spcPct val="104099"/>
              </a:lnSpc>
            </a:pP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automate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retrieval,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processing,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presentation</a:t>
            </a:r>
            <a:r>
              <a:rPr dirty="0" sz="2400" spc="-5">
                <a:latin typeface="Calibri"/>
                <a:cs typeface="Calibri"/>
              </a:rPr>
              <a:t> of</a:t>
            </a:r>
            <a:r>
              <a:rPr dirty="0" sz="2400" spc="-10">
                <a:latin typeface="Calibri"/>
                <a:cs typeface="Calibri"/>
              </a:rPr>
              <a:t> flight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availability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details </a:t>
            </a:r>
            <a:r>
              <a:rPr dirty="0" sz="2400" spc="-15">
                <a:latin typeface="Calibri"/>
                <a:cs typeface="Calibri"/>
              </a:rPr>
              <a:t>from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reliable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online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platforms. By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leveraging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Robotic Process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Automation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40">
                <a:latin typeface="Calibri"/>
                <a:cs typeface="Calibri"/>
              </a:rPr>
              <a:t>(RPA)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tools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like </a:t>
            </a:r>
            <a:r>
              <a:rPr dirty="0" sz="2400" spc="-15">
                <a:latin typeface="Calibri"/>
                <a:cs typeface="Calibri"/>
              </a:rPr>
              <a:t>UiPath,</a:t>
            </a:r>
            <a:r>
              <a:rPr dirty="0" sz="2400">
                <a:latin typeface="Calibri"/>
                <a:cs typeface="Calibri"/>
              </a:rPr>
              <a:t> 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system 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aims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to:</a:t>
            </a:r>
            <a:endParaRPr sz="2400">
              <a:latin typeface="Calibri"/>
              <a:cs typeface="Calibri"/>
            </a:endParaRPr>
          </a:p>
          <a:p>
            <a:pPr marL="355600" marR="75565" indent="-342900">
              <a:lnSpc>
                <a:spcPct val="104200"/>
              </a:lnSpc>
              <a:spcBef>
                <a:spcPts val="565"/>
              </a:spcBef>
              <a:buAutoNum type="arabicPeriod"/>
              <a:tabLst>
                <a:tab pos="355600" algn="l"/>
              </a:tabLst>
            </a:pPr>
            <a:r>
              <a:rPr dirty="0" sz="2400" spc="-5" b="1">
                <a:latin typeface="Calibri"/>
                <a:cs typeface="Calibri"/>
              </a:rPr>
              <a:t>Simplify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Flight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Information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Retrieval</a:t>
            </a:r>
            <a:r>
              <a:rPr dirty="0" sz="2400" spc="-10">
                <a:latin typeface="Calibri"/>
                <a:cs typeface="Calibri"/>
              </a:rPr>
              <a:t>: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Minimize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manual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effort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by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automating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search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15">
                <a:latin typeface="Calibri"/>
                <a:cs typeface="Calibri"/>
              </a:rPr>
              <a:t>data </a:t>
            </a:r>
            <a:r>
              <a:rPr dirty="0" sz="2400" spc="-10">
                <a:latin typeface="Calibri"/>
                <a:cs typeface="Calibri"/>
              </a:rPr>
              <a:t>extraction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355600" algn="l"/>
              </a:tabLst>
            </a:pPr>
            <a:r>
              <a:rPr dirty="0" sz="2400" spc="-5" b="1">
                <a:latin typeface="Calibri"/>
                <a:cs typeface="Calibri"/>
              </a:rPr>
              <a:t>Enhance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Accuracy</a:t>
            </a:r>
            <a:r>
              <a:rPr dirty="0" sz="2400" spc="-5">
                <a:latin typeface="Calibri"/>
                <a:cs typeface="Calibri"/>
              </a:rPr>
              <a:t>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Ensure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consistent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error-free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results.</a:t>
            </a:r>
            <a:endParaRPr sz="2400">
              <a:latin typeface="Calibri"/>
              <a:cs typeface="Calibri"/>
            </a:endParaRPr>
          </a:p>
          <a:p>
            <a:pPr marL="355600" marR="478155" indent="-342900">
              <a:lnSpc>
                <a:spcPct val="103800"/>
              </a:lnSpc>
              <a:spcBef>
                <a:spcPts val="585"/>
              </a:spcBef>
              <a:buAutoNum type="arabicPeriod"/>
              <a:tabLst>
                <a:tab pos="355600" algn="l"/>
              </a:tabLst>
            </a:pPr>
            <a:r>
              <a:rPr dirty="0" sz="2400" spc="-15" b="1">
                <a:latin typeface="Calibri"/>
                <a:cs typeface="Calibri"/>
              </a:rPr>
              <a:t>Save</a:t>
            </a:r>
            <a:r>
              <a:rPr dirty="0" sz="2400" spc="-5" b="1">
                <a:latin typeface="Calibri"/>
                <a:cs typeface="Calibri"/>
              </a:rPr>
              <a:t> Time</a:t>
            </a:r>
            <a:r>
              <a:rPr dirty="0" sz="2400" spc="-5">
                <a:latin typeface="Calibri"/>
                <a:cs typeface="Calibri"/>
              </a:rPr>
              <a:t>: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Significantly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reduce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</a:t>
            </a:r>
            <a:r>
              <a:rPr dirty="0" sz="2400" spc="-10">
                <a:latin typeface="Calibri"/>
                <a:cs typeface="Calibri"/>
              </a:rPr>
              <a:t> required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compare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flight</a:t>
            </a:r>
            <a:r>
              <a:rPr dirty="0" sz="2400" spc="-5">
                <a:latin typeface="Calibri"/>
                <a:cs typeface="Calibri"/>
              </a:rPr>
              <a:t> options.</a:t>
            </a:r>
            <a:endParaRPr sz="2400">
              <a:latin typeface="Calibri"/>
              <a:cs typeface="Calibri"/>
            </a:endParaRPr>
          </a:p>
          <a:p>
            <a:pPr marL="355600" marR="307340" indent="-342900">
              <a:lnSpc>
                <a:spcPct val="104200"/>
              </a:lnSpc>
              <a:spcBef>
                <a:spcPts val="580"/>
              </a:spcBef>
              <a:buAutoNum type="arabicPeriod"/>
              <a:tabLst>
                <a:tab pos="355600" algn="l"/>
              </a:tabLst>
            </a:pPr>
            <a:r>
              <a:rPr dirty="0" sz="2400" spc="-10" b="1">
                <a:latin typeface="Calibri"/>
                <a:cs typeface="Calibri"/>
              </a:rPr>
              <a:t>Improve </a:t>
            </a:r>
            <a:r>
              <a:rPr dirty="0" sz="2400" b="1">
                <a:latin typeface="Calibri"/>
                <a:cs typeface="Calibri"/>
              </a:rPr>
              <a:t>User Experience</a:t>
            </a:r>
            <a:r>
              <a:rPr dirty="0" sz="2400">
                <a:latin typeface="Calibri"/>
                <a:cs typeface="Calibri"/>
              </a:rPr>
              <a:t>: </a:t>
            </a:r>
            <a:r>
              <a:rPr dirty="0" sz="2400" spc="-10">
                <a:latin typeface="Calibri"/>
                <a:cs typeface="Calibri"/>
              </a:rPr>
              <a:t>Provide users </a:t>
            </a:r>
            <a:r>
              <a:rPr dirty="0" sz="2400">
                <a:latin typeface="Calibri"/>
                <a:cs typeface="Calibri"/>
              </a:rPr>
              <a:t>with </a:t>
            </a:r>
            <a:r>
              <a:rPr dirty="0" sz="2400" spc="-35">
                <a:latin typeface="Calibri"/>
                <a:cs typeface="Calibri"/>
              </a:rPr>
              <a:t>clear, </a:t>
            </a:r>
            <a:r>
              <a:rPr dirty="0" sz="2400" spc="-10">
                <a:latin typeface="Calibri"/>
                <a:cs typeface="Calibri"/>
              </a:rPr>
              <a:t>structured,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real-time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data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informed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decision-making.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283908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Architecture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088" y="1088136"/>
            <a:ext cx="4500372" cy="49850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42402" y="1304544"/>
            <a:ext cx="2541142" cy="461812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494601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System</a:t>
            </a:r>
            <a:r>
              <a:rPr dirty="0" spc="-80"/>
              <a:t> </a:t>
            </a:r>
            <a:r>
              <a:rPr dirty="0" spc="-15"/>
              <a:t>Requirements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9240" y="937919"/>
            <a:ext cx="8485505" cy="524510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200" spc="-20" b="1">
                <a:latin typeface="Calibri"/>
                <a:cs typeface="Calibri"/>
              </a:rPr>
              <a:t>Hardware</a:t>
            </a:r>
            <a:r>
              <a:rPr dirty="0" sz="2200" spc="35" b="1">
                <a:latin typeface="Calibri"/>
                <a:cs typeface="Calibri"/>
              </a:rPr>
              <a:t> </a:t>
            </a:r>
            <a:r>
              <a:rPr dirty="0" sz="2200" spc="-15" b="1">
                <a:latin typeface="Calibri"/>
                <a:cs typeface="Calibri"/>
              </a:rPr>
              <a:t>Requirements: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latin typeface="Calibri"/>
                <a:cs typeface="Calibri"/>
              </a:rPr>
              <a:t>Processor: Minimum </a:t>
            </a:r>
            <a:r>
              <a:rPr dirty="0" sz="2200" spc="-15">
                <a:latin typeface="Calibri"/>
                <a:cs typeface="Calibri"/>
              </a:rPr>
              <a:t>Intel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Core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i5</a:t>
            </a:r>
            <a:r>
              <a:rPr dirty="0" sz="2200" spc="-5">
                <a:latin typeface="Calibri"/>
                <a:cs typeface="Calibri"/>
              </a:rPr>
              <a:t> or </a:t>
            </a:r>
            <a:r>
              <a:rPr dirty="0" sz="2200" spc="-15">
                <a:latin typeface="Calibri"/>
                <a:cs typeface="Calibri"/>
              </a:rPr>
              <a:t>equivalent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10">
                <a:latin typeface="Calibri"/>
                <a:cs typeface="Calibri"/>
              </a:rPr>
              <a:t>RAM: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35">
                <a:latin typeface="Calibri"/>
                <a:cs typeface="Calibri"/>
              </a:rPr>
              <a:t>At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least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8 </a:t>
            </a:r>
            <a:r>
              <a:rPr dirty="0" sz="2200" spc="-10">
                <a:latin typeface="Calibri"/>
                <a:cs typeface="Calibri"/>
              </a:rPr>
              <a:t>GB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20">
                <a:latin typeface="Calibri"/>
                <a:cs typeface="Calibri"/>
              </a:rPr>
              <a:t>Storage: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256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GB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SSD </a:t>
            </a:r>
            <a:r>
              <a:rPr dirty="0" sz="2200">
                <a:latin typeface="Calibri"/>
                <a:cs typeface="Calibri"/>
              </a:rPr>
              <a:t>or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higher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10">
                <a:latin typeface="Calibri"/>
                <a:cs typeface="Calibri"/>
              </a:rPr>
              <a:t>Display: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Full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HD resolution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support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10">
                <a:latin typeface="Calibri"/>
                <a:cs typeface="Calibri"/>
              </a:rPr>
              <a:t>Network: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Stable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internet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connection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for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web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scraping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 </a:t>
            </a:r>
            <a:r>
              <a:rPr dirty="0" sz="2200" spc="-20">
                <a:latin typeface="Calibri"/>
                <a:cs typeface="Calibri"/>
              </a:rPr>
              <a:t>data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retrieval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200" spc="-15" b="1">
                <a:latin typeface="Calibri"/>
                <a:cs typeface="Calibri"/>
              </a:rPr>
              <a:t>Software</a:t>
            </a:r>
            <a:r>
              <a:rPr dirty="0" sz="2200" spc="20" b="1">
                <a:latin typeface="Calibri"/>
                <a:cs typeface="Calibri"/>
              </a:rPr>
              <a:t> </a:t>
            </a:r>
            <a:r>
              <a:rPr dirty="0" sz="2200" spc="-15" b="1">
                <a:latin typeface="Calibri"/>
                <a:cs typeface="Calibri"/>
              </a:rPr>
              <a:t>Requirements: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15">
                <a:latin typeface="Calibri"/>
                <a:cs typeface="Calibri"/>
              </a:rPr>
              <a:t>Operating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System: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Windows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10 or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higher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60">
                <a:latin typeface="Calibri"/>
                <a:cs typeface="Calibri"/>
              </a:rPr>
              <a:t>RPA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45">
                <a:latin typeface="Calibri"/>
                <a:cs typeface="Calibri"/>
              </a:rPr>
              <a:t>Tool: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UiPath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Studio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(Community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or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Enterprise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Edition)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10">
                <a:latin typeface="Calibri"/>
                <a:cs typeface="Calibri"/>
              </a:rPr>
              <a:t>Development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Environment: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.NET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Framework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(for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UiPath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dependencies)</a:t>
            </a:r>
            <a:endParaRPr sz="2200">
              <a:latin typeface="Calibri"/>
              <a:cs typeface="Calibri"/>
            </a:endParaRPr>
          </a:p>
          <a:p>
            <a:pPr marL="355600" marR="367665" indent="-342900">
              <a:lnSpc>
                <a:spcPts val="249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10">
                <a:latin typeface="Calibri"/>
                <a:cs typeface="Calibri"/>
              </a:rPr>
              <a:t>Database: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Microsoft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Excel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or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other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spreadsheet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software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(for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storing </a:t>
            </a:r>
            <a:r>
              <a:rPr dirty="0" sz="2200" spc="-48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retrieved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data)</a:t>
            </a:r>
            <a:endParaRPr sz="2200">
              <a:latin typeface="Calibri"/>
              <a:cs typeface="Calibri"/>
            </a:endParaRPr>
          </a:p>
          <a:p>
            <a:pPr marL="355600" marR="466090" indent="-342900">
              <a:lnSpc>
                <a:spcPts val="2480"/>
              </a:lnSpc>
              <a:spcBef>
                <a:spcPts val="5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15">
                <a:latin typeface="Calibri"/>
                <a:cs typeface="Calibri"/>
              </a:rPr>
              <a:t>Browser: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Google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Chrome</a:t>
            </a:r>
            <a:r>
              <a:rPr dirty="0" sz="2200">
                <a:latin typeface="Calibri"/>
                <a:cs typeface="Calibri"/>
              </a:rPr>
              <a:t> or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Mozilla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30">
                <a:latin typeface="Calibri"/>
                <a:cs typeface="Calibri"/>
              </a:rPr>
              <a:t>Firefox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(compatible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with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UiPath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extensions)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2024-11-21T19:58:49Z</dcterms:created>
  <dcterms:modified xsi:type="dcterms:W3CDTF">2024-11-21T19:58:49Z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2024-11-21T00:00:00Z</vt:filetime>
  </property>
</Properties>
</file>