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6735763" cy="98663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6" d="100"/>
          <a:sy n="96"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29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4790" tIns="32395" rIns="64790" bIns="32395"/>
          <a:lstStyle/>
          <a:p>
            <a:endParaRPr lang="en-US" dirty="0"/>
          </a:p>
        </p:txBody>
      </p:sp>
      <p:sp>
        <p:nvSpPr>
          <p:cNvPr id="4" name="Slide Number Placeholder 3"/>
          <p:cNvSpPr>
            <a:spLocks noGrp="1"/>
          </p:cNvSpPr>
          <p:nvPr>
            <p:ph type="sldNum" sz="quarter" idx="10"/>
          </p:nvPr>
        </p:nvSpPr>
        <p:spPr/>
        <p:txBody>
          <a:bodyPr lIns="64790" tIns="32395" rIns="64790" bIns="32395"/>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4790" tIns="32395" rIns="64790" bIns="32395"/>
          <a:lstStyle/>
          <a:p>
            <a:endParaRPr lang="en-US" dirty="0"/>
          </a:p>
        </p:txBody>
      </p:sp>
      <p:sp>
        <p:nvSpPr>
          <p:cNvPr id="4" name="Slide Number Placeholder 3"/>
          <p:cNvSpPr>
            <a:spLocks noGrp="1"/>
          </p:cNvSpPr>
          <p:nvPr>
            <p:ph type="sldNum" sz="quarter" idx="10"/>
          </p:nvPr>
        </p:nvSpPr>
        <p:spPr/>
        <p:txBody>
          <a:bodyPr lIns="64790" tIns="32395" rIns="64790" bIns="32395"/>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4790" tIns="32395" rIns="64790" bIns="32395"/>
          <a:lstStyle/>
          <a:p>
            <a:endParaRPr lang="en-US" dirty="0"/>
          </a:p>
        </p:txBody>
      </p:sp>
      <p:sp>
        <p:nvSpPr>
          <p:cNvPr id="4" name="Slide Number Placeholder 3"/>
          <p:cNvSpPr>
            <a:spLocks noGrp="1"/>
          </p:cNvSpPr>
          <p:nvPr>
            <p:ph type="sldNum" sz="quarter" idx="10"/>
          </p:nvPr>
        </p:nvSpPr>
        <p:spPr/>
        <p:txBody>
          <a:bodyPr lIns="64790" tIns="32395" rIns="64790" bIns="32395"/>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4790" tIns="32395" rIns="64790" bIns="32395"/>
          <a:lstStyle/>
          <a:p>
            <a:endParaRPr lang="en-US" dirty="0"/>
          </a:p>
        </p:txBody>
      </p:sp>
      <p:sp>
        <p:nvSpPr>
          <p:cNvPr id="4" name="Slide Number Placeholder 3"/>
          <p:cNvSpPr>
            <a:spLocks noGrp="1"/>
          </p:cNvSpPr>
          <p:nvPr>
            <p:ph type="sldNum" sz="quarter" idx="10"/>
          </p:nvPr>
        </p:nvSpPr>
        <p:spPr/>
        <p:txBody>
          <a:bodyPr lIns="64790" tIns="32395" rIns="64790" bIns="32395"/>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64790" tIns="32395" rIns="64790" bIns="32395"/>
          <a:lstStyle/>
          <a:p>
            <a:endParaRPr lang="en-US" dirty="0"/>
          </a:p>
        </p:txBody>
      </p:sp>
      <p:sp>
        <p:nvSpPr>
          <p:cNvPr id="4" name="Slide Number Placeholder 3"/>
          <p:cNvSpPr>
            <a:spLocks noGrp="1"/>
          </p:cNvSpPr>
          <p:nvPr>
            <p:ph type="sldNum" sz="quarter" idx="10"/>
          </p:nvPr>
        </p:nvSpPr>
        <p:spPr/>
        <p:txBody>
          <a:bodyPr lIns="64790" tIns="32395" rIns="64790" bIns="32395"/>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7962"/>
            <a:ext cx="14630400" cy="9068000"/>
          </a:xfrm>
          <a:prstGeom prst="rect">
            <a:avLst/>
          </a:prstGeom>
        </p:spPr>
      </p:pic>
      <p:pic>
        <p:nvPicPr>
          <p:cNvPr id="4" name="Image 1" descr="preencoded.png"/>
          <p:cNvPicPr>
            <a:picLocks noChangeAspect="1"/>
          </p:cNvPicPr>
          <p:nvPr/>
        </p:nvPicPr>
        <p:blipFill>
          <a:blip r:embed="rId4"/>
          <a:stretch>
            <a:fillRect/>
          </a:stretch>
        </p:blipFill>
        <p:spPr>
          <a:xfrm>
            <a:off x="114301" y="299500"/>
            <a:ext cx="5486400" cy="8484924"/>
          </a:xfrm>
          <a:prstGeom prst="rect">
            <a:avLst/>
          </a:prstGeom>
        </p:spPr>
      </p:pic>
      <p:sp>
        <p:nvSpPr>
          <p:cNvPr id="5" name="Text 1"/>
          <p:cNvSpPr/>
          <p:nvPr/>
        </p:nvSpPr>
        <p:spPr>
          <a:xfrm>
            <a:off x="7009198" y="301322"/>
            <a:ext cx="6529372" cy="2059139"/>
          </a:xfrm>
          <a:prstGeom prst="rect">
            <a:avLst/>
          </a:prstGeom>
          <a:noFill/>
          <a:ln/>
        </p:spPr>
        <p:txBody>
          <a:bodyPr wrap="none" rtlCol="0" anchor="t"/>
          <a:lstStyle/>
          <a:p>
            <a:pPr marL="0" indent="0" algn="ctr">
              <a:lnSpc>
                <a:spcPts val="7101"/>
              </a:lnSpc>
              <a:buNone/>
            </a:pPr>
            <a:r>
              <a:rPr lang="en-US" sz="4800" b="1" dirty="0">
                <a:solidFill>
                  <a:srgbClr val="00FFFF"/>
                </a:solidFill>
                <a:latin typeface="Arial" panose="020B0604020202020204" pitchFamily="34" charset="0"/>
                <a:ea typeface="Nunito" pitchFamily="34" charset="-122"/>
                <a:cs typeface="Arial" panose="020B0604020202020204" pitchFamily="34" charset="0"/>
              </a:rPr>
              <a:t>Dice Game Project </a:t>
            </a:r>
          </a:p>
          <a:p>
            <a:pPr marL="0" indent="0" algn="ctr">
              <a:lnSpc>
                <a:spcPts val="7101"/>
              </a:lnSpc>
              <a:buNone/>
            </a:pPr>
            <a:r>
              <a:rPr lang="en-US" sz="4800" b="1" dirty="0">
                <a:solidFill>
                  <a:srgbClr val="00FFFF"/>
                </a:solidFill>
                <a:latin typeface="Arial" panose="020B0604020202020204" pitchFamily="34" charset="0"/>
                <a:ea typeface="Nunito" pitchFamily="34" charset="-122"/>
                <a:cs typeface="Arial" panose="020B0604020202020204" pitchFamily="34" charset="0"/>
              </a:rPr>
              <a:t>By</a:t>
            </a:r>
          </a:p>
          <a:p>
            <a:pPr marL="0" indent="0" algn="ctr">
              <a:lnSpc>
                <a:spcPts val="7101"/>
              </a:lnSpc>
              <a:buNone/>
            </a:pPr>
            <a:r>
              <a:rPr lang="en-US" sz="4800" b="1" dirty="0">
                <a:solidFill>
                  <a:srgbClr val="00FFFF"/>
                </a:solidFill>
                <a:latin typeface="Arial" panose="020B0604020202020204" pitchFamily="34" charset="0"/>
                <a:ea typeface="Nunito" pitchFamily="34" charset="-122"/>
                <a:cs typeface="Arial" panose="020B0604020202020204" pitchFamily="34" charset="0"/>
              </a:rPr>
              <a:t>Batch - 1 </a:t>
            </a:r>
            <a:endParaRPr lang="en-US" sz="4800" dirty="0">
              <a:solidFill>
                <a:srgbClr val="00FFFF"/>
              </a:solidFill>
              <a:latin typeface="Arial" panose="020B0604020202020204" pitchFamily="34" charset="0"/>
              <a:cs typeface="Arial" panose="020B0604020202020204" pitchFamily="34" charset="0"/>
            </a:endParaRPr>
          </a:p>
        </p:txBody>
      </p:sp>
      <p:sp>
        <p:nvSpPr>
          <p:cNvPr id="8" name="Text 4"/>
          <p:cNvSpPr/>
          <p:nvPr/>
        </p:nvSpPr>
        <p:spPr>
          <a:xfrm>
            <a:off x="7315200" y="3890831"/>
            <a:ext cx="6154455" cy="4254607"/>
          </a:xfrm>
          <a:prstGeom prst="rect">
            <a:avLst/>
          </a:prstGeom>
          <a:noFill/>
          <a:ln/>
        </p:spPr>
        <p:txBody>
          <a:bodyPr wrap="square" rtlCol="0" anchor="ctr" anchorCtr="0">
            <a:normAutofit lnSpcReduction="10000"/>
          </a:bodyPr>
          <a:lstStyle/>
          <a:p>
            <a:pPr marL="457200" indent="-457200">
              <a:lnSpc>
                <a:spcPct val="150000"/>
              </a:lnSpc>
              <a:buFont typeface="Wingdings" panose="05000000000000000000" pitchFamily="2" charset="2"/>
              <a:buChar char="Ø"/>
            </a:pPr>
            <a:r>
              <a:rPr lang="en-US" sz="3200" dirty="0">
                <a:solidFill>
                  <a:srgbClr val="FFFFFF"/>
                </a:solidFill>
                <a:latin typeface="PT Sans" pitchFamily="34" charset="0"/>
                <a:ea typeface="PT Sans" pitchFamily="34" charset="-122"/>
                <a:cs typeface="PT Sans" pitchFamily="34" charset="-120"/>
              </a:rPr>
              <a:t>Ria 		– 22UP1A1201</a:t>
            </a:r>
          </a:p>
          <a:p>
            <a:pPr marL="457200" indent="-457200">
              <a:lnSpc>
                <a:spcPct val="150000"/>
              </a:lnSpc>
              <a:buFont typeface="Wingdings" panose="05000000000000000000" pitchFamily="2" charset="2"/>
              <a:buChar char="Ø"/>
            </a:pPr>
            <a:r>
              <a:rPr lang="en-US" sz="3200" dirty="0" err="1">
                <a:solidFill>
                  <a:srgbClr val="FFFFFF"/>
                </a:solidFill>
                <a:latin typeface="PT Sans" pitchFamily="34" charset="0"/>
                <a:ea typeface="PT Sans" pitchFamily="34" charset="-122"/>
                <a:cs typeface="PT Sans" pitchFamily="34" charset="-120"/>
              </a:rPr>
              <a:t>Sravanthi</a:t>
            </a:r>
            <a:r>
              <a:rPr lang="en-US" sz="3200" dirty="0">
                <a:solidFill>
                  <a:srgbClr val="FFFFFF"/>
                </a:solidFill>
                <a:latin typeface="PT Sans" pitchFamily="34" charset="0"/>
                <a:ea typeface="PT Sans" pitchFamily="34" charset="-122"/>
                <a:cs typeface="PT Sans" pitchFamily="34" charset="-120"/>
              </a:rPr>
              <a:t> 	– 22UP1A1223</a:t>
            </a:r>
          </a:p>
          <a:p>
            <a:pPr marL="457200" indent="-457200">
              <a:lnSpc>
                <a:spcPct val="150000"/>
              </a:lnSpc>
              <a:buFont typeface="Wingdings" panose="05000000000000000000" pitchFamily="2" charset="2"/>
              <a:buChar char="Ø"/>
            </a:pPr>
            <a:r>
              <a:rPr lang="en-US" sz="3200">
                <a:solidFill>
                  <a:srgbClr val="FFFFFF"/>
                </a:solidFill>
                <a:latin typeface="PT Sans" pitchFamily="34" charset="0"/>
                <a:ea typeface="PT Sans" pitchFamily="34" charset="-122"/>
                <a:cs typeface="PT Sans" pitchFamily="34" charset="-120"/>
              </a:rPr>
              <a:t>Trishitha </a:t>
            </a:r>
            <a:r>
              <a:rPr lang="en-US" sz="3200" dirty="0">
                <a:solidFill>
                  <a:srgbClr val="FFFFFF"/>
                </a:solidFill>
                <a:latin typeface="PT Sans" pitchFamily="34" charset="0"/>
                <a:ea typeface="PT Sans" pitchFamily="34" charset="-122"/>
                <a:cs typeface="PT Sans" pitchFamily="34" charset="-120"/>
              </a:rPr>
              <a:t>	– 22UP1A1224</a:t>
            </a:r>
          </a:p>
          <a:p>
            <a:pPr marL="457200" indent="-457200">
              <a:lnSpc>
                <a:spcPct val="150000"/>
              </a:lnSpc>
              <a:buFont typeface="Wingdings" panose="05000000000000000000" pitchFamily="2" charset="2"/>
              <a:buChar char="Ø"/>
            </a:pPr>
            <a:r>
              <a:rPr lang="en-US" sz="3200" dirty="0" err="1">
                <a:solidFill>
                  <a:srgbClr val="FFFFFF"/>
                </a:solidFill>
                <a:latin typeface="PT Sans" pitchFamily="34" charset="0"/>
                <a:ea typeface="PT Sans" pitchFamily="34" charset="-122"/>
                <a:cs typeface="PT Sans" pitchFamily="34" charset="-120"/>
              </a:rPr>
              <a:t>Charitha</a:t>
            </a:r>
            <a:r>
              <a:rPr lang="en-US" sz="3200" dirty="0">
                <a:solidFill>
                  <a:srgbClr val="FFFFFF"/>
                </a:solidFill>
                <a:latin typeface="PT Sans" pitchFamily="34" charset="0"/>
                <a:ea typeface="PT Sans" pitchFamily="34" charset="-122"/>
                <a:cs typeface="PT Sans" pitchFamily="34" charset="-120"/>
              </a:rPr>
              <a:t> 	– 22UP1A1236</a:t>
            </a:r>
          </a:p>
          <a:p>
            <a:pPr marL="457200" indent="-457200">
              <a:lnSpc>
                <a:spcPct val="150000"/>
              </a:lnSpc>
              <a:buFont typeface="Wingdings" panose="05000000000000000000" pitchFamily="2" charset="2"/>
              <a:buChar char="Ø"/>
            </a:pPr>
            <a:r>
              <a:rPr lang="en-US" sz="3200" dirty="0">
                <a:solidFill>
                  <a:srgbClr val="FFFFFF"/>
                </a:solidFill>
                <a:latin typeface="PT Sans" pitchFamily="34" charset="0"/>
                <a:ea typeface="PT Sans" pitchFamily="34" charset="-122"/>
                <a:cs typeface="PT Sans" pitchFamily="34" charset="-120"/>
              </a:rPr>
              <a:t>Prasanna 	– 22UP1A1239</a:t>
            </a:r>
          </a:p>
          <a:p>
            <a:pPr marL="457200" indent="-457200">
              <a:lnSpc>
                <a:spcPct val="150000"/>
              </a:lnSpc>
              <a:buFont typeface="Wingdings" panose="05000000000000000000" pitchFamily="2" charset="2"/>
              <a:buChar char="Ø"/>
            </a:pPr>
            <a:r>
              <a:rPr lang="en-US" sz="3200" dirty="0">
                <a:solidFill>
                  <a:srgbClr val="FFFFFF"/>
                </a:solidFill>
                <a:latin typeface="PT Sans" pitchFamily="34" charset="0"/>
                <a:ea typeface="PT Sans" pitchFamily="34" charset="-122"/>
                <a:cs typeface="PT Sans" pitchFamily="34" charset="-120"/>
              </a:rPr>
              <a:t>Radhika 	– 22UP1A1258</a:t>
            </a:r>
          </a:p>
        </p:txBody>
      </p:sp>
      <p:sp>
        <p:nvSpPr>
          <p:cNvPr id="14" name="Text 4">
            <a:extLst>
              <a:ext uri="{FF2B5EF4-FFF2-40B4-BE49-F238E27FC236}">
                <a16:creationId xmlns:a16="http://schemas.microsoft.com/office/drawing/2014/main" id="{89662946-D275-98DE-9593-39AC557AEC44}"/>
              </a:ext>
            </a:extLst>
          </p:cNvPr>
          <p:cNvSpPr/>
          <p:nvPr/>
        </p:nvSpPr>
        <p:spPr>
          <a:xfrm>
            <a:off x="6115567" y="3196899"/>
            <a:ext cx="3670563" cy="776698"/>
          </a:xfrm>
          <a:prstGeom prst="rect">
            <a:avLst/>
          </a:prstGeom>
          <a:noFill/>
          <a:ln/>
        </p:spPr>
        <p:txBody>
          <a:bodyPr wrap="none" rtlCol="0" anchor="ctr" anchorCtr="0"/>
          <a:lstStyle/>
          <a:p>
            <a:pPr marL="0" indent="0">
              <a:buNone/>
            </a:pPr>
            <a:r>
              <a:rPr lang="en-US" sz="3600" b="1" i="1" dirty="0">
                <a:solidFill>
                  <a:schemeClr val="accent4">
                    <a:lumMod val="60000"/>
                    <a:lumOff val="40000"/>
                  </a:schemeClr>
                </a:solidFill>
                <a:latin typeface="Book Antiqua" panose="02040602050305030304" pitchFamily="18" charset="0"/>
                <a:ea typeface="PT Sans" pitchFamily="34" charset="-122"/>
                <a:cs typeface="PT Sans" pitchFamily="34" charset="-120"/>
              </a:rPr>
              <a:t>Team Members :</a:t>
            </a:r>
            <a:endParaRPr lang="en-US" sz="3200" dirty="0">
              <a:solidFill>
                <a:schemeClr val="accent4">
                  <a:lumMod val="60000"/>
                  <a:lumOff val="40000"/>
                </a:schemeClr>
              </a:solidFill>
              <a:latin typeface="PT Sans" pitchFamily="34" charset="0"/>
              <a:ea typeface="PT Sans" pitchFamily="34" charset="-122"/>
              <a:cs typeface="PT Sans"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878" y="0"/>
            <a:ext cx="14630400" cy="8229600"/>
          </a:xfrm>
          <a:prstGeom prst="rect">
            <a:avLst/>
          </a:prstGeom>
        </p:spPr>
      </p:pic>
      <p:sp>
        <p:nvSpPr>
          <p:cNvPr id="4" name="Text 1"/>
          <p:cNvSpPr/>
          <p:nvPr/>
        </p:nvSpPr>
        <p:spPr>
          <a:xfrm>
            <a:off x="643347" y="706876"/>
            <a:ext cx="5364666" cy="942617"/>
          </a:xfrm>
          <a:prstGeom prst="rect">
            <a:avLst/>
          </a:prstGeom>
          <a:noFill/>
          <a:ln/>
        </p:spPr>
        <p:txBody>
          <a:bodyPr wrap="none" rtlCol="0" anchor="ctr" anchorCtr="0"/>
          <a:lstStyle/>
          <a:p>
            <a:pPr marL="0" indent="0">
              <a:lnSpc>
                <a:spcPts val="5146"/>
              </a:lnSpc>
              <a:buNone/>
            </a:pPr>
            <a:r>
              <a:rPr lang="en-US" sz="4117" b="1" dirty="0">
                <a:solidFill>
                  <a:srgbClr val="00CC00"/>
                </a:solidFill>
                <a:latin typeface="Nunito" pitchFamily="34" charset="0"/>
                <a:ea typeface="Nunito" pitchFamily="34" charset="-122"/>
                <a:cs typeface="Nunito" pitchFamily="34" charset="-120"/>
              </a:rPr>
              <a:t>Game Mechanics</a:t>
            </a:r>
            <a:endParaRPr lang="en-US" sz="4117" dirty="0">
              <a:solidFill>
                <a:srgbClr val="00CC00"/>
              </a:solidFill>
            </a:endParaRPr>
          </a:p>
        </p:txBody>
      </p:sp>
      <p:sp>
        <p:nvSpPr>
          <p:cNvPr id="5" name="Shape 2"/>
          <p:cNvSpPr/>
          <p:nvPr/>
        </p:nvSpPr>
        <p:spPr>
          <a:xfrm>
            <a:off x="2367904" y="2363217"/>
            <a:ext cx="9933503" cy="27742"/>
          </a:xfrm>
          <a:prstGeom prst="rect">
            <a:avLst/>
          </a:prstGeom>
          <a:solidFill>
            <a:srgbClr val="262654"/>
          </a:solidFill>
          <a:ln/>
        </p:spPr>
      </p:sp>
      <p:sp>
        <p:nvSpPr>
          <p:cNvPr id="6" name="Shape 3"/>
          <p:cNvSpPr/>
          <p:nvPr/>
        </p:nvSpPr>
        <p:spPr>
          <a:xfrm>
            <a:off x="3916025" y="2363157"/>
            <a:ext cx="27742" cy="777597"/>
          </a:xfrm>
          <a:prstGeom prst="rect">
            <a:avLst/>
          </a:prstGeom>
          <a:solidFill>
            <a:srgbClr val="F2B42D"/>
          </a:solidFill>
          <a:ln/>
        </p:spPr>
      </p:sp>
      <p:sp>
        <p:nvSpPr>
          <p:cNvPr id="7" name="Shape 4"/>
          <p:cNvSpPr/>
          <p:nvPr/>
        </p:nvSpPr>
        <p:spPr>
          <a:xfrm>
            <a:off x="3680449" y="2132295"/>
            <a:ext cx="499943" cy="499943"/>
          </a:xfrm>
          <a:prstGeom prst="roundRect">
            <a:avLst>
              <a:gd name="adj" fmla="val 80001"/>
            </a:avLst>
          </a:prstGeom>
          <a:solidFill>
            <a:srgbClr val="00002E"/>
          </a:solidFill>
          <a:ln w="22860">
            <a:solidFill>
              <a:srgbClr val="FFFFFF"/>
            </a:solidFill>
            <a:prstDash val="solid"/>
          </a:ln>
        </p:spPr>
      </p:sp>
      <p:sp>
        <p:nvSpPr>
          <p:cNvPr id="8" name="Text 5"/>
          <p:cNvSpPr/>
          <p:nvPr/>
        </p:nvSpPr>
        <p:spPr>
          <a:xfrm>
            <a:off x="3835837" y="2206352"/>
            <a:ext cx="188238" cy="313730"/>
          </a:xfrm>
          <a:prstGeom prst="rect">
            <a:avLst/>
          </a:prstGeom>
          <a:noFill/>
          <a:ln/>
        </p:spPr>
        <p:txBody>
          <a:bodyPr wrap="none" rtlCol="0" anchor="t"/>
          <a:lstStyle/>
          <a:p>
            <a:pPr marL="0" indent="0" algn="ctr">
              <a:lnSpc>
                <a:spcPts val="2470"/>
              </a:lnSpc>
              <a:buNone/>
            </a:pPr>
            <a:r>
              <a:rPr lang="en-US" sz="2470" b="1" dirty="0">
                <a:solidFill>
                  <a:srgbClr val="F2B42D"/>
                </a:solidFill>
                <a:latin typeface="Nunito" pitchFamily="34" charset="0"/>
                <a:ea typeface="Nunito" pitchFamily="34" charset="-122"/>
                <a:cs typeface="Nunito" pitchFamily="34" charset="-120"/>
              </a:rPr>
              <a:t>1</a:t>
            </a:r>
            <a:endParaRPr lang="en-US" sz="2470" dirty="0"/>
          </a:p>
        </p:txBody>
      </p:sp>
      <p:sp>
        <p:nvSpPr>
          <p:cNvPr id="9" name="Text 6"/>
          <p:cNvSpPr/>
          <p:nvPr/>
        </p:nvSpPr>
        <p:spPr>
          <a:xfrm>
            <a:off x="2622828" y="3363103"/>
            <a:ext cx="2614017" cy="326827"/>
          </a:xfrm>
          <a:prstGeom prst="rect">
            <a:avLst/>
          </a:prstGeom>
          <a:noFill/>
          <a:ln/>
        </p:spPr>
        <p:txBody>
          <a:bodyPr wrap="none" rtlCol="0" anchor="t"/>
          <a:lstStyle/>
          <a:p>
            <a:pPr marL="0" indent="0" algn="ctr">
              <a:lnSpc>
                <a:spcPts val="2573"/>
              </a:lnSpc>
              <a:buNone/>
            </a:pPr>
            <a:r>
              <a:rPr lang="en-US" sz="2800" b="1" dirty="0">
                <a:solidFill>
                  <a:srgbClr val="F2B42D"/>
                </a:solidFill>
                <a:latin typeface="Nunito" pitchFamily="34" charset="0"/>
                <a:ea typeface="Nunito" pitchFamily="34" charset="-122"/>
                <a:cs typeface="Nunito" pitchFamily="34" charset="-120"/>
              </a:rPr>
              <a:t>Roll the Dice</a:t>
            </a:r>
            <a:endParaRPr lang="en-US" sz="2800" dirty="0"/>
          </a:p>
        </p:txBody>
      </p:sp>
      <p:sp>
        <p:nvSpPr>
          <p:cNvPr id="10" name="Text 7"/>
          <p:cNvSpPr/>
          <p:nvPr/>
        </p:nvSpPr>
        <p:spPr>
          <a:xfrm>
            <a:off x="2570559" y="3823160"/>
            <a:ext cx="2718673" cy="2258665"/>
          </a:xfrm>
          <a:prstGeom prst="rect">
            <a:avLst/>
          </a:prstGeom>
          <a:noFill/>
          <a:ln/>
        </p:spPr>
        <p:txBody>
          <a:bodyPr wrap="square" rtlCol="0" anchor="t"/>
          <a:lstStyle/>
          <a:p>
            <a:pPr marL="0" indent="0" algn="ctr">
              <a:lnSpc>
                <a:spcPts val="2624"/>
              </a:lnSpc>
              <a:buNone/>
            </a:pPr>
            <a:r>
              <a:rPr lang="en-US" sz="2000" dirty="0">
                <a:solidFill>
                  <a:srgbClr val="FFFFFF"/>
                </a:solidFill>
                <a:latin typeface="PT Sans" pitchFamily="34" charset="0"/>
                <a:ea typeface="PT Sans" pitchFamily="34" charset="-122"/>
                <a:cs typeface="PT Sans" pitchFamily="34" charset="-120"/>
              </a:rPr>
              <a:t>The player clicks a button to simulate rolling a pair of dice. The dice values are randomly generated.</a:t>
            </a:r>
            <a:endParaRPr lang="en-US" sz="2000" dirty="0"/>
          </a:p>
        </p:txBody>
      </p:sp>
      <p:sp>
        <p:nvSpPr>
          <p:cNvPr id="11" name="Shape 8"/>
          <p:cNvSpPr/>
          <p:nvPr/>
        </p:nvSpPr>
        <p:spPr>
          <a:xfrm>
            <a:off x="7301210" y="2363157"/>
            <a:ext cx="27742" cy="777597"/>
          </a:xfrm>
          <a:prstGeom prst="rect">
            <a:avLst/>
          </a:prstGeom>
          <a:solidFill>
            <a:srgbClr val="D7425E"/>
          </a:solidFill>
          <a:ln/>
        </p:spPr>
      </p:sp>
      <p:sp>
        <p:nvSpPr>
          <p:cNvPr id="12" name="Shape 9"/>
          <p:cNvSpPr/>
          <p:nvPr/>
        </p:nvSpPr>
        <p:spPr>
          <a:xfrm>
            <a:off x="7084219" y="2132295"/>
            <a:ext cx="499943" cy="499943"/>
          </a:xfrm>
          <a:prstGeom prst="roundRect">
            <a:avLst>
              <a:gd name="adj" fmla="val 80001"/>
            </a:avLst>
          </a:prstGeom>
          <a:solidFill>
            <a:srgbClr val="00002E"/>
          </a:solidFill>
          <a:ln w="22860">
            <a:solidFill>
              <a:srgbClr val="FFFFFF"/>
            </a:solidFill>
            <a:prstDash val="solid"/>
          </a:ln>
        </p:spPr>
      </p:sp>
      <p:sp>
        <p:nvSpPr>
          <p:cNvPr id="13" name="Text 10"/>
          <p:cNvSpPr/>
          <p:nvPr/>
        </p:nvSpPr>
        <p:spPr>
          <a:xfrm>
            <a:off x="7240537" y="2206352"/>
            <a:ext cx="188238" cy="313730"/>
          </a:xfrm>
          <a:prstGeom prst="rect">
            <a:avLst/>
          </a:prstGeom>
          <a:noFill/>
          <a:ln/>
        </p:spPr>
        <p:txBody>
          <a:bodyPr wrap="none" rtlCol="0" anchor="t"/>
          <a:lstStyle/>
          <a:p>
            <a:pPr marL="0" indent="0" algn="ctr">
              <a:lnSpc>
                <a:spcPts val="2470"/>
              </a:lnSpc>
              <a:buNone/>
            </a:pPr>
            <a:r>
              <a:rPr lang="en-US" sz="2470" b="1" dirty="0">
                <a:solidFill>
                  <a:srgbClr val="D7425E"/>
                </a:solidFill>
                <a:latin typeface="Nunito" pitchFamily="34" charset="0"/>
                <a:ea typeface="Nunito" pitchFamily="34" charset="-122"/>
                <a:cs typeface="Nunito" pitchFamily="34" charset="-120"/>
              </a:rPr>
              <a:t>2</a:t>
            </a:r>
            <a:endParaRPr lang="en-US" sz="2470" dirty="0"/>
          </a:p>
        </p:txBody>
      </p:sp>
      <p:sp>
        <p:nvSpPr>
          <p:cNvPr id="14" name="Text 11"/>
          <p:cNvSpPr/>
          <p:nvPr/>
        </p:nvSpPr>
        <p:spPr>
          <a:xfrm>
            <a:off x="6008013" y="3363103"/>
            <a:ext cx="2614017" cy="326827"/>
          </a:xfrm>
          <a:prstGeom prst="rect">
            <a:avLst/>
          </a:prstGeom>
          <a:noFill/>
          <a:ln/>
        </p:spPr>
        <p:txBody>
          <a:bodyPr wrap="none" rtlCol="0" anchor="t"/>
          <a:lstStyle/>
          <a:p>
            <a:pPr marL="0" indent="0" algn="ctr">
              <a:lnSpc>
                <a:spcPts val="2573"/>
              </a:lnSpc>
              <a:buNone/>
            </a:pPr>
            <a:r>
              <a:rPr lang="en-US" sz="2800" b="1" dirty="0">
                <a:solidFill>
                  <a:srgbClr val="D7425E"/>
                </a:solidFill>
                <a:latin typeface="Nunito" pitchFamily="34" charset="0"/>
                <a:ea typeface="Nunito" pitchFamily="34" charset="-122"/>
                <a:cs typeface="Nunito" pitchFamily="34" charset="-120"/>
              </a:rPr>
              <a:t>Score Calculation</a:t>
            </a:r>
            <a:endParaRPr lang="en-US" sz="2800" dirty="0"/>
          </a:p>
        </p:txBody>
      </p:sp>
      <p:sp>
        <p:nvSpPr>
          <p:cNvPr id="15" name="Text 12"/>
          <p:cNvSpPr/>
          <p:nvPr/>
        </p:nvSpPr>
        <p:spPr>
          <a:xfrm>
            <a:off x="5955744" y="3823160"/>
            <a:ext cx="2718673" cy="1939689"/>
          </a:xfrm>
          <a:prstGeom prst="rect">
            <a:avLst/>
          </a:prstGeom>
          <a:noFill/>
          <a:ln/>
        </p:spPr>
        <p:txBody>
          <a:bodyPr wrap="square" rtlCol="0" anchor="t"/>
          <a:lstStyle/>
          <a:p>
            <a:pPr marL="0" indent="0" algn="ctr">
              <a:lnSpc>
                <a:spcPts val="2624"/>
              </a:lnSpc>
              <a:buNone/>
            </a:pPr>
            <a:r>
              <a:rPr lang="en-US" sz="2000" dirty="0">
                <a:solidFill>
                  <a:srgbClr val="FFFFFF"/>
                </a:solidFill>
                <a:latin typeface="PT Sans" pitchFamily="34" charset="0"/>
                <a:ea typeface="PT Sans" pitchFamily="34" charset="-122"/>
                <a:cs typeface="PT Sans" pitchFamily="34" charset="-120"/>
              </a:rPr>
              <a:t>The game calculates the  score of the dice roll and displays it to the player.</a:t>
            </a:r>
            <a:endParaRPr lang="en-US" sz="2000" dirty="0"/>
          </a:p>
        </p:txBody>
      </p:sp>
      <p:sp>
        <p:nvSpPr>
          <p:cNvPr id="16" name="Shape 13"/>
          <p:cNvSpPr/>
          <p:nvPr/>
        </p:nvSpPr>
        <p:spPr>
          <a:xfrm>
            <a:off x="10686395" y="2363157"/>
            <a:ext cx="27742" cy="777597"/>
          </a:xfrm>
          <a:prstGeom prst="rect">
            <a:avLst/>
          </a:prstGeom>
          <a:solidFill>
            <a:srgbClr val="DD785E"/>
          </a:solidFill>
          <a:ln/>
        </p:spPr>
      </p:sp>
      <p:sp>
        <p:nvSpPr>
          <p:cNvPr id="17" name="Shape 14"/>
          <p:cNvSpPr/>
          <p:nvPr/>
        </p:nvSpPr>
        <p:spPr>
          <a:xfrm>
            <a:off x="10431304" y="2132295"/>
            <a:ext cx="499943" cy="499943"/>
          </a:xfrm>
          <a:prstGeom prst="roundRect">
            <a:avLst>
              <a:gd name="adj" fmla="val 80001"/>
            </a:avLst>
          </a:prstGeom>
          <a:solidFill>
            <a:srgbClr val="00002E"/>
          </a:solidFill>
          <a:ln w="22860">
            <a:solidFill>
              <a:srgbClr val="FFFFFF"/>
            </a:solidFill>
            <a:prstDash val="solid"/>
          </a:ln>
        </p:spPr>
      </p:sp>
      <p:sp>
        <p:nvSpPr>
          <p:cNvPr id="18" name="Text 15"/>
          <p:cNvSpPr/>
          <p:nvPr/>
        </p:nvSpPr>
        <p:spPr>
          <a:xfrm>
            <a:off x="10606207" y="2206352"/>
            <a:ext cx="188238" cy="313730"/>
          </a:xfrm>
          <a:prstGeom prst="rect">
            <a:avLst/>
          </a:prstGeom>
          <a:noFill/>
          <a:ln/>
        </p:spPr>
        <p:txBody>
          <a:bodyPr wrap="none" rtlCol="0" anchor="t"/>
          <a:lstStyle/>
          <a:p>
            <a:pPr marL="0" indent="0" algn="ctr">
              <a:lnSpc>
                <a:spcPts val="2470"/>
              </a:lnSpc>
              <a:buNone/>
            </a:pPr>
            <a:r>
              <a:rPr lang="en-US" sz="2470" b="1" dirty="0">
                <a:solidFill>
                  <a:srgbClr val="DD785E"/>
                </a:solidFill>
                <a:latin typeface="Nunito" pitchFamily="34" charset="0"/>
                <a:ea typeface="Nunito" pitchFamily="34" charset="-122"/>
                <a:cs typeface="Nunito" pitchFamily="34" charset="-120"/>
              </a:rPr>
              <a:t>3</a:t>
            </a:r>
            <a:endParaRPr lang="en-US" sz="2470" dirty="0"/>
          </a:p>
        </p:txBody>
      </p:sp>
      <p:sp>
        <p:nvSpPr>
          <p:cNvPr id="19" name="Text 16"/>
          <p:cNvSpPr/>
          <p:nvPr/>
        </p:nvSpPr>
        <p:spPr>
          <a:xfrm>
            <a:off x="9393317" y="3363103"/>
            <a:ext cx="2614017" cy="326827"/>
          </a:xfrm>
          <a:prstGeom prst="rect">
            <a:avLst/>
          </a:prstGeom>
          <a:noFill/>
          <a:ln/>
        </p:spPr>
        <p:txBody>
          <a:bodyPr wrap="none" rtlCol="0" anchor="t"/>
          <a:lstStyle/>
          <a:p>
            <a:pPr marL="0" indent="0" algn="ctr">
              <a:lnSpc>
                <a:spcPts val="2573"/>
              </a:lnSpc>
              <a:buNone/>
            </a:pPr>
            <a:r>
              <a:rPr lang="en-US" sz="2800" b="1" dirty="0">
                <a:solidFill>
                  <a:srgbClr val="DD785E"/>
                </a:solidFill>
                <a:latin typeface="Nunito" pitchFamily="34" charset="0"/>
                <a:ea typeface="Nunito" pitchFamily="34" charset="-122"/>
                <a:cs typeface="Nunito" pitchFamily="34" charset="-120"/>
              </a:rPr>
              <a:t>Winning Condition</a:t>
            </a:r>
            <a:endParaRPr lang="en-US" sz="2800" dirty="0"/>
          </a:p>
        </p:txBody>
      </p:sp>
      <p:sp>
        <p:nvSpPr>
          <p:cNvPr id="20" name="Text 17"/>
          <p:cNvSpPr/>
          <p:nvPr/>
        </p:nvSpPr>
        <p:spPr>
          <a:xfrm>
            <a:off x="9340929" y="3823160"/>
            <a:ext cx="2718792" cy="3460145"/>
          </a:xfrm>
          <a:prstGeom prst="rect">
            <a:avLst/>
          </a:prstGeom>
          <a:noFill/>
          <a:ln/>
        </p:spPr>
        <p:txBody>
          <a:bodyPr wrap="square" rtlCol="0" anchor="t"/>
          <a:lstStyle/>
          <a:p>
            <a:pPr marL="0" indent="0" algn="ctr">
              <a:lnSpc>
                <a:spcPts val="2624"/>
              </a:lnSpc>
              <a:buNone/>
            </a:pPr>
            <a:r>
              <a:rPr lang="en-US" sz="2000" dirty="0">
                <a:solidFill>
                  <a:srgbClr val="FFFFFF"/>
                </a:solidFill>
                <a:latin typeface="PT Sans" pitchFamily="34" charset="0"/>
                <a:ea typeface="PT Sans" pitchFamily="34" charset="-122"/>
                <a:cs typeface="PT Sans" pitchFamily="34" charset="-120"/>
              </a:rPr>
              <a:t>The game can be set up with different winning conditions. For example, the player could win by rolling the higher number or by achieving a certain total score within a set number of rolls.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873596" y="662152"/>
            <a:ext cx="5228153" cy="653415"/>
          </a:xfrm>
          <a:prstGeom prst="rect">
            <a:avLst/>
          </a:prstGeom>
          <a:noFill/>
          <a:ln/>
        </p:spPr>
        <p:txBody>
          <a:bodyPr wrap="none" rtlCol="0" anchor="t"/>
          <a:lstStyle/>
          <a:p>
            <a:pPr marL="0" indent="0">
              <a:lnSpc>
                <a:spcPts val="5146"/>
              </a:lnSpc>
              <a:buNone/>
            </a:pPr>
            <a:r>
              <a:rPr lang="en-US" sz="4117" b="1" dirty="0">
                <a:solidFill>
                  <a:srgbClr val="00CC00"/>
                </a:solidFill>
                <a:latin typeface="Nunito" pitchFamily="34" charset="0"/>
                <a:ea typeface="Nunito" pitchFamily="34" charset="-122"/>
                <a:cs typeface="Nunito" pitchFamily="34" charset="-120"/>
              </a:rPr>
              <a:t>HTML Structure</a:t>
            </a:r>
            <a:endParaRPr lang="en-US" sz="4117" dirty="0">
              <a:solidFill>
                <a:srgbClr val="00CC00"/>
              </a:solidFill>
            </a:endParaRPr>
          </a:p>
        </p:txBody>
      </p:sp>
      <p:sp>
        <p:nvSpPr>
          <p:cNvPr id="5" name="Text 2"/>
          <p:cNvSpPr/>
          <p:nvPr/>
        </p:nvSpPr>
        <p:spPr>
          <a:xfrm>
            <a:off x="944966" y="1725039"/>
            <a:ext cx="2788397" cy="602172"/>
          </a:xfrm>
          <a:prstGeom prst="rect">
            <a:avLst/>
          </a:prstGeom>
          <a:noFill/>
          <a:ln/>
        </p:spPr>
        <p:txBody>
          <a:bodyPr wrap="none" rtlCol="0" anchor="ctr" anchorCtr="0"/>
          <a:lstStyle/>
          <a:p>
            <a:pPr marL="342900" indent="-342900">
              <a:lnSpc>
                <a:spcPts val="2573"/>
              </a:lnSpc>
              <a:buFont typeface="Wingdings" panose="05000000000000000000" pitchFamily="2" charset="2"/>
              <a:buChar char="§"/>
            </a:pPr>
            <a:r>
              <a:rPr lang="en-US" sz="2800" b="1" dirty="0">
                <a:solidFill>
                  <a:srgbClr val="FF0000"/>
                </a:solidFill>
                <a:latin typeface="Nunito" pitchFamily="34" charset="0"/>
                <a:ea typeface="Nunito" pitchFamily="34" charset="-122"/>
                <a:cs typeface="Nunito" pitchFamily="34" charset="-120"/>
              </a:rPr>
              <a:t>Dice Display</a:t>
            </a:r>
            <a:endParaRPr lang="en-US" sz="2800" dirty="0">
              <a:solidFill>
                <a:srgbClr val="FF0000"/>
              </a:solidFill>
            </a:endParaRPr>
          </a:p>
        </p:txBody>
      </p:sp>
      <p:sp>
        <p:nvSpPr>
          <p:cNvPr id="6" name="Text 3"/>
          <p:cNvSpPr/>
          <p:nvPr/>
        </p:nvSpPr>
        <p:spPr>
          <a:xfrm>
            <a:off x="1029100" y="2395187"/>
            <a:ext cx="3422372" cy="5135135"/>
          </a:xfrm>
          <a:prstGeom prst="rect">
            <a:avLst/>
          </a:prstGeom>
          <a:noFill/>
          <a:ln/>
        </p:spPr>
        <p:txBody>
          <a:bodyPr wrap="square" rtlCol="0" anchor="t"/>
          <a:lstStyle/>
          <a:p>
            <a:pPr marL="0" indent="0">
              <a:lnSpc>
                <a:spcPct val="150000"/>
              </a:lnSpc>
              <a:buNone/>
            </a:pPr>
            <a:r>
              <a:rPr lang="en-US" sz="2400" dirty="0">
                <a:solidFill>
                  <a:srgbClr val="FFFFFF"/>
                </a:solidFill>
                <a:latin typeface="PT Sans" pitchFamily="34" charset="0"/>
                <a:ea typeface="PT Sans" pitchFamily="34" charset="-122"/>
                <a:cs typeface="PT Sans" pitchFamily="34" charset="-120"/>
              </a:rPr>
              <a:t>This section will contain images representing the dice. We'll use two images to represent the two dice that the player rolls. These images will be dynamically updated with the result of each roll using JavaScript.</a:t>
            </a:r>
            <a:endParaRPr lang="en-US" sz="2400" dirty="0"/>
          </a:p>
        </p:txBody>
      </p:sp>
      <p:sp>
        <p:nvSpPr>
          <p:cNvPr id="7" name="Text 4"/>
          <p:cNvSpPr/>
          <p:nvPr/>
        </p:nvSpPr>
        <p:spPr>
          <a:xfrm>
            <a:off x="4707551" y="1764925"/>
            <a:ext cx="2788397" cy="602172"/>
          </a:xfrm>
          <a:prstGeom prst="rect">
            <a:avLst/>
          </a:prstGeom>
          <a:noFill/>
          <a:ln/>
        </p:spPr>
        <p:txBody>
          <a:bodyPr wrap="none" rtlCol="0" anchor="ctr" anchorCtr="0"/>
          <a:lstStyle/>
          <a:p>
            <a:pPr marL="342900" indent="-342900">
              <a:lnSpc>
                <a:spcPts val="2573"/>
              </a:lnSpc>
              <a:buFont typeface="Wingdings" panose="05000000000000000000" pitchFamily="2" charset="2"/>
              <a:buChar char="§"/>
            </a:pPr>
            <a:r>
              <a:rPr lang="en-US" sz="2800" b="1" dirty="0">
                <a:solidFill>
                  <a:srgbClr val="FF0000"/>
                </a:solidFill>
                <a:latin typeface="Nunito" pitchFamily="34" charset="0"/>
                <a:ea typeface="Nunito" pitchFamily="34" charset="-122"/>
                <a:cs typeface="Nunito" pitchFamily="34" charset="-120"/>
              </a:rPr>
              <a:t>Score Display</a:t>
            </a:r>
            <a:endParaRPr lang="en-US" sz="2800" dirty="0">
              <a:solidFill>
                <a:srgbClr val="FF0000"/>
              </a:solidFill>
            </a:endParaRPr>
          </a:p>
        </p:txBody>
      </p:sp>
      <p:sp>
        <p:nvSpPr>
          <p:cNvPr id="8" name="Text 5"/>
          <p:cNvSpPr/>
          <p:nvPr/>
        </p:nvSpPr>
        <p:spPr>
          <a:xfrm>
            <a:off x="5024100" y="2509674"/>
            <a:ext cx="3548441" cy="4029878"/>
          </a:xfrm>
          <a:prstGeom prst="rect">
            <a:avLst/>
          </a:prstGeom>
          <a:noFill/>
          <a:ln/>
        </p:spPr>
        <p:txBody>
          <a:bodyPr wrap="square" rtlCol="0" anchor="t"/>
          <a:lstStyle/>
          <a:p>
            <a:pPr marL="0" indent="0" algn="just">
              <a:lnSpc>
                <a:spcPct val="150000"/>
              </a:lnSpc>
              <a:buNone/>
            </a:pPr>
            <a:r>
              <a:rPr lang="en-US" sz="2400" dirty="0">
                <a:solidFill>
                  <a:srgbClr val="FFFFFF"/>
                </a:solidFill>
                <a:latin typeface="PT Sans" pitchFamily="34" charset="0"/>
                <a:ea typeface="PT Sans" pitchFamily="34" charset="-122"/>
                <a:cs typeface="PT Sans" pitchFamily="34" charset="-120"/>
              </a:rPr>
              <a:t>The score display area will show the player's current score. It will be updated after each dice roll.</a:t>
            </a:r>
            <a:endParaRPr lang="en-US" sz="2400" dirty="0"/>
          </a:p>
        </p:txBody>
      </p:sp>
      <p:sp>
        <p:nvSpPr>
          <p:cNvPr id="9" name="Text 6"/>
          <p:cNvSpPr/>
          <p:nvPr/>
        </p:nvSpPr>
        <p:spPr>
          <a:xfrm>
            <a:off x="9023731" y="1774994"/>
            <a:ext cx="2788397" cy="602172"/>
          </a:xfrm>
          <a:prstGeom prst="rect">
            <a:avLst/>
          </a:prstGeom>
          <a:noFill/>
          <a:ln/>
        </p:spPr>
        <p:txBody>
          <a:bodyPr wrap="none" rtlCol="0" anchor="ctr" anchorCtr="0"/>
          <a:lstStyle/>
          <a:p>
            <a:pPr marL="342900" indent="-342900">
              <a:lnSpc>
                <a:spcPts val="2573"/>
              </a:lnSpc>
              <a:buFont typeface="Wingdings" panose="05000000000000000000" pitchFamily="2" charset="2"/>
              <a:buChar char="§"/>
            </a:pPr>
            <a:r>
              <a:rPr lang="en-US" sz="2800" b="1" dirty="0">
                <a:solidFill>
                  <a:srgbClr val="FF0000"/>
                </a:solidFill>
                <a:latin typeface="Nunito" pitchFamily="34" charset="0"/>
                <a:ea typeface="Nunito" pitchFamily="34" charset="-122"/>
                <a:cs typeface="Nunito" pitchFamily="34" charset="-120"/>
              </a:rPr>
              <a:t>Roll Button</a:t>
            </a:r>
            <a:endParaRPr lang="en-US" sz="2800" dirty="0">
              <a:solidFill>
                <a:srgbClr val="FF0000"/>
              </a:solidFill>
            </a:endParaRPr>
          </a:p>
        </p:txBody>
      </p:sp>
      <p:sp>
        <p:nvSpPr>
          <p:cNvPr id="10" name="Text 7"/>
          <p:cNvSpPr/>
          <p:nvPr/>
        </p:nvSpPr>
        <p:spPr>
          <a:xfrm>
            <a:off x="9166572" y="2509673"/>
            <a:ext cx="3422372" cy="5135135"/>
          </a:xfrm>
          <a:prstGeom prst="rect">
            <a:avLst/>
          </a:prstGeom>
          <a:noFill/>
          <a:ln/>
        </p:spPr>
        <p:txBody>
          <a:bodyPr wrap="square" rtlCol="0" anchor="t"/>
          <a:lstStyle/>
          <a:p>
            <a:pPr marL="0" indent="0" algn="just">
              <a:lnSpc>
                <a:spcPct val="150000"/>
              </a:lnSpc>
              <a:buNone/>
            </a:pPr>
            <a:r>
              <a:rPr lang="en-US" sz="2400" dirty="0">
                <a:solidFill>
                  <a:srgbClr val="FFFFFF"/>
                </a:solidFill>
                <a:latin typeface="PT Sans" pitchFamily="34" charset="0"/>
                <a:ea typeface="PT Sans" pitchFamily="34" charset="-122"/>
                <a:cs typeface="PT Sans" pitchFamily="34" charset="-120"/>
              </a:rPr>
              <a:t>The roll button will trigger the dice roll action. When the player clicks this button, the JavaScript code will generate random dice values and update the display.</a:t>
            </a:r>
            <a:endParaRPr lang="en-US" sz="2400" dirty="0"/>
          </a:p>
        </p:txBody>
      </p:sp>
      <p:pic>
        <p:nvPicPr>
          <p:cNvPr id="1026" name="Picture 2" descr="Why is HTML Used in Web Pages?">
            <a:extLst>
              <a:ext uri="{FF2B5EF4-FFF2-40B4-BE49-F238E27FC236}">
                <a16:creationId xmlns:a16="http://schemas.microsoft.com/office/drawing/2014/main" id="{BA3C8E85-9D6B-85A5-1A16-B63C2E432C3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231" r="16636"/>
          <a:stretch/>
        </p:blipFill>
        <p:spPr bwMode="auto">
          <a:xfrm>
            <a:off x="11921312" y="97363"/>
            <a:ext cx="2633879" cy="1545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182785" y="924907"/>
            <a:ext cx="5228153" cy="653415"/>
          </a:xfrm>
          <a:prstGeom prst="rect">
            <a:avLst/>
          </a:prstGeom>
          <a:noFill/>
          <a:ln/>
        </p:spPr>
        <p:txBody>
          <a:bodyPr wrap="none" rtlCol="0" anchor="t"/>
          <a:lstStyle/>
          <a:p>
            <a:pPr marL="0" indent="0">
              <a:lnSpc>
                <a:spcPts val="5146"/>
              </a:lnSpc>
              <a:buNone/>
            </a:pPr>
            <a:r>
              <a:rPr lang="en-US" sz="4117" b="1" dirty="0">
                <a:solidFill>
                  <a:srgbClr val="00CC00"/>
                </a:solidFill>
                <a:latin typeface="Nunito" pitchFamily="34" charset="0"/>
                <a:ea typeface="Nunito" pitchFamily="34" charset="-122"/>
                <a:cs typeface="Nunito" pitchFamily="34" charset="-120"/>
              </a:rPr>
              <a:t>CSS Styling</a:t>
            </a:r>
            <a:endParaRPr lang="en-US" sz="4117" dirty="0">
              <a:solidFill>
                <a:srgbClr val="00CC00"/>
              </a:solidFill>
            </a:endParaRPr>
          </a:p>
        </p:txBody>
      </p:sp>
      <p:sp>
        <p:nvSpPr>
          <p:cNvPr id="6" name="Shape 2"/>
          <p:cNvSpPr/>
          <p:nvPr/>
        </p:nvSpPr>
        <p:spPr>
          <a:xfrm>
            <a:off x="4258786" y="2007216"/>
            <a:ext cx="499943" cy="499943"/>
          </a:xfrm>
          <a:prstGeom prst="roundRect">
            <a:avLst>
              <a:gd name="adj" fmla="val 80001"/>
            </a:avLst>
          </a:prstGeom>
          <a:solidFill>
            <a:srgbClr val="00002E"/>
          </a:solidFill>
          <a:ln w="22860">
            <a:solidFill>
              <a:srgbClr val="FFFFFF"/>
            </a:solidFill>
            <a:prstDash val="solid"/>
          </a:ln>
        </p:spPr>
      </p:sp>
      <p:sp>
        <p:nvSpPr>
          <p:cNvPr id="7" name="Text 3"/>
          <p:cNvSpPr/>
          <p:nvPr/>
        </p:nvSpPr>
        <p:spPr>
          <a:xfrm>
            <a:off x="4414639" y="2100976"/>
            <a:ext cx="188238" cy="313730"/>
          </a:xfrm>
          <a:prstGeom prst="rect">
            <a:avLst/>
          </a:prstGeom>
          <a:noFill/>
          <a:ln/>
        </p:spPr>
        <p:txBody>
          <a:bodyPr wrap="none" rtlCol="0" anchor="t"/>
          <a:lstStyle/>
          <a:p>
            <a:pPr marL="0" indent="0" algn="ctr">
              <a:lnSpc>
                <a:spcPts val="2470"/>
              </a:lnSpc>
              <a:buNone/>
            </a:pPr>
            <a:r>
              <a:rPr lang="en-US" sz="2800" b="1" dirty="0">
                <a:solidFill>
                  <a:srgbClr val="F2B42D"/>
                </a:solidFill>
                <a:latin typeface="Nunito" pitchFamily="34" charset="0"/>
                <a:ea typeface="Nunito" pitchFamily="34" charset="-122"/>
                <a:cs typeface="Nunito" pitchFamily="34" charset="-120"/>
              </a:rPr>
              <a:t>1</a:t>
            </a:r>
            <a:endParaRPr lang="en-US" sz="2800" dirty="0"/>
          </a:p>
        </p:txBody>
      </p:sp>
      <p:sp>
        <p:nvSpPr>
          <p:cNvPr id="8" name="Text 4"/>
          <p:cNvSpPr/>
          <p:nvPr/>
        </p:nvSpPr>
        <p:spPr>
          <a:xfrm>
            <a:off x="4980900" y="2007869"/>
            <a:ext cx="2614017" cy="326827"/>
          </a:xfrm>
          <a:prstGeom prst="rect">
            <a:avLst/>
          </a:prstGeom>
          <a:noFill/>
          <a:ln/>
        </p:spPr>
        <p:txBody>
          <a:bodyPr wrap="none" rtlCol="0" anchor="t"/>
          <a:lstStyle/>
          <a:p>
            <a:pPr marL="0" indent="0">
              <a:lnSpc>
                <a:spcPts val="2573"/>
              </a:lnSpc>
              <a:buNone/>
            </a:pPr>
            <a:r>
              <a:rPr lang="en-US" sz="2800" b="1" dirty="0">
                <a:solidFill>
                  <a:srgbClr val="F2B42D"/>
                </a:solidFill>
                <a:latin typeface="Nunito" pitchFamily="34" charset="0"/>
                <a:ea typeface="Nunito" pitchFamily="34" charset="-122"/>
                <a:cs typeface="Nunito" pitchFamily="34" charset="-120"/>
              </a:rPr>
              <a:t>Dice Visuals</a:t>
            </a:r>
            <a:endParaRPr lang="en-US" sz="2800" dirty="0"/>
          </a:p>
        </p:txBody>
      </p:sp>
      <p:sp>
        <p:nvSpPr>
          <p:cNvPr id="9" name="Text 5"/>
          <p:cNvSpPr/>
          <p:nvPr/>
        </p:nvSpPr>
        <p:spPr>
          <a:xfrm>
            <a:off x="4980900" y="2604406"/>
            <a:ext cx="3820001" cy="2220694"/>
          </a:xfrm>
          <a:prstGeom prst="rect">
            <a:avLst/>
          </a:prstGeom>
          <a:noFill/>
          <a:ln/>
        </p:spPr>
        <p:txBody>
          <a:bodyPr wrap="square" rtlCol="0" anchor="t"/>
          <a:lstStyle/>
          <a:p>
            <a:pPr marL="0" indent="0" algn="just">
              <a:lnSpc>
                <a:spcPts val="2624"/>
              </a:lnSpc>
              <a:buNone/>
            </a:pPr>
            <a:r>
              <a:rPr lang="en-US" sz="2000" dirty="0">
                <a:solidFill>
                  <a:srgbClr val="FFFFFF"/>
                </a:solidFill>
                <a:latin typeface="PT Sans" pitchFamily="34" charset="0"/>
                <a:ea typeface="PT Sans" pitchFamily="34" charset="-122"/>
                <a:cs typeface="PT Sans" pitchFamily="34" charset="-120"/>
              </a:rPr>
              <a:t>Using CSS, we can style the appearance of the dice. We can choose the color, size, and design of the dice images to create a visually appealing and thematic game experience.</a:t>
            </a:r>
            <a:endParaRPr lang="en-US" sz="2000" dirty="0"/>
          </a:p>
        </p:txBody>
      </p:sp>
      <p:sp>
        <p:nvSpPr>
          <p:cNvPr id="10" name="Shape 6"/>
          <p:cNvSpPr/>
          <p:nvPr/>
        </p:nvSpPr>
        <p:spPr>
          <a:xfrm>
            <a:off x="9018761" y="1989638"/>
            <a:ext cx="499943" cy="499943"/>
          </a:xfrm>
          <a:prstGeom prst="roundRect">
            <a:avLst>
              <a:gd name="adj" fmla="val 80001"/>
            </a:avLst>
          </a:prstGeom>
          <a:solidFill>
            <a:srgbClr val="00002E"/>
          </a:solidFill>
          <a:ln w="22860">
            <a:solidFill>
              <a:srgbClr val="FFFFFF"/>
            </a:solidFill>
            <a:prstDash val="solid"/>
          </a:ln>
        </p:spPr>
      </p:sp>
      <p:sp>
        <p:nvSpPr>
          <p:cNvPr id="11" name="Text 7"/>
          <p:cNvSpPr/>
          <p:nvPr/>
        </p:nvSpPr>
        <p:spPr>
          <a:xfrm>
            <a:off x="9178925" y="2100976"/>
            <a:ext cx="188238" cy="313730"/>
          </a:xfrm>
          <a:prstGeom prst="rect">
            <a:avLst/>
          </a:prstGeom>
          <a:noFill/>
          <a:ln/>
        </p:spPr>
        <p:txBody>
          <a:bodyPr wrap="none" rtlCol="0" anchor="t"/>
          <a:lstStyle/>
          <a:p>
            <a:pPr marL="0" indent="0" algn="ctr">
              <a:lnSpc>
                <a:spcPts val="2470"/>
              </a:lnSpc>
              <a:buNone/>
            </a:pPr>
            <a:r>
              <a:rPr lang="en-US" sz="2800" b="1" dirty="0">
                <a:solidFill>
                  <a:srgbClr val="D7425E"/>
                </a:solidFill>
                <a:latin typeface="Nunito" pitchFamily="34" charset="0"/>
                <a:ea typeface="Nunito" pitchFamily="34" charset="-122"/>
                <a:cs typeface="Nunito" pitchFamily="34" charset="-120"/>
              </a:rPr>
              <a:t>2</a:t>
            </a:r>
            <a:endParaRPr lang="en-US" sz="2800" dirty="0"/>
          </a:p>
        </p:txBody>
      </p:sp>
      <p:sp>
        <p:nvSpPr>
          <p:cNvPr id="12" name="Text 8"/>
          <p:cNvSpPr/>
          <p:nvPr/>
        </p:nvSpPr>
        <p:spPr>
          <a:xfrm>
            <a:off x="9745186" y="2007869"/>
            <a:ext cx="2614017" cy="326827"/>
          </a:xfrm>
          <a:prstGeom prst="rect">
            <a:avLst/>
          </a:prstGeom>
          <a:noFill/>
          <a:ln/>
        </p:spPr>
        <p:txBody>
          <a:bodyPr wrap="none" rtlCol="0" anchor="t"/>
          <a:lstStyle/>
          <a:p>
            <a:pPr marL="0" indent="0">
              <a:lnSpc>
                <a:spcPts val="2573"/>
              </a:lnSpc>
              <a:buNone/>
            </a:pPr>
            <a:r>
              <a:rPr lang="en-US" sz="2800" b="1" dirty="0">
                <a:solidFill>
                  <a:srgbClr val="D7425E"/>
                </a:solidFill>
                <a:latin typeface="Nunito" pitchFamily="34" charset="0"/>
                <a:ea typeface="Nunito" pitchFamily="34" charset="-122"/>
                <a:cs typeface="Nunito" pitchFamily="34" charset="-120"/>
              </a:rPr>
              <a:t>Button Design</a:t>
            </a:r>
            <a:endParaRPr lang="en-US" sz="2800" dirty="0"/>
          </a:p>
        </p:txBody>
      </p:sp>
      <p:sp>
        <p:nvSpPr>
          <p:cNvPr id="13" name="Text 9"/>
          <p:cNvSpPr/>
          <p:nvPr/>
        </p:nvSpPr>
        <p:spPr>
          <a:xfrm>
            <a:off x="9745186" y="2686295"/>
            <a:ext cx="3820001" cy="1899352"/>
          </a:xfrm>
          <a:prstGeom prst="rect">
            <a:avLst/>
          </a:prstGeom>
          <a:noFill/>
          <a:ln/>
        </p:spPr>
        <p:txBody>
          <a:bodyPr wrap="square" rtlCol="0" anchor="t"/>
          <a:lstStyle/>
          <a:p>
            <a:pPr marL="0" indent="0" algn="just">
              <a:lnSpc>
                <a:spcPts val="2624"/>
              </a:lnSpc>
              <a:buNone/>
            </a:pPr>
            <a:r>
              <a:rPr lang="en-US" sz="2000" dirty="0">
                <a:solidFill>
                  <a:srgbClr val="FFFFFF"/>
                </a:solidFill>
                <a:latin typeface="PT Sans" pitchFamily="34" charset="0"/>
                <a:ea typeface="PT Sans" pitchFamily="34" charset="-122"/>
                <a:cs typeface="PT Sans" pitchFamily="34" charset="-120"/>
              </a:rPr>
              <a:t>We can customize the appearance of the roll button with colors, fonts, and borders to match the overall theme of the game.</a:t>
            </a:r>
            <a:endParaRPr lang="en-US" sz="2000" dirty="0"/>
          </a:p>
        </p:txBody>
      </p:sp>
      <p:sp>
        <p:nvSpPr>
          <p:cNvPr id="14" name="Shape 10"/>
          <p:cNvSpPr/>
          <p:nvPr/>
        </p:nvSpPr>
        <p:spPr>
          <a:xfrm>
            <a:off x="4231489" y="5043025"/>
            <a:ext cx="499943" cy="499943"/>
          </a:xfrm>
          <a:prstGeom prst="roundRect">
            <a:avLst>
              <a:gd name="adj" fmla="val 80001"/>
            </a:avLst>
          </a:prstGeom>
          <a:solidFill>
            <a:srgbClr val="00002E"/>
          </a:solidFill>
          <a:ln w="22860">
            <a:solidFill>
              <a:srgbClr val="FFFFFF"/>
            </a:solidFill>
            <a:prstDash val="solid"/>
          </a:ln>
        </p:spPr>
      </p:sp>
      <p:sp>
        <p:nvSpPr>
          <p:cNvPr id="15" name="Text 11"/>
          <p:cNvSpPr/>
          <p:nvPr/>
        </p:nvSpPr>
        <p:spPr>
          <a:xfrm>
            <a:off x="4387342" y="5136131"/>
            <a:ext cx="188238" cy="313730"/>
          </a:xfrm>
          <a:prstGeom prst="rect">
            <a:avLst/>
          </a:prstGeom>
          <a:noFill/>
          <a:ln/>
        </p:spPr>
        <p:txBody>
          <a:bodyPr wrap="none" rtlCol="0" anchor="t"/>
          <a:lstStyle/>
          <a:p>
            <a:pPr marL="0" indent="0" algn="ctr">
              <a:lnSpc>
                <a:spcPts val="2470"/>
              </a:lnSpc>
              <a:buNone/>
            </a:pPr>
            <a:r>
              <a:rPr lang="en-US" sz="2470" b="1" dirty="0">
                <a:solidFill>
                  <a:srgbClr val="DD785E"/>
                </a:solidFill>
                <a:latin typeface="Nunito" pitchFamily="34" charset="0"/>
                <a:ea typeface="Nunito" pitchFamily="34" charset="-122"/>
                <a:cs typeface="Nunito" pitchFamily="34" charset="-120"/>
              </a:rPr>
              <a:t>3</a:t>
            </a:r>
            <a:endParaRPr lang="en-US" sz="2470" dirty="0"/>
          </a:p>
        </p:txBody>
      </p:sp>
      <p:sp>
        <p:nvSpPr>
          <p:cNvPr id="16" name="Text 12"/>
          <p:cNvSpPr/>
          <p:nvPr/>
        </p:nvSpPr>
        <p:spPr>
          <a:xfrm>
            <a:off x="4953603" y="5043025"/>
            <a:ext cx="2719864" cy="326827"/>
          </a:xfrm>
          <a:prstGeom prst="rect">
            <a:avLst/>
          </a:prstGeom>
          <a:noFill/>
          <a:ln/>
        </p:spPr>
        <p:txBody>
          <a:bodyPr wrap="none" rtlCol="0" anchor="t"/>
          <a:lstStyle/>
          <a:p>
            <a:pPr marL="0" indent="0">
              <a:lnSpc>
                <a:spcPts val="2573"/>
              </a:lnSpc>
              <a:buNone/>
            </a:pPr>
            <a:r>
              <a:rPr lang="en-US" sz="2400" b="1" dirty="0">
                <a:solidFill>
                  <a:srgbClr val="DD785E"/>
                </a:solidFill>
                <a:latin typeface="Nunito" pitchFamily="34" charset="0"/>
                <a:ea typeface="Nunito" pitchFamily="34" charset="-122"/>
                <a:cs typeface="Nunito" pitchFamily="34" charset="-120"/>
              </a:rPr>
              <a:t>Layout and Positioning</a:t>
            </a:r>
            <a:endParaRPr lang="en-US" sz="2400" dirty="0"/>
          </a:p>
        </p:txBody>
      </p:sp>
      <p:sp>
        <p:nvSpPr>
          <p:cNvPr id="17" name="Text 13"/>
          <p:cNvSpPr/>
          <p:nvPr/>
        </p:nvSpPr>
        <p:spPr>
          <a:xfrm>
            <a:off x="4953603" y="5503082"/>
            <a:ext cx="8584287" cy="1216739"/>
          </a:xfrm>
          <a:prstGeom prst="rect">
            <a:avLst/>
          </a:prstGeom>
          <a:noFill/>
          <a:ln/>
        </p:spPr>
        <p:txBody>
          <a:bodyPr wrap="square" rtlCol="0" anchor="t"/>
          <a:lstStyle/>
          <a:p>
            <a:pPr marL="0" indent="0" algn="just">
              <a:lnSpc>
                <a:spcPts val="2624"/>
              </a:lnSpc>
              <a:buNone/>
            </a:pPr>
            <a:r>
              <a:rPr lang="en-US" sz="2000" dirty="0">
                <a:solidFill>
                  <a:srgbClr val="FFFFFF"/>
                </a:solidFill>
                <a:latin typeface="PT Sans" pitchFamily="34" charset="0"/>
                <a:ea typeface="PT Sans" pitchFamily="34" charset="-122"/>
                <a:cs typeface="PT Sans" pitchFamily="34" charset="-120"/>
              </a:rPr>
              <a:t>CSS will help us arrange the dice, score display, and roll button in a visually pleasing layout on the game screen. We can also add background images and other decorative elements using CSS.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780097" y="519931"/>
            <a:ext cx="5608677" cy="653415"/>
          </a:xfrm>
          <a:prstGeom prst="rect">
            <a:avLst/>
          </a:prstGeom>
          <a:noFill/>
          <a:ln/>
        </p:spPr>
        <p:txBody>
          <a:bodyPr wrap="none" rtlCol="0" anchor="t"/>
          <a:lstStyle/>
          <a:p>
            <a:pPr marL="0" indent="0">
              <a:lnSpc>
                <a:spcPts val="5146"/>
              </a:lnSpc>
              <a:buNone/>
            </a:pPr>
            <a:r>
              <a:rPr lang="en-US" sz="4117" b="1" dirty="0">
                <a:solidFill>
                  <a:srgbClr val="00CC00"/>
                </a:solidFill>
                <a:latin typeface="Nunito" pitchFamily="34" charset="0"/>
                <a:ea typeface="Nunito" pitchFamily="34" charset="-122"/>
                <a:cs typeface="Nunito" pitchFamily="34" charset="-120"/>
              </a:rPr>
              <a:t>JavaScript Functionality</a:t>
            </a:r>
            <a:endParaRPr lang="en-US" sz="4117" dirty="0">
              <a:solidFill>
                <a:srgbClr val="00CC00"/>
              </a:solidFill>
            </a:endParaRPr>
          </a:p>
        </p:txBody>
      </p:sp>
      <p:pic>
        <p:nvPicPr>
          <p:cNvPr id="6" name="Image 2" descr="preencoded.png"/>
          <p:cNvPicPr>
            <a:picLocks noChangeAspect="1"/>
          </p:cNvPicPr>
          <p:nvPr/>
        </p:nvPicPr>
        <p:blipFill>
          <a:blip r:embed="rId5"/>
          <a:stretch>
            <a:fillRect/>
          </a:stretch>
        </p:blipFill>
        <p:spPr>
          <a:xfrm>
            <a:off x="833199" y="1878568"/>
            <a:ext cx="1110972" cy="1777484"/>
          </a:xfrm>
          <a:prstGeom prst="rect">
            <a:avLst/>
          </a:prstGeom>
        </p:spPr>
      </p:pic>
      <p:sp>
        <p:nvSpPr>
          <p:cNvPr id="7" name="Text 2"/>
          <p:cNvSpPr/>
          <p:nvPr/>
        </p:nvSpPr>
        <p:spPr>
          <a:xfrm>
            <a:off x="2277428" y="2100739"/>
            <a:ext cx="2614017" cy="326827"/>
          </a:xfrm>
          <a:prstGeom prst="rect">
            <a:avLst/>
          </a:prstGeom>
          <a:noFill/>
          <a:ln/>
        </p:spPr>
        <p:txBody>
          <a:bodyPr wrap="none" rtlCol="0" anchor="t"/>
          <a:lstStyle/>
          <a:p>
            <a:pPr marL="0" indent="0" algn="l">
              <a:lnSpc>
                <a:spcPts val="2573"/>
              </a:lnSpc>
              <a:buNone/>
            </a:pPr>
            <a:r>
              <a:rPr lang="en-US" sz="3200" b="1" dirty="0">
                <a:solidFill>
                  <a:srgbClr val="F2B42D"/>
                </a:solidFill>
                <a:latin typeface="Nunito" pitchFamily="34" charset="0"/>
                <a:ea typeface="Nunito" pitchFamily="34" charset="-122"/>
                <a:cs typeface="Nunito" pitchFamily="34" charset="-120"/>
              </a:rPr>
              <a:t>Dice Roll Logic</a:t>
            </a:r>
            <a:endParaRPr lang="en-US" sz="3200" dirty="0"/>
          </a:p>
        </p:txBody>
      </p:sp>
      <p:sp>
        <p:nvSpPr>
          <p:cNvPr id="8" name="Text 3"/>
          <p:cNvSpPr/>
          <p:nvPr/>
        </p:nvSpPr>
        <p:spPr>
          <a:xfrm>
            <a:off x="2277428" y="2560796"/>
            <a:ext cx="7862173" cy="666512"/>
          </a:xfrm>
          <a:prstGeom prst="rect">
            <a:avLst/>
          </a:prstGeom>
          <a:noFill/>
          <a:ln/>
        </p:spPr>
        <p:txBody>
          <a:bodyPr wrap="square" rtlCol="0" anchor="t"/>
          <a:lstStyle/>
          <a:p>
            <a:pPr marL="0" indent="0" algn="l">
              <a:lnSpc>
                <a:spcPts val="2624"/>
              </a:lnSpc>
              <a:buNone/>
            </a:pPr>
            <a:r>
              <a:rPr lang="en-US" sz="2400" dirty="0">
                <a:solidFill>
                  <a:srgbClr val="FFFFFF"/>
                </a:solidFill>
                <a:latin typeface="PT Sans" pitchFamily="34" charset="0"/>
                <a:ea typeface="PT Sans" pitchFamily="34" charset="-122"/>
                <a:cs typeface="PT Sans" pitchFamily="34" charset="-120"/>
              </a:rPr>
              <a:t>The JavaScript code will handle the dice roll functionality. It will generate random numbers between 1 and 6 to represent the dice values.</a:t>
            </a:r>
            <a:endParaRPr lang="en-US" sz="2400" dirty="0"/>
          </a:p>
        </p:txBody>
      </p:sp>
      <p:pic>
        <p:nvPicPr>
          <p:cNvPr id="9" name="Image 3" descr="preencoded.png"/>
          <p:cNvPicPr>
            <a:picLocks noChangeAspect="1"/>
          </p:cNvPicPr>
          <p:nvPr/>
        </p:nvPicPr>
        <p:blipFill>
          <a:blip r:embed="rId6"/>
          <a:stretch>
            <a:fillRect/>
          </a:stretch>
        </p:blipFill>
        <p:spPr>
          <a:xfrm>
            <a:off x="833199" y="3656052"/>
            <a:ext cx="1110972" cy="1777484"/>
          </a:xfrm>
          <a:prstGeom prst="rect">
            <a:avLst/>
          </a:prstGeom>
        </p:spPr>
      </p:pic>
      <p:sp>
        <p:nvSpPr>
          <p:cNvPr id="10" name="Text 4"/>
          <p:cNvSpPr/>
          <p:nvPr/>
        </p:nvSpPr>
        <p:spPr>
          <a:xfrm>
            <a:off x="2277428" y="4028351"/>
            <a:ext cx="2614017" cy="326827"/>
          </a:xfrm>
          <a:prstGeom prst="rect">
            <a:avLst/>
          </a:prstGeom>
          <a:noFill/>
          <a:ln/>
        </p:spPr>
        <p:txBody>
          <a:bodyPr wrap="none" rtlCol="0" anchor="t"/>
          <a:lstStyle/>
          <a:p>
            <a:pPr marL="0" indent="0" algn="l">
              <a:lnSpc>
                <a:spcPts val="2573"/>
              </a:lnSpc>
              <a:buNone/>
            </a:pPr>
            <a:r>
              <a:rPr lang="en-US" sz="3200" b="1" dirty="0">
                <a:solidFill>
                  <a:srgbClr val="D7425E"/>
                </a:solidFill>
                <a:latin typeface="Nunito" pitchFamily="34" charset="0"/>
                <a:ea typeface="Nunito" pitchFamily="34" charset="-122"/>
                <a:cs typeface="Nunito" pitchFamily="34" charset="-120"/>
              </a:rPr>
              <a:t>Score Update</a:t>
            </a:r>
            <a:endParaRPr lang="en-US" sz="3200" dirty="0"/>
          </a:p>
        </p:txBody>
      </p:sp>
      <p:sp>
        <p:nvSpPr>
          <p:cNvPr id="11" name="Text 5"/>
          <p:cNvSpPr/>
          <p:nvPr/>
        </p:nvSpPr>
        <p:spPr>
          <a:xfrm>
            <a:off x="2277428" y="4488408"/>
            <a:ext cx="7862173" cy="666512"/>
          </a:xfrm>
          <a:prstGeom prst="rect">
            <a:avLst/>
          </a:prstGeom>
          <a:noFill/>
          <a:ln/>
        </p:spPr>
        <p:txBody>
          <a:bodyPr wrap="square" rtlCol="0" anchor="t"/>
          <a:lstStyle/>
          <a:p>
            <a:pPr marL="0" indent="0" algn="l">
              <a:lnSpc>
                <a:spcPts val="2624"/>
              </a:lnSpc>
              <a:buNone/>
            </a:pPr>
            <a:r>
              <a:rPr lang="en-US" sz="2400" dirty="0">
                <a:solidFill>
                  <a:srgbClr val="FFFFFF"/>
                </a:solidFill>
                <a:latin typeface="PT Sans" pitchFamily="34" charset="0"/>
                <a:ea typeface="PT Sans" pitchFamily="34" charset="-122"/>
                <a:cs typeface="PT Sans" pitchFamily="34" charset="-120"/>
              </a:rPr>
              <a:t>The JavaScript will calculate the total score of the dice roll and update the score display area in the HTML.</a:t>
            </a:r>
            <a:endParaRPr lang="en-US" sz="2400" dirty="0"/>
          </a:p>
        </p:txBody>
      </p:sp>
      <p:pic>
        <p:nvPicPr>
          <p:cNvPr id="12" name="Image 4" descr="preencoded.png"/>
          <p:cNvPicPr>
            <a:picLocks noChangeAspect="1"/>
          </p:cNvPicPr>
          <p:nvPr/>
        </p:nvPicPr>
        <p:blipFill>
          <a:blip r:embed="rId7"/>
          <a:stretch>
            <a:fillRect/>
          </a:stretch>
        </p:blipFill>
        <p:spPr>
          <a:xfrm>
            <a:off x="833199" y="5433536"/>
            <a:ext cx="1110972" cy="1904167"/>
          </a:xfrm>
          <a:prstGeom prst="rect">
            <a:avLst/>
          </a:prstGeom>
        </p:spPr>
      </p:pic>
      <p:sp>
        <p:nvSpPr>
          <p:cNvPr id="13" name="Text 6"/>
          <p:cNvSpPr/>
          <p:nvPr/>
        </p:nvSpPr>
        <p:spPr>
          <a:xfrm>
            <a:off x="2277428" y="5655707"/>
            <a:ext cx="3038118" cy="326827"/>
          </a:xfrm>
          <a:prstGeom prst="rect">
            <a:avLst/>
          </a:prstGeom>
          <a:noFill/>
          <a:ln/>
        </p:spPr>
        <p:txBody>
          <a:bodyPr wrap="none" rtlCol="0" anchor="t"/>
          <a:lstStyle/>
          <a:p>
            <a:pPr marL="0" indent="0" algn="l">
              <a:lnSpc>
                <a:spcPts val="2573"/>
              </a:lnSpc>
              <a:buNone/>
            </a:pPr>
            <a:r>
              <a:rPr lang="en-US" sz="3200" b="1" dirty="0">
                <a:solidFill>
                  <a:srgbClr val="DD785E"/>
                </a:solidFill>
                <a:latin typeface="Nunito" pitchFamily="34" charset="0"/>
                <a:ea typeface="Nunito" pitchFamily="34" charset="-122"/>
                <a:cs typeface="Nunito" pitchFamily="34" charset="-120"/>
              </a:rPr>
              <a:t>Winning Condition Check</a:t>
            </a:r>
            <a:endParaRPr lang="en-US" sz="3200" dirty="0"/>
          </a:p>
        </p:txBody>
      </p:sp>
      <p:sp>
        <p:nvSpPr>
          <p:cNvPr id="14" name="Text 7"/>
          <p:cNvSpPr/>
          <p:nvPr/>
        </p:nvSpPr>
        <p:spPr>
          <a:xfrm>
            <a:off x="2277428" y="6115764"/>
            <a:ext cx="7862173" cy="999768"/>
          </a:xfrm>
          <a:prstGeom prst="rect">
            <a:avLst/>
          </a:prstGeom>
          <a:noFill/>
          <a:ln/>
        </p:spPr>
        <p:txBody>
          <a:bodyPr wrap="square" rtlCol="0" anchor="t"/>
          <a:lstStyle/>
          <a:p>
            <a:pPr marL="0" indent="0" algn="l">
              <a:lnSpc>
                <a:spcPts val="2624"/>
              </a:lnSpc>
              <a:buNone/>
            </a:pPr>
            <a:r>
              <a:rPr lang="en-US" sz="2400" dirty="0">
                <a:solidFill>
                  <a:srgbClr val="FFFFFF"/>
                </a:solidFill>
                <a:latin typeface="PT Sans" pitchFamily="34" charset="0"/>
                <a:ea typeface="PT Sans" pitchFamily="34" charset="-122"/>
                <a:cs typeface="PT Sans" pitchFamily="34" charset="-120"/>
              </a:rPr>
              <a:t>The JavaScript will check if the player has met the winning condition. If so, it will display a winning message or proceed with further game logic, such as allowing the player to continue playing.</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E2E22-D9AF-71B8-A613-C5A5B42D15D6}"/>
              </a:ext>
            </a:extLst>
          </p:cNvPr>
          <p:cNvPicPr>
            <a:picLocks noChangeAspect="1"/>
          </p:cNvPicPr>
          <p:nvPr/>
        </p:nvPicPr>
        <p:blipFill rotWithShape="1">
          <a:blip r:embed="rId2"/>
          <a:srcRect l="-1" t="10629" r="-1019" b="3623"/>
          <a:stretch/>
        </p:blipFill>
        <p:spPr>
          <a:xfrm>
            <a:off x="409435" y="95536"/>
            <a:ext cx="14248263" cy="7931427"/>
          </a:xfrm>
          <a:prstGeom prst="rect">
            <a:avLst/>
          </a:prstGeom>
        </p:spPr>
      </p:pic>
    </p:spTree>
    <p:extLst>
      <p:ext uri="{BB962C8B-B14F-4D97-AF65-F5344CB8AC3E}">
        <p14:creationId xmlns:p14="http://schemas.microsoft.com/office/powerpoint/2010/main" val="165332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425</Words>
  <Application>Microsoft Office PowerPoint</Application>
  <PresentationFormat>Custom</PresentationFormat>
  <Paragraphs>49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 Antiqua</vt:lpstr>
      <vt:lpstr>Nunito</vt:lpstr>
      <vt:lpstr>PT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Ashwin Dhruv</cp:lastModifiedBy>
  <cp:revision>7</cp:revision>
  <dcterms:created xsi:type="dcterms:W3CDTF">2024-06-18T14:44:37Z</dcterms:created>
  <dcterms:modified xsi:type="dcterms:W3CDTF">2024-06-19T01:09:01Z</dcterms:modified>
</cp:coreProperties>
</file>