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6"/>
  </p:notesMasterIdLst>
  <p:handoutMasterIdLst>
    <p:handoutMasterId r:id="rId47"/>
  </p:handoutMasterIdLst>
  <p:sldIdLst>
    <p:sldId id="283" r:id="rId35"/>
    <p:sldId id="296" r:id="rId36"/>
    <p:sldId id="290" r:id="rId37"/>
    <p:sldId id="263" r:id="rId38"/>
    <p:sldId id="279" r:id="rId39"/>
    <p:sldId id="291" r:id="rId40"/>
    <p:sldId id="292" r:id="rId41"/>
    <p:sldId id="293" r:id="rId42"/>
    <p:sldId id="294" r:id="rId43"/>
    <p:sldId id="295" r:id="rId44"/>
    <p:sldId id="257" r:id="rId45"/>
  </p:sldIdLst>
  <p:sldSz cx="12436475"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12"/>
    </p:cViewPr>
  </p:sorterViewPr>
  <p:notesViewPr>
    <p:cSldViewPr showGuides="1">
      <p:cViewPr varScale="1">
        <p:scale>
          <a:sx n="83" d="100"/>
          <a:sy n="83" d="100"/>
        </p:scale>
        <p:origin x="385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C8D045D-9A66-44E7-900A-FC6D0BD4E54A}" type="datetime8">
              <a:rPr lang="en-US" smtClean="0">
                <a:latin typeface="Segoe UI" pitchFamily="34" charset="0"/>
              </a:rPr>
              <a:t>5/11/2016 8:18 AM</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5"/>
          </a:xfrm>
          <a:prstGeom prst="rect">
            <a:avLst/>
          </a:prstGeom>
        </p:spPr>
        <p:txBody>
          <a:bodyPr vert="horz" lIns="93177" tIns="46589" rIns="93177" bIns="46589" rtlCol="0" anchor="b"/>
          <a:lstStyle>
            <a:lvl1pPr algn="l">
              <a:defRPr sz="1200"/>
            </a:lvl1pPr>
          </a:lstStyle>
          <a:p>
            <a:pPr marL="406034" defTabSz="93146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38EEC551-8CDA-4EB6-89BB-2A86C9F091C8}" type="datetime8">
              <a:rPr lang="en-US" smtClean="0"/>
              <a:t>5/11/2016 8:18 AM</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2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13.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1.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8.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5.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3.xml"/><Relationship Id="rId7" Type="http://schemas.openxmlformats.org/officeDocument/2006/relationships/image" Target="../media/image2.png"/><Relationship Id="rId2" Type="http://schemas.openxmlformats.org/officeDocument/2006/relationships/customXml" Target="../../customXml/item31.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2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Rami Sayar</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Welcome to React</a:t>
            </a:r>
            <a:br>
              <a:rPr lang="en-US" dirty="0">
                <a:solidFill>
                  <a:schemeClr val="bg1"/>
                </a:solidFill>
              </a:rPr>
            </a:br>
            <a:r>
              <a:rPr lang="en-US" sz="4000" dirty="0">
                <a:solidFill>
                  <a:schemeClr val="bg1"/>
                </a:solidFill>
              </a:rPr>
              <a:t>the Definitive Beginner’s Guide</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Your Dev Environment</a:t>
            </a:r>
          </a:p>
        </p:txBody>
      </p:sp>
      <p:sp>
        <p:nvSpPr>
          <p:cNvPr id="3" name="Text Placeholder 2"/>
          <p:cNvSpPr>
            <a:spLocks noGrp="1"/>
          </p:cNvSpPr>
          <p:nvPr>
            <p:ph type="body" sz="quarter" idx="10"/>
          </p:nvPr>
        </p:nvSpPr>
        <p:spPr/>
        <p:txBody>
          <a:bodyPr/>
          <a:lstStyle/>
          <a:p>
            <a:r>
              <a:rPr lang="en-US" dirty="0"/>
              <a:t>Tools of the trade</a:t>
            </a:r>
          </a:p>
        </p:txBody>
      </p:sp>
      <p:sp>
        <p:nvSpPr>
          <p:cNvPr id="7" name="TextBox 6"/>
          <p:cNvSpPr txBox="1"/>
          <p:nvPr/>
        </p:nvSpPr>
        <p:spPr>
          <a:xfrm>
            <a:off x="565077" y="2011680"/>
            <a:ext cx="7329561" cy="3798411"/>
          </a:xfrm>
          <a:prstGeom prst="rect">
            <a:avLst/>
          </a:prstGeom>
        </p:spPr>
        <p:txBody>
          <a:bodyPr vert="horz" wrap="square" lIns="91440" tIns="91440" rIns="91440" bIns="91440" rtlCol="0" anchor="t">
            <a:noAutofit/>
          </a:bodyPr>
          <a:lstStyle>
            <a:lvl1pPr>
              <a:lnSpc>
                <a:spcPct val="90000"/>
              </a:lnSpc>
              <a:spcBef>
                <a:spcPct val="0"/>
              </a:spcBef>
              <a:buNone/>
              <a:defRPr lang="en-US" sz="4800" b="0" cap="none" spc="-70" baseline="0" dirty="0" smtClean="0">
                <a:ln w="3175">
                  <a:noFill/>
                </a:ln>
                <a:solidFill>
                  <a:srgbClr val="0072C6"/>
                </a:solidFill>
                <a:effectLst/>
                <a:latin typeface="+mj-lt"/>
                <a:cs typeface="Segoe UI" pitchFamily="34" charset="0"/>
              </a:defRPr>
            </a:lvl1pPr>
          </a:lstStyle>
          <a:p>
            <a:pPr marL="571500" indent="-571500">
              <a:buFont typeface="Arial" panose="020B0604020202020204" pitchFamily="34" charset="0"/>
              <a:buChar char="•"/>
            </a:pPr>
            <a:r>
              <a:rPr lang="en-US" sz="4400" dirty="0">
                <a:solidFill>
                  <a:schemeClr val="tx1"/>
                </a:solidFill>
              </a:rPr>
              <a:t>node and </a:t>
            </a:r>
            <a:r>
              <a:rPr lang="en-US" sz="4400" dirty="0" err="1">
                <a:solidFill>
                  <a:schemeClr val="tx1"/>
                </a:solidFill>
              </a:rPr>
              <a:t>npm</a:t>
            </a:r>
            <a:r>
              <a:rPr lang="en-US" sz="4400" dirty="0">
                <a:solidFill>
                  <a:schemeClr val="tx1"/>
                </a:solidFill>
              </a:rPr>
              <a:t> on Windows</a:t>
            </a:r>
          </a:p>
          <a:p>
            <a:pPr marL="571500" indent="-571500">
              <a:buFont typeface="Arial" panose="020B0604020202020204" pitchFamily="34" charset="0"/>
              <a:buChar char="•"/>
            </a:pPr>
            <a:r>
              <a:rPr lang="en-US" sz="4400" dirty="0">
                <a:solidFill>
                  <a:schemeClr val="tx1"/>
                </a:solidFill>
              </a:rPr>
              <a:t>Visual Studio Code</a:t>
            </a:r>
          </a:p>
          <a:p>
            <a:pPr marL="571500" indent="-571500">
              <a:buFont typeface="Arial" panose="020B0604020202020204" pitchFamily="34" charset="0"/>
              <a:buChar char="•"/>
            </a:pPr>
            <a:r>
              <a:rPr lang="en-US" sz="4400" dirty="0" err="1">
                <a:solidFill>
                  <a:schemeClr val="tx1"/>
                </a:solidFill>
              </a:rPr>
              <a:t>Webpack</a:t>
            </a:r>
            <a:r>
              <a:rPr lang="en-US" sz="4400" dirty="0">
                <a:solidFill>
                  <a:schemeClr val="tx1"/>
                </a:solidFill>
              </a:rPr>
              <a:t> and Babel</a:t>
            </a:r>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sp>
        <p:nvSpPr>
          <p:cNvPr id="10" name="AutoShape 3"/>
          <p:cNvSpPr>
            <a:spLocks noChangeAspect="1" noChangeArrowheads="1" noTextEdit="1"/>
          </p:cNvSpPr>
          <p:nvPr/>
        </p:nvSpPr>
        <p:spPr bwMode="auto">
          <a:xfrm>
            <a:off x="457200" y="24685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8" name="Picture 27"/>
          <p:cNvPicPr>
            <a:picLocks noChangeAspect="1"/>
          </p:cNvPicPr>
          <p:nvPr/>
        </p:nvPicPr>
        <p:blipFill>
          <a:blip r:embed="rId3"/>
          <a:stretch>
            <a:fillRect/>
          </a:stretch>
        </p:blipFill>
        <p:spPr>
          <a:xfrm>
            <a:off x="9113837" y="3736498"/>
            <a:ext cx="609600" cy="704850"/>
          </a:xfrm>
          <a:prstGeom prst="rect">
            <a:avLst/>
          </a:prstGeom>
        </p:spPr>
      </p:pic>
      <p:sp>
        <p:nvSpPr>
          <p:cNvPr id="119" name="Freeform 63"/>
          <p:cNvSpPr>
            <a:spLocks/>
          </p:cNvSpPr>
          <p:nvPr/>
        </p:nvSpPr>
        <p:spPr bwMode="auto">
          <a:xfrm>
            <a:off x="9050338" y="3530600"/>
            <a:ext cx="1890713" cy="1166813"/>
          </a:xfrm>
          <a:custGeom>
            <a:avLst/>
            <a:gdLst>
              <a:gd name="T0" fmla="*/ 1261 w 1261"/>
              <a:gd name="T1" fmla="*/ 776 h 776"/>
              <a:gd name="T2" fmla="*/ 1261 w 1261"/>
              <a:gd name="T3" fmla="*/ 776 h 776"/>
              <a:gd name="T4" fmla="*/ 0 w 1261"/>
              <a:gd name="T5" fmla="*/ 776 h 776"/>
              <a:gd name="T6" fmla="*/ 0 w 1261"/>
              <a:gd name="T7" fmla="*/ 0 h 776"/>
              <a:gd name="T8" fmla="*/ 1261 w 1261"/>
              <a:gd name="T9" fmla="*/ 0 h 776"/>
              <a:gd name="T10" fmla="*/ 1261 w 1261"/>
              <a:gd name="T11" fmla="*/ 776 h 776"/>
            </a:gdLst>
            <a:ahLst/>
            <a:cxnLst>
              <a:cxn ang="0">
                <a:pos x="T0" y="T1"/>
              </a:cxn>
              <a:cxn ang="0">
                <a:pos x="T2" y="T3"/>
              </a:cxn>
              <a:cxn ang="0">
                <a:pos x="T4" y="T5"/>
              </a:cxn>
              <a:cxn ang="0">
                <a:pos x="T6" y="T7"/>
              </a:cxn>
              <a:cxn ang="0">
                <a:pos x="T8" y="T9"/>
              </a:cxn>
              <a:cxn ang="0">
                <a:pos x="T10" y="T11"/>
              </a:cxn>
            </a:cxnLst>
            <a:rect l="0" t="0" r="r" b="b"/>
            <a:pathLst>
              <a:path w="1261" h="776">
                <a:moveTo>
                  <a:pt x="1261" y="776"/>
                </a:moveTo>
                <a:lnTo>
                  <a:pt x="1261" y="776"/>
                </a:lnTo>
                <a:lnTo>
                  <a:pt x="0" y="776"/>
                </a:lnTo>
                <a:lnTo>
                  <a:pt x="0" y="0"/>
                </a:lnTo>
                <a:lnTo>
                  <a:pt x="1261" y="0"/>
                </a:lnTo>
                <a:lnTo>
                  <a:pt x="1261" y="776"/>
                </a:lnTo>
                <a:close/>
              </a:path>
            </a:pathLst>
          </a:custGeom>
          <a:solidFill>
            <a:srgbClr val="FFC01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4" name="Group 163"/>
          <p:cNvGrpSpPr/>
          <p:nvPr/>
        </p:nvGrpSpPr>
        <p:grpSpPr>
          <a:xfrm>
            <a:off x="7361238" y="2419350"/>
            <a:ext cx="3727450" cy="3848100"/>
            <a:chOff x="7361238" y="2419350"/>
            <a:chExt cx="3727450" cy="3848100"/>
          </a:xfrm>
        </p:grpSpPr>
        <p:sp>
          <p:nvSpPr>
            <p:cNvPr id="116" name="AutoShape 59"/>
            <p:cNvSpPr>
              <a:spLocks noChangeAspect="1" noChangeArrowheads="1" noTextEdit="1"/>
            </p:cNvSpPr>
            <p:nvPr/>
          </p:nvSpPr>
          <p:spPr bwMode="auto">
            <a:xfrm>
              <a:off x="7361238" y="2419350"/>
              <a:ext cx="372745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7"/>
            <p:cNvSpPr>
              <a:spLocks/>
            </p:cNvSpPr>
            <p:nvPr/>
          </p:nvSpPr>
          <p:spPr bwMode="auto">
            <a:xfrm>
              <a:off x="9050338" y="3530600"/>
              <a:ext cx="1890713" cy="1166813"/>
            </a:xfrm>
            <a:custGeom>
              <a:avLst/>
              <a:gdLst>
                <a:gd name="T0" fmla="*/ 1261 w 1261"/>
                <a:gd name="T1" fmla="*/ 776 h 776"/>
                <a:gd name="T2" fmla="*/ 1261 w 1261"/>
                <a:gd name="T3" fmla="*/ 776 h 776"/>
                <a:gd name="T4" fmla="*/ 0 w 1261"/>
                <a:gd name="T5" fmla="*/ 776 h 776"/>
                <a:gd name="T6" fmla="*/ 0 w 1261"/>
                <a:gd name="T7" fmla="*/ 0 h 776"/>
                <a:gd name="T8" fmla="*/ 1261 w 1261"/>
                <a:gd name="T9" fmla="*/ 0 h 776"/>
                <a:gd name="T10" fmla="*/ 1261 w 1261"/>
                <a:gd name="T11" fmla="*/ 776 h 776"/>
              </a:gdLst>
              <a:ahLst/>
              <a:cxnLst>
                <a:cxn ang="0">
                  <a:pos x="T0" y="T1"/>
                </a:cxn>
                <a:cxn ang="0">
                  <a:pos x="T2" y="T3"/>
                </a:cxn>
                <a:cxn ang="0">
                  <a:pos x="T4" y="T5"/>
                </a:cxn>
                <a:cxn ang="0">
                  <a:pos x="T6" y="T7"/>
                </a:cxn>
                <a:cxn ang="0">
                  <a:pos x="T8" y="T9"/>
                </a:cxn>
                <a:cxn ang="0">
                  <a:pos x="T10" y="T11"/>
                </a:cxn>
              </a:cxnLst>
              <a:rect l="0" t="0" r="r" b="b"/>
              <a:pathLst>
                <a:path w="1261" h="776">
                  <a:moveTo>
                    <a:pt x="1261" y="776"/>
                  </a:moveTo>
                  <a:lnTo>
                    <a:pt x="1261" y="776"/>
                  </a:lnTo>
                  <a:lnTo>
                    <a:pt x="0" y="776"/>
                  </a:lnTo>
                  <a:lnTo>
                    <a:pt x="0" y="0"/>
                  </a:lnTo>
                  <a:lnTo>
                    <a:pt x="1261" y="0"/>
                  </a:lnTo>
                  <a:lnTo>
                    <a:pt x="1261" y="776"/>
                  </a:lnTo>
                  <a:close/>
                </a:path>
              </a:pathLst>
            </a:custGeom>
            <a:solidFill>
              <a:srgbClr val="FECC5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3" name="Group 162"/>
            <p:cNvGrpSpPr/>
            <p:nvPr/>
          </p:nvGrpSpPr>
          <p:grpSpPr>
            <a:xfrm>
              <a:off x="9228138" y="4376738"/>
              <a:ext cx="549275" cy="841375"/>
              <a:chOff x="9228138" y="4376738"/>
              <a:chExt cx="549275" cy="841375"/>
            </a:xfrm>
          </p:grpSpPr>
          <p:sp>
            <p:nvSpPr>
              <p:cNvPr id="157" name="Freeform 77"/>
              <p:cNvSpPr>
                <a:spLocks/>
              </p:cNvSpPr>
              <p:nvPr/>
            </p:nvSpPr>
            <p:spPr bwMode="auto">
              <a:xfrm>
                <a:off x="9228138" y="4592638"/>
                <a:ext cx="527050" cy="625475"/>
              </a:xfrm>
              <a:custGeom>
                <a:avLst/>
                <a:gdLst>
                  <a:gd name="T0" fmla="*/ 0 w 351"/>
                  <a:gd name="T1" fmla="*/ 368 h 416"/>
                  <a:gd name="T2" fmla="*/ 0 w 351"/>
                  <a:gd name="T3" fmla="*/ 368 h 416"/>
                  <a:gd name="T4" fmla="*/ 0 w 351"/>
                  <a:gd name="T5" fmla="*/ 210 h 416"/>
                  <a:gd name="T6" fmla="*/ 31 w 351"/>
                  <a:gd name="T7" fmla="*/ 134 h 416"/>
                  <a:gd name="T8" fmla="*/ 160 w 351"/>
                  <a:gd name="T9" fmla="*/ 0 h 416"/>
                  <a:gd name="T10" fmla="*/ 351 w 351"/>
                  <a:gd name="T11" fmla="*/ 256 h 416"/>
                  <a:gd name="T12" fmla="*/ 259 w 351"/>
                  <a:gd name="T13" fmla="*/ 358 h 416"/>
                  <a:gd name="T14" fmla="*/ 130 w 351"/>
                  <a:gd name="T15" fmla="*/ 416 h 416"/>
                  <a:gd name="T16" fmla="*/ 37 w 351"/>
                  <a:gd name="T17" fmla="*/ 416 h 416"/>
                  <a:gd name="T18" fmla="*/ 0 w 351"/>
                  <a:gd name="T19" fmla="*/ 36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1" h="416">
                    <a:moveTo>
                      <a:pt x="0" y="368"/>
                    </a:moveTo>
                    <a:lnTo>
                      <a:pt x="0" y="368"/>
                    </a:lnTo>
                    <a:lnTo>
                      <a:pt x="0" y="210"/>
                    </a:lnTo>
                    <a:cubicBezTo>
                      <a:pt x="0" y="182"/>
                      <a:pt x="11" y="155"/>
                      <a:pt x="31" y="134"/>
                    </a:cubicBezTo>
                    <a:lnTo>
                      <a:pt x="160" y="0"/>
                    </a:lnTo>
                    <a:lnTo>
                      <a:pt x="351" y="256"/>
                    </a:lnTo>
                    <a:lnTo>
                      <a:pt x="259" y="358"/>
                    </a:lnTo>
                    <a:cubicBezTo>
                      <a:pt x="226" y="395"/>
                      <a:pt x="179" y="416"/>
                      <a:pt x="130" y="416"/>
                    </a:cubicBezTo>
                    <a:lnTo>
                      <a:pt x="37" y="416"/>
                    </a:lnTo>
                    <a:lnTo>
                      <a:pt x="0" y="368"/>
                    </a:lnTo>
                    <a:close/>
                  </a:path>
                </a:pathLst>
              </a:custGeom>
              <a:solidFill>
                <a:srgbClr val="B48E6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78"/>
              <p:cNvSpPr>
                <a:spLocks/>
              </p:cNvSpPr>
              <p:nvPr/>
            </p:nvSpPr>
            <p:spPr bwMode="auto">
              <a:xfrm>
                <a:off x="9396413" y="4376738"/>
                <a:ext cx="381000" cy="381000"/>
              </a:xfrm>
              <a:custGeom>
                <a:avLst/>
                <a:gdLst>
                  <a:gd name="T0" fmla="*/ 26 w 254"/>
                  <a:gd name="T1" fmla="*/ 241 h 254"/>
                  <a:gd name="T2" fmla="*/ 26 w 254"/>
                  <a:gd name="T3" fmla="*/ 241 h 254"/>
                  <a:gd name="T4" fmla="*/ 13 w 254"/>
                  <a:gd name="T5" fmla="*/ 227 h 254"/>
                  <a:gd name="T6" fmla="*/ 13 w 254"/>
                  <a:gd name="T7" fmla="*/ 180 h 254"/>
                  <a:gd name="T8" fmla="*/ 179 w 254"/>
                  <a:gd name="T9" fmla="*/ 13 h 254"/>
                  <a:gd name="T10" fmla="*/ 227 w 254"/>
                  <a:gd name="T11" fmla="*/ 13 h 254"/>
                  <a:gd name="T12" fmla="*/ 240 w 254"/>
                  <a:gd name="T13" fmla="*/ 27 h 254"/>
                  <a:gd name="T14" fmla="*/ 240 w 254"/>
                  <a:gd name="T15" fmla="*/ 74 h 254"/>
                  <a:gd name="T16" fmla="*/ 74 w 254"/>
                  <a:gd name="T17" fmla="*/ 241 h 254"/>
                  <a:gd name="T18" fmla="*/ 26 w 254"/>
                  <a:gd name="T19" fmla="*/ 24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4">
                    <a:moveTo>
                      <a:pt x="26" y="241"/>
                    </a:moveTo>
                    <a:lnTo>
                      <a:pt x="26" y="241"/>
                    </a:lnTo>
                    <a:lnTo>
                      <a:pt x="13" y="227"/>
                    </a:lnTo>
                    <a:cubicBezTo>
                      <a:pt x="0" y="214"/>
                      <a:pt x="0" y="193"/>
                      <a:pt x="13" y="180"/>
                    </a:cubicBezTo>
                    <a:lnTo>
                      <a:pt x="179" y="13"/>
                    </a:lnTo>
                    <a:cubicBezTo>
                      <a:pt x="193" y="0"/>
                      <a:pt x="214" y="0"/>
                      <a:pt x="227" y="13"/>
                    </a:cubicBezTo>
                    <a:lnTo>
                      <a:pt x="240" y="27"/>
                    </a:lnTo>
                    <a:cubicBezTo>
                      <a:pt x="254" y="40"/>
                      <a:pt x="254" y="61"/>
                      <a:pt x="240" y="74"/>
                    </a:cubicBezTo>
                    <a:lnTo>
                      <a:pt x="74" y="241"/>
                    </a:lnTo>
                    <a:cubicBezTo>
                      <a:pt x="61" y="254"/>
                      <a:pt x="40" y="254"/>
                      <a:pt x="26" y="241"/>
                    </a:cubicBezTo>
                    <a:close/>
                  </a:path>
                </a:pathLst>
              </a:custGeom>
              <a:solidFill>
                <a:srgbClr val="B48E6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79"/>
              <p:cNvSpPr>
                <a:spLocks/>
              </p:cNvSpPr>
              <p:nvPr/>
            </p:nvSpPr>
            <p:spPr bwMode="auto">
              <a:xfrm>
                <a:off x="9486901" y="4667250"/>
                <a:ext cx="166688" cy="168275"/>
              </a:xfrm>
              <a:custGeom>
                <a:avLst/>
                <a:gdLst>
                  <a:gd name="T0" fmla="*/ 26 w 111"/>
                  <a:gd name="T1" fmla="*/ 98 h 112"/>
                  <a:gd name="T2" fmla="*/ 26 w 111"/>
                  <a:gd name="T3" fmla="*/ 98 h 112"/>
                  <a:gd name="T4" fmla="*/ 13 w 111"/>
                  <a:gd name="T5" fmla="*/ 85 h 112"/>
                  <a:gd name="T6" fmla="*/ 13 w 111"/>
                  <a:gd name="T7" fmla="*/ 37 h 112"/>
                  <a:gd name="T8" fmla="*/ 37 w 111"/>
                  <a:gd name="T9" fmla="*/ 13 h 112"/>
                  <a:gd name="T10" fmla="*/ 85 w 111"/>
                  <a:gd name="T11" fmla="*/ 13 h 112"/>
                  <a:gd name="T12" fmla="*/ 98 w 111"/>
                  <a:gd name="T13" fmla="*/ 26 h 112"/>
                  <a:gd name="T14" fmla="*/ 98 w 111"/>
                  <a:gd name="T15" fmla="*/ 74 h 112"/>
                  <a:gd name="T16" fmla="*/ 74 w 111"/>
                  <a:gd name="T17" fmla="*/ 98 h 112"/>
                  <a:gd name="T18" fmla="*/ 26 w 111"/>
                  <a:gd name="T19" fmla="*/ 9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2">
                    <a:moveTo>
                      <a:pt x="26" y="98"/>
                    </a:moveTo>
                    <a:lnTo>
                      <a:pt x="26" y="98"/>
                    </a:lnTo>
                    <a:lnTo>
                      <a:pt x="13" y="85"/>
                    </a:lnTo>
                    <a:cubicBezTo>
                      <a:pt x="0" y="72"/>
                      <a:pt x="0" y="51"/>
                      <a:pt x="13" y="37"/>
                    </a:cubicBezTo>
                    <a:lnTo>
                      <a:pt x="37" y="13"/>
                    </a:lnTo>
                    <a:cubicBezTo>
                      <a:pt x="50" y="0"/>
                      <a:pt x="72" y="0"/>
                      <a:pt x="85" y="13"/>
                    </a:cubicBezTo>
                    <a:lnTo>
                      <a:pt x="98" y="26"/>
                    </a:lnTo>
                    <a:cubicBezTo>
                      <a:pt x="111" y="40"/>
                      <a:pt x="111" y="61"/>
                      <a:pt x="98" y="74"/>
                    </a:cubicBezTo>
                    <a:lnTo>
                      <a:pt x="74" y="98"/>
                    </a:lnTo>
                    <a:cubicBezTo>
                      <a:pt x="61" y="112"/>
                      <a:pt x="39" y="112"/>
                      <a:pt x="26" y="98"/>
                    </a:cubicBezTo>
                    <a:close/>
                  </a:path>
                </a:pathLst>
              </a:custGeom>
              <a:solidFill>
                <a:srgbClr val="B48E6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80"/>
              <p:cNvSpPr>
                <a:spLocks/>
              </p:cNvSpPr>
              <p:nvPr/>
            </p:nvSpPr>
            <p:spPr bwMode="auto">
              <a:xfrm>
                <a:off x="9558338" y="4762500"/>
                <a:ext cx="166688" cy="166688"/>
              </a:xfrm>
              <a:custGeom>
                <a:avLst/>
                <a:gdLst>
                  <a:gd name="T0" fmla="*/ 26 w 111"/>
                  <a:gd name="T1" fmla="*/ 98 h 111"/>
                  <a:gd name="T2" fmla="*/ 26 w 111"/>
                  <a:gd name="T3" fmla="*/ 98 h 111"/>
                  <a:gd name="T4" fmla="*/ 13 w 111"/>
                  <a:gd name="T5" fmla="*/ 85 h 111"/>
                  <a:gd name="T6" fmla="*/ 13 w 111"/>
                  <a:gd name="T7" fmla="*/ 37 h 111"/>
                  <a:gd name="T8" fmla="*/ 37 w 111"/>
                  <a:gd name="T9" fmla="*/ 13 h 111"/>
                  <a:gd name="T10" fmla="*/ 85 w 111"/>
                  <a:gd name="T11" fmla="*/ 13 h 111"/>
                  <a:gd name="T12" fmla="*/ 98 w 111"/>
                  <a:gd name="T13" fmla="*/ 26 h 111"/>
                  <a:gd name="T14" fmla="*/ 98 w 111"/>
                  <a:gd name="T15" fmla="*/ 74 h 111"/>
                  <a:gd name="T16" fmla="*/ 74 w 111"/>
                  <a:gd name="T17" fmla="*/ 98 h 111"/>
                  <a:gd name="T18" fmla="*/ 26 w 111"/>
                  <a:gd name="T19" fmla="*/ 9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26" y="98"/>
                    </a:moveTo>
                    <a:lnTo>
                      <a:pt x="26" y="98"/>
                    </a:lnTo>
                    <a:lnTo>
                      <a:pt x="13" y="85"/>
                    </a:lnTo>
                    <a:cubicBezTo>
                      <a:pt x="0" y="72"/>
                      <a:pt x="0" y="51"/>
                      <a:pt x="13" y="37"/>
                    </a:cubicBezTo>
                    <a:lnTo>
                      <a:pt x="37" y="13"/>
                    </a:lnTo>
                    <a:cubicBezTo>
                      <a:pt x="50" y="0"/>
                      <a:pt x="72" y="0"/>
                      <a:pt x="85" y="13"/>
                    </a:cubicBezTo>
                    <a:lnTo>
                      <a:pt x="98" y="26"/>
                    </a:lnTo>
                    <a:cubicBezTo>
                      <a:pt x="111" y="39"/>
                      <a:pt x="111" y="61"/>
                      <a:pt x="98" y="74"/>
                    </a:cubicBezTo>
                    <a:lnTo>
                      <a:pt x="74" y="98"/>
                    </a:lnTo>
                    <a:cubicBezTo>
                      <a:pt x="61" y="111"/>
                      <a:pt x="39" y="111"/>
                      <a:pt x="26" y="98"/>
                    </a:cubicBezTo>
                    <a:close/>
                  </a:path>
                </a:pathLst>
              </a:custGeom>
              <a:solidFill>
                <a:srgbClr val="B48E6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81"/>
              <p:cNvSpPr>
                <a:spLocks/>
              </p:cNvSpPr>
              <p:nvPr/>
            </p:nvSpPr>
            <p:spPr bwMode="auto">
              <a:xfrm>
                <a:off x="9605963" y="4883150"/>
                <a:ext cx="166688" cy="166688"/>
              </a:xfrm>
              <a:custGeom>
                <a:avLst/>
                <a:gdLst>
                  <a:gd name="T0" fmla="*/ 26 w 111"/>
                  <a:gd name="T1" fmla="*/ 98 h 111"/>
                  <a:gd name="T2" fmla="*/ 26 w 111"/>
                  <a:gd name="T3" fmla="*/ 98 h 111"/>
                  <a:gd name="T4" fmla="*/ 13 w 111"/>
                  <a:gd name="T5" fmla="*/ 85 h 111"/>
                  <a:gd name="T6" fmla="*/ 13 w 111"/>
                  <a:gd name="T7" fmla="*/ 37 h 111"/>
                  <a:gd name="T8" fmla="*/ 37 w 111"/>
                  <a:gd name="T9" fmla="*/ 13 h 111"/>
                  <a:gd name="T10" fmla="*/ 85 w 111"/>
                  <a:gd name="T11" fmla="*/ 13 h 111"/>
                  <a:gd name="T12" fmla="*/ 98 w 111"/>
                  <a:gd name="T13" fmla="*/ 26 h 111"/>
                  <a:gd name="T14" fmla="*/ 98 w 111"/>
                  <a:gd name="T15" fmla="*/ 74 h 111"/>
                  <a:gd name="T16" fmla="*/ 74 w 111"/>
                  <a:gd name="T17" fmla="*/ 98 h 111"/>
                  <a:gd name="T18" fmla="*/ 26 w 111"/>
                  <a:gd name="T19" fmla="*/ 9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26" y="98"/>
                    </a:moveTo>
                    <a:lnTo>
                      <a:pt x="26" y="98"/>
                    </a:lnTo>
                    <a:lnTo>
                      <a:pt x="13" y="85"/>
                    </a:lnTo>
                    <a:cubicBezTo>
                      <a:pt x="0" y="72"/>
                      <a:pt x="0" y="50"/>
                      <a:pt x="13" y="37"/>
                    </a:cubicBezTo>
                    <a:lnTo>
                      <a:pt x="37" y="13"/>
                    </a:lnTo>
                    <a:cubicBezTo>
                      <a:pt x="50" y="0"/>
                      <a:pt x="72" y="0"/>
                      <a:pt x="85" y="13"/>
                    </a:cubicBezTo>
                    <a:lnTo>
                      <a:pt x="98" y="26"/>
                    </a:lnTo>
                    <a:cubicBezTo>
                      <a:pt x="111" y="39"/>
                      <a:pt x="111" y="61"/>
                      <a:pt x="98" y="74"/>
                    </a:cubicBezTo>
                    <a:lnTo>
                      <a:pt x="74" y="98"/>
                    </a:lnTo>
                    <a:cubicBezTo>
                      <a:pt x="60" y="111"/>
                      <a:pt x="39" y="111"/>
                      <a:pt x="26" y="98"/>
                    </a:cubicBezTo>
                    <a:close/>
                  </a:path>
                </a:pathLst>
              </a:custGeom>
              <a:solidFill>
                <a:srgbClr val="B48E6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82"/>
              <p:cNvSpPr>
                <a:spLocks/>
              </p:cNvSpPr>
              <p:nvPr/>
            </p:nvSpPr>
            <p:spPr bwMode="auto">
              <a:xfrm>
                <a:off x="9247188" y="4473575"/>
                <a:ext cx="206375" cy="406400"/>
              </a:xfrm>
              <a:custGeom>
                <a:avLst/>
                <a:gdLst>
                  <a:gd name="T0" fmla="*/ 0 w 138"/>
                  <a:gd name="T1" fmla="*/ 241 h 271"/>
                  <a:gd name="T2" fmla="*/ 0 w 138"/>
                  <a:gd name="T3" fmla="*/ 241 h 271"/>
                  <a:gd name="T4" fmla="*/ 49 w 138"/>
                  <a:gd name="T5" fmla="*/ 129 h 271"/>
                  <a:gd name="T6" fmla="*/ 80 w 138"/>
                  <a:gd name="T7" fmla="*/ 0 h 271"/>
                  <a:gd name="T8" fmla="*/ 104 w 138"/>
                  <a:gd name="T9" fmla="*/ 9 h 271"/>
                  <a:gd name="T10" fmla="*/ 136 w 138"/>
                  <a:gd name="T11" fmla="*/ 59 h 271"/>
                  <a:gd name="T12" fmla="*/ 124 w 138"/>
                  <a:gd name="T13" fmla="*/ 161 h 271"/>
                  <a:gd name="T14" fmla="*/ 49 w 138"/>
                  <a:gd name="T15" fmla="*/ 271 h 271"/>
                  <a:gd name="T16" fmla="*/ 0 w 138"/>
                  <a:gd name="T17" fmla="*/ 24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71">
                    <a:moveTo>
                      <a:pt x="0" y="241"/>
                    </a:moveTo>
                    <a:lnTo>
                      <a:pt x="0" y="241"/>
                    </a:lnTo>
                    <a:lnTo>
                      <a:pt x="49" y="129"/>
                    </a:lnTo>
                    <a:lnTo>
                      <a:pt x="80" y="0"/>
                    </a:lnTo>
                    <a:lnTo>
                      <a:pt x="104" y="9"/>
                    </a:lnTo>
                    <a:cubicBezTo>
                      <a:pt x="125" y="16"/>
                      <a:pt x="138" y="37"/>
                      <a:pt x="136" y="59"/>
                    </a:cubicBezTo>
                    <a:lnTo>
                      <a:pt x="124" y="161"/>
                    </a:lnTo>
                    <a:lnTo>
                      <a:pt x="49" y="271"/>
                    </a:lnTo>
                    <a:lnTo>
                      <a:pt x="0" y="241"/>
                    </a:lnTo>
                    <a:close/>
                  </a:path>
                </a:pathLst>
              </a:custGeom>
              <a:solidFill>
                <a:srgbClr val="B48E6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166" name="Picture 165"/>
          <p:cNvPicPr>
            <a:picLocks noChangeAspect="1"/>
          </p:cNvPicPr>
          <p:nvPr/>
        </p:nvPicPr>
        <p:blipFill>
          <a:blip r:embed="rId4"/>
          <a:stretch>
            <a:fillRect/>
          </a:stretch>
        </p:blipFill>
        <p:spPr>
          <a:xfrm>
            <a:off x="9400772" y="3844449"/>
            <a:ext cx="551339" cy="551339"/>
          </a:xfrm>
          <a:prstGeom prst="rect">
            <a:avLst/>
          </a:prstGeom>
        </p:spPr>
      </p:pic>
      <p:pic>
        <p:nvPicPr>
          <p:cNvPr id="167" name="Picture 166"/>
          <p:cNvPicPr>
            <a:picLocks noChangeAspect="1"/>
          </p:cNvPicPr>
          <p:nvPr/>
        </p:nvPicPr>
        <p:blipFill>
          <a:blip r:embed="rId5"/>
          <a:stretch>
            <a:fillRect/>
          </a:stretch>
        </p:blipFill>
        <p:spPr>
          <a:xfrm>
            <a:off x="10099749" y="3856832"/>
            <a:ext cx="552783" cy="571578"/>
          </a:xfrm>
          <a:prstGeom prst="rect">
            <a:avLst/>
          </a:prstGeom>
        </p:spPr>
      </p:pic>
    </p:spTree>
    <p:extLst>
      <p:ext uri="{BB962C8B-B14F-4D97-AF65-F5344CB8AC3E}">
        <p14:creationId xmlns:p14="http://schemas.microsoft.com/office/powerpoint/2010/main" val="38766979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5637" y="715962"/>
            <a:ext cx="3581400"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a:solidFill>
                  <a:schemeClr val="tx1"/>
                </a:solidFill>
              </a:rPr>
              <a:t>Rami Sayar</a:t>
            </a: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CA" dirty="0">
                <a:solidFill>
                  <a:schemeClr val="tx1"/>
                </a:solidFill>
              </a:rPr>
              <a:t>I love to build for the Web with JavaScript, </a:t>
            </a:r>
            <a:r>
              <a:rPr lang="en-CA" dirty="0" err="1">
                <a:solidFill>
                  <a:schemeClr val="tx1"/>
                </a:solidFill>
              </a:rPr>
              <a:t>NodeJS</a:t>
            </a:r>
            <a:r>
              <a:rPr lang="en-CA" dirty="0">
                <a:solidFill>
                  <a:schemeClr val="tx1"/>
                </a:solidFill>
              </a:rPr>
              <a:t>, HTML5 and Microsoft Edge.</a:t>
            </a:r>
          </a:p>
          <a:p>
            <a:pPr>
              <a:spcBef>
                <a:spcPts val="1200"/>
              </a:spcBef>
            </a:pPr>
            <a:r>
              <a:rPr lang="en-CA" dirty="0">
                <a:solidFill>
                  <a:schemeClr val="tx1"/>
                </a:solidFill>
              </a:rPr>
              <a:t>I love to help </a:t>
            </a:r>
            <a:r>
              <a:rPr lang="en-CA" dirty="0" err="1">
                <a:solidFill>
                  <a:schemeClr val="tx1"/>
                </a:solidFill>
              </a:rPr>
              <a:t>startups</a:t>
            </a:r>
            <a:r>
              <a:rPr lang="en-CA" dirty="0">
                <a:solidFill>
                  <a:schemeClr val="tx1"/>
                </a:solidFill>
              </a:rPr>
              <a:t> and developers all over the world build awesome tech!</a:t>
            </a:r>
          </a:p>
          <a:p>
            <a:pPr>
              <a:spcBef>
                <a:spcPts val="1200"/>
              </a:spcBef>
            </a:pPr>
            <a:r>
              <a:rPr lang="en-US" dirty="0">
                <a:solidFill>
                  <a:schemeClr val="tx1"/>
                </a:solidFill>
              </a:rPr>
              <a:t>Developer Evangelist at Microsoft Canada </a:t>
            </a:r>
          </a:p>
          <a:p>
            <a:pPr>
              <a:spcBef>
                <a:spcPts val="1200"/>
              </a:spcBef>
            </a:pPr>
            <a:r>
              <a:rPr lang="en-US" dirty="0">
                <a:solidFill>
                  <a:schemeClr val="tx1"/>
                </a:solidFill>
              </a:rPr>
              <a:t>I blog at blogs.msdn.com/b/</a:t>
            </a:r>
            <a:r>
              <a:rPr lang="en-US" dirty="0" err="1">
                <a:solidFill>
                  <a:schemeClr val="tx1"/>
                </a:solidFill>
              </a:rPr>
              <a:t>cdndevs</a:t>
            </a:r>
            <a:r>
              <a:rPr lang="en-US" dirty="0">
                <a:solidFill>
                  <a:schemeClr val="tx1"/>
                </a:solidFill>
              </a:rPr>
              <a:t>/ &amp; ramisayar.com</a:t>
            </a:r>
          </a:p>
          <a:p>
            <a:pPr>
              <a:spcBef>
                <a:spcPts val="1200"/>
              </a:spcBef>
            </a:pPr>
            <a:endParaRPr lang="en-US" dirty="0">
              <a:solidFill>
                <a:schemeClr val="tx1"/>
              </a:solidFill>
            </a:endParaRPr>
          </a:p>
        </p:txBody>
      </p:sp>
      <p:sp>
        <p:nvSpPr>
          <p:cNvPr id="9" name="Title 1"/>
          <p:cNvSpPr txBox="1">
            <a:spLocks/>
          </p:cNvSpPr>
          <p:nvPr/>
        </p:nvSpPr>
        <p:spPr>
          <a:xfrm>
            <a:off x="655637" y="4934901"/>
            <a:ext cx="35814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pPr algn="ctr"/>
            <a:r>
              <a:rPr lang="en-US" sz="3600" dirty="0">
                <a:solidFill>
                  <a:schemeClr val="tx1"/>
                </a:solidFill>
              </a:rPr>
              <a:t>@</a:t>
            </a:r>
            <a:r>
              <a:rPr lang="en-US" sz="3600" dirty="0" err="1">
                <a:solidFill>
                  <a:schemeClr val="tx1"/>
                </a:solidFill>
              </a:rPr>
              <a:t>ramisayar</a:t>
            </a:r>
            <a:endParaRPr lang="en-US" sz="3600" dirty="0">
              <a:solidFill>
                <a:schemeClr val="tx1"/>
              </a:solidFill>
            </a:endParaRPr>
          </a:p>
        </p:txBody>
      </p:sp>
    </p:spTree>
    <p:extLst>
      <p:ext uri="{BB962C8B-B14F-4D97-AF65-F5344CB8AC3E}">
        <p14:creationId xmlns:p14="http://schemas.microsoft.com/office/powerpoint/2010/main" val="41018992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5637" y="715962"/>
            <a:ext cx="3581400"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a:solidFill>
                  <a:schemeClr val="tx1"/>
                </a:solidFill>
              </a:rPr>
              <a:t>Jeremy Foster</a:t>
            </a: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solidFill>
                  <a:schemeClr val="tx1"/>
                </a:solidFill>
              </a:rPr>
              <a:t>I like to make, teach, learn, explorer, lead, and love.</a:t>
            </a:r>
          </a:p>
          <a:p>
            <a:pPr>
              <a:spcBef>
                <a:spcPts val="1200"/>
              </a:spcBef>
            </a:pPr>
            <a:r>
              <a:rPr lang="en-US" dirty="0">
                <a:solidFill>
                  <a:schemeClr val="tx1"/>
                </a:solidFill>
              </a:rPr>
              <a:t>Developer Evangelist at Microsoft</a:t>
            </a:r>
          </a:p>
          <a:p>
            <a:pPr>
              <a:spcBef>
                <a:spcPts val="1200"/>
              </a:spcBef>
            </a:pPr>
            <a:r>
              <a:rPr lang="en-US" dirty="0">
                <a:solidFill>
                  <a:schemeClr val="tx1"/>
                </a:solidFill>
              </a:rPr>
              <a:t>Find me </a:t>
            </a:r>
            <a:r>
              <a:rPr lang="en-US">
                <a:solidFill>
                  <a:schemeClr val="tx1"/>
                </a:solidFill>
              </a:rPr>
              <a:t>at codefoster.com</a:t>
            </a:r>
            <a:endParaRPr lang="en-US" dirty="0">
              <a:solidFill>
                <a:schemeClr val="tx1"/>
              </a:solidFill>
            </a:endParaRPr>
          </a:p>
        </p:txBody>
      </p:sp>
      <p:sp>
        <p:nvSpPr>
          <p:cNvPr id="9" name="Title 1"/>
          <p:cNvSpPr txBox="1">
            <a:spLocks/>
          </p:cNvSpPr>
          <p:nvPr/>
        </p:nvSpPr>
        <p:spPr>
          <a:xfrm>
            <a:off x="655637" y="4934901"/>
            <a:ext cx="35814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pPr algn="ctr"/>
            <a:r>
              <a:rPr lang="en-US" sz="3600" dirty="0">
                <a:solidFill>
                  <a:schemeClr val="tx1"/>
                </a:solidFill>
              </a:rPr>
              <a:t>@codefoster</a:t>
            </a:r>
          </a:p>
        </p:txBody>
      </p:sp>
    </p:spTree>
    <p:extLst>
      <p:ext uri="{BB962C8B-B14F-4D97-AF65-F5344CB8AC3E}">
        <p14:creationId xmlns:p14="http://schemas.microsoft.com/office/powerpoint/2010/main" val="36548109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list all main modules</a:t>
            </a:r>
          </a:p>
        </p:txBody>
      </p:sp>
      <p:sp>
        <p:nvSpPr>
          <p:cNvPr id="3" name="Rectangle 2"/>
          <p:cNvSpPr/>
          <p:nvPr/>
        </p:nvSpPr>
        <p:spPr bwMode="auto">
          <a:xfrm>
            <a:off x="457200" y="1463040"/>
            <a:ext cx="731520" cy="73152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5" name="Rectangle 14"/>
          <p:cNvSpPr/>
          <p:nvPr/>
        </p:nvSpPr>
        <p:spPr bwMode="auto">
          <a:xfrm>
            <a:off x="457200" y="53492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19" y="1463040"/>
            <a:ext cx="6401117"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Welcome to React – the Definitive Beginner’s Guide</a:t>
            </a:r>
          </a:p>
        </p:txBody>
      </p:sp>
      <p:sp>
        <p:nvSpPr>
          <p:cNvPr id="21" name="Rectangle 20"/>
          <p:cNvSpPr/>
          <p:nvPr/>
        </p:nvSpPr>
        <p:spPr bwMode="auto">
          <a:xfrm>
            <a:off x="1188720" y="224028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Introduction to Components</a:t>
            </a:r>
          </a:p>
        </p:txBody>
      </p:sp>
      <p:sp>
        <p:nvSpPr>
          <p:cNvPr id="22" name="Rectangle 21"/>
          <p:cNvSpPr/>
          <p:nvPr/>
        </p:nvSpPr>
        <p:spPr bwMode="auto">
          <a:xfrm>
            <a:off x="1188720" y="301752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Handling Data and State with React</a:t>
            </a:r>
          </a:p>
        </p:txBody>
      </p:sp>
      <p:sp>
        <p:nvSpPr>
          <p:cNvPr id="23" name="Rectangle 22"/>
          <p:cNvSpPr/>
          <p:nvPr/>
        </p:nvSpPr>
        <p:spPr bwMode="auto">
          <a:xfrm>
            <a:off x="1188720" y="379476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More React with Routers and Other Add-ons</a:t>
            </a:r>
          </a:p>
        </p:txBody>
      </p:sp>
      <p:sp>
        <p:nvSpPr>
          <p:cNvPr id="24" name="Rectangle 23"/>
          <p:cNvSpPr/>
          <p:nvPr/>
        </p:nvSpPr>
        <p:spPr bwMode="auto">
          <a:xfrm>
            <a:off x="1188720" y="457200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ES2015 with React, </a:t>
            </a:r>
            <a:r>
              <a:rPr lang="en-US" sz="2000" dirty="0" err="1">
                <a:solidFill>
                  <a:srgbClr val="505050"/>
                </a:solidFill>
                <a:latin typeface="Segoe UI Light"/>
                <a:ea typeface="Segoe UI" pitchFamily="34" charset="0"/>
                <a:cs typeface="Segoe UI" pitchFamily="34" charset="0"/>
              </a:rPr>
              <a:t>Webpack</a:t>
            </a:r>
            <a:r>
              <a:rPr lang="en-US" sz="2000" dirty="0">
                <a:solidFill>
                  <a:srgbClr val="505050"/>
                </a:solidFill>
                <a:latin typeface="Segoe UI Light"/>
                <a:ea typeface="Segoe UI" pitchFamily="34" charset="0"/>
                <a:cs typeface="Segoe UI" pitchFamily="34" charset="0"/>
              </a:rPr>
              <a:t>, and Other Tools</a:t>
            </a:r>
          </a:p>
        </p:txBody>
      </p:sp>
      <p:sp>
        <p:nvSpPr>
          <p:cNvPr id="25" name="Rectangle 24"/>
          <p:cNvSpPr/>
          <p:nvPr/>
        </p:nvSpPr>
        <p:spPr bwMode="auto">
          <a:xfrm>
            <a:off x="1188720" y="534924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Connecting Pizza Box App with the Backend</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2800" dirty="0"/>
              <a:t>Module 1:</a:t>
            </a:r>
            <a:br>
              <a:rPr lang="en-US" sz="2800" dirty="0"/>
            </a:br>
            <a:r>
              <a:rPr lang="en-US" dirty="0"/>
              <a:t>Welcome to React</a:t>
            </a:r>
            <a:br>
              <a:rPr lang="en-US" dirty="0"/>
            </a:br>
            <a:r>
              <a:rPr lang="en-US" sz="4400" dirty="0"/>
              <a:t>the Definitive Beginner’s Guide</a:t>
            </a:r>
            <a:endParaRPr lang="en-US" dirty="0"/>
          </a:p>
        </p:txBody>
      </p:sp>
      <p:sp>
        <p:nvSpPr>
          <p:cNvPr id="16" name="Text Placeholder 4"/>
          <p:cNvSpPr>
            <a:spLocks noGrp="1"/>
          </p:cNvSpPr>
          <p:nvPr>
            <p:ph type="body" sz="quarter" idx="12"/>
          </p:nvPr>
        </p:nvSpPr>
        <p:spPr>
          <a:xfrm>
            <a:off x="263524" y="46402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Rami Sayar</a:t>
            </a:r>
          </a:p>
          <a:p>
            <a:pPr lvl="0"/>
            <a:r>
              <a:rPr lang="en-US" dirty="0"/>
              <a:t>Jeremy Foster</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What is React?</a:t>
            </a:r>
            <a:endParaRPr lang="en-US" dirty="0"/>
          </a:p>
        </p:txBody>
      </p:sp>
    </p:spTree>
    <p:extLst>
      <p:ext uri="{BB962C8B-B14F-4D97-AF65-F5344CB8AC3E}">
        <p14:creationId xmlns:p14="http://schemas.microsoft.com/office/powerpoint/2010/main" val="7101229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a:t>Why learn </a:t>
            </a:r>
            <a:r>
              <a:rPr lang="en-US" sz="4400" dirty="0"/>
              <a:t>React?</a:t>
            </a:r>
            <a:endParaRPr lang="en-US" dirty="0"/>
          </a:p>
        </p:txBody>
      </p:sp>
    </p:spTree>
    <p:extLst>
      <p:ext uri="{BB962C8B-B14F-4D97-AF65-F5344CB8AC3E}">
        <p14:creationId xmlns:p14="http://schemas.microsoft.com/office/powerpoint/2010/main" val="210681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541961"/>
          </a:xfrm>
        </p:spPr>
        <p:txBody>
          <a:bodyPr/>
          <a:lstStyle/>
          <a:p>
            <a:r>
              <a:rPr lang="en-US" sz="2800" dirty="0"/>
              <a:t>DEMO:</a:t>
            </a:r>
            <a:br>
              <a:rPr lang="en-US" sz="2800" dirty="0"/>
            </a:br>
            <a:r>
              <a:rPr lang="en-US" sz="6600" dirty="0"/>
              <a:t>The Final Product</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A short look at what we’ll be building today?</a:t>
            </a:r>
          </a:p>
        </p:txBody>
      </p:sp>
    </p:spTree>
    <p:extLst>
      <p:ext uri="{BB962C8B-B14F-4D97-AF65-F5344CB8AC3E}">
        <p14:creationId xmlns:p14="http://schemas.microsoft.com/office/powerpoint/2010/main" val="22187743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Setting Up Your Dev Environment</a:t>
            </a:r>
            <a:endParaRPr lang="en-US" dirty="0"/>
          </a:p>
        </p:txBody>
      </p:sp>
    </p:spTree>
    <p:extLst>
      <p:ext uri="{BB962C8B-B14F-4D97-AF65-F5344CB8AC3E}">
        <p14:creationId xmlns:p14="http://schemas.microsoft.com/office/powerpoint/2010/main" val="27053306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1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2485</TotalTime>
  <Words>187</Words>
  <Application>Microsoft Office PowerPoint</Application>
  <PresentationFormat>Custom</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Consolas</vt:lpstr>
      <vt:lpstr>Segoe UI</vt:lpstr>
      <vt:lpstr>Segoe UI Light</vt:lpstr>
      <vt:lpstr>Wingdings</vt:lpstr>
      <vt:lpstr>WHITE TEMPLATE</vt:lpstr>
      <vt:lpstr>Welcome to React the Definitive Beginner’s Guide</vt:lpstr>
      <vt:lpstr>PowerPoint Presentation</vt:lpstr>
      <vt:lpstr>PowerPoint Presentation</vt:lpstr>
      <vt:lpstr>Agenda - list all main modules</vt:lpstr>
      <vt:lpstr>Module 1: Welcome to React the Definitive Beginner’s Guide</vt:lpstr>
      <vt:lpstr>What is React?</vt:lpstr>
      <vt:lpstr>Why learn React?</vt:lpstr>
      <vt:lpstr>DEMO: The Final Product</vt:lpstr>
      <vt:lpstr>Setting Up Your Dev Environment</vt:lpstr>
      <vt:lpstr>Setting Up Your Dev Environment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210</cp:revision>
  <dcterms:created xsi:type="dcterms:W3CDTF">2015-06-04T21:40:17Z</dcterms:created>
  <dcterms:modified xsi:type="dcterms:W3CDTF">2016-05-11T15:21:06Z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