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0"/>
  </p:notesMasterIdLst>
  <p:handoutMasterIdLst>
    <p:handoutMasterId r:id="rId51"/>
  </p:handoutMasterIdLst>
  <p:sldIdLst>
    <p:sldId id="290" r:id="rId35"/>
    <p:sldId id="291" r:id="rId36"/>
    <p:sldId id="279" r:id="rId37"/>
    <p:sldId id="292" r:id="rId38"/>
    <p:sldId id="300" r:id="rId39"/>
    <p:sldId id="294" r:id="rId40"/>
    <p:sldId id="295" r:id="rId41"/>
    <p:sldId id="301" r:id="rId42"/>
    <p:sldId id="302" r:id="rId43"/>
    <p:sldId id="303" r:id="rId44"/>
    <p:sldId id="296" r:id="rId45"/>
    <p:sldId id="297" r:id="rId46"/>
    <p:sldId id="298" r:id="rId47"/>
    <p:sldId id="299" r:id="rId48"/>
    <p:sldId id="257"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84" d="100"/>
          <a:sy n="84" d="100"/>
        </p:scale>
        <p:origin x="948"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5/11/2016 8:21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5/11/2016 8:21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28.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2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png"/><Relationship Id="rId2" Type="http://schemas.openxmlformats.org/officeDocument/2006/relationships/customXml" Target="../../customXml/item31.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25.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11.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7.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2.png"/><Relationship Id="rId2" Type="http://schemas.openxmlformats.org/officeDocument/2006/relationships/customXml" Target="../../customXml/item30.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5.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2.png"/><Relationship Id="rId2" Type="http://schemas.openxmlformats.org/officeDocument/2006/relationships/customXml" Target="../../customXml/item27.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3344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Rami Sayar</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Welcome to React</a:t>
            </a:r>
            <a:br>
              <a:rPr lang="en-US" dirty="0">
                <a:solidFill>
                  <a:schemeClr val="bg1"/>
                </a:solidFill>
              </a:rPr>
            </a:br>
            <a:r>
              <a:rPr lang="en-US" sz="4000" dirty="0">
                <a:solidFill>
                  <a:schemeClr val="bg1"/>
                </a:solidFill>
              </a:rPr>
              <a:t>the Definitive Beginner’s Guide</a:t>
            </a:r>
            <a:endParaRPr lang="en-US" dirty="0">
              <a:solidFill>
                <a:schemeClr val="bg1"/>
              </a:solidFill>
            </a:endParaRPr>
          </a:p>
        </p:txBody>
      </p:sp>
    </p:spTree>
    <p:extLst>
      <p:ext uri="{BB962C8B-B14F-4D97-AF65-F5344CB8AC3E}">
        <p14:creationId xmlns:p14="http://schemas.microsoft.com/office/powerpoint/2010/main" val="5570564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Interactivity and dynamic UIs</a:t>
            </a:r>
            <a:endParaRPr lang="en-US" dirty="0"/>
          </a:p>
        </p:txBody>
      </p:sp>
      <p:pic>
        <p:nvPicPr>
          <p:cNvPr id="2" name="Picture 1"/>
          <p:cNvPicPr>
            <a:picLocks noChangeAspect="1"/>
          </p:cNvPicPr>
          <p:nvPr/>
        </p:nvPicPr>
        <p:blipFill>
          <a:blip r:embed="rId2"/>
          <a:stretch>
            <a:fillRect/>
          </a:stretch>
        </p:blipFill>
        <p:spPr>
          <a:xfrm>
            <a:off x="503237" y="1211262"/>
            <a:ext cx="7395696" cy="5169483"/>
          </a:xfrm>
          <a:prstGeom prst="rect">
            <a:avLst/>
          </a:prstGeom>
        </p:spPr>
      </p:pic>
    </p:spTree>
    <p:extLst>
      <p:ext uri="{BB962C8B-B14F-4D97-AF65-F5344CB8AC3E}">
        <p14:creationId xmlns:p14="http://schemas.microsoft.com/office/powerpoint/2010/main" val="8079079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Building the first React component in the app</a:t>
            </a:r>
            <a:endParaRPr lang="en-US" dirty="0"/>
          </a:p>
        </p:txBody>
      </p:sp>
    </p:spTree>
    <p:extLst>
      <p:ext uri="{BB962C8B-B14F-4D97-AF65-F5344CB8AC3E}">
        <p14:creationId xmlns:p14="http://schemas.microsoft.com/office/powerpoint/2010/main" val="22586582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Building the App, </a:t>
            </a:r>
            <a:r>
              <a:rPr lang="en-US" sz="4400" dirty="0" err="1"/>
              <a:t>InboxPane</a:t>
            </a:r>
            <a:r>
              <a:rPr lang="en-US" sz="4400" dirty="0"/>
              <a:t>, and </a:t>
            </a:r>
            <a:r>
              <a:rPr lang="en-US" sz="4400" dirty="0" err="1"/>
              <a:t>InboxItem</a:t>
            </a:r>
            <a:r>
              <a:rPr lang="en-US" sz="4400" dirty="0"/>
              <a:t> components</a:t>
            </a:r>
            <a:endParaRPr lang="en-US" dirty="0"/>
          </a:p>
        </p:txBody>
      </p:sp>
    </p:spTree>
    <p:extLst>
      <p:ext uri="{BB962C8B-B14F-4D97-AF65-F5344CB8AC3E}">
        <p14:creationId xmlns:p14="http://schemas.microsoft.com/office/powerpoint/2010/main" val="1827691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Styling components</a:t>
            </a:r>
            <a:endParaRPr lang="en-US" dirty="0"/>
          </a:p>
        </p:txBody>
      </p:sp>
    </p:spTree>
    <p:extLst>
      <p:ext uri="{BB962C8B-B14F-4D97-AF65-F5344CB8AC3E}">
        <p14:creationId xmlns:p14="http://schemas.microsoft.com/office/powerpoint/2010/main" val="3597777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The component lifecycle</a:t>
            </a:r>
            <a:endParaRPr lang="en-US" dirty="0"/>
          </a:p>
        </p:txBody>
      </p:sp>
      <p:grpSp>
        <p:nvGrpSpPr>
          <p:cNvPr id="6" name="Group 5"/>
          <p:cNvGrpSpPr/>
          <p:nvPr/>
        </p:nvGrpSpPr>
        <p:grpSpPr>
          <a:xfrm>
            <a:off x="365760" y="1280160"/>
            <a:ext cx="11711062" cy="3726881"/>
            <a:chOff x="365760" y="1280160"/>
            <a:chExt cx="13889012" cy="4419983"/>
          </a:xfrm>
        </p:grpSpPr>
        <p:pic>
          <p:nvPicPr>
            <p:cNvPr id="2" name="Picture 1"/>
            <p:cNvPicPr>
              <a:picLocks noChangeAspect="1"/>
            </p:cNvPicPr>
            <p:nvPr/>
          </p:nvPicPr>
          <p:blipFill>
            <a:blip r:embed="rId2"/>
            <a:stretch>
              <a:fillRect/>
            </a:stretch>
          </p:blipFill>
          <p:spPr>
            <a:xfrm>
              <a:off x="365760" y="1280160"/>
              <a:ext cx="3373412" cy="4419983"/>
            </a:xfrm>
            <a:prstGeom prst="rect">
              <a:avLst/>
            </a:prstGeom>
          </p:spPr>
        </p:pic>
        <p:pic>
          <p:nvPicPr>
            <p:cNvPr id="3" name="Picture 2"/>
            <p:cNvPicPr>
              <a:picLocks noChangeAspect="1"/>
            </p:cNvPicPr>
            <p:nvPr/>
          </p:nvPicPr>
          <p:blipFill>
            <a:blip r:embed="rId3"/>
            <a:stretch>
              <a:fillRect/>
            </a:stretch>
          </p:blipFill>
          <p:spPr>
            <a:xfrm>
              <a:off x="3870960" y="1280160"/>
              <a:ext cx="3373412" cy="4419983"/>
            </a:xfrm>
            <a:prstGeom prst="rect">
              <a:avLst/>
            </a:prstGeom>
          </p:spPr>
        </p:pic>
        <p:pic>
          <p:nvPicPr>
            <p:cNvPr id="4" name="Picture 3"/>
            <p:cNvPicPr>
              <a:picLocks noChangeAspect="1"/>
            </p:cNvPicPr>
            <p:nvPr/>
          </p:nvPicPr>
          <p:blipFill>
            <a:blip r:embed="rId4"/>
            <a:stretch>
              <a:fillRect/>
            </a:stretch>
          </p:blipFill>
          <p:spPr>
            <a:xfrm>
              <a:off x="7376160" y="1280160"/>
              <a:ext cx="3373412" cy="3810330"/>
            </a:xfrm>
            <a:prstGeom prst="rect">
              <a:avLst/>
            </a:prstGeom>
          </p:spPr>
        </p:pic>
        <p:pic>
          <p:nvPicPr>
            <p:cNvPr id="5" name="Picture 4"/>
            <p:cNvPicPr>
              <a:picLocks noChangeAspect="1"/>
            </p:cNvPicPr>
            <p:nvPr/>
          </p:nvPicPr>
          <p:blipFill>
            <a:blip r:embed="rId5"/>
            <a:stretch>
              <a:fillRect/>
            </a:stretch>
          </p:blipFill>
          <p:spPr>
            <a:xfrm>
              <a:off x="10881360" y="1280160"/>
              <a:ext cx="3373412" cy="1513971"/>
            </a:xfrm>
            <a:prstGeom prst="rect">
              <a:avLst/>
            </a:prstGeom>
          </p:spPr>
        </p:pic>
      </p:grpSp>
    </p:spTree>
    <p:extLst>
      <p:ext uri="{BB962C8B-B14F-4D97-AF65-F5344CB8AC3E}">
        <p14:creationId xmlns:p14="http://schemas.microsoft.com/office/powerpoint/2010/main" val="12302113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list all main modules</a:t>
            </a:r>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5" name="Rectangle 14"/>
          <p:cNvSpPr/>
          <p:nvPr/>
        </p:nvSpPr>
        <p:spPr bwMode="auto">
          <a:xfrm>
            <a:off x="457200" y="53492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19" y="1463040"/>
            <a:ext cx="6401117"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Welcome to React – the Definitive Beginner’s Guide</a:t>
            </a:r>
          </a:p>
        </p:txBody>
      </p:sp>
      <p:sp>
        <p:nvSpPr>
          <p:cNvPr id="21" name="Rectangle 20"/>
          <p:cNvSpPr/>
          <p:nvPr/>
        </p:nvSpPr>
        <p:spPr bwMode="auto">
          <a:xfrm>
            <a:off x="1188720" y="224028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Introduction to Components</a:t>
            </a:r>
          </a:p>
        </p:txBody>
      </p:sp>
      <p:sp>
        <p:nvSpPr>
          <p:cNvPr id="22" name="Rectangle 21"/>
          <p:cNvSpPr/>
          <p:nvPr/>
        </p:nvSpPr>
        <p:spPr bwMode="auto">
          <a:xfrm>
            <a:off x="1188720" y="301752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Handling Data and State with React</a:t>
            </a:r>
          </a:p>
        </p:txBody>
      </p:sp>
      <p:sp>
        <p:nvSpPr>
          <p:cNvPr id="23" name="Rectangle 22"/>
          <p:cNvSpPr/>
          <p:nvPr/>
        </p:nvSpPr>
        <p:spPr bwMode="auto">
          <a:xfrm>
            <a:off x="1188720" y="379476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More React with Routers and Other Add-ons</a:t>
            </a:r>
          </a:p>
        </p:txBody>
      </p:sp>
      <p:sp>
        <p:nvSpPr>
          <p:cNvPr id="24" name="Rectangle 23"/>
          <p:cNvSpPr/>
          <p:nvPr/>
        </p:nvSpPr>
        <p:spPr bwMode="auto">
          <a:xfrm>
            <a:off x="1188720" y="457200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ES2015 with React, </a:t>
            </a:r>
            <a:r>
              <a:rPr lang="en-US" sz="2000" dirty="0" err="1">
                <a:solidFill>
                  <a:srgbClr val="505050"/>
                </a:solidFill>
                <a:latin typeface="Segoe UI Light"/>
                <a:ea typeface="Segoe UI" pitchFamily="34" charset="0"/>
                <a:cs typeface="Segoe UI" pitchFamily="34" charset="0"/>
              </a:rPr>
              <a:t>Webpack</a:t>
            </a:r>
            <a:r>
              <a:rPr lang="en-US" sz="2000" dirty="0">
                <a:solidFill>
                  <a:srgbClr val="505050"/>
                </a:solidFill>
                <a:latin typeface="Segoe UI Light"/>
                <a:ea typeface="Segoe UI" pitchFamily="34" charset="0"/>
                <a:cs typeface="Segoe UI" pitchFamily="34" charset="0"/>
              </a:rPr>
              <a:t>, and Other Tools</a:t>
            </a:r>
          </a:p>
        </p:txBody>
      </p:sp>
      <p:sp>
        <p:nvSpPr>
          <p:cNvPr id="25" name="Rectangle 24"/>
          <p:cNvSpPr/>
          <p:nvPr/>
        </p:nvSpPr>
        <p:spPr bwMode="auto">
          <a:xfrm>
            <a:off x="1188720" y="534924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Connecting Pizza Box App with the Backend</a:t>
            </a:r>
          </a:p>
        </p:txBody>
      </p:sp>
    </p:spTree>
    <p:extLst>
      <p:ext uri="{BB962C8B-B14F-4D97-AF65-F5344CB8AC3E}">
        <p14:creationId xmlns:p14="http://schemas.microsoft.com/office/powerpoint/2010/main" val="35866711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44878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Rami Sayar</a:t>
            </a:r>
          </a:p>
          <a:p>
            <a:pPr lvl="0"/>
            <a:r>
              <a:rPr lang="en-US" dirty="0"/>
              <a:t>Jeremy Foster</a:t>
            </a:r>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2800" dirty="0"/>
              <a:t>Module 2:</a:t>
            </a:r>
            <a:br>
              <a:rPr lang="en-US" dirty="0"/>
            </a:br>
            <a:r>
              <a:rPr lang="en-US" dirty="0"/>
              <a:t>Introduction to Components</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What are components and web components?</a:t>
            </a:r>
            <a:endParaRPr lang="en-US" dirty="0"/>
          </a:p>
        </p:txBody>
      </p:sp>
    </p:spTree>
    <p:extLst>
      <p:ext uri="{BB962C8B-B14F-4D97-AF65-F5344CB8AC3E}">
        <p14:creationId xmlns:p14="http://schemas.microsoft.com/office/powerpoint/2010/main" val="2915188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does it relate to MVC?</a:t>
            </a:r>
          </a:p>
        </p:txBody>
      </p:sp>
      <p:pic>
        <p:nvPicPr>
          <p:cNvPr id="4" name="Picture 3"/>
          <p:cNvPicPr>
            <a:picLocks noChangeAspect="1"/>
          </p:cNvPicPr>
          <p:nvPr/>
        </p:nvPicPr>
        <p:blipFill>
          <a:blip r:embed="rId2"/>
          <a:stretch>
            <a:fillRect/>
          </a:stretch>
        </p:blipFill>
        <p:spPr>
          <a:xfrm>
            <a:off x="1036637" y="1439862"/>
            <a:ext cx="5639773" cy="4031969"/>
          </a:xfrm>
          <a:prstGeom prst="rect">
            <a:avLst/>
          </a:prstGeom>
        </p:spPr>
      </p:pic>
    </p:spTree>
    <p:extLst>
      <p:ext uri="{BB962C8B-B14F-4D97-AF65-F5344CB8AC3E}">
        <p14:creationId xmlns:p14="http://schemas.microsoft.com/office/powerpoint/2010/main" val="4323408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Introduction to React components</a:t>
            </a:r>
            <a:endParaRPr lang="en-US" dirty="0"/>
          </a:p>
        </p:txBody>
      </p:sp>
      <p:pic>
        <p:nvPicPr>
          <p:cNvPr id="2" name="Picture 1"/>
          <p:cNvPicPr>
            <a:picLocks noChangeAspect="1"/>
          </p:cNvPicPr>
          <p:nvPr/>
        </p:nvPicPr>
        <p:blipFill>
          <a:blip r:embed="rId2"/>
          <a:stretch>
            <a:fillRect/>
          </a:stretch>
        </p:blipFill>
        <p:spPr>
          <a:xfrm>
            <a:off x="503237" y="1260792"/>
            <a:ext cx="10360352" cy="4903470"/>
          </a:xfrm>
          <a:prstGeom prst="rect">
            <a:avLst/>
          </a:prstGeom>
        </p:spPr>
      </p:pic>
    </p:spTree>
    <p:extLst>
      <p:ext uri="{BB962C8B-B14F-4D97-AF65-F5344CB8AC3E}">
        <p14:creationId xmlns:p14="http://schemas.microsoft.com/office/powerpoint/2010/main" val="17809002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What is JSX?</a:t>
            </a:r>
            <a:br>
              <a:rPr lang="en-US" sz="4400" dirty="0"/>
            </a:br>
            <a:r>
              <a:rPr lang="en-US" sz="3200" dirty="0"/>
              <a:t>And how can I </a:t>
            </a:r>
            <a:r>
              <a:rPr lang="en-US" sz="3200" i="1" dirty="0"/>
              <a:t>not</a:t>
            </a:r>
            <a:r>
              <a:rPr lang="en-US" sz="3200" dirty="0"/>
              <a:t> use JSX?</a:t>
            </a:r>
            <a:endParaRPr lang="en-US" sz="4400" dirty="0"/>
          </a:p>
        </p:txBody>
      </p:sp>
    </p:spTree>
    <p:extLst>
      <p:ext uri="{BB962C8B-B14F-4D97-AF65-F5344CB8AC3E}">
        <p14:creationId xmlns:p14="http://schemas.microsoft.com/office/powerpoint/2010/main" val="1770742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JSX</a:t>
            </a:r>
            <a:endParaRPr lang="en-US" dirty="0"/>
          </a:p>
        </p:txBody>
      </p:sp>
      <p:pic>
        <p:nvPicPr>
          <p:cNvPr id="2" name="Picture 1"/>
          <p:cNvPicPr>
            <a:picLocks noChangeAspect="1"/>
          </p:cNvPicPr>
          <p:nvPr/>
        </p:nvPicPr>
        <p:blipFill>
          <a:blip r:embed="rId2"/>
          <a:stretch>
            <a:fillRect/>
          </a:stretch>
        </p:blipFill>
        <p:spPr>
          <a:xfrm>
            <a:off x="503237" y="1260792"/>
            <a:ext cx="10360352" cy="4903470"/>
          </a:xfrm>
          <a:prstGeom prst="rect">
            <a:avLst/>
          </a:prstGeom>
        </p:spPr>
      </p:pic>
      <p:sp>
        <p:nvSpPr>
          <p:cNvPr id="3" name="Rectangle 2"/>
          <p:cNvSpPr/>
          <p:nvPr/>
        </p:nvSpPr>
        <p:spPr bwMode="auto">
          <a:xfrm>
            <a:off x="1341437" y="2735262"/>
            <a:ext cx="3733800" cy="381000"/>
          </a:xfrm>
          <a:prstGeom prst="rect">
            <a:avLst/>
          </a:prstGeom>
          <a:noFill/>
          <a:ln w="254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795102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refs</a:t>
            </a:r>
            <a:endParaRPr lang="en-US" dirty="0"/>
          </a:p>
        </p:txBody>
      </p:sp>
      <p:pic>
        <p:nvPicPr>
          <p:cNvPr id="4" name="Picture 3"/>
          <p:cNvPicPr>
            <a:picLocks noChangeAspect="1"/>
          </p:cNvPicPr>
          <p:nvPr/>
        </p:nvPicPr>
        <p:blipFill>
          <a:blip r:embed="rId2"/>
          <a:stretch>
            <a:fillRect/>
          </a:stretch>
        </p:blipFill>
        <p:spPr>
          <a:xfrm>
            <a:off x="503237" y="1287462"/>
            <a:ext cx="9371428" cy="980952"/>
          </a:xfrm>
          <a:prstGeom prst="rect">
            <a:avLst/>
          </a:prstGeom>
        </p:spPr>
      </p:pic>
    </p:spTree>
    <p:extLst>
      <p:ext uri="{BB962C8B-B14F-4D97-AF65-F5344CB8AC3E}">
        <p14:creationId xmlns:p14="http://schemas.microsoft.com/office/powerpoint/2010/main" val="13892403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9.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0.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2172</TotalTime>
  <Words>116</Words>
  <Application>Microsoft Office PowerPoint</Application>
  <PresentationFormat>Custom</PresentationFormat>
  <Paragraphs>30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Consolas</vt:lpstr>
      <vt:lpstr>Segoe UI</vt:lpstr>
      <vt:lpstr>Segoe UI Light</vt:lpstr>
      <vt:lpstr>Wingdings</vt:lpstr>
      <vt:lpstr>WHITE TEMPLATE</vt:lpstr>
      <vt:lpstr>Welcome to React the Definitive Beginner’s Guide</vt:lpstr>
      <vt:lpstr>Agenda - list all main modules</vt:lpstr>
      <vt:lpstr>Module 2: Introduction to Components</vt:lpstr>
      <vt:lpstr>What are components and web components?</vt:lpstr>
      <vt:lpstr>How does it relate to MVC?</vt:lpstr>
      <vt:lpstr>Introduction to React components</vt:lpstr>
      <vt:lpstr>What is JSX? And how can I not use JSX?</vt:lpstr>
      <vt:lpstr>JSX</vt:lpstr>
      <vt:lpstr>refs</vt:lpstr>
      <vt:lpstr>Interactivity and dynamic UIs</vt:lpstr>
      <vt:lpstr>Building the first React component in the app</vt:lpstr>
      <vt:lpstr>Building the App, InboxPane, and InboxItem components</vt:lpstr>
      <vt:lpstr>Styling components</vt:lpstr>
      <vt:lpstr>The component lifecycle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211</cp:revision>
  <dcterms:created xsi:type="dcterms:W3CDTF">2015-06-04T21:40:17Z</dcterms:created>
  <dcterms:modified xsi:type="dcterms:W3CDTF">2016-05-11T15:27:02Z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