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6"/>
  </p:notesMasterIdLst>
  <p:handoutMasterIdLst>
    <p:handoutMasterId r:id="rId47"/>
  </p:handoutMasterIdLst>
  <p:sldIdLst>
    <p:sldId id="290" r:id="rId35"/>
    <p:sldId id="291" r:id="rId36"/>
    <p:sldId id="279" r:id="rId37"/>
    <p:sldId id="292" r:id="rId38"/>
    <p:sldId id="293" r:id="rId39"/>
    <p:sldId id="294" r:id="rId40"/>
    <p:sldId id="295" r:id="rId41"/>
    <p:sldId id="296" r:id="rId42"/>
    <p:sldId id="297" r:id="rId43"/>
    <p:sldId id="298" r:id="rId44"/>
    <p:sldId id="25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5/11/2016 8:03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5/11/2016 8:03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2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3.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33.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Rami Sayar</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Welcome to React</a:t>
            </a:r>
            <a:br>
              <a:rPr lang="en-US" dirty="0">
                <a:solidFill>
                  <a:schemeClr val="bg1"/>
                </a:solidFill>
              </a:rPr>
            </a:br>
            <a:r>
              <a:rPr lang="en-US" sz="4000" dirty="0">
                <a:solidFill>
                  <a:schemeClr val="bg1"/>
                </a:solidFill>
              </a:rPr>
              <a:t>the Definitive Beginner’s Guide</a:t>
            </a:r>
            <a:endParaRPr lang="en-US" dirty="0">
              <a:solidFill>
                <a:schemeClr val="bg1"/>
              </a:solidFill>
            </a:endParaRPr>
          </a:p>
        </p:txBody>
      </p:sp>
    </p:spTree>
    <p:extLst>
      <p:ext uri="{BB962C8B-B14F-4D97-AF65-F5344CB8AC3E}">
        <p14:creationId xmlns:p14="http://schemas.microsoft.com/office/powerpoint/2010/main" val="12822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Setting up </a:t>
            </a:r>
            <a:r>
              <a:rPr lang="en-US" sz="4400" dirty="0" err="1"/>
              <a:t>webpack</a:t>
            </a:r>
            <a:r>
              <a:rPr lang="en-US" sz="4400" dirty="0"/>
              <a:t> and cool features like HMR :)</a:t>
            </a:r>
            <a:endParaRPr lang="en-US" dirty="0"/>
          </a:p>
        </p:txBody>
      </p:sp>
    </p:spTree>
    <p:extLst>
      <p:ext uri="{BB962C8B-B14F-4D97-AF65-F5344CB8AC3E}">
        <p14:creationId xmlns:p14="http://schemas.microsoft.com/office/powerpoint/2010/main" val="61045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list all main modules</a:t>
            </a:r>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457200" y="53492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19" y="1463040"/>
            <a:ext cx="6401117"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Welcome to React – the Definitive Beginner’s Guide</a:t>
            </a:r>
          </a:p>
        </p:txBody>
      </p:sp>
      <p:sp>
        <p:nvSpPr>
          <p:cNvPr id="21" name="Rectangle 20"/>
          <p:cNvSpPr/>
          <p:nvPr/>
        </p:nvSpPr>
        <p:spPr bwMode="auto">
          <a:xfrm>
            <a:off x="1188720" y="224028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Introduction to Components</a:t>
            </a:r>
          </a:p>
        </p:txBody>
      </p:sp>
      <p:sp>
        <p:nvSpPr>
          <p:cNvPr id="22" name="Rectangle 21"/>
          <p:cNvSpPr/>
          <p:nvPr/>
        </p:nvSpPr>
        <p:spPr bwMode="auto">
          <a:xfrm>
            <a:off x="1188720" y="301752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Handling Data and State with React</a:t>
            </a:r>
          </a:p>
        </p:txBody>
      </p:sp>
      <p:sp>
        <p:nvSpPr>
          <p:cNvPr id="23" name="Rectangle 22"/>
          <p:cNvSpPr/>
          <p:nvPr/>
        </p:nvSpPr>
        <p:spPr bwMode="auto">
          <a:xfrm>
            <a:off x="1188720" y="379476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More React with Routers and Other Add-ons</a:t>
            </a:r>
          </a:p>
        </p:txBody>
      </p:sp>
      <p:sp>
        <p:nvSpPr>
          <p:cNvPr id="24" name="Rectangle 23"/>
          <p:cNvSpPr/>
          <p:nvPr/>
        </p:nvSpPr>
        <p:spPr bwMode="auto">
          <a:xfrm>
            <a:off x="1188720" y="457200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ES2015 with React, </a:t>
            </a:r>
            <a:r>
              <a:rPr lang="en-US" sz="2000" dirty="0" err="1">
                <a:solidFill>
                  <a:srgbClr val="505050"/>
                </a:solidFill>
                <a:latin typeface="Segoe UI Light"/>
                <a:ea typeface="Segoe UI" pitchFamily="34" charset="0"/>
                <a:cs typeface="Segoe UI" pitchFamily="34" charset="0"/>
              </a:rPr>
              <a:t>Webpack</a:t>
            </a:r>
            <a:r>
              <a:rPr lang="en-US" sz="2000" dirty="0">
                <a:solidFill>
                  <a:srgbClr val="505050"/>
                </a:solidFill>
                <a:latin typeface="Segoe UI Light"/>
                <a:ea typeface="Segoe UI" pitchFamily="34" charset="0"/>
                <a:cs typeface="Segoe UI" pitchFamily="34" charset="0"/>
              </a:rPr>
              <a:t>, and Other Tools</a:t>
            </a:r>
          </a:p>
        </p:txBody>
      </p:sp>
      <p:sp>
        <p:nvSpPr>
          <p:cNvPr id="25" name="Rectangle 24"/>
          <p:cNvSpPr/>
          <p:nvPr/>
        </p:nvSpPr>
        <p:spPr bwMode="auto">
          <a:xfrm>
            <a:off x="1188720" y="534924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Connecting Pizza Box App with the Backend</a:t>
            </a:r>
          </a:p>
        </p:txBody>
      </p:sp>
    </p:spTree>
    <p:extLst>
      <p:ext uri="{BB962C8B-B14F-4D97-AF65-F5344CB8AC3E}">
        <p14:creationId xmlns:p14="http://schemas.microsoft.com/office/powerpoint/2010/main" val="31487705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47164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Rami Sayar</a:t>
            </a:r>
          </a:p>
          <a:p>
            <a:pPr lvl="0"/>
            <a:r>
              <a:rPr lang="en-US" dirty="0"/>
              <a:t>Jeremy Foster</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2800" dirty="0"/>
              <a:t>Module 5:</a:t>
            </a:r>
            <a:br>
              <a:rPr lang="en-US" dirty="0"/>
            </a:br>
            <a:r>
              <a:rPr lang="en-US" dirty="0"/>
              <a:t>ES2015 with React, </a:t>
            </a:r>
            <a:r>
              <a:rPr lang="en-US" dirty="0" err="1"/>
              <a:t>Webpack</a:t>
            </a:r>
            <a:r>
              <a:rPr lang="en-US" dirty="0"/>
              <a:t>, and Other Tools</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is ES2015, and what are the new JavaScript features?</a:t>
            </a:r>
            <a:endParaRPr lang="en-US" dirty="0"/>
          </a:p>
        </p:txBody>
      </p:sp>
    </p:spTree>
    <p:extLst>
      <p:ext uri="{BB962C8B-B14F-4D97-AF65-F5344CB8AC3E}">
        <p14:creationId xmlns:p14="http://schemas.microsoft.com/office/powerpoint/2010/main" val="874649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Compiling ES6 with Babel</a:t>
            </a:r>
            <a:endParaRPr lang="en-US" dirty="0"/>
          </a:p>
        </p:txBody>
      </p:sp>
      <p:pic>
        <p:nvPicPr>
          <p:cNvPr id="3" name="Picture 2"/>
          <p:cNvPicPr>
            <a:picLocks noChangeAspect="1"/>
          </p:cNvPicPr>
          <p:nvPr/>
        </p:nvPicPr>
        <p:blipFill>
          <a:blip r:embed="rId2"/>
          <a:stretch>
            <a:fillRect/>
          </a:stretch>
        </p:blipFill>
        <p:spPr>
          <a:xfrm>
            <a:off x="274637" y="2354262"/>
            <a:ext cx="4876134" cy="2214801"/>
          </a:xfrm>
          <a:prstGeom prst="rect">
            <a:avLst/>
          </a:prstGeom>
        </p:spPr>
      </p:pic>
    </p:spTree>
    <p:extLst>
      <p:ext uri="{BB962C8B-B14F-4D97-AF65-F5344CB8AC3E}">
        <p14:creationId xmlns:p14="http://schemas.microsoft.com/office/powerpoint/2010/main" val="338087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Using ES6 modules and extending React classes</a:t>
            </a:r>
            <a:endParaRPr lang="en-US" dirty="0"/>
          </a:p>
        </p:txBody>
      </p:sp>
    </p:spTree>
    <p:extLst>
      <p:ext uri="{BB962C8B-B14F-4D97-AF65-F5344CB8AC3E}">
        <p14:creationId xmlns:p14="http://schemas.microsoft.com/office/powerpoint/2010/main" val="1078558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Updating our bot app to use ES6</a:t>
            </a:r>
            <a:endParaRPr lang="en-US" dirty="0"/>
          </a:p>
        </p:txBody>
      </p:sp>
    </p:spTree>
    <p:extLst>
      <p:ext uri="{BB962C8B-B14F-4D97-AF65-F5344CB8AC3E}">
        <p14:creationId xmlns:p14="http://schemas.microsoft.com/office/powerpoint/2010/main" val="1532955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React Developer Tools</a:t>
            </a:r>
            <a:endParaRPr lang="en-US" dirty="0"/>
          </a:p>
        </p:txBody>
      </p:sp>
      <p:pic>
        <p:nvPicPr>
          <p:cNvPr id="2" name="Picture 1"/>
          <p:cNvPicPr>
            <a:picLocks noChangeAspect="1"/>
          </p:cNvPicPr>
          <p:nvPr/>
        </p:nvPicPr>
        <p:blipFill>
          <a:blip r:embed="rId2"/>
          <a:stretch>
            <a:fillRect/>
          </a:stretch>
        </p:blipFill>
        <p:spPr>
          <a:xfrm>
            <a:off x="503237" y="1280160"/>
            <a:ext cx="7112000" cy="4445000"/>
          </a:xfrm>
          <a:prstGeom prst="rect">
            <a:avLst/>
          </a:prstGeom>
        </p:spPr>
      </p:pic>
    </p:spTree>
    <p:extLst>
      <p:ext uri="{BB962C8B-B14F-4D97-AF65-F5344CB8AC3E}">
        <p14:creationId xmlns:p14="http://schemas.microsoft.com/office/powerpoint/2010/main" val="21040716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Introduction to </a:t>
            </a:r>
            <a:r>
              <a:rPr lang="en-US" sz="4400" dirty="0" err="1"/>
              <a:t>webpack</a:t>
            </a:r>
            <a:endParaRPr lang="en-US" dirty="0"/>
          </a:p>
        </p:txBody>
      </p:sp>
      <p:pic>
        <p:nvPicPr>
          <p:cNvPr id="4" name="Picture 3"/>
          <p:cNvPicPr>
            <a:picLocks noChangeAspect="1"/>
          </p:cNvPicPr>
          <p:nvPr/>
        </p:nvPicPr>
        <p:blipFill>
          <a:blip r:embed="rId2"/>
          <a:stretch>
            <a:fillRect/>
          </a:stretch>
        </p:blipFill>
        <p:spPr>
          <a:xfrm>
            <a:off x="427037" y="2743881"/>
            <a:ext cx="2168648" cy="2019086"/>
          </a:xfrm>
          <a:prstGeom prst="rect">
            <a:avLst/>
          </a:prstGeom>
        </p:spPr>
      </p:pic>
    </p:spTree>
    <p:extLst>
      <p:ext uri="{BB962C8B-B14F-4D97-AF65-F5344CB8AC3E}">
        <p14:creationId xmlns:p14="http://schemas.microsoft.com/office/powerpoint/2010/main" val="1328903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2232</TotalTime>
  <Words>111</Words>
  <Application>Microsoft Office PowerPoint</Application>
  <PresentationFormat>Custom</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Segoe UI</vt:lpstr>
      <vt:lpstr>Segoe UI Light</vt:lpstr>
      <vt:lpstr>Wingdings</vt:lpstr>
      <vt:lpstr>WHITE TEMPLATE</vt:lpstr>
      <vt:lpstr>Welcome to React the Definitive Beginner’s Guide</vt:lpstr>
      <vt:lpstr>Agenda - list all main modules</vt:lpstr>
      <vt:lpstr>Module 5: ES2015 with React, Webpack, and Other Tools</vt:lpstr>
      <vt:lpstr>What is ES2015, and what are the new JavaScript features?</vt:lpstr>
      <vt:lpstr>Compiling ES6 with Babel</vt:lpstr>
      <vt:lpstr>Using ES6 modules and extending React classes</vt:lpstr>
      <vt:lpstr>Updating our bot app to use ES6</vt:lpstr>
      <vt:lpstr>React Developer Tools</vt:lpstr>
      <vt:lpstr>Introduction to webpack</vt:lpstr>
      <vt:lpstr>Setting up webpack and cool features like HMR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206</cp:revision>
  <dcterms:created xsi:type="dcterms:W3CDTF">2015-06-04T21:40:17Z</dcterms:created>
  <dcterms:modified xsi:type="dcterms:W3CDTF">2016-05-11T15:07:52Z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