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9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7/31/2012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org/spring-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Brief Introduction</a:t>
            </a:r>
          </a:p>
          <a:p>
            <a:r>
              <a:rPr lang="en-GB" dirty="0" smtClean="0"/>
              <a:t>2012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Spring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78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65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Security toolkit for Java applications</a:t>
            </a:r>
          </a:p>
          <a:p>
            <a:pPr lvl="1"/>
            <a:r>
              <a:rPr lang="en-GB" dirty="0" smtClean="0"/>
              <a:t>Primarily intended for web applications</a:t>
            </a:r>
          </a:p>
          <a:p>
            <a:r>
              <a:rPr lang="en-GB" dirty="0" smtClean="0"/>
              <a:t>Open Source from Spring Source (</a:t>
            </a:r>
            <a:r>
              <a:rPr lang="en-GB" dirty="0" smtClean="0">
                <a:hlinkClick r:id="rId2"/>
              </a:rPr>
              <a:t>http://www.springsource.org/spring-security</a:t>
            </a:r>
            <a:r>
              <a:rPr lang="en-GB" dirty="0" smtClean="0"/>
              <a:t>)</a:t>
            </a:r>
          </a:p>
          <a:p>
            <a:r>
              <a:rPr lang="en-GB" dirty="0" smtClean="0"/>
              <a:t>Current version is 3.1.1</a:t>
            </a:r>
          </a:p>
          <a:p>
            <a:pPr lvl="1"/>
            <a:r>
              <a:rPr lang="en-GB" dirty="0" smtClean="0"/>
              <a:t>Requires Java 1.5+ and Spring 3.0.7+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50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Integrates with a wide variety of authentication mechanisms</a:t>
            </a:r>
          </a:p>
          <a:p>
            <a:pPr lvl="1"/>
            <a:r>
              <a:rPr lang="en-GB" dirty="0" smtClean="0"/>
              <a:t>HTTP (Basic/Digest/X.509 certificates)</a:t>
            </a:r>
          </a:p>
          <a:p>
            <a:pPr lvl="1"/>
            <a:r>
              <a:rPr lang="en-GB" dirty="0" smtClean="0"/>
              <a:t>LDAP (and Active Directory)</a:t>
            </a:r>
          </a:p>
          <a:p>
            <a:pPr lvl="1"/>
            <a:r>
              <a:rPr lang="en-GB" dirty="0" smtClean="0"/>
              <a:t>Distributed authentication / Single Sign-On</a:t>
            </a:r>
          </a:p>
          <a:p>
            <a:pPr lvl="2"/>
            <a:r>
              <a:rPr lang="en-GB" dirty="0" err="1" smtClean="0"/>
              <a:t>OAuth</a:t>
            </a:r>
            <a:r>
              <a:rPr lang="en-GB" dirty="0" smtClean="0"/>
              <a:t> 1.0, </a:t>
            </a:r>
            <a:r>
              <a:rPr lang="en-GB" dirty="0" err="1" smtClean="0"/>
              <a:t>OpenID</a:t>
            </a:r>
            <a:r>
              <a:rPr lang="en-GB" dirty="0" smtClean="0"/>
              <a:t>, SAML, JA-SIG CAS</a:t>
            </a:r>
          </a:p>
          <a:p>
            <a:pPr lvl="1"/>
            <a:r>
              <a:rPr lang="en-GB" dirty="0" smtClean="0"/>
              <a:t>JEE Container-managed authentication</a:t>
            </a:r>
          </a:p>
          <a:p>
            <a:pPr lvl="1"/>
            <a:r>
              <a:rPr lang="en-GB" dirty="0" smtClean="0"/>
              <a:t>Header-based authentication (e.g., </a:t>
            </a:r>
            <a:r>
              <a:rPr lang="en-GB" dirty="0" err="1" smtClean="0"/>
              <a:t>Siteminder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Custom implementations</a:t>
            </a:r>
          </a:p>
          <a:p>
            <a:pPr lvl="1"/>
            <a:r>
              <a:rPr lang="en-GB" dirty="0" smtClean="0"/>
              <a:t>And many more</a:t>
            </a:r>
            <a:r>
              <a:rPr lang="en-GB" dirty="0" smtClean="0"/>
              <a:t>… (&gt; 30)</a:t>
            </a:r>
            <a:endParaRPr lang="en-GB" dirty="0" smtClean="0"/>
          </a:p>
          <a:p>
            <a:r>
              <a:rPr lang="en-GB" dirty="0" smtClean="0"/>
              <a:t>Can support </a:t>
            </a:r>
            <a:r>
              <a:rPr lang="en-GB" i="1" dirty="0" smtClean="0"/>
              <a:t>multiple</a:t>
            </a:r>
            <a:r>
              <a:rPr lang="en-GB" dirty="0" smtClean="0"/>
              <a:t> mechanisms simultaneously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7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Authorization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Supports authorization based on URL / URL pattern</a:t>
            </a:r>
          </a:p>
          <a:p>
            <a:pPr lvl="1"/>
            <a:r>
              <a:rPr lang="en-GB" dirty="0" smtClean="0"/>
              <a:t>Similar to </a:t>
            </a:r>
            <a:r>
              <a:rPr lang="en-GB" dirty="0" err="1" smtClean="0"/>
              <a:t>url</a:t>
            </a:r>
            <a:r>
              <a:rPr lang="en-GB" dirty="0" smtClean="0"/>
              <a:t>-pattern in web.xml file</a:t>
            </a:r>
            <a:endParaRPr lang="en-GB" dirty="0"/>
          </a:p>
          <a:p>
            <a:r>
              <a:rPr lang="en-GB" dirty="0" smtClean="0"/>
              <a:t>Supports authorization based on method invocation</a:t>
            </a:r>
          </a:p>
          <a:p>
            <a:pPr lvl="1"/>
            <a:r>
              <a:rPr lang="en-GB" dirty="0" smtClean="0"/>
              <a:t>Done via </a:t>
            </a:r>
            <a:r>
              <a:rPr lang="en-GB" dirty="0" smtClean="0"/>
              <a:t>Aspects</a:t>
            </a:r>
          </a:p>
          <a:p>
            <a:r>
              <a:rPr lang="en-GB" dirty="0" smtClean="0"/>
              <a:t>Supports the use of annotations</a:t>
            </a:r>
          </a:p>
          <a:p>
            <a:pPr lvl="1"/>
            <a:r>
              <a:rPr lang="en-GB" dirty="0" smtClean="0"/>
              <a:t>Both Spring-specific and JSR-250</a:t>
            </a:r>
            <a:endParaRPr lang="en-GB" dirty="0" smtClean="0"/>
          </a:p>
          <a:p>
            <a:r>
              <a:rPr lang="en-GB" dirty="0" smtClean="0"/>
              <a:t>Can use </a:t>
            </a:r>
            <a:r>
              <a:rPr lang="en-GB" dirty="0" smtClean="0"/>
              <a:t>all three </a:t>
            </a:r>
            <a:r>
              <a:rPr lang="en-GB" dirty="0" smtClean="0"/>
              <a:t>mechanisms at the same time</a:t>
            </a:r>
          </a:p>
          <a:p>
            <a:r>
              <a:rPr lang="en-GB" dirty="0" smtClean="0"/>
              <a:t>Also allows you to modify value returned, if needed</a:t>
            </a:r>
          </a:p>
        </p:txBody>
      </p:sp>
    </p:spTree>
    <p:extLst>
      <p:ext uri="{BB962C8B-B14F-4D97-AF65-F5344CB8AC3E}">
        <p14:creationId xmlns:p14="http://schemas.microsoft.com/office/powerpoint/2010/main" val="314040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web.xml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&lt;filter&gt;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&lt;filter-name&gt;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springSecFilter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&lt;filter-class&gt;…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DelegatingFilterProxy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&lt;/filter-class&gt;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&lt;/filter&gt;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&lt;filter-mapping&gt;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&lt;filter-name&gt;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springSecFilter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&lt;/filter-name&gt;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-pattern&gt;/*&lt;/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&lt;/filter-pattern&gt;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cs typeface="Courier New" pitchFamily="49" charset="0"/>
              </a:rPr>
              <a:t>Still need Spring </a:t>
            </a:r>
            <a:r>
              <a:rPr lang="en-GB" sz="2800" dirty="0" err="1" smtClean="0">
                <a:cs typeface="Courier New" pitchFamily="49" charset="0"/>
              </a:rPr>
              <a:t>config</a:t>
            </a:r>
            <a:r>
              <a:rPr lang="en-GB" sz="2800" dirty="0" smtClean="0">
                <a:cs typeface="Courier New" pitchFamily="49" charset="0"/>
              </a:rPr>
              <a:t>…</a:t>
            </a:r>
            <a:endParaRPr lang="en-GB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applicationContext.xml</a:t>
            </a:r>
            <a:r>
              <a:rPr lang="en-GB" dirty="0" smtClean="0"/>
              <a:t> (Spring configuration file)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&lt;http pattern=“/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/*” security=“none”/&gt;</a:t>
            </a:r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&lt;http pattern=‘/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login.jsp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 security=‘none’/&gt;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&lt;http auto-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=‘true’&gt;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&lt;intercept-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pattern=‘/**’ access=‘ROLE_USER’/&gt;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&lt;form-login login-page=‘/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login.jsp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’/&gt;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&lt;/http&gt;</a:t>
            </a:r>
          </a:p>
          <a:p>
            <a:pPr marL="0" indent="0">
              <a:buNone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cs typeface="Courier New" pitchFamily="49" charset="0"/>
              </a:rPr>
              <a:t>Will expect to have users defined in the XML this way…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Slightly More Complex…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 smtClean="0">
                <a:cs typeface="Calibri" pitchFamily="34" charset="0"/>
              </a:rPr>
              <a:t>applicationContext.xml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http pattern=“/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/*” security=“none”/&gt;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&lt;http pattern=‘/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login.jsp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’ security=‘none’/&gt;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&lt;http auto-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=‘true’&gt;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&lt;intercept-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pattern=‘/**’ access=‘ROLE_USER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requires-channel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=‘https’/&gt;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&lt;form-login login-page=‘/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login.jsp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’/&gt;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&lt;authentication-manager&gt;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&lt;authentication-provider&gt;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jdbc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-user-service data-source-ref=‘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securityDS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’/&gt;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&lt;/authentication-provider&gt;</a:t>
            </a: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&lt;/authentication-manager&gt;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&lt;/http&gt;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3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configure Spring Security to detect timeouts</a:t>
            </a:r>
          </a:p>
          <a:p>
            <a:pPr lvl="1"/>
            <a:r>
              <a:rPr lang="en-GB" dirty="0" smtClean="0"/>
              <a:t>Detects requests submitted with expired session and redirects to another location</a:t>
            </a:r>
          </a:p>
          <a:p>
            <a:r>
              <a:rPr lang="en-GB" dirty="0" smtClean="0"/>
              <a:t>Can be used to limit the number of concurrent logins by a user</a:t>
            </a:r>
          </a:p>
          <a:p>
            <a:pPr lvl="1"/>
            <a:r>
              <a:rPr lang="en-GB" dirty="0" smtClean="0"/>
              <a:t>Limit applies to all users not to specific one(s)</a:t>
            </a:r>
          </a:p>
          <a:p>
            <a:r>
              <a:rPr lang="en-GB" dirty="0" smtClean="0"/>
              <a:t>Supports steps to eliminate session fixation attacks</a:t>
            </a:r>
          </a:p>
          <a:p>
            <a:pPr lvl="1"/>
            <a:r>
              <a:rPr lang="en-GB" dirty="0" smtClean="0"/>
              <a:t>Via session-fixation-protection attribute on session-management element.</a:t>
            </a:r>
          </a:p>
          <a:p>
            <a:r>
              <a:rPr lang="en-GB" dirty="0" smtClean="0"/>
              <a:t>Allows for user-defined filters to be included in the security checking filter chain</a:t>
            </a:r>
          </a:p>
          <a:p>
            <a:pPr lvl="1"/>
            <a:r>
              <a:rPr lang="en-GB" dirty="0" smtClean="0"/>
              <a:t>Can specify both the additional filter and where in the chain to execute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1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Authorization Checking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Default (simple examples) authorization based on:</a:t>
            </a:r>
          </a:p>
          <a:p>
            <a:pPr lvl="1"/>
            <a:r>
              <a:rPr lang="en-GB" dirty="0" smtClean="0"/>
              <a:t>intercept-</a:t>
            </a:r>
            <a:r>
              <a:rPr lang="en-GB" dirty="0" err="1" smtClean="0"/>
              <a:t>url</a:t>
            </a:r>
            <a:endParaRPr lang="en-GB" dirty="0" smtClean="0"/>
          </a:p>
          <a:p>
            <a:pPr lvl="1"/>
            <a:r>
              <a:rPr lang="en-GB" dirty="0" smtClean="0"/>
              <a:t>protect-</a:t>
            </a:r>
            <a:r>
              <a:rPr lang="en-GB" dirty="0" err="1" smtClean="0"/>
              <a:t>pointcut</a:t>
            </a:r>
            <a:endParaRPr lang="en-GB" dirty="0" smtClean="0"/>
          </a:p>
          <a:p>
            <a:pPr lvl="1"/>
            <a:r>
              <a:rPr lang="en-GB" dirty="0" smtClean="0"/>
              <a:t>Annotations using:</a:t>
            </a:r>
          </a:p>
          <a:p>
            <a:pPr lvl="2"/>
            <a:r>
              <a:rPr lang="en-GB" dirty="0" smtClean="0"/>
              <a:t>Spring @Secured (e.g., @Secured(“ROLE_ADMIN”) )</a:t>
            </a:r>
          </a:p>
          <a:p>
            <a:pPr lvl="2"/>
            <a:r>
              <a:rPr lang="en-GB" dirty="0" smtClean="0"/>
              <a:t>JSR-250 annotations</a:t>
            </a:r>
          </a:p>
          <a:p>
            <a:pPr lvl="2"/>
            <a:r>
              <a:rPr lang="en-GB" dirty="0" smtClean="0"/>
              <a:t>Spring Pre/Post annotation (e.g., @</a:t>
            </a:r>
            <a:r>
              <a:rPr lang="en-GB" dirty="0" err="1" smtClean="0"/>
              <a:t>PreAuthorize</a:t>
            </a:r>
            <a:r>
              <a:rPr lang="en-GB" dirty="0" smtClean="0"/>
              <a:t>(“</a:t>
            </a:r>
            <a:r>
              <a:rPr lang="en-GB" dirty="0" err="1" smtClean="0"/>
              <a:t>hasAuthority</a:t>
            </a:r>
            <a:r>
              <a:rPr lang="en-GB" dirty="0" smtClean="0"/>
              <a:t>(‘ROLE_ADMIN’)”)</a:t>
            </a:r>
          </a:p>
          <a:p>
            <a:pPr lvl="1"/>
            <a:r>
              <a:rPr lang="en-GB" dirty="0" smtClean="0"/>
              <a:t>Annotations </a:t>
            </a:r>
            <a:r>
              <a:rPr lang="en-GB" i="1" dirty="0" smtClean="0"/>
              <a:t>only</a:t>
            </a:r>
            <a:r>
              <a:rPr lang="en-GB" dirty="0" smtClean="0"/>
              <a:t> effective when Spring used to instantiate annotated classes!</a:t>
            </a:r>
          </a:p>
          <a:p>
            <a:r>
              <a:rPr lang="en-GB" dirty="0" smtClean="0"/>
              <a:t>More complex models supported by </a:t>
            </a:r>
            <a:r>
              <a:rPr lang="en-GB" dirty="0" err="1" smtClean="0"/>
              <a:t>subclassing</a:t>
            </a:r>
            <a:r>
              <a:rPr lang="en-GB" dirty="0" smtClean="0"/>
              <a:t> </a:t>
            </a:r>
            <a:r>
              <a:rPr lang="en-GB" dirty="0" err="1" smtClean="0"/>
              <a:t>AccessDecisionManager</a:t>
            </a:r>
            <a:r>
              <a:rPr lang="en-GB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7976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</TotalTime>
  <Words>500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Spring Security</vt:lpstr>
      <vt:lpstr>What is it?</vt:lpstr>
      <vt:lpstr>Authentication Support</vt:lpstr>
      <vt:lpstr>Authorization Support</vt:lpstr>
      <vt:lpstr>Simple Example (1)</vt:lpstr>
      <vt:lpstr>Simple Example (2)</vt:lpstr>
      <vt:lpstr>Slightly More Complex…</vt:lpstr>
      <vt:lpstr>Other Features</vt:lpstr>
      <vt:lpstr>Authorization Checking Support</vt:lpstr>
      <vt:lpstr>Questions?</vt:lpstr>
    </vt:vector>
  </TitlesOfParts>
  <Company>Martin Dawes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Brendan McKenna</dc:creator>
  <cp:lastModifiedBy>Brendan McKenna</cp:lastModifiedBy>
  <cp:revision>11</cp:revision>
  <dcterms:created xsi:type="dcterms:W3CDTF">2012-07-29T17:50:28Z</dcterms:created>
  <dcterms:modified xsi:type="dcterms:W3CDTF">2012-07-31T14:19:23Z</dcterms:modified>
</cp:coreProperties>
</file>