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8" r:id="rId2"/>
    <p:sldId id="281" r:id="rId3"/>
    <p:sldId id="320" r:id="rId4"/>
    <p:sldId id="280" r:id="rId5"/>
    <p:sldId id="283" r:id="rId6"/>
    <p:sldId id="305" r:id="rId7"/>
    <p:sldId id="306" r:id="rId8"/>
    <p:sldId id="282" r:id="rId9"/>
    <p:sldId id="284" r:id="rId10"/>
    <p:sldId id="285" r:id="rId11"/>
    <p:sldId id="286" r:id="rId12"/>
    <p:sldId id="287" r:id="rId13"/>
    <p:sldId id="288" r:id="rId14"/>
    <p:sldId id="289" r:id="rId15"/>
    <p:sldId id="301" r:id="rId16"/>
    <p:sldId id="308" r:id="rId17"/>
    <p:sldId id="292" r:id="rId18"/>
    <p:sldId id="307" r:id="rId19"/>
    <p:sldId id="290" r:id="rId20"/>
    <p:sldId id="313" r:id="rId21"/>
    <p:sldId id="295" r:id="rId22"/>
    <p:sldId id="291" r:id="rId23"/>
    <p:sldId id="293" r:id="rId24"/>
    <p:sldId id="310" r:id="rId25"/>
    <p:sldId id="312" r:id="rId26"/>
    <p:sldId id="314" r:id="rId27"/>
    <p:sldId id="311" r:id="rId28"/>
    <p:sldId id="297" r:id="rId29"/>
    <p:sldId id="294" r:id="rId30"/>
    <p:sldId id="315" r:id="rId31"/>
    <p:sldId id="316" r:id="rId32"/>
    <p:sldId id="317" r:id="rId33"/>
    <p:sldId id="318" r:id="rId34"/>
    <p:sldId id="319" r:id="rId35"/>
    <p:sldId id="299" r:id="rId36"/>
    <p:sldId id="303" r:id="rId37"/>
    <p:sldId id="300" r:id="rId38"/>
    <p:sldId id="298" r:id="rId39"/>
    <p:sldId id="304" r:id="rId40"/>
    <p:sldId id="309" r:id="rId41"/>
    <p:sldId id="302"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CFCF2"/>
    <a:srgbClr val="646464"/>
    <a:srgbClr val="F7F7E1"/>
    <a:srgbClr val="F1F4D7"/>
    <a:srgbClr val="3B3B35"/>
    <a:srgbClr val="5F5F5D"/>
    <a:srgbClr val="585855"/>
    <a:srgbClr val="2F2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74438" autoAdjust="0"/>
  </p:normalViewPr>
  <p:slideViewPr>
    <p:cSldViewPr>
      <p:cViewPr>
        <p:scale>
          <a:sx n="77" d="100"/>
          <a:sy n="77" d="100"/>
        </p:scale>
        <p:origin x="-1962"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99738-45AB-4824-832E-ED7A63E0BAB2}" type="doc">
      <dgm:prSet loTypeId="urn:microsoft.com/office/officeart/2005/8/layout/radial2" loCatId="relationship" qsTypeId="urn:microsoft.com/office/officeart/2005/8/quickstyle/simple3" qsCatId="simple" csTypeId="urn:microsoft.com/office/officeart/2005/8/colors/accent1_2" csCatId="accent1" phldr="1"/>
      <dgm:spPr/>
      <dgm:t>
        <a:bodyPr/>
        <a:lstStyle/>
        <a:p>
          <a:endParaRPr lang="en-US"/>
        </a:p>
      </dgm:t>
    </dgm:pt>
    <dgm:pt modelId="{BFE798F5-D72E-4A15-B146-B9748782E127}">
      <dgm:prSet phldrT="[Text]"/>
      <dgm:spPr/>
      <dgm:t>
        <a:bodyPr/>
        <a:lstStyle/>
        <a:p>
          <a:r>
            <a:rPr lang="en-US" dirty="0" smtClean="0"/>
            <a:t>a</a:t>
          </a:r>
          <a:endParaRPr lang="en-US" dirty="0"/>
        </a:p>
      </dgm:t>
    </dgm:pt>
    <dgm:pt modelId="{4F5D97B5-C123-42A7-8450-77EE036578F3}" type="parTrans" cxnId="{DE0CF018-8912-478F-A7A7-0E1658B40A85}">
      <dgm:prSet/>
      <dgm:spPr/>
      <dgm:t>
        <a:bodyPr/>
        <a:lstStyle/>
        <a:p>
          <a:endParaRPr lang="en-US"/>
        </a:p>
      </dgm:t>
    </dgm:pt>
    <dgm:pt modelId="{CEA7D64B-F1D4-43BA-BBBF-46B5BBE7C80C}" type="sibTrans" cxnId="{DE0CF018-8912-478F-A7A7-0E1658B40A85}">
      <dgm:prSet/>
      <dgm:spPr/>
      <dgm:t>
        <a:bodyPr/>
        <a:lstStyle/>
        <a:p>
          <a:endParaRPr lang="en-US"/>
        </a:p>
      </dgm:t>
    </dgm:pt>
    <dgm:pt modelId="{477D4376-1879-49F2-AFD0-BB0B506D7897}">
      <dgm:prSet phldrT="[Text]"/>
      <dgm:spPr/>
      <dgm:t>
        <a:bodyPr/>
        <a:lstStyle/>
        <a:p>
          <a:r>
            <a:rPr lang="en-US" dirty="0" err="1" smtClean="0"/>
            <a:t>DefaultWebContext</a:t>
          </a:r>
          <a:endParaRPr lang="en-US" dirty="0"/>
        </a:p>
      </dgm:t>
    </dgm:pt>
    <dgm:pt modelId="{0AFA7E4D-BD41-4BC7-A650-8427096F943E}" type="parTrans" cxnId="{E55736C6-F214-4E28-9317-C891F468A85B}">
      <dgm:prSet/>
      <dgm:spPr/>
      <dgm:t>
        <a:bodyPr/>
        <a:lstStyle/>
        <a:p>
          <a:endParaRPr lang="en-US"/>
        </a:p>
      </dgm:t>
    </dgm:pt>
    <dgm:pt modelId="{5FA5AAC9-388D-4A49-A077-CD139CDC82CE}" type="sibTrans" cxnId="{E55736C6-F214-4E28-9317-C891F468A85B}">
      <dgm:prSet/>
      <dgm:spPr/>
      <dgm:t>
        <a:bodyPr/>
        <a:lstStyle/>
        <a:p>
          <a:endParaRPr lang="en-US"/>
        </a:p>
      </dgm:t>
    </dgm:pt>
    <dgm:pt modelId="{46CD7FE7-2A80-49F8-B73D-714E74179032}">
      <dgm:prSet phldrT="[Text]"/>
      <dgm:spPr/>
      <dgm:t>
        <a:bodyPr/>
        <a:lstStyle/>
        <a:p>
          <a:r>
            <a:rPr lang="en-US" dirty="0" smtClean="0"/>
            <a:t>/</a:t>
          </a:r>
          <a:endParaRPr lang="en-US" dirty="0"/>
        </a:p>
      </dgm:t>
    </dgm:pt>
    <dgm:pt modelId="{AB701988-3BC1-4417-9DC6-60F729D601A4}" type="parTrans" cxnId="{13D138E5-C49B-4903-AF65-F5E725F50332}">
      <dgm:prSet/>
      <dgm:spPr/>
      <dgm:t>
        <a:bodyPr/>
        <a:lstStyle/>
        <a:p>
          <a:endParaRPr lang="en-US"/>
        </a:p>
      </dgm:t>
    </dgm:pt>
    <dgm:pt modelId="{05A3702A-D62D-44B6-B086-530C1EDE8756}" type="sibTrans" cxnId="{13D138E5-C49B-4903-AF65-F5E725F50332}">
      <dgm:prSet/>
      <dgm:spPr/>
      <dgm:t>
        <a:bodyPr/>
        <a:lstStyle/>
        <a:p>
          <a:endParaRPr lang="en-US"/>
        </a:p>
      </dgm:t>
    </dgm:pt>
    <dgm:pt modelId="{8D7D4EF9-97A8-41A4-8627-68F6FD98952A}">
      <dgm:prSet phldrT="[Text]"/>
      <dgm:spPr/>
      <dgm:t>
        <a:bodyPr/>
        <a:lstStyle/>
        <a:p>
          <a:r>
            <a:rPr lang="en-US" dirty="0" smtClean="0"/>
            <a:t>b</a:t>
          </a:r>
          <a:endParaRPr lang="en-US" dirty="0"/>
        </a:p>
      </dgm:t>
    </dgm:pt>
    <dgm:pt modelId="{0AC6CE1B-8FD2-46B4-BA37-C6CEA688BDE7}" type="parTrans" cxnId="{6CA8161F-DCD1-4BD6-910E-8AF010F78DDD}">
      <dgm:prSet/>
      <dgm:spPr/>
      <dgm:t>
        <a:bodyPr/>
        <a:lstStyle/>
        <a:p>
          <a:endParaRPr lang="en-US"/>
        </a:p>
      </dgm:t>
    </dgm:pt>
    <dgm:pt modelId="{EA516923-E23E-4121-BE48-1AA38DBCC379}" type="sibTrans" cxnId="{6CA8161F-DCD1-4BD6-910E-8AF010F78DDD}">
      <dgm:prSet/>
      <dgm:spPr/>
      <dgm:t>
        <a:bodyPr/>
        <a:lstStyle/>
        <a:p>
          <a:endParaRPr lang="en-US"/>
        </a:p>
      </dgm:t>
    </dgm:pt>
    <dgm:pt modelId="{7A4EDA37-F99B-4F24-AE55-38C35DBEAD07}">
      <dgm:prSet phldrT="[Text]"/>
      <dgm:spPr/>
      <dgm:t>
        <a:bodyPr/>
        <a:lstStyle/>
        <a:p>
          <a:r>
            <a:rPr lang="en-US" dirty="0" smtClean="0"/>
            <a:t>GWT Context</a:t>
          </a:r>
          <a:endParaRPr lang="en-US" dirty="0"/>
        </a:p>
      </dgm:t>
    </dgm:pt>
    <dgm:pt modelId="{B5FD2024-CA3C-4660-AAB9-5B6C3F07470C}" type="parTrans" cxnId="{C2BC3D76-86E1-428E-B644-FFB2589D1A59}">
      <dgm:prSet/>
      <dgm:spPr/>
      <dgm:t>
        <a:bodyPr/>
        <a:lstStyle/>
        <a:p>
          <a:endParaRPr lang="en-US"/>
        </a:p>
      </dgm:t>
    </dgm:pt>
    <dgm:pt modelId="{DC54988A-9C02-465C-B0A9-65FFDEB8C4AE}" type="sibTrans" cxnId="{C2BC3D76-86E1-428E-B644-FFB2589D1A59}">
      <dgm:prSet/>
      <dgm:spPr/>
      <dgm:t>
        <a:bodyPr/>
        <a:lstStyle/>
        <a:p>
          <a:endParaRPr lang="en-US"/>
        </a:p>
      </dgm:t>
    </dgm:pt>
    <dgm:pt modelId="{4041B190-7562-4254-9860-5A5C2C2BB79A}">
      <dgm:prSet phldrT="[Text]"/>
      <dgm:spPr/>
      <dgm:t>
        <a:bodyPr/>
        <a:lstStyle/>
        <a:p>
          <a:r>
            <a:rPr lang="en-US" dirty="0" smtClean="0"/>
            <a:t>/*.</a:t>
          </a:r>
          <a:r>
            <a:rPr lang="en-US" dirty="0" err="1" smtClean="0"/>
            <a:t>gwtrpc</a:t>
          </a:r>
          <a:endParaRPr lang="en-US" dirty="0"/>
        </a:p>
      </dgm:t>
    </dgm:pt>
    <dgm:pt modelId="{13A9A5C4-80B9-476F-B346-1F814773923B}" type="parTrans" cxnId="{D4A825B1-21CE-4D7D-BB48-2558A6E7BA34}">
      <dgm:prSet/>
      <dgm:spPr/>
      <dgm:t>
        <a:bodyPr/>
        <a:lstStyle/>
        <a:p>
          <a:endParaRPr lang="en-US"/>
        </a:p>
      </dgm:t>
    </dgm:pt>
    <dgm:pt modelId="{1DA8F6DB-5D08-4E0D-B651-BC58897C1D22}" type="sibTrans" cxnId="{D4A825B1-21CE-4D7D-BB48-2558A6E7BA34}">
      <dgm:prSet/>
      <dgm:spPr/>
      <dgm:t>
        <a:bodyPr/>
        <a:lstStyle/>
        <a:p>
          <a:endParaRPr lang="en-US"/>
        </a:p>
      </dgm:t>
    </dgm:pt>
    <dgm:pt modelId="{35D26DA5-91CC-4364-86C1-9FF85B8F24CF}">
      <dgm:prSet phldrT="[Text]"/>
      <dgm:spPr/>
      <dgm:t>
        <a:bodyPr/>
        <a:lstStyle/>
        <a:p>
          <a:r>
            <a:rPr lang="en-US" dirty="0" smtClean="0"/>
            <a:t>c</a:t>
          </a:r>
          <a:endParaRPr lang="en-US" dirty="0"/>
        </a:p>
      </dgm:t>
    </dgm:pt>
    <dgm:pt modelId="{8CDB13A4-A571-48CB-A7A2-B2A829EB5AD4}" type="parTrans" cxnId="{EE28FD4A-E64B-4FDE-96CF-126D16185F57}">
      <dgm:prSet/>
      <dgm:spPr>
        <a:ln>
          <a:headEnd type="triangle"/>
        </a:ln>
      </dgm:spPr>
      <dgm:t>
        <a:bodyPr/>
        <a:lstStyle/>
        <a:p>
          <a:endParaRPr lang="en-US"/>
        </a:p>
      </dgm:t>
    </dgm:pt>
    <dgm:pt modelId="{4F748DF4-928F-44C5-A8B4-A8C42DEE04AD}" type="sibTrans" cxnId="{EE28FD4A-E64B-4FDE-96CF-126D16185F57}">
      <dgm:prSet/>
      <dgm:spPr/>
      <dgm:t>
        <a:bodyPr/>
        <a:lstStyle/>
        <a:p>
          <a:endParaRPr lang="en-US"/>
        </a:p>
      </dgm:t>
    </dgm:pt>
    <dgm:pt modelId="{522A0D07-A05D-426C-A2EC-8CF8AAB1ABE4}">
      <dgm:prSet phldrT="[Text]"/>
      <dgm:spPr/>
      <dgm:t>
        <a:bodyPr/>
        <a:lstStyle/>
        <a:p>
          <a:r>
            <a:rPr lang="en-US" dirty="0" smtClean="0"/>
            <a:t>Web Services</a:t>
          </a:r>
          <a:endParaRPr lang="en-US" dirty="0"/>
        </a:p>
      </dgm:t>
    </dgm:pt>
    <dgm:pt modelId="{CEAC7B92-8AB7-4182-B95B-410596485642}" type="parTrans" cxnId="{60174CEB-768C-46BB-8503-9D3C8DC2D9C8}">
      <dgm:prSet/>
      <dgm:spPr/>
      <dgm:t>
        <a:bodyPr/>
        <a:lstStyle/>
        <a:p>
          <a:endParaRPr lang="en-US"/>
        </a:p>
      </dgm:t>
    </dgm:pt>
    <dgm:pt modelId="{946E6725-147E-4F90-8F21-10BBE261F756}" type="sibTrans" cxnId="{60174CEB-768C-46BB-8503-9D3C8DC2D9C8}">
      <dgm:prSet/>
      <dgm:spPr/>
      <dgm:t>
        <a:bodyPr/>
        <a:lstStyle/>
        <a:p>
          <a:endParaRPr lang="en-US"/>
        </a:p>
      </dgm:t>
    </dgm:pt>
    <dgm:pt modelId="{346FC570-64BB-405B-8A71-525722C363D0}">
      <dgm:prSet phldrT="[Text]"/>
      <dgm:spPr/>
      <dgm:t>
        <a:bodyPr/>
        <a:lstStyle/>
        <a:p>
          <a:r>
            <a:rPr lang="en-US" dirty="0" smtClean="0"/>
            <a:t>/</a:t>
          </a:r>
          <a:r>
            <a:rPr lang="en-US" dirty="0" err="1" smtClean="0"/>
            <a:t>ws</a:t>
          </a:r>
          <a:r>
            <a:rPr lang="en-US" dirty="0" smtClean="0"/>
            <a:t>/</a:t>
          </a:r>
          <a:endParaRPr lang="en-US" dirty="0"/>
        </a:p>
      </dgm:t>
    </dgm:pt>
    <dgm:pt modelId="{8AB51212-0BAF-4253-9A1D-9C0C94DD2EBA}" type="parTrans" cxnId="{38AED185-36FE-4723-B612-CB1EDA50854C}">
      <dgm:prSet/>
      <dgm:spPr/>
      <dgm:t>
        <a:bodyPr/>
        <a:lstStyle/>
        <a:p>
          <a:endParaRPr lang="en-US"/>
        </a:p>
      </dgm:t>
    </dgm:pt>
    <dgm:pt modelId="{4C3DC7CD-B74F-4ACE-B86C-B7B8C0F3832C}" type="sibTrans" cxnId="{38AED185-36FE-4723-B612-CB1EDA50854C}">
      <dgm:prSet/>
      <dgm:spPr/>
      <dgm:t>
        <a:bodyPr/>
        <a:lstStyle/>
        <a:p>
          <a:endParaRPr lang="en-US"/>
        </a:p>
      </dgm:t>
    </dgm:pt>
    <dgm:pt modelId="{30079E0C-D31A-49A8-8083-5FE265D65921}" type="pres">
      <dgm:prSet presAssocID="{64699738-45AB-4824-832E-ED7A63E0BAB2}" presName="composite" presStyleCnt="0">
        <dgm:presLayoutVars>
          <dgm:chMax val="5"/>
          <dgm:dir/>
          <dgm:animLvl val="ctr"/>
          <dgm:resizeHandles val="exact"/>
        </dgm:presLayoutVars>
      </dgm:prSet>
      <dgm:spPr/>
      <dgm:t>
        <a:bodyPr/>
        <a:lstStyle/>
        <a:p>
          <a:endParaRPr lang="en-US"/>
        </a:p>
      </dgm:t>
    </dgm:pt>
    <dgm:pt modelId="{FB08AEAB-4851-458B-A447-0752A89822E2}" type="pres">
      <dgm:prSet presAssocID="{64699738-45AB-4824-832E-ED7A63E0BAB2}" presName="cycle" presStyleCnt="0"/>
      <dgm:spPr/>
    </dgm:pt>
    <dgm:pt modelId="{06486112-9B02-4850-8FAA-700F32908C9C}" type="pres">
      <dgm:prSet presAssocID="{64699738-45AB-4824-832E-ED7A63E0BAB2}" presName="centerShape" presStyleCnt="0"/>
      <dgm:spPr/>
    </dgm:pt>
    <dgm:pt modelId="{BB7C4747-AF72-4CAF-B386-AAA3401F77EA}" type="pres">
      <dgm:prSet presAssocID="{64699738-45AB-4824-832E-ED7A63E0BAB2}" presName="connSite" presStyleLbl="node1" presStyleIdx="0" presStyleCnt="4"/>
      <dgm:spPr/>
    </dgm:pt>
    <dgm:pt modelId="{F2265989-86F0-48DA-BDC4-5F30ED51EF09}" type="pres">
      <dgm:prSet presAssocID="{64699738-45AB-4824-832E-ED7A63E0BAB2}" presName="visible" presStyleLbl="node1" presStyleIdx="0" presStyleCnt="4" custScaleX="147080" custScaleY="126008" custLinFactNeighborX="-24088" custLinFactNeighborY="2192"/>
      <dgm:spPr/>
    </dgm:pt>
    <dgm:pt modelId="{2A435CC8-E973-40D6-A481-58525B0A61E4}" type="pres">
      <dgm:prSet presAssocID="{4F5D97B5-C123-42A7-8450-77EE036578F3}" presName="Name25" presStyleLbl="parChTrans1D1" presStyleIdx="0" presStyleCnt="3"/>
      <dgm:spPr/>
      <dgm:t>
        <a:bodyPr/>
        <a:lstStyle/>
        <a:p>
          <a:endParaRPr lang="en-US"/>
        </a:p>
      </dgm:t>
    </dgm:pt>
    <dgm:pt modelId="{13739C8A-DA39-4115-9A31-E4400FA324D3}" type="pres">
      <dgm:prSet presAssocID="{BFE798F5-D72E-4A15-B146-B9748782E127}" presName="node" presStyleCnt="0"/>
      <dgm:spPr/>
    </dgm:pt>
    <dgm:pt modelId="{3479B6B6-50CC-4F20-852A-AF04125A842D}" type="pres">
      <dgm:prSet presAssocID="{BFE798F5-D72E-4A15-B146-B9748782E127}" presName="parentNode" presStyleLbl="node1" presStyleIdx="1" presStyleCnt="4">
        <dgm:presLayoutVars>
          <dgm:chMax val="1"/>
          <dgm:bulletEnabled val="1"/>
        </dgm:presLayoutVars>
      </dgm:prSet>
      <dgm:spPr/>
      <dgm:t>
        <a:bodyPr/>
        <a:lstStyle/>
        <a:p>
          <a:endParaRPr lang="en-US"/>
        </a:p>
      </dgm:t>
    </dgm:pt>
    <dgm:pt modelId="{CDD70D23-6748-42CF-8629-F13ECB6AE17D}" type="pres">
      <dgm:prSet presAssocID="{BFE798F5-D72E-4A15-B146-B9748782E127}" presName="childNode" presStyleLbl="revTx" presStyleIdx="0" presStyleCnt="3">
        <dgm:presLayoutVars>
          <dgm:bulletEnabled val="1"/>
        </dgm:presLayoutVars>
      </dgm:prSet>
      <dgm:spPr/>
      <dgm:t>
        <a:bodyPr/>
        <a:lstStyle/>
        <a:p>
          <a:endParaRPr lang="en-US"/>
        </a:p>
      </dgm:t>
    </dgm:pt>
    <dgm:pt modelId="{5CCC38F6-DBB5-43C7-92CF-5316892527A5}" type="pres">
      <dgm:prSet presAssocID="{0AC6CE1B-8FD2-46B4-BA37-C6CEA688BDE7}" presName="Name25" presStyleLbl="parChTrans1D1" presStyleIdx="1" presStyleCnt="3"/>
      <dgm:spPr/>
      <dgm:t>
        <a:bodyPr/>
        <a:lstStyle/>
        <a:p>
          <a:endParaRPr lang="en-US"/>
        </a:p>
      </dgm:t>
    </dgm:pt>
    <dgm:pt modelId="{29D984B3-7278-4104-BECD-14F00004DC44}" type="pres">
      <dgm:prSet presAssocID="{8D7D4EF9-97A8-41A4-8627-68F6FD98952A}" presName="node" presStyleCnt="0"/>
      <dgm:spPr/>
    </dgm:pt>
    <dgm:pt modelId="{7276F61E-5325-4AAC-BBBB-7703CC8413B0}" type="pres">
      <dgm:prSet presAssocID="{8D7D4EF9-97A8-41A4-8627-68F6FD98952A}" presName="parentNode" presStyleLbl="node1" presStyleIdx="2" presStyleCnt="4">
        <dgm:presLayoutVars>
          <dgm:chMax val="1"/>
          <dgm:bulletEnabled val="1"/>
        </dgm:presLayoutVars>
      </dgm:prSet>
      <dgm:spPr/>
      <dgm:t>
        <a:bodyPr/>
        <a:lstStyle/>
        <a:p>
          <a:endParaRPr lang="en-US"/>
        </a:p>
      </dgm:t>
    </dgm:pt>
    <dgm:pt modelId="{35AB51F8-D8AF-473B-B516-2DF4DB179C2C}" type="pres">
      <dgm:prSet presAssocID="{8D7D4EF9-97A8-41A4-8627-68F6FD98952A}" presName="childNode" presStyleLbl="revTx" presStyleIdx="1" presStyleCnt="3">
        <dgm:presLayoutVars>
          <dgm:bulletEnabled val="1"/>
        </dgm:presLayoutVars>
      </dgm:prSet>
      <dgm:spPr/>
      <dgm:t>
        <a:bodyPr/>
        <a:lstStyle/>
        <a:p>
          <a:endParaRPr lang="en-US"/>
        </a:p>
      </dgm:t>
    </dgm:pt>
    <dgm:pt modelId="{4B103002-F51F-4578-9272-B552BE0C1354}" type="pres">
      <dgm:prSet presAssocID="{8CDB13A4-A571-48CB-A7A2-B2A829EB5AD4}" presName="Name25" presStyleLbl="parChTrans1D1" presStyleIdx="2" presStyleCnt="3"/>
      <dgm:spPr/>
      <dgm:t>
        <a:bodyPr/>
        <a:lstStyle/>
        <a:p>
          <a:endParaRPr lang="en-US"/>
        </a:p>
      </dgm:t>
    </dgm:pt>
    <dgm:pt modelId="{3E525108-86D0-4191-9800-ADE5029E5111}" type="pres">
      <dgm:prSet presAssocID="{35D26DA5-91CC-4364-86C1-9FF85B8F24CF}" presName="node" presStyleCnt="0"/>
      <dgm:spPr/>
    </dgm:pt>
    <dgm:pt modelId="{A231CDFD-2A3B-4883-BF7A-65730504E649}" type="pres">
      <dgm:prSet presAssocID="{35D26DA5-91CC-4364-86C1-9FF85B8F24CF}" presName="parentNode" presStyleLbl="node1" presStyleIdx="3" presStyleCnt="4">
        <dgm:presLayoutVars>
          <dgm:chMax val="1"/>
          <dgm:bulletEnabled val="1"/>
        </dgm:presLayoutVars>
      </dgm:prSet>
      <dgm:spPr/>
      <dgm:t>
        <a:bodyPr/>
        <a:lstStyle/>
        <a:p>
          <a:endParaRPr lang="en-US"/>
        </a:p>
      </dgm:t>
    </dgm:pt>
    <dgm:pt modelId="{2D92C9FA-9677-49A7-A899-EB677948E227}" type="pres">
      <dgm:prSet presAssocID="{35D26DA5-91CC-4364-86C1-9FF85B8F24CF}" presName="childNode" presStyleLbl="revTx" presStyleIdx="2" presStyleCnt="3">
        <dgm:presLayoutVars>
          <dgm:bulletEnabled val="1"/>
        </dgm:presLayoutVars>
      </dgm:prSet>
      <dgm:spPr/>
      <dgm:t>
        <a:bodyPr/>
        <a:lstStyle/>
        <a:p>
          <a:endParaRPr lang="en-US"/>
        </a:p>
      </dgm:t>
    </dgm:pt>
  </dgm:ptLst>
  <dgm:cxnLst>
    <dgm:cxn modelId="{85E7EBB8-4554-4218-A909-73EE4228BFDF}" type="presOf" srcId="{8D7D4EF9-97A8-41A4-8627-68F6FD98952A}" destId="{7276F61E-5325-4AAC-BBBB-7703CC8413B0}" srcOrd="0" destOrd="0" presId="urn:microsoft.com/office/officeart/2005/8/layout/radial2"/>
    <dgm:cxn modelId="{38AED185-36FE-4723-B612-CB1EDA50854C}" srcId="{35D26DA5-91CC-4364-86C1-9FF85B8F24CF}" destId="{346FC570-64BB-405B-8A71-525722C363D0}" srcOrd="1" destOrd="0" parTransId="{8AB51212-0BAF-4253-9A1D-9C0C94DD2EBA}" sibTransId="{4C3DC7CD-B74F-4ACE-B86C-B7B8C0F3832C}"/>
    <dgm:cxn modelId="{60174CEB-768C-46BB-8503-9D3C8DC2D9C8}" srcId="{35D26DA5-91CC-4364-86C1-9FF85B8F24CF}" destId="{522A0D07-A05D-426C-A2EC-8CF8AAB1ABE4}" srcOrd="0" destOrd="0" parTransId="{CEAC7B92-8AB7-4182-B95B-410596485642}" sibTransId="{946E6725-147E-4F90-8F21-10BBE261F756}"/>
    <dgm:cxn modelId="{DE0CF018-8912-478F-A7A7-0E1658B40A85}" srcId="{64699738-45AB-4824-832E-ED7A63E0BAB2}" destId="{BFE798F5-D72E-4A15-B146-B9748782E127}" srcOrd="0" destOrd="0" parTransId="{4F5D97B5-C123-42A7-8450-77EE036578F3}" sibTransId="{CEA7D64B-F1D4-43BA-BBBF-46B5BBE7C80C}"/>
    <dgm:cxn modelId="{6CA8161F-DCD1-4BD6-910E-8AF010F78DDD}" srcId="{64699738-45AB-4824-832E-ED7A63E0BAB2}" destId="{8D7D4EF9-97A8-41A4-8627-68F6FD98952A}" srcOrd="1" destOrd="0" parTransId="{0AC6CE1B-8FD2-46B4-BA37-C6CEA688BDE7}" sibTransId="{EA516923-E23E-4121-BE48-1AA38DBCC379}"/>
    <dgm:cxn modelId="{BF4D36B4-9F3A-4F38-A04F-1E9B21517902}" type="presOf" srcId="{346FC570-64BB-405B-8A71-525722C363D0}" destId="{2D92C9FA-9677-49A7-A899-EB677948E227}" srcOrd="0" destOrd="1" presId="urn:microsoft.com/office/officeart/2005/8/layout/radial2"/>
    <dgm:cxn modelId="{C2BC3D76-86E1-428E-B644-FFB2589D1A59}" srcId="{8D7D4EF9-97A8-41A4-8627-68F6FD98952A}" destId="{7A4EDA37-F99B-4F24-AE55-38C35DBEAD07}" srcOrd="0" destOrd="0" parTransId="{B5FD2024-CA3C-4660-AAB9-5B6C3F07470C}" sibTransId="{DC54988A-9C02-465C-B0A9-65FFDEB8C4AE}"/>
    <dgm:cxn modelId="{549D0BA6-4254-4769-B0D1-19D72CC17101}" type="presOf" srcId="{477D4376-1879-49F2-AFD0-BB0B506D7897}" destId="{CDD70D23-6748-42CF-8629-F13ECB6AE17D}" srcOrd="0" destOrd="0" presId="urn:microsoft.com/office/officeart/2005/8/layout/radial2"/>
    <dgm:cxn modelId="{E7FAA2C6-CAD0-4D48-A491-CE7A2E01A465}" type="presOf" srcId="{522A0D07-A05D-426C-A2EC-8CF8AAB1ABE4}" destId="{2D92C9FA-9677-49A7-A899-EB677948E227}" srcOrd="0" destOrd="0" presId="urn:microsoft.com/office/officeart/2005/8/layout/radial2"/>
    <dgm:cxn modelId="{EE28FD4A-E64B-4FDE-96CF-126D16185F57}" srcId="{64699738-45AB-4824-832E-ED7A63E0BAB2}" destId="{35D26DA5-91CC-4364-86C1-9FF85B8F24CF}" srcOrd="2" destOrd="0" parTransId="{8CDB13A4-A571-48CB-A7A2-B2A829EB5AD4}" sibTransId="{4F748DF4-928F-44C5-A8B4-A8C42DEE04AD}"/>
    <dgm:cxn modelId="{A7B80192-773C-476F-989E-23F11089AEF0}" type="presOf" srcId="{64699738-45AB-4824-832E-ED7A63E0BAB2}" destId="{30079E0C-D31A-49A8-8083-5FE265D65921}" srcOrd="0" destOrd="0" presId="urn:microsoft.com/office/officeart/2005/8/layout/radial2"/>
    <dgm:cxn modelId="{CFE6AAC0-9886-4EFE-B75D-8B8EDCD08B23}" type="presOf" srcId="{35D26DA5-91CC-4364-86C1-9FF85B8F24CF}" destId="{A231CDFD-2A3B-4883-BF7A-65730504E649}" srcOrd="0" destOrd="0" presId="urn:microsoft.com/office/officeart/2005/8/layout/radial2"/>
    <dgm:cxn modelId="{0AB10ABA-F7A0-4872-B65A-15F89D152982}" type="presOf" srcId="{0AC6CE1B-8FD2-46B4-BA37-C6CEA688BDE7}" destId="{5CCC38F6-DBB5-43C7-92CF-5316892527A5}" srcOrd="0" destOrd="0" presId="urn:microsoft.com/office/officeart/2005/8/layout/radial2"/>
    <dgm:cxn modelId="{81D4FB3F-7CA2-4D1A-BC08-96A47611180A}" type="presOf" srcId="{BFE798F5-D72E-4A15-B146-B9748782E127}" destId="{3479B6B6-50CC-4F20-852A-AF04125A842D}" srcOrd="0" destOrd="0" presId="urn:microsoft.com/office/officeart/2005/8/layout/radial2"/>
    <dgm:cxn modelId="{BEEAD658-562E-44EF-AE32-D909C44A0C4B}" type="presOf" srcId="{4F5D97B5-C123-42A7-8450-77EE036578F3}" destId="{2A435CC8-E973-40D6-A481-58525B0A61E4}" srcOrd="0" destOrd="0" presId="urn:microsoft.com/office/officeart/2005/8/layout/radial2"/>
    <dgm:cxn modelId="{E55736C6-F214-4E28-9317-C891F468A85B}" srcId="{BFE798F5-D72E-4A15-B146-B9748782E127}" destId="{477D4376-1879-49F2-AFD0-BB0B506D7897}" srcOrd="0" destOrd="0" parTransId="{0AFA7E4D-BD41-4BC7-A650-8427096F943E}" sibTransId="{5FA5AAC9-388D-4A49-A077-CD139CDC82CE}"/>
    <dgm:cxn modelId="{D4A825B1-21CE-4D7D-BB48-2558A6E7BA34}" srcId="{8D7D4EF9-97A8-41A4-8627-68F6FD98952A}" destId="{4041B190-7562-4254-9860-5A5C2C2BB79A}" srcOrd="1" destOrd="0" parTransId="{13A9A5C4-80B9-476F-B346-1F814773923B}" sibTransId="{1DA8F6DB-5D08-4E0D-B651-BC58897C1D22}"/>
    <dgm:cxn modelId="{EF0F047C-7CE4-42BA-8290-E19AE822051D}" type="presOf" srcId="{7A4EDA37-F99B-4F24-AE55-38C35DBEAD07}" destId="{35AB51F8-D8AF-473B-B516-2DF4DB179C2C}" srcOrd="0" destOrd="0" presId="urn:microsoft.com/office/officeart/2005/8/layout/radial2"/>
    <dgm:cxn modelId="{13D138E5-C49B-4903-AF65-F5E725F50332}" srcId="{BFE798F5-D72E-4A15-B146-B9748782E127}" destId="{46CD7FE7-2A80-49F8-B73D-714E74179032}" srcOrd="1" destOrd="0" parTransId="{AB701988-3BC1-4417-9DC6-60F729D601A4}" sibTransId="{05A3702A-D62D-44B6-B086-530C1EDE8756}"/>
    <dgm:cxn modelId="{C6D29C3B-664D-4BCF-8F3C-B7A60759D0DC}" type="presOf" srcId="{8CDB13A4-A571-48CB-A7A2-B2A829EB5AD4}" destId="{4B103002-F51F-4578-9272-B552BE0C1354}" srcOrd="0" destOrd="0" presId="urn:microsoft.com/office/officeart/2005/8/layout/radial2"/>
    <dgm:cxn modelId="{F40B056A-0229-4B0C-8436-4189289E333E}" type="presOf" srcId="{46CD7FE7-2A80-49F8-B73D-714E74179032}" destId="{CDD70D23-6748-42CF-8629-F13ECB6AE17D}" srcOrd="0" destOrd="1" presId="urn:microsoft.com/office/officeart/2005/8/layout/radial2"/>
    <dgm:cxn modelId="{92EFC3A9-ABBF-4E15-A4F0-101108F7AB25}" type="presOf" srcId="{4041B190-7562-4254-9860-5A5C2C2BB79A}" destId="{35AB51F8-D8AF-473B-B516-2DF4DB179C2C}" srcOrd="0" destOrd="1" presId="urn:microsoft.com/office/officeart/2005/8/layout/radial2"/>
    <dgm:cxn modelId="{B406D0C8-82B0-49F2-9B3D-753C477026E6}" type="presParOf" srcId="{30079E0C-D31A-49A8-8083-5FE265D65921}" destId="{FB08AEAB-4851-458B-A447-0752A89822E2}" srcOrd="0" destOrd="0" presId="urn:microsoft.com/office/officeart/2005/8/layout/radial2"/>
    <dgm:cxn modelId="{D2A2B8DE-9478-4CBE-976A-F5BD182BE419}" type="presParOf" srcId="{FB08AEAB-4851-458B-A447-0752A89822E2}" destId="{06486112-9B02-4850-8FAA-700F32908C9C}" srcOrd="0" destOrd="0" presId="urn:microsoft.com/office/officeart/2005/8/layout/radial2"/>
    <dgm:cxn modelId="{F53F7C31-A4E3-4EEA-BE32-39A98A50C08F}" type="presParOf" srcId="{06486112-9B02-4850-8FAA-700F32908C9C}" destId="{BB7C4747-AF72-4CAF-B386-AAA3401F77EA}" srcOrd="0" destOrd="0" presId="urn:microsoft.com/office/officeart/2005/8/layout/radial2"/>
    <dgm:cxn modelId="{F6530F3D-6994-4396-87C3-DF308781FA15}" type="presParOf" srcId="{06486112-9B02-4850-8FAA-700F32908C9C}" destId="{F2265989-86F0-48DA-BDC4-5F30ED51EF09}" srcOrd="1" destOrd="0" presId="urn:microsoft.com/office/officeart/2005/8/layout/radial2"/>
    <dgm:cxn modelId="{32E2703E-77DB-4B76-A1CE-230A241A76CE}" type="presParOf" srcId="{FB08AEAB-4851-458B-A447-0752A89822E2}" destId="{2A435CC8-E973-40D6-A481-58525B0A61E4}" srcOrd="1" destOrd="0" presId="urn:microsoft.com/office/officeart/2005/8/layout/radial2"/>
    <dgm:cxn modelId="{87013618-37FF-4E48-8331-968CDFCB012D}" type="presParOf" srcId="{FB08AEAB-4851-458B-A447-0752A89822E2}" destId="{13739C8A-DA39-4115-9A31-E4400FA324D3}" srcOrd="2" destOrd="0" presId="urn:microsoft.com/office/officeart/2005/8/layout/radial2"/>
    <dgm:cxn modelId="{DF0D179C-EF76-400E-8075-1ED83CBF8FD9}" type="presParOf" srcId="{13739C8A-DA39-4115-9A31-E4400FA324D3}" destId="{3479B6B6-50CC-4F20-852A-AF04125A842D}" srcOrd="0" destOrd="0" presId="urn:microsoft.com/office/officeart/2005/8/layout/radial2"/>
    <dgm:cxn modelId="{AD6A76FB-0F7F-44B2-96B9-6FCEFC524328}" type="presParOf" srcId="{13739C8A-DA39-4115-9A31-E4400FA324D3}" destId="{CDD70D23-6748-42CF-8629-F13ECB6AE17D}" srcOrd="1" destOrd="0" presId="urn:microsoft.com/office/officeart/2005/8/layout/radial2"/>
    <dgm:cxn modelId="{1C5A82DB-903C-48D0-937B-C5A5C1E70EB6}" type="presParOf" srcId="{FB08AEAB-4851-458B-A447-0752A89822E2}" destId="{5CCC38F6-DBB5-43C7-92CF-5316892527A5}" srcOrd="3" destOrd="0" presId="urn:microsoft.com/office/officeart/2005/8/layout/radial2"/>
    <dgm:cxn modelId="{50CFC2F8-DA63-486D-A6D1-D5F1EE06CA12}" type="presParOf" srcId="{FB08AEAB-4851-458B-A447-0752A89822E2}" destId="{29D984B3-7278-4104-BECD-14F00004DC44}" srcOrd="4" destOrd="0" presId="urn:microsoft.com/office/officeart/2005/8/layout/radial2"/>
    <dgm:cxn modelId="{569B28C4-E85F-42BF-9CBA-655B1AF4B374}" type="presParOf" srcId="{29D984B3-7278-4104-BECD-14F00004DC44}" destId="{7276F61E-5325-4AAC-BBBB-7703CC8413B0}" srcOrd="0" destOrd="0" presId="urn:microsoft.com/office/officeart/2005/8/layout/radial2"/>
    <dgm:cxn modelId="{BA1B6801-F236-40D2-BD88-22073E9107C2}" type="presParOf" srcId="{29D984B3-7278-4104-BECD-14F00004DC44}" destId="{35AB51F8-D8AF-473B-B516-2DF4DB179C2C}" srcOrd="1" destOrd="0" presId="urn:microsoft.com/office/officeart/2005/8/layout/radial2"/>
    <dgm:cxn modelId="{A4351F91-CAED-434A-A0E2-976F883E78F6}" type="presParOf" srcId="{FB08AEAB-4851-458B-A447-0752A89822E2}" destId="{4B103002-F51F-4578-9272-B552BE0C1354}" srcOrd="5" destOrd="0" presId="urn:microsoft.com/office/officeart/2005/8/layout/radial2"/>
    <dgm:cxn modelId="{3A3BB276-85DE-40ED-9FC0-E1E74726DC27}" type="presParOf" srcId="{FB08AEAB-4851-458B-A447-0752A89822E2}" destId="{3E525108-86D0-4191-9800-ADE5029E5111}" srcOrd="6" destOrd="0" presId="urn:microsoft.com/office/officeart/2005/8/layout/radial2"/>
    <dgm:cxn modelId="{C7580FC5-DD7F-4726-98B7-65092DA67D47}" type="presParOf" srcId="{3E525108-86D0-4191-9800-ADE5029E5111}" destId="{A231CDFD-2A3B-4883-BF7A-65730504E649}" srcOrd="0" destOrd="0" presId="urn:microsoft.com/office/officeart/2005/8/layout/radial2"/>
    <dgm:cxn modelId="{B5539768-FA7B-4367-99F3-123E145F6A93}" type="presParOf" srcId="{3E525108-86D0-4191-9800-ADE5029E5111}" destId="{2D92C9FA-9677-49A7-A899-EB677948E227}"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03002-F51F-4578-9272-B552BE0C1354}">
      <dsp:nvSpPr>
        <dsp:cNvPr id="0" name=""/>
        <dsp:cNvSpPr/>
      </dsp:nvSpPr>
      <dsp:spPr>
        <a:xfrm rot="2563290">
          <a:off x="2929631" y="2830617"/>
          <a:ext cx="608777" cy="45878"/>
        </a:xfrm>
        <a:custGeom>
          <a:avLst/>
          <a:gdLst/>
          <a:ahLst/>
          <a:cxnLst/>
          <a:rect l="0" t="0" r="0" b="0"/>
          <a:pathLst>
            <a:path>
              <a:moveTo>
                <a:pt x="0" y="22939"/>
              </a:moveTo>
              <a:lnTo>
                <a:pt x="608777" y="22939"/>
              </a:lnTo>
            </a:path>
          </a:pathLst>
        </a:custGeom>
        <a:noFill/>
        <a:ln w="25400" cap="flat" cmpd="sng" algn="ctr">
          <a:solidFill>
            <a:scrgbClr r="0" g="0" b="0"/>
          </a:solidFill>
          <a:prstDash val="solid"/>
          <a:headEnd type="triangle"/>
        </a:ln>
        <a:effectLst/>
      </dsp:spPr>
      <dsp:style>
        <a:lnRef idx="2">
          <a:scrgbClr r="0" g="0" b="0"/>
        </a:lnRef>
        <a:fillRef idx="0">
          <a:scrgbClr r="0" g="0" b="0"/>
        </a:fillRef>
        <a:effectRef idx="0">
          <a:scrgbClr r="0" g="0" b="0"/>
        </a:effectRef>
        <a:fontRef idx="minor"/>
      </dsp:style>
    </dsp:sp>
    <dsp:sp modelId="{5CCC38F6-DBB5-43C7-92CF-5316892527A5}">
      <dsp:nvSpPr>
        <dsp:cNvPr id="0" name=""/>
        <dsp:cNvSpPr/>
      </dsp:nvSpPr>
      <dsp:spPr>
        <a:xfrm>
          <a:off x="3010397" y="1996360"/>
          <a:ext cx="677433" cy="45878"/>
        </a:xfrm>
        <a:custGeom>
          <a:avLst/>
          <a:gdLst/>
          <a:ahLst/>
          <a:cxnLst/>
          <a:rect l="0" t="0" r="0" b="0"/>
          <a:pathLst>
            <a:path>
              <a:moveTo>
                <a:pt x="0" y="22939"/>
              </a:moveTo>
              <a:lnTo>
                <a:pt x="677433" y="229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435CC8-E973-40D6-A481-58525B0A61E4}">
      <dsp:nvSpPr>
        <dsp:cNvPr id="0" name=""/>
        <dsp:cNvSpPr/>
      </dsp:nvSpPr>
      <dsp:spPr>
        <a:xfrm rot="19036710">
          <a:off x="2929631" y="1162103"/>
          <a:ext cx="608777" cy="45878"/>
        </a:xfrm>
        <a:custGeom>
          <a:avLst/>
          <a:gdLst/>
          <a:ahLst/>
          <a:cxnLst/>
          <a:rect l="0" t="0" r="0" b="0"/>
          <a:pathLst>
            <a:path>
              <a:moveTo>
                <a:pt x="0" y="22939"/>
              </a:moveTo>
              <a:lnTo>
                <a:pt x="608777" y="229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265989-86F0-48DA-BDC4-5F30ED51EF09}">
      <dsp:nvSpPr>
        <dsp:cNvPr id="0" name=""/>
        <dsp:cNvSpPr/>
      </dsp:nvSpPr>
      <dsp:spPr>
        <a:xfrm>
          <a:off x="434487" y="838205"/>
          <a:ext cx="2856598" cy="244733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79B6B6-50CC-4F20-852A-AF04125A842D}">
      <dsp:nvSpPr>
        <dsp:cNvPr id="0" name=""/>
        <dsp:cNvSpPr/>
      </dsp:nvSpPr>
      <dsp:spPr>
        <a:xfrm>
          <a:off x="3303038" y="574"/>
          <a:ext cx="1165324" cy="1165324"/>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a</a:t>
          </a:r>
          <a:endParaRPr lang="en-US" sz="5400" kern="1200" dirty="0"/>
        </a:p>
      </dsp:txBody>
      <dsp:txXfrm>
        <a:off x="3473696" y="171232"/>
        <a:ext cx="824008" cy="824008"/>
      </dsp:txXfrm>
    </dsp:sp>
    <dsp:sp modelId="{CDD70D23-6748-42CF-8629-F13ECB6AE17D}">
      <dsp:nvSpPr>
        <dsp:cNvPr id="0" name=""/>
        <dsp:cNvSpPr/>
      </dsp:nvSpPr>
      <dsp:spPr>
        <a:xfrm>
          <a:off x="4584895" y="574"/>
          <a:ext cx="1747986" cy="1165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err="1" smtClean="0"/>
            <a:t>DefaultWebContext</a:t>
          </a:r>
          <a:endParaRPr lang="en-US" sz="1500" kern="1200" dirty="0"/>
        </a:p>
        <a:p>
          <a:pPr marL="114300" lvl="1" indent="-114300" algn="l" defTabSz="666750">
            <a:lnSpc>
              <a:spcPct val="90000"/>
            </a:lnSpc>
            <a:spcBef>
              <a:spcPct val="0"/>
            </a:spcBef>
            <a:spcAft>
              <a:spcPct val="15000"/>
            </a:spcAft>
            <a:buChar char="••"/>
          </a:pPr>
          <a:r>
            <a:rPr lang="en-US" sz="1500" kern="1200" dirty="0" smtClean="0"/>
            <a:t>/</a:t>
          </a:r>
          <a:endParaRPr lang="en-US" sz="1500" kern="1200" dirty="0"/>
        </a:p>
      </dsp:txBody>
      <dsp:txXfrm>
        <a:off x="4584895" y="574"/>
        <a:ext cx="1747986" cy="1165324"/>
      </dsp:txXfrm>
    </dsp:sp>
    <dsp:sp modelId="{7276F61E-5325-4AAC-BBBB-7703CC8413B0}">
      <dsp:nvSpPr>
        <dsp:cNvPr id="0" name=""/>
        <dsp:cNvSpPr/>
      </dsp:nvSpPr>
      <dsp:spPr>
        <a:xfrm>
          <a:off x="3687830" y="1436637"/>
          <a:ext cx="1165324" cy="1165324"/>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b</a:t>
          </a:r>
          <a:endParaRPr lang="en-US" sz="5400" kern="1200" dirty="0"/>
        </a:p>
      </dsp:txBody>
      <dsp:txXfrm>
        <a:off x="3858488" y="1607295"/>
        <a:ext cx="824008" cy="824008"/>
      </dsp:txXfrm>
    </dsp:sp>
    <dsp:sp modelId="{35AB51F8-D8AF-473B-B516-2DF4DB179C2C}">
      <dsp:nvSpPr>
        <dsp:cNvPr id="0" name=""/>
        <dsp:cNvSpPr/>
      </dsp:nvSpPr>
      <dsp:spPr>
        <a:xfrm>
          <a:off x="4969687" y="1436637"/>
          <a:ext cx="1747986" cy="1165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GWT Context</a:t>
          </a:r>
          <a:endParaRPr lang="en-US" sz="1500" kern="1200" dirty="0"/>
        </a:p>
        <a:p>
          <a:pPr marL="114300" lvl="1" indent="-114300" algn="l" defTabSz="666750">
            <a:lnSpc>
              <a:spcPct val="90000"/>
            </a:lnSpc>
            <a:spcBef>
              <a:spcPct val="0"/>
            </a:spcBef>
            <a:spcAft>
              <a:spcPct val="15000"/>
            </a:spcAft>
            <a:buChar char="••"/>
          </a:pPr>
          <a:r>
            <a:rPr lang="en-US" sz="1500" kern="1200" dirty="0" smtClean="0"/>
            <a:t>/*.</a:t>
          </a:r>
          <a:r>
            <a:rPr lang="en-US" sz="1500" kern="1200" dirty="0" err="1" smtClean="0"/>
            <a:t>gwtrpc</a:t>
          </a:r>
          <a:endParaRPr lang="en-US" sz="1500" kern="1200" dirty="0"/>
        </a:p>
      </dsp:txBody>
      <dsp:txXfrm>
        <a:off x="4969687" y="1436637"/>
        <a:ext cx="1747986" cy="1165324"/>
      </dsp:txXfrm>
    </dsp:sp>
    <dsp:sp modelId="{A231CDFD-2A3B-4883-BF7A-65730504E649}">
      <dsp:nvSpPr>
        <dsp:cNvPr id="0" name=""/>
        <dsp:cNvSpPr/>
      </dsp:nvSpPr>
      <dsp:spPr>
        <a:xfrm>
          <a:off x="3303038" y="2872701"/>
          <a:ext cx="1165324" cy="1165324"/>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c</a:t>
          </a:r>
          <a:endParaRPr lang="en-US" sz="5400" kern="1200" dirty="0"/>
        </a:p>
      </dsp:txBody>
      <dsp:txXfrm>
        <a:off x="3473696" y="3043359"/>
        <a:ext cx="824008" cy="824008"/>
      </dsp:txXfrm>
    </dsp:sp>
    <dsp:sp modelId="{2D92C9FA-9677-49A7-A899-EB677948E227}">
      <dsp:nvSpPr>
        <dsp:cNvPr id="0" name=""/>
        <dsp:cNvSpPr/>
      </dsp:nvSpPr>
      <dsp:spPr>
        <a:xfrm>
          <a:off x="4584895" y="2872701"/>
          <a:ext cx="1747986" cy="1165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Web Services</a:t>
          </a:r>
          <a:endParaRPr lang="en-US" sz="1500" kern="1200" dirty="0"/>
        </a:p>
        <a:p>
          <a:pPr marL="114300" lvl="1" indent="-114300" algn="l" defTabSz="666750">
            <a:lnSpc>
              <a:spcPct val="90000"/>
            </a:lnSpc>
            <a:spcBef>
              <a:spcPct val="0"/>
            </a:spcBef>
            <a:spcAft>
              <a:spcPct val="15000"/>
            </a:spcAft>
            <a:buChar char="••"/>
          </a:pPr>
          <a:r>
            <a:rPr lang="en-US" sz="1500" kern="1200" dirty="0" smtClean="0"/>
            <a:t>/</a:t>
          </a:r>
          <a:r>
            <a:rPr lang="en-US" sz="1500" kern="1200" dirty="0" err="1" smtClean="0"/>
            <a:t>ws</a:t>
          </a:r>
          <a:r>
            <a:rPr lang="en-US" sz="1500" kern="1200" dirty="0" smtClean="0"/>
            <a:t>/</a:t>
          </a:r>
          <a:endParaRPr lang="en-US" sz="1500" kern="1200" dirty="0"/>
        </a:p>
      </dsp:txBody>
      <dsp:txXfrm>
        <a:off x="4584895" y="2872701"/>
        <a:ext cx="1747986" cy="116532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E9841FE-CB88-46FB-80AE-1949E2F3F870}" type="datetimeFigureOut">
              <a:rPr lang="en-US"/>
              <a:pPr>
                <a:defRPr/>
              </a:pPr>
              <a:t>7/5/2011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FA41E6F-63AB-4CF0-8C51-EAE4487785CA}" type="slidenum">
              <a:rPr lang="en-US"/>
              <a:pPr>
                <a:defRPr/>
              </a:pPr>
              <a:t>‹#›</a:t>
            </a:fld>
            <a:endParaRPr lang="en-US"/>
          </a:p>
        </p:txBody>
      </p:sp>
    </p:spTree>
    <p:extLst>
      <p:ext uri="{BB962C8B-B14F-4D97-AF65-F5344CB8AC3E}">
        <p14:creationId xmlns:p14="http://schemas.microsoft.com/office/powerpoint/2010/main" val="10054181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a:t>
            </a:fld>
            <a:endParaRPr lang="en-US"/>
          </a:p>
        </p:txBody>
      </p:sp>
    </p:spTree>
    <p:extLst>
      <p:ext uri="{BB962C8B-B14F-4D97-AF65-F5344CB8AC3E}">
        <p14:creationId xmlns:p14="http://schemas.microsoft.com/office/powerpoint/2010/main" val="197885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92CCEE-7221-466B-A6C4-0D6001952DD9}"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92CCEE-7221-466B-A6C4-0D6001952DD9}" type="slidenum">
              <a:rPr lang="en-US"/>
              <a:pPr fontAlgn="base">
                <a:spcBef>
                  <a:spcPct val="0"/>
                </a:spcBef>
                <a:spcAft>
                  <a:spcPct val="0"/>
                </a:spcAft>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DispatcherServlet</a:t>
            </a:r>
            <a:r>
              <a:rPr lang="en-US" baseline="0" dirty="0" smtClean="0"/>
              <a:t> is the Front Controller</a:t>
            </a:r>
          </a:p>
          <a:p>
            <a:r>
              <a:rPr lang="en-US" baseline="0" dirty="0" smtClean="0"/>
              <a:t>It uses request mappings to figure out which </a:t>
            </a:r>
            <a:r>
              <a:rPr lang="en-US" baseline="0" smtClean="0"/>
              <a:t>controller method (handler) </a:t>
            </a:r>
            <a:r>
              <a:rPr lang="en-US" baseline="0" dirty="0" smtClean="0"/>
              <a:t>to delegate to.</a:t>
            </a:r>
          </a:p>
          <a:p>
            <a:r>
              <a:rPr lang="en-US" baseline="0" dirty="0" smtClean="0"/>
              <a:t>The controller delegates rendering the response back to the </a:t>
            </a:r>
            <a:r>
              <a:rPr lang="en-US" baseline="0" dirty="0" err="1" smtClean="0"/>
              <a:t>DispatchereServlet</a:t>
            </a:r>
            <a:r>
              <a:rPr lang="en-US" baseline="0" dirty="0" smtClean="0"/>
              <a:t>, which finds the correct view template and processes it.</a:t>
            </a:r>
            <a:endParaRPr lang="en-US" dirty="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10</a:t>
            </a:fld>
            <a:endParaRPr lang="en-US"/>
          </a:p>
        </p:txBody>
      </p:sp>
    </p:spTree>
    <p:extLst>
      <p:ext uri="{BB962C8B-B14F-4D97-AF65-F5344CB8AC3E}">
        <p14:creationId xmlns:p14="http://schemas.microsoft.com/office/powerpoint/2010/main" val="1987634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1192"/>
            <a:ext cx="7772400" cy="1165225"/>
          </a:xfrm>
        </p:spPr>
        <p:txBody>
          <a:bodyPr>
            <a:normAutofit/>
          </a:bodyPr>
          <a:lstStyle>
            <a:lvl1pPr algn="ctr">
              <a:defRPr sz="3200">
                <a:solidFill>
                  <a:schemeClr val="bg1">
                    <a:lumMod val="10000"/>
                  </a:schemeClr>
                </a:solidFill>
                <a:effectLst>
                  <a:outerShdw blurRad="38100" dist="127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584192"/>
            <a:ext cx="6400800" cy="685800"/>
          </a:xfrm>
        </p:spPr>
        <p:txBody>
          <a:bodyPr>
            <a:normAutofit/>
          </a:bodyPr>
          <a:lstStyle>
            <a:lvl1pPr marL="342900" marR="0" indent="-342900" algn="ctr" defTabSz="914400" rtl="0" eaLnBrk="1" fontAlgn="auto" latinLnBrk="0" hangingPunct="1">
              <a:lnSpc>
                <a:spcPct val="100000"/>
              </a:lnSpc>
              <a:spcBef>
                <a:spcPct val="20000"/>
              </a:spcBef>
              <a:spcAft>
                <a:spcPts val="0"/>
              </a:spcAft>
              <a:buClrTx/>
              <a:buSzTx/>
              <a:buNone/>
              <a:tabLst/>
              <a:defRPr kumimoji="0" lang="en-US" sz="2000" b="0" i="0" u="none" strike="noStrike" kern="1200" cap="none" spc="0" normalizeH="0" baseline="0" noProof="0">
                <a:ln>
                  <a:noFill/>
                </a:ln>
                <a:solidFill>
                  <a:srgbClr val="5F5F5D"/>
                </a:solidFill>
                <a:effectLst/>
                <a:uLnTx/>
                <a:uFillTx/>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1"/>
            <a:ext cx="86868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42999"/>
            <a:ext cx="4040188" cy="6613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2762"/>
            <a:ext cx="4040188" cy="4084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2999"/>
            <a:ext cx="4041775" cy="6613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82762"/>
            <a:ext cx="4041775" cy="4084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 y="0"/>
            <a:ext cx="7239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p:txStyles>
    <p:titleStyle>
      <a:lvl1pPr algn="l" rtl="0" eaLnBrk="1" fontAlgn="base" hangingPunct="1">
        <a:spcBef>
          <a:spcPct val="0"/>
        </a:spcBef>
        <a:spcAft>
          <a:spcPct val="0"/>
        </a:spcAft>
        <a:defRPr sz="3000" kern="1200">
          <a:solidFill>
            <a:srgbClr val="FCFCF2"/>
          </a:solidFill>
          <a:latin typeface="Palatino Linotype" pitchFamily="18" charset="0"/>
          <a:ea typeface="+mj-ea"/>
          <a:cs typeface="+mj-cs"/>
        </a:defRPr>
      </a:lvl1pPr>
      <a:lvl2pPr algn="l" rtl="0" eaLnBrk="1" fontAlgn="base" hangingPunct="1">
        <a:spcBef>
          <a:spcPct val="0"/>
        </a:spcBef>
        <a:spcAft>
          <a:spcPct val="0"/>
        </a:spcAft>
        <a:defRPr sz="3000">
          <a:solidFill>
            <a:srgbClr val="FCFCF2"/>
          </a:solidFill>
          <a:latin typeface="Palatino Linotype" pitchFamily="18" charset="0"/>
        </a:defRPr>
      </a:lvl2pPr>
      <a:lvl3pPr algn="l" rtl="0" eaLnBrk="1" fontAlgn="base" hangingPunct="1">
        <a:spcBef>
          <a:spcPct val="0"/>
        </a:spcBef>
        <a:spcAft>
          <a:spcPct val="0"/>
        </a:spcAft>
        <a:defRPr sz="3000">
          <a:solidFill>
            <a:srgbClr val="FCFCF2"/>
          </a:solidFill>
          <a:latin typeface="Palatino Linotype" pitchFamily="18" charset="0"/>
        </a:defRPr>
      </a:lvl3pPr>
      <a:lvl4pPr algn="l" rtl="0" eaLnBrk="1" fontAlgn="base" hangingPunct="1">
        <a:spcBef>
          <a:spcPct val="0"/>
        </a:spcBef>
        <a:spcAft>
          <a:spcPct val="0"/>
        </a:spcAft>
        <a:defRPr sz="3000">
          <a:solidFill>
            <a:srgbClr val="FCFCF2"/>
          </a:solidFill>
          <a:latin typeface="Palatino Linotype" pitchFamily="18" charset="0"/>
        </a:defRPr>
      </a:lvl4pPr>
      <a:lvl5pPr algn="l" rtl="0" eaLnBrk="1" fontAlgn="base" hangingPunct="1">
        <a:spcBef>
          <a:spcPct val="0"/>
        </a:spcBef>
        <a:spcAft>
          <a:spcPct val="0"/>
        </a:spcAft>
        <a:defRPr sz="3000">
          <a:solidFill>
            <a:srgbClr val="FCFCF2"/>
          </a:solidFill>
          <a:latin typeface="Palatino Linotype" pitchFamily="18" charset="0"/>
        </a:defRPr>
      </a:lvl5pPr>
      <a:lvl6pPr marL="457200" algn="l" rtl="0" eaLnBrk="1" fontAlgn="base" hangingPunct="1">
        <a:spcBef>
          <a:spcPct val="0"/>
        </a:spcBef>
        <a:spcAft>
          <a:spcPct val="0"/>
        </a:spcAft>
        <a:defRPr sz="3000">
          <a:solidFill>
            <a:srgbClr val="FCFCF2"/>
          </a:solidFill>
          <a:latin typeface="Palatino Linotype" pitchFamily="18" charset="0"/>
        </a:defRPr>
      </a:lvl6pPr>
      <a:lvl7pPr marL="914400" algn="l" rtl="0" eaLnBrk="1" fontAlgn="base" hangingPunct="1">
        <a:spcBef>
          <a:spcPct val="0"/>
        </a:spcBef>
        <a:spcAft>
          <a:spcPct val="0"/>
        </a:spcAft>
        <a:defRPr sz="3000">
          <a:solidFill>
            <a:srgbClr val="FCFCF2"/>
          </a:solidFill>
          <a:latin typeface="Palatino Linotype" pitchFamily="18" charset="0"/>
        </a:defRPr>
      </a:lvl7pPr>
      <a:lvl8pPr marL="1371600" algn="l" rtl="0" eaLnBrk="1" fontAlgn="base" hangingPunct="1">
        <a:spcBef>
          <a:spcPct val="0"/>
        </a:spcBef>
        <a:spcAft>
          <a:spcPct val="0"/>
        </a:spcAft>
        <a:defRPr sz="3000">
          <a:solidFill>
            <a:srgbClr val="FCFCF2"/>
          </a:solidFill>
          <a:latin typeface="Palatino Linotype" pitchFamily="18" charset="0"/>
        </a:defRPr>
      </a:lvl8pPr>
      <a:lvl9pPr marL="1828800" algn="l" rtl="0" eaLnBrk="1" fontAlgn="base" hangingPunct="1">
        <a:spcBef>
          <a:spcPct val="0"/>
        </a:spcBef>
        <a:spcAft>
          <a:spcPct val="0"/>
        </a:spcAft>
        <a:defRPr sz="3000">
          <a:solidFill>
            <a:srgbClr val="FCFCF2"/>
          </a:solidFill>
          <a:latin typeface="Palatino Linotype" pitchFamily="18"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de.lds.org/maven-sites/stack/module.html?module=security-web" TargetMode="External"/><Relationship Id="rId2" Type="http://schemas.openxmlformats.org/officeDocument/2006/relationships/hyperlink" Target="https://tech.lds.org/wiki/Intermediate_JSP#Lab_2_Taglib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tatic.springsource.org/spring/docs/3.0.x/spring-framework-reference/html/mvc.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Spring_Framework#Model-view-controller_framework" TargetMode="External"/><Relationship Id="rId2" Type="http://schemas.openxmlformats.org/officeDocument/2006/relationships/hyperlink" Target="http://en.wikipedia.org/wiki/Model%E2%80%93view%E2%80%93controller" TargetMode="External"/><Relationship Id="rId1" Type="http://schemas.openxmlformats.org/officeDocument/2006/relationships/slideLayout" Target="../slideLayouts/slideLayout2.xml"/><Relationship Id="rId4" Type="http://schemas.openxmlformats.org/officeDocument/2006/relationships/hyperlink" Target="http://static.springsource.org/spring/docs/3.0.x/spring-framework-reference/html/mvc.html"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tatic.springsource.org/spring/docs/3.0.x/spring-framework-reference/html/mvc.html#mvc-servl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3733800"/>
            <a:ext cx="8839200" cy="914400"/>
          </a:xfrm>
          <a:prstGeom prst="rect">
            <a:avLst/>
          </a:prstGeom>
        </p:spPr>
        <p:txBody>
          <a:bodyPr anchor="ctr"/>
          <a:lstStyle/>
          <a:p>
            <a:pPr algn="ctr" fontAlgn="auto">
              <a:spcAft>
                <a:spcPts val="0"/>
              </a:spcAft>
              <a:defRPr/>
            </a:pPr>
            <a:r>
              <a:rPr lang="en-US" sz="3200" dirty="0" smtClean="0">
                <a:solidFill>
                  <a:srgbClr val="3B3B35"/>
                </a:solidFill>
                <a:effectLst>
                  <a:outerShdw blurRad="50800" dir="1800000" algn="ctr" rotWithShape="0">
                    <a:schemeClr val="tx1">
                      <a:lumMod val="75000"/>
                      <a:lumOff val="25000"/>
                      <a:alpha val="64000"/>
                    </a:schemeClr>
                  </a:outerShdw>
                </a:effectLst>
                <a:latin typeface="Palatino Linotype" pitchFamily="18" charset="0"/>
                <a:ea typeface="+mj-ea"/>
                <a:cs typeface="+mj-cs"/>
              </a:rPr>
              <a:t>Beginning Spring MVC</a:t>
            </a:r>
            <a:endParaRPr lang="en-US" sz="3200" dirty="0">
              <a:solidFill>
                <a:srgbClr val="3B3B35"/>
              </a:solidFill>
              <a:effectLst>
                <a:outerShdw blurRad="50800" dir="1800000" algn="ctr" rotWithShape="0">
                  <a:schemeClr val="tx1">
                    <a:lumMod val="75000"/>
                    <a:lumOff val="25000"/>
                    <a:alpha val="64000"/>
                  </a:schemeClr>
                </a:outerShdw>
              </a:effectLst>
              <a:latin typeface="Palatino Linotype" pitchFamily="18" charset="0"/>
              <a:ea typeface="+mj-ea"/>
              <a:cs typeface="+mj-cs"/>
            </a:endParaRPr>
          </a:p>
        </p:txBody>
      </p:sp>
      <p:sp>
        <p:nvSpPr>
          <p:cNvPr id="7171" name="Subtitle 6"/>
          <p:cNvSpPr>
            <a:spLocks noGrp="1"/>
          </p:cNvSpPr>
          <p:nvPr>
            <p:ph type="subTitle" idx="1"/>
          </p:nvPr>
        </p:nvSpPr>
        <p:spPr>
          <a:xfrm>
            <a:off x="1371600" y="4572000"/>
            <a:ext cx="6400800" cy="685800"/>
          </a:xfrm>
        </p:spPr>
        <p:txBody>
          <a:bodyPr/>
          <a:lstStyle/>
          <a:p>
            <a:pPr fontAlgn="base">
              <a:spcAft>
                <a:spcPct val="0"/>
              </a:spcAft>
            </a:pPr>
            <a:r>
              <a:rPr lang="en-US" dirty="0" smtClean="0"/>
              <a:t>Spencer </a:t>
            </a:r>
            <a:r>
              <a:rPr lang="en-US" dirty="0" err="1" smtClean="0"/>
              <a:t>Uresk</a:t>
            </a:r>
            <a:endParaRPr lang="en-US" dirty="0" smtClean="0"/>
          </a:p>
          <a:p>
            <a:pPr fontAlgn="base">
              <a:spcAft>
                <a:spcPct val="0"/>
              </a:spcAft>
            </a:pPr>
            <a:endParaRP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DispatcherServlet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399" y="914400"/>
            <a:ext cx="7772401" cy="4539734"/>
          </a:xfrm>
        </p:spPr>
      </p:pic>
      <p:sp>
        <p:nvSpPr>
          <p:cNvPr id="5" name="TextBox 4"/>
          <p:cNvSpPr txBox="1"/>
          <p:nvPr/>
        </p:nvSpPr>
        <p:spPr>
          <a:xfrm>
            <a:off x="304800" y="5454134"/>
            <a:ext cx="8534400" cy="646331"/>
          </a:xfrm>
          <a:prstGeom prst="rect">
            <a:avLst/>
          </a:prstGeom>
          <a:noFill/>
        </p:spPr>
        <p:txBody>
          <a:bodyPr wrap="square" rtlCol="0">
            <a:spAutoFit/>
          </a:bodyPr>
          <a:lstStyle/>
          <a:p>
            <a:r>
              <a:rPr lang="en-US" dirty="0" smtClean="0"/>
              <a:t>[1] Copyright </a:t>
            </a:r>
            <a:r>
              <a:rPr lang="en-US" dirty="0"/>
              <a:t>© 2004-2010 Rod Johnson, </a:t>
            </a:r>
            <a:r>
              <a:rPr lang="en-US" dirty="0" err="1"/>
              <a:t>Juergen</a:t>
            </a:r>
            <a:r>
              <a:rPr lang="en-US" dirty="0"/>
              <a:t> </a:t>
            </a:r>
            <a:r>
              <a:rPr lang="en-US" dirty="0" err="1"/>
              <a:t>Hoeller</a:t>
            </a:r>
            <a:r>
              <a:rPr lang="en-US" dirty="0" smtClean="0"/>
              <a:t>, et al. See </a:t>
            </a:r>
            <a:r>
              <a:rPr lang="en-US" dirty="0" smtClean="0">
                <a:hlinkClick r:id="rId4" action="ppaction://hlinksldjump"/>
              </a:rPr>
              <a:t>copyright slide</a:t>
            </a:r>
            <a:r>
              <a:rPr lang="en-US" dirty="0" smtClean="0"/>
              <a:t> for full copyright information.</a:t>
            </a:r>
            <a:endParaRPr lang="en-US" dirty="0"/>
          </a:p>
        </p:txBody>
      </p:sp>
    </p:spTree>
    <p:extLst>
      <p:ext uri="{BB962C8B-B14F-4D97-AF65-F5344CB8AC3E}">
        <p14:creationId xmlns:p14="http://schemas.microsoft.com/office/powerpoint/2010/main" val="2270533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Spring MVC to a project</a:t>
            </a:r>
            <a:endParaRPr lang="en-US" dirty="0"/>
          </a:p>
        </p:txBody>
      </p:sp>
      <p:sp>
        <p:nvSpPr>
          <p:cNvPr id="3" name="Content Placeholder 2"/>
          <p:cNvSpPr>
            <a:spLocks noGrp="1"/>
          </p:cNvSpPr>
          <p:nvPr>
            <p:ph idx="1"/>
          </p:nvPr>
        </p:nvSpPr>
        <p:spPr/>
        <p:txBody>
          <a:bodyPr/>
          <a:lstStyle/>
          <a:p>
            <a:r>
              <a:rPr lang="en-US" dirty="0" smtClean="0"/>
              <a:t>Spring MVC is relatively easy to add to any existing Spring project</a:t>
            </a:r>
          </a:p>
          <a:p>
            <a:r>
              <a:rPr lang="en-US" dirty="0" smtClean="0"/>
              <a:t>When you create a Stack Starter (3.x) project, the default is to include Spring MVC</a:t>
            </a:r>
          </a:p>
          <a:p>
            <a:r>
              <a:rPr lang="en-US" dirty="0" smtClean="0"/>
              <a:t>But we’ll go through the configuration steps so you know what is going on</a:t>
            </a:r>
          </a:p>
          <a:p>
            <a:r>
              <a:rPr lang="en-US" dirty="0" smtClean="0"/>
              <a:t>3 basic steps</a:t>
            </a:r>
            <a:endParaRPr lang="en-US" dirty="0"/>
          </a:p>
        </p:txBody>
      </p:sp>
    </p:spTree>
    <p:extLst>
      <p:ext uri="{BB962C8B-B14F-4D97-AF65-F5344CB8AC3E}">
        <p14:creationId xmlns:p14="http://schemas.microsoft.com/office/powerpoint/2010/main" val="81175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Add dependencies</a:t>
            </a:r>
            <a:endParaRPr lang="en-US" dirty="0"/>
          </a:p>
        </p:txBody>
      </p:sp>
      <p:sp>
        <p:nvSpPr>
          <p:cNvPr id="3" name="Content Placeholder 2"/>
          <p:cNvSpPr>
            <a:spLocks noGrp="1"/>
          </p:cNvSpPr>
          <p:nvPr>
            <p:ph idx="1"/>
          </p:nvPr>
        </p:nvSpPr>
        <p:spPr/>
        <p:txBody>
          <a:bodyPr/>
          <a:lstStyle/>
          <a:p>
            <a:r>
              <a:rPr lang="en-US" dirty="0" smtClean="0"/>
              <a:t>First, you need to add the Spring MVC dependency to your web POM</a:t>
            </a:r>
          </a:p>
          <a:p>
            <a:endParaRPr lang="en-US" dirty="0"/>
          </a:p>
        </p:txBody>
      </p:sp>
      <p:sp>
        <p:nvSpPr>
          <p:cNvPr id="4" name="TextBox 3"/>
          <p:cNvSpPr txBox="1"/>
          <p:nvPr/>
        </p:nvSpPr>
        <p:spPr>
          <a:xfrm>
            <a:off x="263611" y="2514600"/>
            <a:ext cx="8534400" cy="1200329"/>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a:t>
            </a:r>
            <a:r>
              <a:rPr lang="en-US" dirty="0">
                <a:latin typeface="Courier New" pitchFamily="49" charset="0"/>
                <a:cs typeface="Courier New" pitchFamily="49" charset="0"/>
              </a:rPr>
              <a:t>&lt;dependency&gt;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groupId</a:t>
            </a:r>
            <a:r>
              <a:rPr lang="en-US" dirty="0">
                <a:latin typeface="Courier New" pitchFamily="49" charset="0"/>
                <a:cs typeface="Courier New" pitchFamily="49" charset="0"/>
              </a:rPr>
              <a:t>&gt;</a:t>
            </a:r>
            <a:r>
              <a:rPr lang="en-US" b="1" dirty="0" err="1">
                <a:latin typeface="Courier New" pitchFamily="49" charset="0"/>
                <a:cs typeface="Courier New" pitchFamily="49" charset="0"/>
              </a:rPr>
              <a:t>org.springframework</a:t>
            </a:r>
            <a:r>
              <a:rPr lang="en-US" dirty="0">
                <a:latin typeface="Courier New" pitchFamily="49" charset="0"/>
                <a:cs typeface="Courier New" pitchFamily="49" charset="0"/>
              </a:rPr>
              <a:t>&lt;/</a:t>
            </a:r>
            <a:r>
              <a:rPr lang="en-US" dirty="0" err="1">
                <a:latin typeface="Courier New" pitchFamily="49" charset="0"/>
                <a:cs typeface="Courier New" pitchFamily="49" charset="0"/>
              </a:rPr>
              <a:t>groupId</a:t>
            </a:r>
            <a:r>
              <a:rPr lang="en-US" dirty="0">
                <a:latin typeface="Courier New" pitchFamily="49" charset="0"/>
                <a:cs typeface="Courier New" pitchFamily="49" charset="0"/>
              </a:rPr>
              <a:t>&gt;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artifactId</a:t>
            </a:r>
            <a:r>
              <a:rPr lang="en-US" dirty="0">
                <a:latin typeface="Courier New" pitchFamily="49" charset="0"/>
                <a:cs typeface="Courier New" pitchFamily="49" charset="0"/>
              </a:rPr>
              <a:t>&gt;</a:t>
            </a:r>
            <a:r>
              <a:rPr lang="en-US" b="1" dirty="0">
                <a:latin typeface="Courier New" pitchFamily="49" charset="0"/>
                <a:cs typeface="Courier New" pitchFamily="49" charset="0"/>
              </a:rPr>
              <a:t>spring-</a:t>
            </a:r>
            <a:r>
              <a:rPr lang="en-US" b="1" dirty="0" err="1">
                <a:latin typeface="Courier New" pitchFamily="49" charset="0"/>
                <a:cs typeface="Courier New" pitchFamily="49" charset="0"/>
              </a:rPr>
              <a:t>webmvc</a:t>
            </a:r>
            <a:r>
              <a:rPr lang="en-US" dirty="0">
                <a:latin typeface="Courier New" pitchFamily="49" charset="0"/>
                <a:cs typeface="Courier New" pitchFamily="49" charset="0"/>
              </a:rPr>
              <a:t>&lt;/</a:t>
            </a:r>
            <a:r>
              <a:rPr lang="en-US" dirty="0" err="1">
                <a:latin typeface="Courier New" pitchFamily="49" charset="0"/>
                <a:cs typeface="Courier New" pitchFamily="49" charset="0"/>
              </a:rPr>
              <a:t>artifactId</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 &lt;/dependency&gt;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950983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Configure web.xml</a:t>
            </a:r>
            <a:endParaRPr lang="en-US" dirty="0"/>
          </a:p>
        </p:txBody>
      </p:sp>
      <p:sp>
        <p:nvSpPr>
          <p:cNvPr id="3" name="Content Placeholder 2"/>
          <p:cNvSpPr>
            <a:spLocks noGrp="1"/>
          </p:cNvSpPr>
          <p:nvPr>
            <p:ph idx="1"/>
          </p:nvPr>
        </p:nvSpPr>
        <p:spPr/>
        <p:txBody>
          <a:bodyPr/>
          <a:lstStyle/>
          <a:p>
            <a:r>
              <a:rPr lang="en-US" dirty="0" smtClean="0"/>
              <a:t>We need to define the </a:t>
            </a:r>
            <a:r>
              <a:rPr lang="en-US" dirty="0" err="1" smtClean="0"/>
              <a:t>DispatcherServlet</a:t>
            </a:r>
            <a:r>
              <a:rPr lang="en-US" dirty="0" smtClean="0"/>
              <a:t> , give it a name (</a:t>
            </a:r>
            <a:r>
              <a:rPr lang="en-US" b="1" i="1" dirty="0" err="1" smtClean="0"/>
              <a:t>yourapp</a:t>
            </a:r>
            <a:r>
              <a:rPr lang="en-US" dirty="0" smtClean="0"/>
              <a:t> in this case), and map it to a </a:t>
            </a:r>
            <a:r>
              <a:rPr lang="en-US" dirty="0" err="1" smtClean="0"/>
              <a:t>url</a:t>
            </a:r>
            <a:r>
              <a:rPr lang="en-US" dirty="0" smtClean="0"/>
              <a:t> pattern (</a:t>
            </a:r>
            <a:r>
              <a:rPr lang="en-US" b="1" i="1" dirty="0" smtClean="0"/>
              <a:t>/</a:t>
            </a:r>
            <a:r>
              <a:rPr lang="en-US" dirty="0" smtClean="0"/>
              <a:t> in this case, which is the default servlet)</a:t>
            </a:r>
            <a:br>
              <a:rPr lang="en-US" dirty="0" smtClean="0"/>
            </a:br>
            <a:r>
              <a:rPr lang="en-US" dirty="0" smtClean="0"/>
              <a:t/>
            </a:r>
            <a:br>
              <a:rPr lang="en-US" dirty="0" smtClean="0"/>
            </a:br>
            <a:endParaRPr lang="en-US" dirty="0" smtClean="0"/>
          </a:p>
        </p:txBody>
      </p:sp>
      <p:sp>
        <p:nvSpPr>
          <p:cNvPr id="5" name="TextBox 3"/>
          <p:cNvSpPr txBox="1"/>
          <p:nvPr/>
        </p:nvSpPr>
        <p:spPr>
          <a:xfrm>
            <a:off x="263611" y="3276600"/>
            <a:ext cx="8534400" cy="2462213"/>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smtClean="0">
                <a:latin typeface="Courier New" pitchFamily="49" charset="0"/>
                <a:cs typeface="Courier New" pitchFamily="49" charset="0"/>
              </a:rPr>
              <a:t>&lt;servlet&gt;</a:t>
            </a:r>
          </a:p>
          <a:p>
            <a:r>
              <a:rPr lang="en-US" sz="1400" dirty="0" smtClean="0">
                <a:latin typeface="Courier New" pitchFamily="49" charset="0"/>
                <a:cs typeface="Courier New" pitchFamily="49" charset="0"/>
              </a:rPr>
              <a:t>    &lt;servlet-name&gt;</a:t>
            </a:r>
            <a:r>
              <a:rPr lang="en-US" sz="1400" b="1" dirty="0" err="1" smtClean="0">
                <a:latin typeface="Courier New" pitchFamily="49" charset="0"/>
                <a:cs typeface="Courier New" pitchFamily="49" charset="0"/>
              </a:rPr>
              <a:t>yourapp</a:t>
            </a:r>
            <a:r>
              <a:rPr lang="en-US" sz="1400" dirty="0" smtClean="0">
                <a:latin typeface="Courier New" pitchFamily="49" charset="0"/>
                <a:cs typeface="Courier New" pitchFamily="49" charset="0"/>
              </a:rPr>
              <a:t>&lt;/servlet-name&gt;</a:t>
            </a:r>
          </a:p>
          <a:p>
            <a:r>
              <a:rPr lang="en-US" sz="1400" dirty="0" smtClean="0">
                <a:latin typeface="Courier New" pitchFamily="49" charset="0"/>
                <a:cs typeface="Courier New" pitchFamily="49" charset="0"/>
              </a:rPr>
              <a:t>    &lt;servlet-class&gt;</a:t>
            </a:r>
            <a:r>
              <a:rPr lang="en-US" sz="1400" b="1" dirty="0" err="1" smtClean="0">
                <a:latin typeface="Courier New" pitchFamily="49" charset="0"/>
                <a:cs typeface="Courier New" pitchFamily="49" charset="0"/>
              </a:rPr>
              <a:t>org.springframework.web.servlet.DispatcherServlet</a:t>
            </a:r>
            <a:r>
              <a:rPr lang="en-US" sz="1400" dirty="0" smtClean="0">
                <a:latin typeface="Courier New" pitchFamily="49" charset="0"/>
                <a:cs typeface="Courier New" pitchFamily="49" charset="0"/>
              </a:rPr>
              <a:t>&lt;/servlet-class&gt;</a:t>
            </a:r>
          </a:p>
          <a:p>
            <a:r>
              <a:rPr lang="en-US" sz="1400" dirty="0" smtClean="0">
                <a:latin typeface="Courier New" pitchFamily="49" charset="0"/>
                <a:cs typeface="Courier New" pitchFamily="49" charset="0"/>
              </a:rPr>
              <a:t>    &lt;load-on-startup&gt;</a:t>
            </a:r>
            <a:r>
              <a:rPr lang="en-US" sz="1400" b="1" dirty="0" smtClean="0">
                <a:latin typeface="Courier New" pitchFamily="49" charset="0"/>
                <a:cs typeface="Courier New" pitchFamily="49" charset="0"/>
              </a:rPr>
              <a:t>2</a:t>
            </a:r>
            <a:r>
              <a:rPr lang="en-US" sz="1400" dirty="0" smtClean="0">
                <a:latin typeface="Courier New" pitchFamily="49" charset="0"/>
                <a:cs typeface="Courier New" pitchFamily="49" charset="0"/>
              </a:rPr>
              <a:t>&lt;/load-on-startup&gt;</a:t>
            </a:r>
          </a:p>
          <a:p>
            <a:r>
              <a:rPr lang="en-US" sz="1400" dirty="0" smtClean="0">
                <a:latin typeface="Courier New" pitchFamily="49" charset="0"/>
                <a:cs typeface="Courier New" pitchFamily="49" charset="0"/>
              </a:rPr>
              <a:t>&lt;/servlet&gt;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&lt;servlet-mapping&gt;</a:t>
            </a:r>
          </a:p>
          <a:p>
            <a:r>
              <a:rPr lang="en-US" sz="1400" dirty="0" smtClean="0">
                <a:latin typeface="Courier New" pitchFamily="49" charset="0"/>
                <a:cs typeface="Courier New" pitchFamily="49" charset="0"/>
              </a:rPr>
              <a:t>    &lt;servlet-name&gt;</a:t>
            </a:r>
            <a:r>
              <a:rPr lang="en-US" sz="1400" b="1" dirty="0" err="1" smtClean="0">
                <a:latin typeface="Courier New" pitchFamily="49" charset="0"/>
                <a:cs typeface="Courier New" pitchFamily="49" charset="0"/>
              </a:rPr>
              <a:t>yourapp</a:t>
            </a:r>
            <a:r>
              <a:rPr lang="en-US" sz="1400" dirty="0" smtClean="0">
                <a:latin typeface="Courier New" pitchFamily="49" charset="0"/>
                <a:cs typeface="Courier New" pitchFamily="49" charset="0"/>
              </a:rPr>
              <a:t>&lt;/servlet-name&gt;</a:t>
            </a:r>
          </a:p>
          <a:p>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url</a:t>
            </a:r>
            <a:r>
              <a:rPr lang="en-US" sz="1400" dirty="0" smtClean="0">
                <a:latin typeface="Courier New" pitchFamily="49" charset="0"/>
                <a:cs typeface="Courier New" pitchFamily="49" charset="0"/>
              </a:rPr>
              <a:t>-pattern&gt;</a:t>
            </a:r>
            <a:r>
              <a:rPr lang="en-US" sz="1400" b="1" dirty="0" smtClean="0">
                <a:latin typeface="Courier New" pitchFamily="49" charset="0"/>
                <a:cs typeface="Courier New" pitchFamily="49" charset="0"/>
              </a:rPr>
              <a:t>/</a:t>
            </a:r>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url</a:t>
            </a:r>
            <a:r>
              <a:rPr lang="en-US" sz="1400" dirty="0" smtClean="0">
                <a:latin typeface="Courier New" pitchFamily="49" charset="0"/>
                <a:cs typeface="Courier New" pitchFamily="49" charset="0"/>
              </a:rPr>
              <a:t>-pattern&gt;</a:t>
            </a:r>
          </a:p>
          <a:p>
            <a:r>
              <a:rPr lang="en-US" sz="1400" dirty="0" smtClean="0">
                <a:latin typeface="Courier New" pitchFamily="49" charset="0"/>
                <a:cs typeface="Courier New" pitchFamily="49" charset="0"/>
              </a:rPr>
              <a:t>&lt;/servlet-mapping&gt;</a:t>
            </a:r>
            <a:endParaRPr lang="en-US" sz="1400" b="1" dirty="0">
              <a:latin typeface="Courier New" pitchFamily="49" charset="0"/>
              <a:cs typeface="Courier New" pitchFamily="49" charset="0"/>
            </a:endParaRPr>
          </a:p>
        </p:txBody>
      </p:sp>
    </p:spTree>
    <p:extLst>
      <p:ext uri="{BB962C8B-B14F-4D97-AF65-F5344CB8AC3E}">
        <p14:creationId xmlns:p14="http://schemas.microsoft.com/office/powerpoint/2010/main" val="1169710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Add the configuration file</a:t>
            </a:r>
            <a:endParaRPr lang="en-US" dirty="0"/>
          </a:p>
        </p:txBody>
      </p:sp>
      <p:sp>
        <p:nvSpPr>
          <p:cNvPr id="3" name="Content Placeholder 2"/>
          <p:cNvSpPr>
            <a:spLocks noGrp="1"/>
          </p:cNvSpPr>
          <p:nvPr>
            <p:ph idx="1"/>
          </p:nvPr>
        </p:nvSpPr>
        <p:spPr/>
        <p:txBody>
          <a:bodyPr/>
          <a:lstStyle/>
          <a:p>
            <a:r>
              <a:rPr lang="en-US" dirty="0" smtClean="0"/>
              <a:t>We need to create a configuration file name [servlet-name]-servlet.xml, where [servlet-name] is the name we gave our servlet in Step 2 (</a:t>
            </a:r>
            <a:r>
              <a:rPr lang="en-US" b="1" i="1" dirty="0" err="1" smtClean="0"/>
              <a:t>yourapp</a:t>
            </a:r>
            <a:r>
              <a:rPr lang="en-US" dirty="0" smtClean="0"/>
              <a:t>)</a:t>
            </a:r>
          </a:p>
          <a:p>
            <a:r>
              <a:rPr lang="en-US" dirty="0" smtClean="0"/>
              <a:t>This is a normal Spring configuration file that defines a web context</a:t>
            </a:r>
            <a:endParaRPr lang="en-US" dirty="0"/>
          </a:p>
        </p:txBody>
      </p:sp>
    </p:spTree>
    <p:extLst>
      <p:ext uri="{BB962C8B-B14F-4D97-AF65-F5344CB8AC3E}">
        <p14:creationId xmlns:p14="http://schemas.microsoft.com/office/powerpoint/2010/main" val="187991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Continued</a:t>
            </a:r>
            <a:endParaRPr lang="en-US" dirty="0"/>
          </a:p>
        </p:txBody>
      </p:sp>
      <p:sp>
        <p:nvSpPr>
          <p:cNvPr id="3" name="Content Placeholder 2"/>
          <p:cNvSpPr>
            <a:spLocks noGrp="1"/>
          </p:cNvSpPr>
          <p:nvPr>
            <p:ph idx="1"/>
          </p:nvPr>
        </p:nvSpPr>
        <p:spPr/>
        <p:txBody>
          <a:bodyPr/>
          <a:lstStyle/>
          <a:p>
            <a:r>
              <a:rPr lang="en-US" dirty="0" smtClean="0"/>
              <a:t>First, we tell it to look for classes in the </a:t>
            </a:r>
            <a:r>
              <a:rPr lang="en-US" dirty="0" err="1" smtClean="0"/>
              <a:t>org.lds.yourapp</a:t>
            </a:r>
            <a:r>
              <a:rPr lang="en-US" dirty="0" smtClean="0"/>
              <a:t> namespace, annotated with @Controller</a:t>
            </a:r>
          </a:p>
          <a:p>
            <a:endParaRPr lang="en-US" dirty="0"/>
          </a:p>
          <a:p>
            <a:endParaRPr lang="en-US" dirty="0" smtClean="0"/>
          </a:p>
          <a:p>
            <a:endParaRPr lang="en-US" dirty="0" smtClean="0"/>
          </a:p>
          <a:p>
            <a:r>
              <a:rPr lang="en-US" dirty="0" smtClean="0"/>
              <a:t>We also need to tell Spring MVC that we are going to configure it via annotations:</a:t>
            </a:r>
            <a:endParaRPr lang="en-US" dirty="0"/>
          </a:p>
        </p:txBody>
      </p:sp>
      <p:sp>
        <p:nvSpPr>
          <p:cNvPr id="4" name="TextBox 3"/>
          <p:cNvSpPr txBox="1"/>
          <p:nvPr/>
        </p:nvSpPr>
        <p:spPr>
          <a:xfrm>
            <a:off x="457200" y="2819400"/>
            <a:ext cx="8534400" cy="1569660"/>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context:component-scan</a:t>
            </a:r>
            <a:r>
              <a:rPr lang="en-US" sz="1600" dirty="0">
                <a:latin typeface="Courier New" pitchFamily="49" charset="0"/>
                <a:cs typeface="Courier New" pitchFamily="49" charset="0"/>
              </a:rPr>
              <a:t> base-package=</a:t>
            </a:r>
            <a:r>
              <a:rPr lang="en-US" sz="1600" i="1" dirty="0">
                <a:latin typeface="Courier New" pitchFamily="49" charset="0"/>
                <a:cs typeface="Courier New" pitchFamily="49" charset="0"/>
              </a:rPr>
              <a:t>"</a:t>
            </a:r>
            <a:r>
              <a:rPr lang="en-US" sz="1600" b="1" i="1" dirty="0" err="1" smtClean="0">
                <a:latin typeface="Courier New" pitchFamily="49" charset="0"/>
                <a:cs typeface="Courier New" pitchFamily="49" charset="0"/>
              </a:rPr>
              <a:t>org.lds.yourapp</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use-default-filters="</a:t>
            </a:r>
            <a:r>
              <a:rPr lang="en-US" sz="1600" b="1" i="1" dirty="0">
                <a:latin typeface="Courier New" pitchFamily="49" charset="0"/>
                <a:cs typeface="Courier New" pitchFamily="49" charset="0"/>
              </a:rPr>
              <a:t>false</a:t>
            </a:r>
            <a:r>
              <a:rPr lang="en-US" sz="1600" i="1" dirty="0">
                <a:latin typeface="Courier New" pitchFamily="49" charset="0"/>
                <a:cs typeface="Courier New" pitchFamily="49" charset="0"/>
              </a:rPr>
              <a:t>"&gt;</a:t>
            </a:r>
          </a:p>
          <a:p>
            <a:pPr lvl="1"/>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context:include-filter</a:t>
            </a:r>
            <a:r>
              <a:rPr lang="en-US" sz="1600" dirty="0">
                <a:latin typeface="Courier New" pitchFamily="49" charset="0"/>
                <a:cs typeface="Courier New" pitchFamily="49" charset="0"/>
              </a:rPr>
              <a:t> expression=</a:t>
            </a:r>
            <a:r>
              <a:rPr lang="en-US" sz="1600" i="1" dirty="0">
                <a:latin typeface="Courier New" pitchFamily="49" charset="0"/>
                <a:cs typeface="Courier New" pitchFamily="49" charset="0"/>
              </a:rPr>
              <a:t>"</a:t>
            </a:r>
            <a:r>
              <a:rPr lang="en-US" sz="1600" b="1" i="1" dirty="0" err="1">
                <a:latin typeface="Courier New" pitchFamily="49" charset="0"/>
                <a:cs typeface="Courier New" pitchFamily="49" charset="0"/>
              </a:rPr>
              <a:t>org.springframework.stereotype.Controller</a:t>
            </a:r>
            <a:r>
              <a:rPr lang="en-US" sz="1600" i="1" dirty="0">
                <a:latin typeface="Courier New" pitchFamily="49" charset="0"/>
                <a:cs typeface="Courier New" pitchFamily="49" charset="0"/>
              </a:rPr>
              <a:t>" type="</a:t>
            </a:r>
            <a:r>
              <a:rPr lang="en-US" sz="1600" b="1" i="1" dirty="0">
                <a:latin typeface="Courier New" pitchFamily="49" charset="0"/>
                <a:cs typeface="Courier New" pitchFamily="49" charset="0"/>
              </a:rPr>
              <a:t>annotation</a:t>
            </a:r>
            <a:r>
              <a:rPr lang="en-US" sz="1600" i="1" dirty="0">
                <a:latin typeface="Courier New" pitchFamily="49" charset="0"/>
                <a:cs typeface="Courier New" pitchFamily="49" charset="0"/>
              </a:rPr>
              <a:t>" /&gt;</a:t>
            </a:r>
          </a:p>
          <a:p>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context:component-scan</a:t>
            </a:r>
            <a:r>
              <a:rPr lang="en-US" sz="1600" dirty="0">
                <a:latin typeface="Courier New" pitchFamily="49" charset="0"/>
                <a:cs typeface="Courier New" pitchFamily="49" charset="0"/>
              </a:rPr>
              <a:t>&gt;</a:t>
            </a:r>
          </a:p>
        </p:txBody>
      </p:sp>
      <p:sp>
        <p:nvSpPr>
          <p:cNvPr id="5" name="TextBox 4"/>
          <p:cNvSpPr txBox="1"/>
          <p:nvPr/>
        </p:nvSpPr>
        <p:spPr>
          <a:xfrm>
            <a:off x="457200" y="5618205"/>
            <a:ext cx="8534400" cy="338554"/>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mvc:annotation-driven</a:t>
            </a:r>
            <a:r>
              <a:rPr lang="en-US" sz="1600" dirty="0">
                <a:latin typeface="Courier New" pitchFamily="49" charset="0"/>
                <a:cs typeface="Courier New" pitchFamily="49" charset="0"/>
              </a:rPr>
              <a:t> /&gt;</a:t>
            </a:r>
          </a:p>
        </p:txBody>
      </p:sp>
    </p:spTree>
    <p:extLst>
      <p:ext uri="{BB962C8B-B14F-4D97-AF65-F5344CB8AC3E}">
        <p14:creationId xmlns:p14="http://schemas.microsoft.com/office/powerpoint/2010/main" val="3719581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Continued</a:t>
            </a:r>
            <a:endParaRPr lang="en-US" dirty="0"/>
          </a:p>
        </p:txBody>
      </p:sp>
      <p:sp>
        <p:nvSpPr>
          <p:cNvPr id="3" name="Content Placeholder 2"/>
          <p:cNvSpPr>
            <a:spLocks noGrp="1"/>
          </p:cNvSpPr>
          <p:nvPr>
            <p:ph idx="1"/>
          </p:nvPr>
        </p:nvSpPr>
        <p:spPr/>
        <p:txBody>
          <a:bodyPr/>
          <a:lstStyle/>
          <a:p>
            <a:r>
              <a:rPr lang="en-US" dirty="0" smtClean="0"/>
              <a:t>If you map the </a:t>
            </a:r>
            <a:r>
              <a:rPr lang="en-US" dirty="0" err="1" smtClean="0"/>
              <a:t>DispatcherServlet</a:t>
            </a:r>
            <a:r>
              <a:rPr lang="en-US" dirty="0" smtClean="0"/>
              <a:t> to the default servlet (we did), you need to add the following:</a:t>
            </a:r>
          </a:p>
          <a:p>
            <a:endParaRPr lang="en-US" dirty="0"/>
          </a:p>
          <a:p>
            <a:r>
              <a:rPr lang="en-US" dirty="0" smtClean="0"/>
              <a:t>Finally, we need to configure a </a:t>
            </a:r>
            <a:r>
              <a:rPr lang="en-US" dirty="0" err="1" smtClean="0"/>
              <a:t>ViewResolver</a:t>
            </a:r>
            <a:r>
              <a:rPr lang="en-US" dirty="0" smtClean="0"/>
              <a:t> to find our JSPs</a:t>
            </a:r>
          </a:p>
          <a:p>
            <a:endParaRPr lang="en-US" dirty="0"/>
          </a:p>
        </p:txBody>
      </p:sp>
      <p:sp>
        <p:nvSpPr>
          <p:cNvPr id="4" name="TextBox 3"/>
          <p:cNvSpPr txBox="1"/>
          <p:nvPr/>
        </p:nvSpPr>
        <p:spPr>
          <a:xfrm>
            <a:off x="292443" y="2442913"/>
            <a:ext cx="8534400" cy="338554"/>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t>&lt;</a:t>
            </a:r>
            <a:r>
              <a:rPr lang="en-US" sz="1600" dirty="0" err="1"/>
              <a:t>mvc:default-servlet-handler</a:t>
            </a:r>
            <a:r>
              <a:rPr lang="en-US" sz="1600" dirty="0"/>
              <a:t> /&gt;</a:t>
            </a:r>
          </a:p>
        </p:txBody>
      </p:sp>
      <p:sp>
        <p:nvSpPr>
          <p:cNvPr id="5" name="TextBox 4"/>
          <p:cNvSpPr txBox="1"/>
          <p:nvPr/>
        </p:nvSpPr>
        <p:spPr>
          <a:xfrm>
            <a:off x="292443" y="3962400"/>
            <a:ext cx="8534400" cy="1323439"/>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t>&lt;bean class=</a:t>
            </a:r>
            <a:r>
              <a:rPr lang="en-US" sz="1600" i="1" dirty="0"/>
              <a:t>"</a:t>
            </a:r>
            <a:r>
              <a:rPr lang="en-US" sz="1600" b="1" i="1" dirty="0"/>
              <a:t>org.springframework.web.servlet.view.InternalResourceViewResolver</a:t>
            </a:r>
            <a:r>
              <a:rPr lang="en-US" sz="1600" i="1" dirty="0"/>
              <a:t>"&gt;</a:t>
            </a:r>
          </a:p>
          <a:p>
            <a:pPr lvl="1"/>
            <a:r>
              <a:rPr lang="en-US" sz="1600" dirty="0"/>
              <a:t>&lt;property name=</a:t>
            </a:r>
            <a:r>
              <a:rPr lang="en-US" sz="1600" i="1" dirty="0"/>
              <a:t>"</a:t>
            </a:r>
            <a:r>
              <a:rPr lang="en-US" sz="1600" b="1" i="1" dirty="0"/>
              <a:t>prefix</a:t>
            </a:r>
            <a:r>
              <a:rPr lang="en-US" sz="1600" i="1" dirty="0"/>
              <a:t>" value="</a:t>
            </a:r>
            <a:r>
              <a:rPr lang="en-US" sz="1600" b="1" i="1" dirty="0"/>
              <a:t>/WEB-INF/views/</a:t>
            </a:r>
            <a:r>
              <a:rPr lang="en-US" sz="1600" i="1" dirty="0"/>
              <a:t>"/&gt;</a:t>
            </a:r>
          </a:p>
          <a:p>
            <a:pPr lvl="1"/>
            <a:r>
              <a:rPr lang="en-US" sz="1600" dirty="0"/>
              <a:t>&lt;property name=</a:t>
            </a:r>
            <a:r>
              <a:rPr lang="en-US" sz="1600" i="1" dirty="0"/>
              <a:t>"</a:t>
            </a:r>
            <a:r>
              <a:rPr lang="en-US" sz="1600" b="1" i="1" dirty="0"/>
              <a:t>suffix</a:t>
            </a:r>
            <a:r>
              <a:rPr lang="en-US" sz="1600" i="1" dirty="0"/>
              <a:t>" value="</a:t>
            </a:r>
            <a:r>
              <a:rPr lang="en-US" sz="1600" b="1" i="1" dirty="0"/>
              <a:t>.</a:t>
            </a:r>
            <a:r>
              <a:rPr lang="en-US" sz="1600" b="1" i="1" dirty="0" err="1"/>
              <a:t>jsp</a:t>
            </a:r>
            <a:r>
              <a:rPr lang="en-US" sz="1600" i="1" dirty="0"/>
              <a:t>"/&gt;</a:t>
            </a:r>
          </a:p>
          <a:p>
            <a:pPr lvl="1"/>
            <a:r>
              <a:rPr lang="en-US" sz="1600" dirty="0"/>
              <a:t>&lt;property name=</a:t>
            </a:r>
            <a:r>
              <a:rPr lang="en-US" sz="1600" i="1" dirty="0"/>
              <a:t>"</a:t>
            </a:r>
            <a:r>
              <a:rPr lang="en-US" sz="1600" b="1" i="1" dirty="0"/>
              <a:t>redirectHttp10Compatible</a:t>
            </a:r>
            <a:r>
              <a:rPr lang="en-US" sz="1600" i="1" dirty="0"/>
              <a:t>" value="</a:t>
            </a:r>
            <a:r>
              <a:rPr lang="en-US" sz="1600" b="1" i="1" dirty="0"/>
              <a:t>false</a:t>
            </a:r>
            <a:r>
              <a:rPr lang="en-US" sz="1600" i="1" dirty="0"/>
              <a:t>"/&gt;</a:t>
            </a:r>
          </a:p>
          <a:p>
            <a:r>
              <a:rPr lang="en-US" sz="1600" dirty="0"/>
              <a:t>&lt;/bean&gt;</a:t>
            </a:r>
          </a:p>
        </p:txBody>
      </p:sp>
    </p:spTree>
    <p:extLst>
      <p:ext uri="{BB962C8B-B14F-4D97-AF65-F5344CB8AC3E}">
        <p14:creationId xmlns:p14="http://schemas.microsoft.com/office/powerpoint/2010/main" val="1531158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Contexts</a:t>
            </a:r>
            <a:endParaRPr lang="en-US" dirty="0"/>
          </a:p>
        </p:txBody>
      </p:sp>
      <p:sp>
        <p:nvSpPr>
          <p:cNvPr id="3" name="Content Placeholder 2"/>
          <p:cNvSpPr>
            <a:spLocks noGrp="1"/>
          </p:cNvSpPr>
          <p:nvPr>
            <p:ph idx="1"/>
          </p:nvPr>
        </p:nvSpPr>
        <p:spPr/>
        <p:txBody>
          <a:bodyPr/>
          <a:lstStyle/>
          <a:p>
            <a:r>
              <a:rPr lang="en-US" dirty="0" smtClean="0"/>
              <a:t>When we create the [</a:t>
            </a:r>
            <a:r>
              <a:rPr lang="en-US" i="1" dirty="0" smtClean="0"/>
              <a:t>servlet-name</a:t>
            </a:r>
            <a:r>
              <a:rPr lang="en-US" dirty="0" smtClean="0"/>
              <a:t>]-servlet.xml file, we are creating a new Spring context that is a child of your application context</a:t>
            </a:r>
          </a:p>
          <a:p>
            <a:r>
              <a:rPr lang="en-US" dirty="0" smtClean="0"/>
              <a:t>It can resolve beans from the root context, but other contexts can’t resolve beans from it</a:t>
            </a:r>
          </a:p>
          <a:p>
            <a:r>
              <a:rPr lang="en-US" dirty="0" smtClean="0"/>
              <a:t>You can create as many of these as you need (</a:t>
            </a:r>
            <a:r>
              <a:rPr lang="en-US" dirty="0" err="1" smtClean="0"/>
              <a:t>ie</a:t>
            </a:r>
            <a:r>
              <a:rPr lang="en-US" dirty="0" smtClean="0"/>
              <a:t>, you might have another one for web services)</a:t>
            </a:r>
          </a:p>
          <a:p>
            <a:r>
              <a:rPr lang="en-US" dirty="0" smtClean="0"/>
              <a:t>You need to make sure you don’t redefine beans, though</a:t>
            </a:r>
            <a:endParaRPr lang="en-US" dirty="0"/>
          </a:p>
        </p:txBody>
      </p:sp>
    </p:spTree>
    <p:extLst>
      <p:ext uri="{BB962C8B-B14F-4D97-AF65-F5344CB8AC3E}">
        <p14:creationId xmlns:p14="http://schemas.microsoft.com/office/powerpoint/2010/main" val="246005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Hierarchy</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5" name="Diagram 4"/>
          <p:cNvGraphicFramePr/>
          <p:nvPr>
            <p:extLst>
              <p:ext uri="{D42A27DB-BD31-4B8C-83A1-F6EECF244321}">
                <p14:modId xmlns:p14="http://schemas.microsoft.com/office/powerpoint/2010/main" val="212749938"/>
              </p:ext>
            </p:extLst>
          </p:nvPr>
        </p:nvGraphicFramePr>
        <p:xfrm>
          <a:off x="609600" y="1447800"/>
          <a:ext cx="76200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371600" y="3124200"/>
            <a:ext cx="2201562" cy="954107"/>
          </a:xfrm>
          <a:prstGeom prst="rect">
            <a:avLst/>
          </a:prstGeom>
          <a:noFill/>
        </p:spPr>
        <p:txBody>
          <a:bodyPr wrap="square" lIns="91440" tIns="45720" rIns="91440" bIns="45720">
            <a:spAutoFit/>
          </a:bodyPr>
          <a:lstStyle/>
          <a:p>
            <a:pPr algn="ctr"/>
            <a:r>
              <a:rPr lang="en-US" sz="2800" b="1" dirty="0" smtClean="0">
                <a:ln w="12700">
                  <a:solidFill>
                    <a:schemeClr val="tx2">
                      <a:satMod val="155000"/>
                    </a:schemeClr>
                  </a:solidFill>
                  <a:prstDash val="solid"/>
                </a:ln>
                <a:solidFill>
                  <a:schemeClr val="tx2">
                    <a:lumMod val="75000"/>
                  </a:schemeClr>
                </a:solidFill>
              </a:rPr>
              <a:t>Application</a:t>
            </a:r>
            <a:br>
              <a:rPr lang="en-US" sz="2800" b="1" dirty="0" smtClean="0">
                <a:ln w="12700">
                  <a:solidFill>
                    <a:schemeClr val="tx2">
                      <a:satMod val="155000"/>
                    </a:schemeClr>
                  </a:solidFill>
                  <a:prstDash val="solid"/>
                </a:ln>
                <a:solidFill>
                  <a:schemeClr val="tx2">
                    <a:lumMod val="75000"/>
                  </a:schemeClr>
                </a:solidFill>
              </a:rPr>
            </a:br>
            <a:r>
              <a:rPr lang="en-US" sz="2800" b="1" dirty="0" smtClean="0">
                <a:ln w="12700">
                  <a:solidFill>
                    <a:schemeClr val="tx2">
                      <a:satMod val="155000"/>
                    </a:schemeClr>
                  </a:solidFill>
                  <a:prstDash val="solid"/>
                </a:ln>
                <a:solidFill>
                  <a:schemeClr val="tx2">
                    <a:lumMod val="75000"/>
                  </a:schemeClr>
                </a:solidFill>
              </a:rPr>
              <a:t>Context</a:t>
            </a:r>
            <a:endParaRPr lang="en-US" sz="2800" b="1" cap="none" spc="0" dirty="0">
              <a:ln w="12700">
                <a:solidFill>
                  <a:schemeClr val="tx2">
                    <a:satMod val="155000"/>
                  </a:schemeClr>
                </a:solidFill>
                <a:prstDash val="solid"/>
              </a:ln>
              <a:solidFill>
                <a:schemeClr val="tx2">
                  <a:lumMod val="75000"/>
                </a:schemeClr>
              </a:solidFill>
            </a:endParaRPr>
          </a:p>
        </p:txBody>
      </p:sp>
    </p:spTree>
    <p:extLst>
      <p:ext uri="{BB962C8B-B14F-4D97-AF65-F5344CB8AC3E}">
        <p14:creationId xmlns:p14="http://schemas.microsoft.com/office/powerpoint/2010/main" val="1721379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request mapping</a:t>
            </a:r>
            <a:endParaRPr lang="en-US" dirty="0"/>
          </a:p>
        </p:txBody>
      </p:sp>
      <p:sp>
        <p:nvSpPr>
          <p:cNvPr id="3" name="Content Placeholder 2"/>
          <p:cNvSpPr>
            <a:spLocks noGrp="1"/>
          </p:cNvSpPr>
          <p:nvPr>
            <p:ph idx="1"/>
          </p:nvPr>
        </p:nvSpPr>
        <p:spPr>
          <a:xfrm>
            <a:off x="228600" y="914400"/>
            <a:ext cx="8686800" cy="5181600"/>
          </a:xfrm>
        </p:spPr>
        <p:txBody>
          <a:bodyPr/>
          <a:lstStyle/>
          <a:p>
            <a:r>
              <a:rPr lang="en-US" dirty="0" smtClean="0"/>
              <a:t>We can do simple mappings to static content in the xml configuration, which maps /hello to /WEB-INF/views/</a:t>
            </a:r>
            <a:r>
              <a:rPr lang="en-US" dirty="0" err="1" smtClean="0"/>
              <a:t>hello.jsp</a:t>
            </a:r>
            <a:endParaRPr lang="en-US" dirty="0" smtClean="0"/>
          </a:p>
        </p:txBody>
      </p:sp>
      <p:sp>
        <p:nvSpPr>
          <p:cNvPr id="4" name="TextBox 3"/>
          <p:cNvSpPr txBox="1"/>
          <p:nvPr/>
        </p:nvSpPr>
        <p:spPr>
          <a:xfrm>
            <a:off x="265670" y="2590800"/>
            <a:ext cx="8534400" cy="2893100"/>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smtClean="0">
                <a:latin typeface="Courier New" pitchFamily="49" charset="0"/>
                <a:cs typeface="Courier New" pitchFamily="49" charset="0"/>
              </a:rPr>
              <a:t>&lt;</a:t>
            </a:r>
            <a:r>
              <a:rPr lang="en-US" sz="1400" dirty="0">
                <a:latin typeface="Courier New" pitchFamily="49" charset="0"/>
                <a:cs typeface="Courier New" pitchFamily="49" charset="0"/>
              </a:rPr>
              <a:t>bean id</a:t>
            </a:r>
            <a:r>
              <a:rPr lang="en-US" sz="1400" dirty="0" smtClean="0">
                <a:latin typeface="Courier New" pitchFamily="49" charset="0"/>
                <a:cs typeface="Courier New" pitchFamily="49" charset="0"/>
              </a:rPr>
              <a:t>=</a:t>
            </a:r>
            <a:r>
              <a:rPr lang="en-US" sz="1400" i="1" dirty="0" smtClean="0">
                <a:latin typeface="Courier New" pitchFamily="49" charset="0"/>
                <a:cs typeface="Courier New" pitchFamily="49" charset="0"/>
              </a:rPr>
              <a:t>"</a:t>
            </a:r>
            <a:r>
              <a:rPr lang="en-US" sz="1400" b="1" i="1" dirty="0" err="1" smtClean="0">
                <a:latin typeface="Courier New" pitchFamily="49" charset="0"/>
                <a:cs typeface="Courier New" pitchFamily="49" charset="0"/>
              </a:rPr>
              <a:t>helloController</a:t>
            </a:r>
            <a:r>
              <a:rPr lang="en-US" sz="1400" i="1" dirty="0" smtClean="0">
                <a:latin typeface="Courier New" pitchFamily="49" charset="0"/>
                <a:cs typeface="Courier New" pitchFamily="49" charset="0"/>
              </a:rPr>
              <a:t>"     class</a:t>
            </a:r>
            <a:r>
              <a:rPr lang="en-US" sz="1400" i="1" dirty="0">
                <a:latin typeface="Courier New" pitchFamily="49" charset="0"/>
                <a:cs typeface="Courier New" pitchFamily="49" charset="0"/>
              </a:rPr>
              <a:t>="</a:t>
            </a:r>
            <a:r>
              <a:rPr lang="en-US" sz="1400" b="1" i="1" dirty="0">
                <a:latin typeface="Courier New" pitchFamily="49" charset="0"/>
                <a:cs typeface="Courier New" pitchFamily="49" charset="0"/>
              </a:rPr>
              <a:t>org.springframework.web.servlet.mvc.ParameterizableViewController</a:t>
            </a:r>
            <a:r>
              <a:rPr lang="en-US" sz="1400" i="1" dirty="0">
                <a:latin typeface="Courier New" pitchFamily="49" charset="0"/>
                <a:cs typeface="Courier New" pitchFamily="49" charset="0"/>
              </a:rPr>
              <a:t>"&gt;</a:t>
            </a:r>
          </a:p>
          <a:p>
            <a:r>
              <a:rPr lang="en-US" sz="1400" dirty="0" smtClean="0">
                <a:latin typeface="Courier New" pitchFamily="49" charset="0"/>
                <a:cs typeface="Courier New" pitchFamily="49" charset="0"/>
              </a:rPr>
              <a:t>	&lt;</a:t>
            </a:r>
            <a:r>
              <a:rPr lang="en-US" sz="1400" dirty="0">
                <a:latin typeface="Courier New" pitchFamily="49" charset="0"/>
                <a:cs typeface="Courier New" pitchFamily="49" charset="0"/>
              </a:rPr>
              <a:t>property name=</a:t>
            </a:r>
            <a:r>
              <a:rPr lang="en-US" sz="1400" i="1" dirty="0">
                <a:latin typeface="Courier New" pitchFamily="49" charset="0"/>
                <a:cs typeface="Courier New" pitchFamily="49" charset="0"/>
              </a:rPr>
              <a:t>"</a:t>
            </a:r>
            <a:r>
              <a:rPr lang="en-US" sz="1400" b="1" i="1" dirty="0" err="1">
                <a:latin typeface="Courier New" pitchFamily="49" charset="0"/>
                <a:cs typeface="Courier New" pitchFamily="49" charset="0"/>
              </a:rPr>
              <a:t>viewName</a:t>
            </a:r>
            <a:r>
              <a:rPr lang="en-US" sz="1400" i="1" dirty="0">
                <a:latin typeface="Courier New" pitchFamily="49" charset="0"/>
                <a:cs typeface="Courier New" pitchFamily="49" charset="0"/>
              </a:rPr>
              <a:t>" value</a:t>
            </a:r>
            <a:r>
              <a:rPr lang="en-US" sz="1400" i="1" dirty="0" smtClean="0">
                <a:latin typeface="Courier New" pitchFamily="49" charset="0"/>
                <a:cs typeface="Courier New" pitchFamily="49" charset="0"/>
              </a:rPr>
              <a:t>="</a:t>
            </a:r>
            <a:r>
              <a:rPr lang="en-US" sz="1400" b="1" i="1" dirty="0" smtClean="0">
                <a:latin typeface="Courier New" pitchFamily="49" charset="0"/>
                <a:cs typeface="Courier New" pitchFamily="49" charset="0"/>
              </a:rPr>
              <a:t>hello</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/&gt;</a:t>
            </a:r>
          </a:p>
          <a:p>
            <a:r>
              <a:rPr lang="en-US" sz="1400" dirty="0">
                <a:latin typeface="Courier New" pitchFamily="49" charset="0"/>
                <a:cs typeface="Courier New" pitchFamily="49" charset="0"/>
              </a:rPr>
              <a:t>&lt;/bean&gt;</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&lt;bean </a:t>
            </a:r>
            <a:r>
              <a:rPr lang="en-US" sz="1400" i="1" dirty="0" smtClean="0">
                <a:latin typeface="Courier New" pitchFamily="49" charset="0"/>
                <a:cs typeface="Courier New" pitchFamily="49" charset="0"/>
              </a:rPr>
              <a:t>class</a:t>
            </a:r>
            <a:r>
              <a:rPr lang="en-US" sz="1400" i="1" dirty="0">
                <a:latin typeface="Courier New" pitchFamily="49" charset="0"/>
                <a:cs typeface="Courier New" pitchFamily="49" charset="0"/>
              </a:rPr>
              <a:t>="</a:t>
            </a:r>
            <a:r>
              <a:rPr lang="en-US" sz="1400" b="1" i="1" dirty="0">
                <a:latin typeface="Courier New" pitchFamily="49" charset="0"/>
                <a:cs typeface="Courier New" pitchFamily="49" charset="0"/>
              </a:rPr>
              <a:t>org.springframework.web.servlet.handler.SimpleUrlHandlerMapping</a:t>
            </a:r>
            <a:r>
              <a:rPr lang="en-US" sz="1400" i="1" dirty="0">
                <a:latin typeface="Courier New" pitchFamily="49" charset="0"/>
                <a:cs typeface="Courier New" pitchFamily="49" charset="0"/>
              </a:rPr>
              <a:t>"&gt;</a:t>
            </a:r>
          </a:p>
          <a:p>
            <a:r>
              <a:rPr lang="en-US" sz="1400" dirty="0" smtClean="0">
                <a:latin typeface="Courier New" pitchFamily="49" charset="0"/>
                <a:cs typeface="Courier New" pitchFamily="49" charset="0"/>
              </a:rPr>
              <a:t>	&lt;</a:t>
            </a:r>
            <a:r>
              <a:rPr lang="en-US" sz="1400" dirty="0">
                <a:latin typeface="Courier New" pitchFamily="49" charset="0"/>
                <a:cs typeface="Courier New" pitchFamily="49" charset="0"/>
              </a:rPr>
              <a:t>property name=</a:t>
            </a:r>
            <a:r>
              <a:rPr lang="en-US" sz="1400" i="1" dirty="0">
                <a:latin typeface="Courier New" pitchFamily="49" charset="0"/>
                <a:cs typeface="Courier New" pitchFamily="49" charset="0"/>
              </a:rPr>
              <a:t>"</a:t>
            </a:r>
            <a:r>
              <a:rPr lang="en-US" sz="1400" b="1" i="1" dirty="0">
                <a:latin typeface="Courier New" pitchFamily="49" charset="0"/>
                <a:cs typeface="Courier New" pitchFamily="49" charset="0"/>
              </a:rPr>
              <a:t>order</a:t>
            </a:r>
            <a:r>
              <a:rPr lang="en-US" sz="1400" i="1" dirty="0">
                <a:latin typeface="Courier New" pitchFamily="49" charset="0"/>
                <a:cs typeface="Courier New" pitchFamily="49" charset="0"/>
              </a:rPr>
              <a:t>" value="</a:t>
            </a:r>
            <a:r>
              <a:rPr lang="en-US" sz="1400" b="1" i="1" dirty="0">
                <a:latin typeface="Courier New" pitchFamily="49" charset="0"/>
                <a:cs typeface="Courier New" pitchFamily="49" charset="0"/>
              </a:rPr>
              <a:t>1</a:t>
            </a:r>
            <a:r>
              <a:rPr lang="en-US" sz="1400" i="1" dirty="0">
                <a:latin typeface="Courier New" pitchFamily="49" charset="0"/>
                <a:cs typeface="Courier New" pitchFamily="49" charset="0"/>
              </a:rPr>
              <a:t>" /&gt;</a:t>
            </a:r>
          </a:p>
          <a:p>
            <a:r>
              <a:rPr lang="en-US" sz="1400" dirty="0" smtClean="0">
                <a:latin typeface="Courier New" pitchFamily="49" charset="0"/>
                <a:cs typeface="Courier New" pitchFamily="49" charset="0"/>
              </a:rPr>
              <a:t>	&lt;</a:t>
            </a:r>
            <a:r>
              <a:rPr lang="en-US" sz="1400" dirty="0">
                <a:latin typeface="Courier New" pitchFamily="49" charset="0"/>
                <a:cs typeface="Courier New" pitchFamily="49" charset="0"/>
              </a:rPr>
              <a:t>property name=</a:t>
            </a:r>
            <a:r>
              <a:rPr lang="en-US" sz="1400" i="1" dirty="0">
                <a:latin typeface="Courier New" pitchFamily="49" charset="0"/>
                <a:cs typeface="Courier New" pitchFamily="49" charset="0"/>
              </a:rPr>
              <a:t>"</a:t>
            </a:r>
            <a:r>
              <a:rPr lang="en-US" sz="1400" b="1" i="1" dirty="0" err="1">
                <a:latin typeface="Courier New" pitchFamily="49" charset="0"/>
                <a:cs typeface="Courier New" pitchFamily="49" charset="0"/>
              </a:rPr>
              <a:t>urlMap</a:t>
            </a:r>
            <a:r>
              <a:rPr lang="en-US" sz="1400" i="1" dirty="0">
                <a:latin typeface="Courier New" pitchFamily="49" charset="0"/>
                <a:cs typeface="Courier New" pitchFamily="49" charset="0"/>
              </a:rPr>
              <a:t>"&gt;</a:t>
            </a:r>
          </a:p>
          <a:p>
            <a:r>
              <a:rPr lang="en-US" sz="1400" dirty="0" smtClean="0">
                <a:latin typeface="Courier New" pitchFamily="49" charset="0"/>
                <a:cs typeface="Courier New" pitchFamily="49" charset="0"/>
              </a:rPr>
              <a:t>	&lt;</a:t>
            </a:r>
            <a:r>
              <a:rPr lang="en-US" sz="1400" dirty="0">
                <a:latin typeface="Courier New" pitchFamily="49" charset="0"/>
                <a:cs typeface="Courier New" pitchFamily="49" charset="0"/>
              </a:rPr>
              <a:t>map&gt;</a:t>
            </a:r>
          </a:p>
          <a:p>
            <a:r>
              <a:rPr lang="en-US" sz="1400" dirty="0" smtClean="0">
                <a:latin typeface="Courier New" pitchFamily="49" charset="0"/>
                <a:cs typeface="Courier New" pitchFamily="49" charset="0"/>
              </a:rPr>
              <a:t>		&lt;</a:t>
            </a:r>
            <a:r>
              <a:rPr lang="en-US" sz="1400" dirty="0">
                <a:latin typeface="Courier New" pitchFamily="49" charset="0"/>
                <a:cs typeface="Courier New" pitchFamily="49" charset="0"/>
              </a:rPr>
              <a:t>entry key=</a:t>
            </a:r>
            <a:r>
              <a:rPr lang="en-US" sz="1400" i="1" dirty="0">
                <a:latin typeface="Courier New" pitchFamily="49" charset="0"/>
                <a:cs typeface="Courier New" pitchFamily="49" charset="0"/>
              </a:rPr>
              <a:t>"</a:t>
            </a:r>
            <a:r>
              <a:rPr lang="en-US" sz="1400" b="1" i="1" dirty="0">
                <a:latin typeface="Courier New" pitchFamily="49" charset="0"/>
                <a:cs typeface="Courier New" pitchFamily="49" charset="0"/>
              </a:rPr>
              <a:t>/hello</a:t>
            </a:r>
            <a:r>
              <a:rPr lang="en-US" sz="1400" i="1" dirty="0">
                <a:latin typeface="Courier New" pitchFamily="49" charset="0"/>
                <a:cs typeface="Courier New" pitchFamily="49" charset="0"/>
              </a:rPr>
              <a:t>" value-ref="</a:t>
            </a:r>
            <a:r>
              <a:rPr lang="en-US" sz="1400" b="1" i="1" dirty="0" err="1">
                <a:latin typeface="Courier New" pitchFamily="49" charset="0"/>
                <a:cs typeface="Courier New" pitchFamily="49" charset="0"/>
              </a:rPr>
              <a:t>helloController</a:t>
            </a:r>
            <a:r>
              <a:rPr lang="en-US" sz="1400" i="1" dirty="0">
                <a:latin typeface="Courier New" pitchFamily="49" charset="0"/>
                <a:cs typeface="Courier New" pitchFamily="49" charset="0"/>
              </a:rPr>
              <a:t>" /&gt;</a:t>
            </a:r>
          </a:p>
          <a:p>
            <a:r>
              <a:rPr lang="en-US" sz="1400" dirty="0" smtClean="0">
                <a:latin typeface="Courier New" pitchFamily="49" charset="0"/>
                <a:cs typeface="Courier New" pitchFamily="49" charset="0"/>
              </a:rPr>
              <a:t>	&lt;/</a:t>
            </a:r>
            <a:r>
              <a:rPr lang="en-US" sz="1400" dirty="0">
                <a:latin typeface="Courier New" pitchFamily="49" charset="0"/>
                <a:cs typeface="Courier New" pitchFamily="49" charset="0"/>
              </a:rPr>
              <a:t>map&gt;</a:t>
            </a:r>
          </a:p>
          <a:p>
            <a:r>
              <a:rPr lang="en-US" sz="1400" dirty="0" smtClean="0">
                <a:latin typeface="Courier New" pitchFamily="49" charset="0"/>
                <a:cs typeface="Courier New" pitchFamily="49" charset="0"/>
              </a:rPr>
              <a:t>	&lt;/</a:t>
            </a:r>
            <a:r>
              <a:rPr lang="en-US" sz="1400" dirty="0">
                <a:latin typeface="Courier New" pitchFamily="49" charset="0"/>
                <a:cs typeface="Courier New" pitchFamily="49" charset="0"/>
              </a:rPr>
              <a:t>property&gt;</a:t>
            </a:r>
          </a:p>
          <a:p>
            <a:r>
              <a:rPr lang="en-US" sz="1400" dirty="0">
                <a:latin typeface="Courier New" pitchFamily="49" charset="0"/>
                <a:cs typeface="Courier New" pitchFamily="49" charset="0"/>
              </a:rPr>
              <a:t>&lt;/bean&gt;</a:t>
            </a:r>
          </a:p>
        </p:txBody>
      </p:sp>
    </p:spTree>
    <p:extLst>
      <p:ext uri="{BB962C8B-B14F-4D97-AF65-F5344CB8AC3E}">
        <p14:creationId xmlns:p14="http://schemas.microsoft.com/office/powerpoint/2010/main" val="213943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Notes</a:t>
            </a:r>
          </a:p>
        </p:txBody>
      </p:sp>
      <p:sp>
        <p:nvSpPr>
          <p:cNvPr id="8195" name="Content Placeholder 2"/>
          <p:cNvSpPr>
            <a:spLocks noGrp="1"/>
          </p:cNvSpPr>
          <p:nvPr>
            <p:ph idx="1"/>
          </p:nvPr>
        </p:nvSpPr>
        <p:spPr>
          <a:xfrm>
            <a:off x="228600" y="1219200"/>
            <a:ext cx="8686800" cy="4724400"/>
          </a:xfrm>
        </p:spPr>
        <p:txBody>
          <a:bodyPr/>
          <a:lstStyle/>
          <a:p>
            <a:r>
              <a:rPr lang="en-US" dirty="0" smtClean="0"/>
              <a:t>This is a </a:t>
            </a:r>
            <a:r>
              <a:rPr lang="en-US" dirty="0" smtClean="0"/>
              <a:t>training, </a:t>
            </a:r>
            <a:r>
              <a:rPr lang="en-US" b="1" dirty="0" smtClean="0"/>
              <a:t>NOT</a:t>
            </a:r>
            <a:r>
              <a:rPr lang="en-US" dirty="0" smtClean="0"/>
              <a:t> a presentation</a:t>
            </a:r>
          </a:p>
          <a:p>
            <a:r>
              <a:rPr lang="en-US" dirty="0" smtClean="0"/>
              <a:t>Please ask questions</a:t>
            </a:r>
          </a:p>
          <a:p>
            <a:r>
              <a:rPr lang="en-US" dirty="0" smtClean="0"/>
              <a:t>This is being recorded</a:t>
            </a:r>
          </a:p>
          <a:p>
            <a:r>
              <a:rPr lang="en-US" dirty="0"/>
              <a:t>https://tech.lds.org/wiki/Java_Stack_Training</a:t>
            </a:r>
            <a:endParaRPr lang="en-US" dirty="0" smtClean="0"/>
          </a:p>
          <a:p>
            <a:r>
              <a:rPr lang="en-US" dirty="0" smtClean="0"/>
              <a:t>Prerequisites</a:t>
            </a:r>
          </a:p>
          <a:p>
            <a:pPr lvl="1"/>
            <a:r>
              <a:rPr lang="en-US" dirty="0" smtClean="0"/>
              <a:t>Basic Java</a:t>
            </a:r>
          </a:p>
          <a:p>
            <a:pPr lvl="1"/>
            <a:r>
              <a:rPr lang="en-US" dirty="0" smtClean="0"/>
              <a:t>Installed </a:t>
            </a:r>
            <a:r>
              <a:rPr lang="en-US" dirty="0" err="1" smtClean="0"/>
              <a:t>LDSTech</a:t>
            </a:r>
            <a:r>
              <a:rPr lang="en-US" dirty="0" smtClean="0"/>
              <a:t> IDE (or other equivalent)</a:t>
            </a:r>
          </a:p>
          <a:p>
            <a:pPr lvl="1"/>
            <a:r>
              <a:rPr lang="en-US" dirty="0" smtClean="0"/>
              <a:t>Spring, Servlet, and JSP Trainings</a:t>
            </a:r>
          </a:p>
        </p:txBody>
      </p:sp>
    </p:spTree>
    <p:extLst>
      <p:ext uri="{BB962C8B-B14F-4D97-AF65-F5344CB8AC3E}">
        <p14:creationId xmlns:p14="http://schemas.microsoft.com/office/powerpoint/2010/main" val="3764892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request mapping</a:t>
            </a:r>
            <a:endParaRPr lang="en-US" dirty="0"/>
          </a:p>
        </p:txBody>
      </p:sp>
      <p:sp>
        <p:nvSpPr>
          <p:cNvPr id="3" name="Content Placeholder 2"/>
          <p:cNvSpPr>
            <a:spLocks noGrp="1"/>
          </p:cNvSpPr>
          <p:nvPr>
            <p:ph idx="1"/>
          </p:nvPr>
        </p:nvSpPr>
        <p:spPr/>
        <p:txBody>
          <a:bodyPr/>
          <a:lstStyle/>
          <a:p>
            <a:r>
              <a:rPr lang="en-US" dirty="0" smtClean="0"/>
              <a:t>Thankfully, Spring MVC has a Namespace Handler to make this simpler.</a:t>
            </a:r>
          </a:p>
          <a:p>
            <a:r>
              <a:rPr lang="en-US" dirty="0" smtClean="0"/>
              <a:t>The following does the exact same thing:</a:t>
            </a:r>
            <a:endParaRPr lang="en-US" dirty="0"/>
          </a:p>
        </p:txBody>
      </p:sp>
      <p:sp>
        <p:nvSpPr>
          <p:cNvPr id="4" name="TextBox 3"/>
          <p:cNvSpPr txBox="1"/>
          <p:nvPr/>
        </p:nvSpPr>
        <p:spPr>
          <a:xfrm>
            <a:off x="321276" y="2971800"/>
            <a:ext cx="8534400" cy="338554"/>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mvc:view-controller</a:t>
            </a:r>
            <a:r>
              <a:rPr lang="en-US" sz="1600" dirty="0">
                <a:latin typeface="Courier New" pitchFamily="49" charset="0"/>
                <a:cs typeface="Courier New" pitchFamily="49" charset="0"/>
              </a:rPr>
              <a:t> path="</a:t>
            </a:r>
            <a:r>
              <a:rPr lang="en-US" sz="1600" b="1" i="1" dirty="0">
                <a:latin typeface="Courier New" pitchFamily="49" charset="0"/>
                <a:cs typeface="Courier New" pitchFamily="49" charset="0"/>
              </a:rPr>
              <a:t>/hello</a:t>
            </a:r>
            <a:r>
              <a:rPr lang="en-US" sz="1600" dirty="0">
                <a:latin typeface="Courier New" pitchFamily="49" charset="0"/>
                <a:cs typeface="Courier New" pitchFamily="49" charset="0"/>
              </a:rPr>
              <a:t>" view-name</a:t>
            </a:r>
            <a:r>
              <a:rPr lang="en-US" sz="1600" dirty="0" smtClean="0">
                <a:latin typeface="Courier New" pitchFamily="49" charset="0"/>
                <a:cs typeface="Courier New" pitchFamily="49" charset="0"/>
              </a:rPr>
              <a:t>=“</a:t>
            </a:r>
            <a:r>
              <a:rPr lang="en-US" sz="1600" b="1" i="1" dirty="0" smtClean="0">
                <a:latin typeface="Courier New" pitchFamily="49" charset="0"/>
                <a:cs typeface="Courier New" pitchFamily="49" charset="0"/>
              </a:rPr>
              <a:t>hello</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/&gt;</a:t>
            </a:r>
          </a:p>
        </p:txBody>
      </p:sp>
    </p:spTree>
    <p:extLst>
      <p:ext uri="{BB962C8B-B14F-4D97-AF65-F5344CB8AC3E}">
        <p14:creationId xmlns:p14="http://schemas.microsoft.com/office/powerpoint/2010/main" val="3930479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Configure a project</a:t>
            </a:r>
            <a:endParaRPr lang="en-US" dirty="0"/>
          </a:p>
        </p:txBody>
      </p:sp>
      <p:sp>
        <p:nvSpPr>
          <p:cNvPr id="3" name="Content Placeholder 2"/>
          <p:cNvSpPr>
            <a:spLocks noGrp="1"/>
          </p:cNvSpPr>
          <p:nvPr>
            <p:ph idx="1"/>
          </p:nvPr>
        </p:nvSpPr>
        <p:spPr/>
        <p:txBody>
          <a:bodyPr/>
          <a:lstStyle/>
          <a:p>
            <a:r>
              <a:rPr lang="en-US" dirty="0" smtClean="0"/>
              <a:t>Take a basic project (with no view) created via Stack Starter</a:t>
            </a:r>
          </a:p>
          <a:p>
            <a:r>
              <a:rPr lang="en-US" dirty="0" smtClean="0"/>
              <a:t>Add dependencies, web.xml </a:t>
            </a:r>
            <a:r>
              <a:rPr lang="en-US" dirty="0" err="1" smtClean="0"/>
              <a:t>config</a:t>
            </a:r>
            <a:r>
              <a:rPr lang="en-US" dirty="0" smtClean="0"/>
              <a:t>, and servlet </a:t>
            </a:r>
            <a:r>
              <a:rPr lang="en-US" dirty="0" err="1" smtClean="0"/>
              <a:t>config</a:t>
            </a:r>
            <a:endParaRPr lang="en-US" dirty="0" smtClean="0"/>
          </a:p>
          <a:p>
            <a:r>
              <a:rPr lang="en-US" dirty="0" smtClean="0"/>
              <a:t>Add a simple request mapping</a:t>
            </a:r>
          </a:p>
          <a:p>
            <a:r>
              <a:rPr lang="en-US" dirty="0" smtClean="0"/>
              <a:t>Verify that it works</a:t>
            </a:r>
            <a:endParaRPr lang="en-US" dirty="0"/>
          </a:p>
        </p:txBody>
      </p:sp>
    </p:spTree>
    <p:extLst>
      <p:ext uri="{BB962C8B-B14F-4D97-AF65-F5344CB8AC3E}">
        <p14:creationId xmlns:p14="http://schemas.microsoft.com/office/powerpoint/2010/main" val="2881848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Controller</a:t>
            </a:r>
            <a:endParaRPr lang="en-US" dirty="0"/>
          </a:p>
        </p:txBody>
      </p:sp>
      <p:sp>
        <p:nvSpPr>
          <p:cNvPr id="3" name="Content Placeholder 2"/>
          <p:cNvSpPr>
            <a:spLocks noGrp="1"/>
          </p:cNvSpPr>
          <p:nvPr>
            <p:ph idx="1"/>
          </p:nvPr>
        </p:nvSpPr>
        <p:spPr/>
        <p:txBody>
          <a:bodyPr/>
          <a:lstStyle/>
          <a:p>
            <a:r>
              <a:rPr lang="en-US" dirty="0" smtClean="0"/>
              <a:t>For most cases, you’ll need to create a controller</a:t>
            </a:r>
          </a:p>
          <a:p>
            <a:r>
              <a:rPr lang="en-US" dirty="0" smtClean="0"/>
              <a:t>Create a class and annotate it with @Controller</a:t>
            </a:r>
          </a:p>
          <a:p>
            <a:r>
              <a:rPr lang="en-US" dirty="0" smtClean="0"/>
              <a:t>Then, create a method annotated with a @</a:t>
            </a:r>
            <a:r>
              <a:rPr lang="en-US" dirty="0" err="1" smtClean="0"/>
              <a:t>RequestMapping</a:t>
            </a:r>
            <a:endParaRPr lang="en-US" dirty="0"/>
          </a:p>
        </p:txBody>
      </p:sp>
      <p:sp>
        <p:nvSpPr>
          <p:cNvPr id="4" name="TextBox 3"/>
          <p:cNvSpPr txBox="1"/>
          <p:nvPr/>
        </p:nvSpPr>
        <p:spPr>
          <a:xfrm>
            <a:off x="304800" y="3429000"/>
            <a:ext cx="8534400" cy="2554545"/>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smtClean="0">
                <a:latin typeface="Courier New" pitchFamily="49" charset="0"/>
                <a:cs typeface="Courier New" pitchFamily="49" charset="0"/>
              </a:rPr>
              <a:t>package </a:t>
            </a:r>
            <a:r>
              <a:rPr lang="en-US" sz="1600" dirty="0" err="1" smtClean="0">
                <a:latin typeface="Courier New" pitchFamily="49" charset="0"/>
                <a:cs typeface="Courier New" pitchFamily="49" charset="0"/>
              </a:rPr>
              <a:t>org.lds.yourapp</a:t>
            </a:r>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Controller</a:t>
            </a: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HelloController</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pPr lvl="1"/>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RequestMapping</a:t>
            </a:r>
            <a:r>
              <a:rPr lang="en-US" sz="1600" b="1" dirty="0">
                <a:latin typeface="Courier New" pitchFamily="49" charset="0"/>
                <a:cs typeface="Courier New" pitchFamily="49" charset="0"/>
              </a:rPr>
              <a:t>(value</a:t>
            </a:r>
            <a:r>
              <a:rPr lang="en-US" sz="1600" b="1" dirty="0" smtClean="0">
                <a:latin typeface="Courier New" pitchFamily="49" charset="0"/>
                <a:cs typeface="Courier New" pitchFamily="49" charset="0"/>
              </a:rPr>
              <a:t>="/"</a:t>
            </a:r>
            <a:r>
              <a:rPr lang="en-US" sz="1600" b="1" i="1" dirty="0" smtClean="0">
                <a:latin typeface="Courier New" pitchFamily="49" charset="0"/>
                <a:cs typeface="Courier New" pitchFamily="49" charset="0"/>
              </a:rPr>
              <a:t>)</a:t>
            </a:r>
            <a:endParaRPr lang="en-US" sz="1600" b="1" i="1" dirty="0">
              <a:latin typeface="Courier New" pitchFamily="49" charset="0"/>
              <a:cs typeface="Courier New" pitchFamily="49" charset="0"/>
            </a:endParaRPr>
          </a:p>
          <a:p>
            <a:pPr lvl="1"/>
            <a:r>
              <a:rPr lang="en-US" sz="1600" dirty="0">
                <a:latin typeface="Courier New" pitchFamily="49" charset="0"/>
                <a:cs typeface="Courier New" pitchFamily="49" charset="0"/>
              </a:rPr>
              <a:t>public String </a:t>
            </a:r>
            <a:r>
              <a:rPr lang="en-US" sz="1600" dirty="0" smtClean="0">
                <a:latin typeface="Courier New" pitchFamily="49" charset="0"/>
                <a:cs typeface="Courier New" pitchFamily="49" charset="0"/>
              </a:rPr>
              <a:t>hello() </a:t>
            </a:r>
            <a:r>
              <a:rPr lang="en-US" sz="1600" dirty="0">
                <a:latin typeface="Courier New" pitchFamily="49" charset="0"/>
                <a:cs typeface="Courier New" pitchFamily="49" charset="0"/>
              </a:rPr>
              <a:t>{</a:t>
            </a:r>
          </a:p>
          <a:p>
            <a:pPr lvl="1"/>
            <a:r>
              <a:rPr lang="en-US" sz="1600" dirty="0" smtClean="0">
                <a:latin typeface="Courier New" pitchFamily="49" charset="0"/>
                <a:cs typeface="Courier New" pitchFamily="49" charset="0"/>
              </a:rPr>
              <a:t>    return “</a:t>
            </a:r>
            <a:r>
              <a:rPr lang="en-US" sz="1600" b="1" dirty="0" smtClean="0">
                <a:latin typeface="Courier New" pitchFamily="49" charset="0"/>
                <a:cs typeface="Courier New" pitchFamily="49" charset="0"/>
              </a:rPr>
              <a:t>hello</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4013171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Request Mapping</a:t>
            </a:r>
            <a:endParaRPr lang="en-US" dirty="0"/>
          </a:p>
        </p:txBody>
      </p:sp>
      <p:sp>
        <p:nvSpPr>
          <p:cNvPr id="3" name="Content Placeholder 2"/>
          <p:cNvSpPr>
            <a:spLocks noGrp="1"/>
          </p:cNvSpPr>
          <p:nvPr>
            <p:ph idx="1"/>
          </p:nvPr>
        </p:nvSpPr>
        <p:spPr/>
        <p:txBody>
          <a:bodyPr/>
          <a:lstStyle/>
          <a:p>
            <a:r>
              <a:rPr lang="en-US" dirty="0" err="1" smtClean="0"/>
              <a:t>RequestMappings</a:t>
            </a:r>
            <a:r>
              <a:rPr lang="en-US" dirty="0" smtClean="0"/>
              <a:t> are really flexible</a:t>
            </a:r>
          </a:p>
          <a:p>
            <a:r>
              <a:rPr lang="en-US" dirty="0" smtClean="0"/>
              <a:t>You can define a @</a:t>
            </a:r>
            <a:r>
              <a:rPr lang="en-US" dirty="0" err="1" smtClean="0"/>
              <a:t>RequestMapping</a:t>
            </a:r>
            <a:r>
              <a:rPr lang="en-US" dirty="0" smtClean="0"/>
              <a:t> on a class and all method @</a:t>
            </a:r>
            <a:r>
              <a:rPr lang="en-US" dirty="0" err="1" smtClean="0"/>
              <a:t>RequestMappings</a:t>
            </a:r>
            <a:r>
              <a:rPr lang="en-US" dirty="0" smtClean="0"/>
              <a:t> will be relative to it.</a:t>
            </a:r>
          </a:p>
          <a:p>
            <a:r>
              <a:rPr lang="en-US" dirty="0" smtClean="0"/>
              <a:t>There are a number of ways to define them:</a:t>
            </a:r>
          </a:p>
          <a:p>
            <a:pPr lvl="1"/>
            <a:r>
              <a:rPr lang="en-US" dirty="0" smtClean="0"/>
              <a:t>URI Patterns</a:t>
            </a:r>
          </a:p>
          <a:p>
            <a:pPr lvl="1"/>
            <a:r>
              <a:rPr lang="en-US" dirty="0" smtClean="0"/>
              <a:t>HTTP Methods (GET, POST, </a:t>
            </a:r>
            <a:r>
              <a:rPr lang="en-US" dirty="0" err="1" smtClean="0"/>
              <a:t>etc</a:t>
            </a:r>
            <a:r>
              <a:rPr lang="en-US" dirty="0" smtClean="0"/>
              <a:t>)</a:t>
            </a:r>
          </a:p>
          <a:p>
            <a:pPr lvl="1"/>
            <a:r>
              <a:rPr lang="en-US" dirty="0" smtClean="0"/>
              <a:t>Request Parameters</a:t>
            </a:r>
          </a:p>
          <a:p>
            <a:pPr lvl="1"/>
            <a:r>
              <a:rPr lang="en-US" dirty="0" smtClean="0"/>
              <a:t>Header values</a:t>
            </a:r>
            <a:endParaRPr lang="en-US" dirty="0"/>
          </a:p>
        </p:txBody>
      </p:sp>
    </p:spTree>
    <p:extLst>
      <p:ext uri="{BB962C8B-B14F-4D97-AF65-F5344CB8AC3E}">
        <p14:creationId xmlns:p14="http://schemas.microsoft.com/office/powerpoint/2010/main" val="2537962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RequestMapping</a:t>
            </a:r>
            <a:r>
              <a:rPr lang="en-US" dirty="0" smtClean="0"/>
              <a:t> – Class level</a:t>
            </a:r>
            <a:endParaRPr lang="en-US" dirty="0"/>
          </a:p>
        </p:txBody>
      </p:sp>
      <p:sp>
        <p:nvSpPr>
          <p:cNvPr id="3" name="Content Placeholder 2"/>
          <p:cNvSpPr>
            <a:spLocks noGrp="1"/>
          </p:cNvSpPr>
          <p:nvPr>
            <p:ph idx="1"/>
          </p:nvPr>
        </p:nvSpPr>
        <p:spPr>
          <a:xfrm>
            <a:off x="228600" y="1219201"/>
            <a:ext cx="8686800" cy="4724399"/>
          </a:xfrm>
        </p:spPr>
        <p:txBody>
          <a:bodyPr/>
          <a:lstStyle/>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The </a:t>
            </a:r>
            <a:r>
              <a:rPr lang="en-US" dirty="0" err="1" smtClean="0"/>
              <a:t>url</a:t>
            </a:r>
            <a:r>
              <a:rPr lang="en-US" dirty="0" smtClean="0"/>
              <a:t> for this (relative to your context root) would be: </a:t>
            </a:r>
            <a:r>
              <a:rPr lang="en-US" b="1" i="1" dirty="0" smtClean="0"/>
              <a:t>/portfolio/create</a:t>
            </a:r>
            <a:endParaRPr lang="en-US" dirty="0"/>
          </a:p>
        </p:txBody>
      </p:sp>
      <p:sp>
        <p:nvSpPr>
          <p:cNvPr id="5" name="TextBox 4"/>
          <p:cNvSpPr txBox="1"/>
          <p:nvPr/>
        </p:nvSpPr>
        <p:spPr>
          <a:xfrm>
            <a:off x="286265" y="1295400"/>
            <a:ext cx="8534400" cy="313932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org.lds.yourapp</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a:t>
            </a:r>
            <a:r>
              <a:rPr lang="en-US" b="1" dirty="0" err="1">
                <a:latin typeface="Courier New" pitchFamily="49" charset="0"/>
                <a:cs typeface="Courier New" pitchFamily="49" charset="0"/>
              </a:rPr>
              <a:t>RequestMapping</a:t>
            </a:r>
            <a:r>
              <a:rPr lang="en-US" b="1" dirty="0">
                <a:latin typeface="Courier New" pitchFamily="49" charset="0"/>
                <a:cs typeface="Courier New" pitchFamily="49" charset="0"/>
              </a:rPr>
              <a:t>("/portfolio")</a:t>
            </a:r>
          </a:p>
          <a:p>
            <a:r>
              <a:rPr lang="en-US" dirty="0">
                <a:latin typeface="Courier New" pitchFamily="49" charset="0"/>
                <a:cs typeface="Courier New" pitchFamily="49" charset="0"/>
              </a:rPr>
              <a:t>@Controller</a:t>
            </a:r>
          </a:p>
          <a:p>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PortfolioController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pPr lvl="1"/>
            <a:r>
              <a:rPr lang="en-US" b="1" dirty="0">
                <a:latin typeface="Courier New" pitchFamily="49" charset="0"/>
                <a:cs typeface="Courier New" pitchFamily="49" charset="0"/>
              </a:rPr>
              <a:t>@</a:t>
            </a:r>
            <a:r>
              <a:rPr lang="en-US" b="1" dirty="0" err="1">
                <a:latin typeface="Courier New" pitchFamily="49" charset="0"/>
                <a:cs typeface="Courier New" pitchFamily="49" charset="0"/>
              </a:rPr>
              <a:t>RequestMapping</a:t>
            </a:r>
            <a:r>
              <a:rPr lang="en-US" b="1" dirty="0" smtClean="0">
                <a:latin typeface="Courier New" pitchFamily="49" charset="0"/>
                <a:cs typeface="Courier New" pitchFamily="49" charset="0"/>
              </a:rPr>
              <a:t>("/create")</a:t>
            </a:r>
            <a:endParaRPr lang="en-US" b="1" dirty="0">
              <a:latin typeface="Courier New" pitchFamily="49" charset="0"/>
              <a:cs typeface="Courier New" pitchFamily="49" charset="0"/>
            </a:endParaRPr>
          </a:p>
          <a:p>
            <a:pPr lvl="1"/>
            <a:r>
              <a:rPr lang="en-US" dirty="0">
                <a:latin typeface="Courier New" pitchFamily="49" charset="0"/>
                <a:cs typeface="Courier New" pitchFamily="49" charset="0"/>
              </a:rPr>
              <a:t>public String </a:t>
            </a:r>
            <a:r>
              <a:rPr lang="en-US" dirty="0" smtClean="0">
                <a:latin typeface="Courier New" pitchFamily="49" charset="0"/>
                <a:cs typeface="Courier New" pitchFamily="49" charset="0"/>
              </a:rPr>
              <a:t>create() </a:t>
            </a:r>
            <a:r>
              <a:rPr lang="en-US" dirty="0">
                <a:latin typeface="Courier New" pitchFamily="49" charset="0"/>
                <a:cs typeface="Courier New" pitchFamily="49" charset="0"/>
              </a:rPr>
              <a:t>{</a:t>
            </a:r>
          </a:p>
          <a:p>
            <a:pPr lvl="1"/>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return “create";</a:t>
            </a:r>
            <a:endParaRPr lang="en-US" dirty="0">
              <a:latin typeface="Courier New" pitchFamily="49" charset="0"/>
              <a:cs typeface="Courier New" pitchFamily="49" charset="0"/>
            </a:endParaRPr>
          </a:p>
          <a:p>
            <a:pPr lvl="1"/>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4182205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RequestMapping</a:t>
            </a:r>
            <a:r>
              <a:rPr lang="en-US" dirty="0" smtClean="0"/>
              <a:t> – HTTP Methods</a:t>
            </a:r>
            <a:endParaRPr lang="en-US" dirty="0"/>
          </a:p>
        </p:txBody>
      </p:sp>
      <p:sp>
        <p:nvSpPr>
          <p:cNvPr id="3" name="Content Placeholder 2"/>
          <p:cNvSpPr>
            <a:spLocks noGrp="1"/>
          </p:cNvSpPr>
          <p:nvPr>
            <p:ph idx="1"/>
          </p:nvPr>
        </p:nvSpPr>
        <p:spPr>
          <a:xfrm>
            <a:off x="228600" y="1219201"/>
            <a:ext cx="8686800" cy="4724399"/>
          </a:xfrm>
        </p:spPr>
        <p:txBody>
          <a:bodyPr/>
          <a:lstStyle/>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Same URL as the previous example, but responds to POSTs</a:t>
            </a:r>
            <a:endParaRPr lang="en-US" b="1" i="1" dirty="0" smtClean="0"/>
          </a:p>
        </p:txBody>
      </p:sp>
      <p:sp>
        <p:nvSpPr>
          <p:cNvPr id="5" name="TextBox 4"/>
          <p:cNvSpPr txBox="1"/>
          <p:nvPr/>
        </p:nvSpPr>
        <p:spPr>
          <a:xfrm>
            <a:off x="286265" y="990600"/>
            <a:ext cx="8534400" cy="3416320"/>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org.lds.yourapp</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r>
              <a:rPr lang="en-US" dirty="0" err="1">
                <a:latin typeface="Courier New" pitchFamily="49" charset="0"/>
                <a:cs typeface="Courier New" pitchFamily="49" charset="0"/>
              </a:rPr>
              <a:t>RequestMapping</a:t>
            </a:r>
            <a:r>
              <a:rPr lang="en-US" dirty="0">
                <a:latin typeface="Courier New" pitchFamily="49" charset="0"/>
                <a:cs typeface="Courier New" pitchFamily="49" charset="0"/>
              </a:rPr>
              <a:t>("/portfolio")</a:t>
            </a:r>
          </a:p>
          <a:p>
            <a:r>
              <a:rPr lang="en-US" dirty="0">
                <a:latin typeface="Courier New" pitchFamily="49" charset="0"/>
                <a:cs typeface="Courier New" pitchFamily="49" charset="0"/>
              </a:rPr>
              <a:t>@Controller</a:t>
            </a:r>
          </a:p>
          <a:p>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PortfolioController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a:t>
            </a:r>
            <a:r>
              <a:rPr lang="en-US" dirty="0" err="1" smtClean="0">
                <a:latin typeface="Courier New" pitchFamily="49" charset="0"/>
                <a:cs typeface="Courier New" pitchFamily="49" charset="0"/>
              </a:rPr>
              <a:t>RequestMapping</a:t>
            </a:r>
            <a:r>
              <a:rPr lang="en-US" dirty="0" smtClean="0">
                <a:latin typeface="Courier New" pitchFamily="49" charset="0"/>
                <a:cs typeface="Courier New" pitchFamily="49" charset="0"/>
              </a:rPr>
              <a:t>(value = "/create“,</a:t>
            </a:r>
            <a:r>
              <a:rPr lang="en-US" b="1" dirty="0" smtClean="0">
                <a:latin typeface="Courier New" pitchFamily="49" charset="0"/>
                <a:cs typeface="Courier New" pitchFamily="49" charset="0"/>
              </a:rPr>
              <a:t> method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RequestMethod.</a:t>
            </a:r>
            <a:r>
              <a:rPr lang="en-US" b="1" i="1" dirty="0" err="1">
                <a:latin typeface="Courier New" pitchFamily="49" charset="0"/>
                <a:cs typeface="Courier New" pitchFamily="49" charset="0"/>
              </a:rPr>
              <a:t>POST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a:latin typeface="Courier New" pitchFamily="49" charset="0"/>
                <a:cs typeface="Courier New" pitchFamily="49" charset="0"/>
              </a:rPr>
              <a:t>public String </a:t>
            </a:r>
            <a:r>
              <a:rPr lang="en-US" dirty="0" smtClean="0">
                <a:latin typeface="Courier New" pitchFamily="49" charset="0"/>
                <a:cs typeface="Courier New" pitchFamily="49" charset="0"/>
              </a:rPr>
              <a:t>save() </a:t>
            </a:r>
            <a:r>
              <a:rPr lang="en-US" dirty="0">
                <a:latin typeface="Courier New" pitchFamily="49" charset="0"/>
                <a:cs typeface="Courier New" pitchFamily="49" charset="0"/>
              </a:rPr>
              <a:t>{</a:t>
            </a:r>
          </a:p>
          <a:p>
            <a:pPr lvl="1"/>
            <a:r>
              <a:rPr lang="en-US" dirty="0" smtClean="0">
                <a:latin typeface="Courier New" pitchFamily="49" charset="0"/>
                <a:cs typeface="Courier New" pitchFamily="49" charset="0"/>
              </a:rPr>
              <a:t>	return “view";</a:t>
            </a:r>
            <a:endParaRPr lang="en-US" dirty="0">
              <a:latin typeface="Courier New" pitchFamily="49" charset="0"/>
              <a:cs typeface="Courier New" pitchFamily="49" charset="0"/>
            </a:endParaRPr>
          </a:p>
          <a:p>
            <a:pPr lvl="1"/>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1841732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RequestMapping</a:t>
            </a:r>
            <a:r>
              <a:rPr lang="en-US" dirty="0" smtClean="0"/>
              <a:t> – Request </a:t>
            </a:r>
            <a:r>
              <a:rPr lang="en-US" dirty="0" err="1" smtClean="0"/>
              <a:t>Params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This will respond to </a:t>
            </a:r>
            <a:r>
              <a:rPr lang="en-US" b="1" dirty="0" smtClean="0"/>
              <a:t>/portfolio/</a:t>
            </a:r>
            <a:r>
              <a:rPr lang="en-US" b="1" dirty="0" err="1" smtClean="0"/>
              <a:t>view?details</a:t>
            </a:r>
            <a:r>
              <a:rPr lang="en-US" b="1" dirty="0" smtClean="0"/>
              <a:t>=all</a:t>
            </a:r>
          </a:p>
        </p:txBody>
      </p:sp>
      <p:sp>
        <p:nvSpPr>
          <p:cNvPr id="6" name="TextBox 5"/>
          <p:cNvSpPr txBox="1"/>
          <p:nvPr/>
        </p:nvSpPr>
        <p:spPr>
          <a:xfrm>
            <a:off x="286265" y="990600"/>
            <a:ext cx="8534400" cy="3139321"/>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org.lds.yourapp</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r>
              <a:rPr lang="en-US" dirty="0" err="1">
                <a:latin typeface="Courier New" pitchFamily="49" charset="0"/>
                <a:cs typeface="Courier New" pitchFamily="49" charset="0"/>
              </a:rPr>
              <a:t>RequestMapping</a:t>
            </a:r>
            <a:r>
              <a:rPr lang="en-US" dirty="0">
                <a:latin typeface="Courier New" pitchFamily="49" charset="0"/>
                <a:cs typeface="Courier New" pitchFamily="49" charset="0"/>
              </a:rPr>
              <a:t>("/portfolio")</a:t>
            </a:r>
          </a:p>
          <a:p>
            <a:r>
              <a:rPr lang="en-US" dirty="0">
                <a:latin typeface="Courier New" pitchFamily="49" charset="0"/>
                <a:cs typeface="Courier New" pitchFamily="49" charset="0"/>
              </a:rPr>
              <a:t>@Controller</a:t>
            </a:r>
          </a:p>
          <a:p>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PortfolioController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a:t>
            </a:r>
            <a:r>
              <a:rPr lang="en-US" dirty="0" err="1" smtClean="0">
                <a:latin typeface="Courier New" pitchFamily="49" charset="0"/>
                <a:cs typeface="Courier New" pitchFamily="49" charset="0"/>
              </a:rPr>
              <a:t>RequestMapping</a:t>
            </a:r>
            <a:r>
              <a:rPr lang="en-US" dirty="0" smtClean="0">
                <a:latin typeface="Courier New" pitchFamily="49" charset="0"/>
                <a:cs typeface="Courier New" pitchFamily="49" charset="0"/>
              </a:rPr>
              <a:t>(value = "/view“, </a:t>
            </a:r>
            <a:r>
              <a:rPr lang="en-US" b="1" dirty="0" err="1" smtClean="0">
                <a:latin typeface="Courier New" pitchFamily="49" charset="0"/>
                <a:cs typeface="Courier New" pitchFamily="49" charset="0"/>
              </a:rPr>
              <a:t>params</a:t>
            </a:r>
            <a:r>
              <a:rPr lang="en-US" b="1" dirty="0" smtClean="0">
                <a:latin typeface="Courier New" pitchFamily="49" charset="0"/>
                <a:cs typeface="Courier New" pitchFamily="49" charset="0"/>
              </a:rPr>
              <a:t>=“details=all”</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public String </a:t>
            </a:r>
            <a:r>
              <a:rPr lang="en-US" dirty="0" err="1" smtClean="0">
                <a:latin typeface="Courier New" pitchFamily="49" charset="0"/>
                <a:cs typeface="Courier New" pitchFamily="49" charset="0"/>
              </a:rPr>
              <a:t>viewAll</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p>
          <a:p>
            <a:pPr lvl="1"/>
            <a:r>
              <a:rPr lang="en-US" dirty="0" smtClean="0">
                <a:latin typeface="Courier New" pitchFamily="49" charset="0"/>
                <a:cs typeface="Courier New" pitchFamily="49" charset="0"/>
              </a:rPr>
              <a:t>	return “</a:t>
            </a:r>
            <a:r>
              <a:rPr lang="en-US" dirty="0" err="1" smtClean="0">
                <a:latin typeface="Courier New" pitchFamily="49" charset="0"/>
                <a:cs typeface="Courier New" pitchFamily="49" charset="0"/>
              </a:rPr>
              <a:t>viewAll</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1"/>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3075187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RequestMapping</a:t>
            </a:r>
            <a:r>
              <a:rPr lang="en-US" dirty="0" smtClean="0"/>
              <a:t> – URI Templates</a:t>
            </a:r>
            <a:endParaRPr lang="en-US" dirty="0"/>
          </a:p>
        </p:txBody>
      </p:sp>
      <p:sp>
        <p:nvSpPr>
          <p:cNvPr id="3" name="Content Placeholder 2"/>
          <p:cNvSpPr>
            <a:spLocks noGrp="1"/>
          </p:cNvSpPr>
          <p:nvPr>
            <p:ph idx="1"/>
          </p:nvPr>
        </p:nvSpPr>
        <p:spPr>
          <a:xfrm>
            <a:off x="228600" y="1219201"/>
            <a:ext cx="8686800" cy="4724399"/>
          </a:xfrm>
        </p:spPr>
        <p:txBody>
          <a:bodyPr/>
          <a:lstStyle/>
          <a:p>
            <a:endParaRPr lang="en-US" dirty="0" smtClean="0"/>
          </a:p>
          <a:p>
            <a:endParaRPr lang="en-US" dirty="0"/>
          </a:p>
          <a:p>
            <a:endParaRPr lang="en-US" dirty="0" smtClean="0"/>
          </a:p>
          <a:p>
            <a:endParaRPr lang="en-US" dirty="0" smtClean="0"/>
          </a:p>
          <a:p>
            <a:endParaRPr lang="en-US" dirty="0" smtClean="0"/>
          </a:p>
          <a:p>
            <a:r>
              <a:rPr lang="en-US" sz="2800" dirty="0" smtClean="0"/>
              <a:t>The </a:t>
            </a:r>
            <a:r>
              <a:rPr lang="en-US" sz="2800" dirty="0" err="1" smtClean="0"/>
              <a:t>url</a:t>
            </a:r>
            <a:r>
              <a:rPr lang="en-US" sz="2800" dirty="0" smtClean="0"/>
              <a:t> for this (relative to your context root) would be: </a:t>
            </a:r>
            <a:r>
              <a:rPr lang="en-US" sz="2800" b="1" i="1" dirty="0" smtClean="0"/>
              <a:t>/portfolio/1/</a:t>
            </a:r>
            <a:r>
              <a:rPr lang="en-US" sz="2800" b="1" i="1" dirty="0" err="1" smtClean="0"/>
              <a:t>viewProject</a:t>
            </a:r>
            <a:r>
              <a:rPr lang="en-US" sz="2800" b="1" i="1" dirty="0" smtClean="0"/>
              <a:t>/10</a:t>
            </a:r>
          </a:p>
          <a:p>
            <a:r>
              <a:rPr lang="en-US" sz="2800" dirty="0" smtClean="0"/>
              <a:t>We’ll discuss how to use the values from these placeholders later</a:t>
            </a:r>
            <a:endParaRPr lang="en-US" sz="2800" dirty="0"/>
          </a:p>
        </p:txBody>
      </p:sp>
      <p:sp>
        <p:nvSpPr>
          <p:cNvPr id="5" name="TextBox 4"/>
          <p:cNvSpPr txBox="1"/>
          <p:nvPr/>
        </p:nvSpPr>
        <p:spPr>
          <a:xfrm>
            <a:off x="286265" y="1219200"/>
            <a:ext cx="8534400" cy="2800767"/>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smtClean="0">
                <a:latin typeface="Courier New" pitchFamily="49" charset="0"/>
                <a:cs typeface="Courier New" pitchFamily="49" charset="0"/>
              </a:rPr>
              <a:t>package </a:t>
            </a:r>
            <a:r>
              <a:rPr lang="en-US" sz="1600" dirty="0" err="1" smtClean="0">
                <a:latin typeface="Courier New" pitchFamily="49" charset="0"/>
                <a:cs typeface="Courier New" pitchFamily="49" charset="0"/>
              </a:rPr>
              <a:t>org.lds.yourapp</a:t>
            </a:r>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a:t>
            </a:r>
            <a:r>
              <a:rPr lang="en-US" sz="1600" b="1" dirty="0" err="1">
                <a:latin typeface="Courier New" pitchFamily="49" charset="0"/>
                <a:cs typeface="Courier New" pitchFamily="49" charset="0"/>
              </a:rPr>
              <a:t>RequestMapping</a:t>
            </a:r>
            <a:r>
              <a:rPr lang="en-US" sz="1600" b="1" dirty="0">
                <a:latin typeface="Courier New" pitchFamily="49" charset="0"/>
                <a:cs typeface="Courier New" pitchFamily="49" charset="0"/>
              </a:rPr>
              <a:t>("/portfolio/{id}")</a:t>
            </a:r>
          </a:p>
          <a:p>
            <a:r>
              <a:rPr lang="en-US" sz="1600" dirty="0">
                <a:latin typeface="Courier New" pitchFamily="49" charset="0"/>
                <a:cs typeface="Courier New" pitchFamily="49" charset="0"/>
              </a:rPr>
              <a:t>@Controller</a:t>
            </a: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PortfolioController</a:t>
            </a:r>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RequestMapping</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viewProject</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projectId</a:t>
            </a:r>
            <a:r>
              <a:rPr lang="en-US" sz="1600" b="1" dirty="0">
                <a:latin typeface="Courier New" pitchFamily="49" charset="0"/>
                <a:cs typeface="Courier New" pitchFamily="49" charset="0"/>
              </a:rPr>
              <a:t>}")</a:t>
            </a:r>
          </a:p>
          <a:p>
            <a:pPr lvl="1"/>
            <a:r>
              <a:rPr lang="en-US" sz="1600" dirty="0">
                <a:latin typeface="Courier New" pitchFamily="49" charset="0"/>
                <a:cs typeface="Courier New" pitchFamily="49" charset="0"/>
              </a:rPr>
              <a:t>public String </a:t>
            </a:r>
            <a:r>
              <a:rPr lang="en-US" sz="1600" dirty="0" err="1">
                <a:latin typeface="Courier New" pitchFamily="49" charset="0"/>
                <a:cs typeface="Courier New" pitchFamily="49" charset="0"/>
              </a:rPr>
              <a:t>viewProject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pPr lvl="1"/>
            <a:r>
              <a:rPr lang="en-US" sz="1600" dirty="0" smtClean="0">
                <a:latin typeface="Courier New" pitchFamily="49" charset="0"/>
                <a:cs typeface="Courier New" pitchFamily="49" charset="0"/>
              </a:rPr>
              <a:t>	return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viewProject</a:t>
            </a:r>
            <a:r>
              <a:rPr lang="en-US" sz="1600" dirty="0">
                <a:latin typeface="Courier New" pitchFamily="49" charset="0"/>
                <a:cs typeface="Courier New" pitchFamily="49" charset="0"/>
              </a:rPr>
              <a:t>";</a:t>
            </a:r>
          </a:p>
          <a:p>
            <a:pPr lvl="1"/>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a:t>
            </a:r>
          </a:p>
        </p:txBody>
      </p:sp>
    </p:spTree>
    <p:extLst>
      <p:ext uri="{BB962C8B-B14F-4D97-AF65-F5344CB8AC3E}">
        <p14:creationId xmlns:p14="http://schemas.microsoft.com/office/powerpoint/2010/main" val="3662801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Create a controller</a:t>
            </a:r>
            <a:endParaRPr lang="en-US" dirty="0"/>
          </a:p>
        </p:txBody>
      </p:sp>
      <p:sp>
        <p:nvSpPr>
          <p:cNvPr id="3" name="Content Placeholder 2"/>
          <p:cNvSpPr>
            <a:spLocks noGrp="1"/>
          </p:cNvSpPr>
          <p:nvPr>
            <p:ph idx="1"/>
          </p:nvPr>
        </p:nvSpPr>
        <p:spPr/>
        <p:txBody>
          <a:bodyPr/>
          <a:lstStyle/>
          <a:p>
            <a:r>
              <a:rPr lang="en-US" dirty="0" smtClean="0"/>
              <a:t>Create a simple controller for </a:t>
            </a:r>
            <a:r>
              <a:rPr lang="en-US" dirty="0" smtClean="0"/>
              <a:t>/hello</a:t>
            </a:r>
            <a:endParaRPr lang="en-US" dirty="0" smtClean="0"/>
          </a:p>
          <a:p>
            <a:r>
              <a:rPr lang="en-US" dirty="0" smtClean="0"/>
              <a:t>Return a </a:t>
            </a:r>
            <a:r>
              <a:rPr lang="en-US" dirty="0" err="1" smtClean="0"/>
              <a:t>jsp</a:t>
            </a:r>
            <a:endParaRPr lang="en-US" dirty="0" smtClean="0"/>
          </a:p>
          <a:p>
            <a:r>
              <a:rPr lang="en-US" dirty="0" smtClean="0"/>
              <a:t>Experiment with some more advanced request mappings</a:t>
            </a:r>
          </a:p>
          <a:p>
            <a:endParaRPr lang="en-US" dirty="0"/>
          </a:p>
        </p:txBody>
      </p:sp>
    </p:spTree>
    <p:extLst>
      <p:ext uri="{BB962C8B-B14F-4D97-AF65-F5344CB8AC3E}">
        <p14:creationId xmlns:p14="http://schemas.microsoft.com/office/powerpoint/2010/main" val="343441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Method Arguments</a:t>
            </a:r>
            <a:endParaRPr lang="en-US" dirty="0"/>
          </a:p>
        </p:txBody>
      </p:sp>
      <p:sp>
        <p:nvSpPr>
          <p:cNvPr id="3" name="Content Placeholder 2"/>
          <p:cNvSpPr>
            <a:spLocks noGrp="1"/>
          </p:cNvSpPr>
          <p:nvPr>
            <p:ph idx="1"/>
          </p:nvPr>
        </p:nvSpPr>
        <p:spPr/>
        <p:txBody>
          <a:bodyPr/>
          <a:lstStyle/>
          <a:p>
            <a:r>
              <a:rPr lang="en-US" dirty="0" smtClean="0"/>
              <a:t>Sometimes you need access to the request, session, request body, or other items</a:t>
            </a:r>
          </a:p>
          <a:p>
            <a:r>
              <a:rPr lang="en-US" dirty="0" smtClean="0"/>
              <a:t>If you add them as arguments to your controller method, Spring will pass them in</a:t>
            </a:r>
            <a:endParaRPr lang="en-US" dirty="0"/>
          </a:p>
        </p:txBody>
      </p:sp>
      <p:sp>
        <p:nvSpPr>
          <p:cNvPr id="5" name="TextBox 4"/>
          <p:cNvSpPr txBox="1"/>
          <p:nvPr/>
        </p:nvSpPr>
        <p:spPr>
          <a:xfrm>
            <a:off x="304800" y="3505200"/>
            <a:ext cx="8534400" cy="2031325"/>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RequestMapping</a:t>
            </a:r>
            <a:r>
              <a:rPr lang="en-US" dirty="0">
                <a:latin typeface="Courier New" pitchFamily="49" charset="0"/>
                <a:cs typeface="Courier New" pitchFamily="49" charset="0"/>
              </a:rPr>
              <a:t>(value="/")</a:t>
            </a:r>
          </a:p>
          <a:p>
            <a:r>
              <a:rPr lang="en-US" dirty="0">
                <a:latin typeface="Courier New" pitchFamily="49" charset="0"/>
                <a:cs typeface="Courier New" pitchFamily="49" charset="0"/>
              </a:rPr>
              <a:t>public String </a:t>
            </a:r>
            <a:r>
              <a:rPr lang="en-US" dirty="0" err="1">
                <a:latin typeface="Courier New" pitchFamily="49" charset="0"/>
                <a:cs typeface="Courier New" pitchFamily="49" charset="0"/>
              </a:rPr>
              <a:t>getProject</a:t>
            </a:r>
            <a:r>
              <a:rPr lang="en-US" dirty="0">
                <a:latin typeface="Courier New" pitchFamily="49" charset="0"/>
                <a:cs typeface="Courier New" pitchFamily="49" charset="0"/>
              </a:rPr>
              <a:t>(</a:t>
            </a:r>
            <a:r>
              <a:rPr lang="en-US" b="1" dirty="0" err="1">
                <a:latin typeface="Courier New" pitchFamily="49" charset="0"/>
                <a:cs typeface="Courier New" pitchFamily="49" charset="0"/>
              </a:rPr>
              <a:t>HttpServletRequest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request, 	</a:t>
            </a:r>
            <a:r>
              <a:rPr lang="en-US" b="1" dirty="0" err="1" smtClean="0">
                <a:latin typeface="Courier New" pitchFamily="49" charset="0"/>
                <a:cs typeface="Courier New" pitchFamily="49" charset="0"/>
              </a:rPr>
              <a:t>HttpSession</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session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RequestParam</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projectId</a:t>
            </a:r>
            <a:r>
              <a:rPr lang="en-US" b="1" dirty="0" smtClean="0">
                <a:latin typeface="Courier New" pitchFamily="49" charset="0"/>
                <a:cs typeface="Courier New" pitchFamily="49" charset="0"/>
              </a:rPr>
              <a:t>”) Long </a:t>
            </a:r>
            <a:r>
              <a:rPr lang="en-US" b="1" dirty="0" err="1" smtClean="0">
                <a:latin typeface="Courier New" pitchFamily="49" charset="0"/>
                <a:cs typeface="Courier New" pitchFamily="49" charset="0"/>
              </a:rPr>
              <a:t>projectId</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err="1">
                <a:latin typeface="Courier New" pitchFamily="49" charset="0"/>
                <a:cs typeface="Courier New" pitchFamily="49" charset="0"/>
              </a:rPr>
              <a:t>RequestHeader</a:t>
            </a:r>
            <a:r>
              <a:rPr lang="en-US" b="1" dirty="0">
                <a:latin typeface="Courier New" pitchFamily="49" charset="0"/>
                <a:cs typeface="Courier New" pitchFamily="49" charset="0"/>
              </a:rPr>
              <a:t>("content-type") String </a:t>
            </a:r>
            <a:r>
              <a:rPr lang="en-US" b="1" dirty="0" err="1">
                <a:latin typeface="Courier New" pitchFamily="49" charset="0"/>
                <a:cs typeface="Courier New" pitchFamily="49" charset="0"/>
              </a:rPr>
              <a:t>contentType</a:t>
            </a:r>
            <a:r>
              <a:rPr lang="en-US" dirty="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return </a:t>
            </a:r>
            <a:r>
              <a:rPr lang="en-US" dirty="0">
                <a:latin typeface="Courier New" pitchFamily="49" charset="0"/>
                <a:cs typeface="Courier New" pitchFamily="49" charset="0"/>
              </a:rPr>
              <a:t>"index";</a:t>
            </a: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230358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About Security</a:t>
            </a:r>
            <a:endParaRPr lang="en-US" dirty="0"/>
          </a:p>
        </p:txBody>
      </p:sp>
      <p:sp>
        <p:nvSpPr>
          <p:cNvPr id="3" name="Content Placeholder 2"/>
          <p:cNvSpPr>
            <a:spLocks noGrp="1"/>
          </p:cNvSpPr>
          <p:nvPr>
            <p:ph idx="1"/>
          </p:nvPr>
        </p:nvSpPr>
        <p:spPr/>
        <p:txBody>
          <a:bodyPr/>
          <a:lstStyle/>
          <a:p>
            <a:r>
              <a:rPr lang="en-US" sz="2800" dirty="0" smtClean="0"/>
              <a:t>The scope of this training is limited to teaching you how to use Spring MVC</a:t>
            </a:r>
          </a:p>
          <a:p>
            <a:r>
              <a:rPr lang="en-US" sz="2800" dirty="0" smtClean="0"/>
              <a:t>The way we output values in JSPs is insecure – they contain XSS vulnerabilities</a:t>
            </a:r>
          </a:p>
          <a:p>
            <a:r>
              <a:rPr lang="en-US" sz="2800" dirty="0" smtClean="0"/>
              <a:t>We have documented ways to do this properly:</a:t>
            </a:r>
          </a:p>
          <a:p>
            <a:r>
              <a:rPr lang="en-US" sz="2800" dirty="0">
                <a:hlinkClick r:id="rId2"/>
              </a:rPr>
              <a:t>https://</a:t>
            </a:r>
            <a:r>
              <a:rPr lang="en-US" sz="2800" dirty="0" smtClean="0">
                <a:hlinkClick r:id="rId2"/>
              </a:rPr>
              <a:t>tech.lds.org/wiki/Intermediate_JSP#Lab_2_Taglibs</a:t>
            </a:r>
            <a:endParaRPr lang="en-US" sz="2800" dirty="0" smtClean="0"/>
          </a:p>
          <a:p>
            <a:r>
              <a:rPr lang="en-US" sz="2800" dirty="0">
                <a:hlinkClick r:id="rId3"/>
              </a:rPr>
              <a:t>http://code.lds.org/maven-sites/stack/module.html?module=security-web</a:t>
            </a:r>
            <a:endParaRPr lang="en-US" sz="2800" dirty="0" smtClean="0"/>
          </a:p>
        </p:txBody>
      </p:sp>
    </p:spTree>
    <p:extLst>
      <p:ext uri="{BB962C8B-B14F-4D97-AF65-F5344CB8AC3E}">
        <p14:creationId xmlns:p14="http://schemas.microsoft.com/office/powerpoint/2010/main" val="367368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Method Arguments</a:t>
            </a:r>
            <a:endParaRPr lang="en-US" dirty="0"/>
          </a:p>
        </p:txBody>
      </p:sp>
      <p:sp>
        <p:nvSpPr>
          <p:cNvPr id="3" name="Content Placeholder 2"/>
          <p:cNvSpPr>
            <a:spLocks noGrp="1"/>
          </p:cNvSpPr>
          <p:nvPr>
            <p:ph idx="1"/>
          </p:nvPr>
        </p:nvSpPr>
        <p:spPr/>
        <p:txBody>
          <a:bodyPr/>
          <a:lstStyle/>
          <a:p>
            <a:r>
              <a:rPr lang="en-US" sz="2400" dirty="0" smtClean="0"/>
              <a:t>Request/Response objects</a:t>
            </a:r>
          </a:p>
          <a:p>
            <a:r>
              <a:rPr lang="en-US" sz="2400" dirty="0" smtClean="0"/>
              <a:t>Session object</a:t>
            </a:r>
          </a:p>
          <a:p>
            <a:r>
              <a:rPr lang="en-US" sz="2400" dirty="0" smtClean="0"/>
              <a:t>Spring’s </a:t>
            </a:r>
            <a:r>
              <a:rPr lang="en-US" sz="2400" dirty="0" err="1" smtClean="0"/>
              <a:t>WebRequest</a:t>
            </a:r>
            <a:r>
              <a:rPr lang="en-US" sz="2400" dirty="0" smtClean="0"/>
              <a:t> object</a:t>
            </a:r>
          </a:p>
          <a:p>
            <a:r>
              <a:rPr lang="en-US" sz="2400" dirty="0" err="1" smtClean="0"/>
              <a:t>java.util.Locale</a:t>
            </a:r>
            <a:endParaRPr lang="en-US" sz="2400" dirty="0" smtClean="0"/>
          </a:p>
          <a:p>
            <a:r>
              <a:rPr lang="en-US" sz="2400" dirty="0" err="1" smtClean="0"/>
              <a:t>java.io.Reader</a:t>
            </a:r>
            <a:r>
              <a:rPr lang="en-US" sz="2400" dirty="0" smtClean="0"/>
              <a:t> (access to request content)</a:t>
            </a:r>
          </a:p>
          <a:p>
            <a:r>
              <a:rPr lang="en-US" sz="2400" dirty="0" err="1" smtClean="0"/>
              <a:t>java.io.Writer</a:t>
            </a:r>
            <a:r>
              <a:rPr lang="en-US" sz="2400" dirty="0" smtClean="0"/>
              <a:t> (access to response content)</a:t>
            </a:r>
          </a:p>
          <a:p>
            <a:r>
              <a:rPr lang="en-US" sz="2400" dirty="0" err="1" smtClean="0"/>
              <a:t>java.security.Principal</a:t>
            </a:r>
            <a:endParaRPr lang="en-US" sz="2400" dirty="0" smtClean="0"/>
          </a:p>
          <a:p>
            <a:r>
              <a:rPr lang="en-US" sz="2400" dirty="0" err="1" smtClean="0"/>
              <a:t>ModelMap</a:t>
            </a:r>
            <a:endParaRPr lang="en-US" sz="2400" dirty="0" smtClean="0"/>
          </a:p>
          <a:p>
            <a:r>
              <a:rPr lang="en-US" sz="2400" dirty="0" err="1" smtClean="0"/>
              <a:t>org.springframework.validation.Errors</a:t>
            </a:r>
            <a:endParaRPr lang="en-US" sz="2400" dirty="0" smtClean="0"/>
          </a:p>
          <a:p>
            <a:r>
              <a:rPr lang="en-US" sz="2400" dirty="0" err="1" smtClean="0"/>
              <a:t>org.springframework.validation.BindingResult</a:t>
            </a:r>
            <a:endParaRPr lang="en-US" sz="2400" dirty="0" smtClean="0"/>
          </a:p>
        </p:txBody>
      </p:sp>
    </p:spTree>
    <p:extLst>
      <p:ext uri="{BB962C8B-B14F-4D97-AF65-F5344CB8AC3E}">
        <p14:creationId xmlns:p14="http://schemas.microsoft.com/office/powerpoint/2010/main" val="2506744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Annotations on </a:t>
            </a:r>
            <a:r>
              <a:rPr lang="en-US" dirty="0" err="1" smtClean="0"/>
              <a:t>params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PathVariable</a:t>
            </a:r>
            <a:endParaRPr lang="en-US" dirty="0" smtClean="0"/>
          </a:p>
          <a:p>
            <a:r>
              <a:rPr lang="en-US" dirty="0" smtClean="0"/>
              <a:t>@</a:t>
            </a:r>
            <a:r>
              <a:rPr lang="en-US" dirty="0" err="1" smtClean="0"/>
              <a:t>RequestParam</a:t>
            </a:r>
            <a:endParaRPr lang="en-US" dirty="0" smtClean="0"/>
          </a:p>
          <a:p>
            <a:r>
              <a:rPr lang="en-US" dirty="0" smtClean="0"/>
              <a:t>@</a:t>
            </a:r>
            <a:r>
              <a:rPr lang="en-US" dirty="0" err="1" smtClean="0"/>
              <a:t>RequestHeader</a:t>
            </a:r>
            <a:endParaRPr lang="en-US" dirty="0" smtClean="0"/>
          </a:p>
          <a:p>
            <a:r>
              <a:rPr lang="en-US" dirty="0" smtClean="0"/>
              <a:t>@</a:t>
            </a:r>
            <a:r>
              <a:rPr lang="en-US" dirty="0" err="1" smtClean="0"/>
              <a:t>RequestBody</a:t>
            </a:r>
            <a:endParaRPr lang="en-US" dirty="0"/>
          </a:p>
        </p:txBody>
      </p:sp>
    </p:spTree>
    <p:extLst>
      <p:ext uri="{BB962C8B-B14F-4D97-AF65-F5344CB8AC3E}">
        <p14:creationId xmlns:p14="http://schemas.microsoft.com/office/powerpoint/2010/main" val="2942121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Arguments (Samples)</a:t>
            </a:r>
            <a:endParaRPr lang="en-US" dirty="0"/>
          </a:p>
        </p:txBody>
      </p:sp>
      <p:sp>
        <p:nvSpPr>
          <p:cNvPr id="3" name="Content Placeholder 2"/>
          <p:cNvSpPr>
            <a:spLocks noGrp="1"/>
          </p:cNvSpPr>
          <p:nvPr>
            <p:ph idx="1"/>
          </p:nvPr>
        </p:nvSpPr>
        <p:spPr/>
        <p:txBody>
          <a:bodyPr/>
          <a:lstStyle/>
          <a:p>
            <a:r>
              <a:rPr lang="en-US" dirty="0" smtClean="0"/>
              <a:t>This gives you access to the request/response and session</a:t>
            </a:r>
            <a:endParaRPr lang="en-US" dirty="0"/>
          </a:p>
        </p:txBody>
      </p:sp>
      <p:sp>
        <p:nvSpPr>
          <p:cNvPr id="5" name="TextBox 4"/>
          <p:cNvSpPr txBox="1"/>
          <p:nvPr/>
        </p:nvSpPr>
        <p:spPr>
          <a:xfrm>
            <a:off x="222422" y="2590800"/>
            <a:ext cx="8534400" cy="1754326"/>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RequestMapping</a:t>
            </a:r>
            <a:r>
              <a:rPr lang="en-US" dirty="0">
                <a:latin typeface="Courier New" pitchFamily="49" charset="0"/>
                <a:cs typeface="Courier New" pitchFamily="49" charset="0"/>
              </a:rPr>
              <a:t>(value="/")</a:t>
            </a:r>
          </a:p>
          <a:p>
            <a:r>
              <a:rPr lang="en-US" dirty="0">
                <a:latin typeface="Courier New" pitchFamily="49" charset="0"/>
                <a:cs typeface="Courier New" pitchFamily="49" charset="0"/>
              </a:rPr>
              <a:t>public String </a:t>
            </a:r>
            <a:r>
              <a:rPr lang="en-US" dirty="0" err="1">
                <a:latin typeface="Courier New" pitchFamily="49" charset="0"/>
                <a:cs typeface="Courier New" pitchFamily="49" charset="0"/>
              </a:rPr>
              <a:t>getProject</a:t>
            </a:r>
            <a:r>
              <a:rPr lang="en-US" dirty="0">
                <a:latin typeface="Courier New" pitchFamily="49" charset="0"/>
                <a:cs typeface="Courier New" pitchFamily="49" charset="0"/>
              </a:rPr>
              <a:t>(</a:t>
            </a:r>
            <a:r>
              <a:rPr lang="en-US" b="1" dirty="0" err="1">
                <a:latin typeface="Courier New" pitchFamily="49" charset="0"/>
                <a:cs typeface="Courier New" pitchFamily="49" charset="0"/>
              </a:rPr>
              <a:t>HttpServletRequest</a:t>
            </a:r>
            <a:r>
              <a:rPr lang="en-US" b="1" dirty="0">
                <a:latin typeface="Courier New" pitchFamily="49" charset="0"/>
                <a:cs typeface="Courier New" pitchFamily="49" charset="0"/>
              </a:rPr>
              <a:t> request,</a:t>
            </a:r>
          </a:p>
          <a:p>
            <a:pPr lvl="4"/>
            <a:r>
              <a:rPr lang="en-US" b="1" dirty="0" err="1" smtClean="0">
                <a:latin typeface="Courier New" pitchFamily="49" charset="0"/>
                <a:cs typeface="Courier New" pitchFamily="49" charset="0"/>
              </a:rPr>
              <a:t>HttpServletResponse</a:t>
            </a:r>
            <a:r>
              <a:rPr lang="en-US" b="1" dirty="0" smtClean="0">
                <a:latin typeface="Courier New" pitchFamily="49" charset="0"/>
                <a:cs typeface="Courier New" pitchFamily="49" charset="0"/>
              </a:rPr>
              <a:t> response,</a:t>
            </a:r>
          </a:p>
          <a:p>
            <a:pPr lvl="4"/>
            <a:r>
              <a:rPr lang="en-US" b="1" dirty="0" err="1" smtClean="0">
                <a:latin typeface="Courier New" pitchFamily="49" charset="0"/>
                <a:cs typeface="Courier New" pitchFamily="49" charset="0"/>
              </a:rPr>
              <a:t>HttpSession</a:t>
            </a:r>
            <a:r>
              <a:rPr lang="en-US" b="1" dirty="0" smtClean="0">
                <a:latin typeface="Courier New" pitchFamily="49" charset="0"/>
                <a:cs typeface="Courier New" pitchFamily="49" charset="0"/>
              </a:rPr>
              <a:t> session)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return </a:t>
            </a:r>
            <a:r>
              <a:rPr lang="en-US" dirty="0">
                <a:latin typeface="Courier New" pitchFamily="49" charset="0"/>
                <a:cs typeface="Courier New" pitchFamily="49" charset="0"/>
              </a:rPr>
              <a:t>"index";</a:t>
            </a: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380084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Arguments (Samples)</a:t>
            </a:r>
            <a:endParaRPr lang="en-US" dirty="0"/>
          </a:p>
        </p:txBody>
      </p:sp>
      <p:sp>
        <p:nvSpPr>
          <p:cNvPr id="3" name="Content Placeholder 2"/>
          <p:cNvSpPr>
            <a:spLocks noGrp="1"/>
          </p:cNvSpPr>
          <p:nvPr>
            <p:ph idx="1"/>
          </p:nvPr>
        </p:nvSpPr>
        <p:spPr/>
        <p:txBody>
          <a:bodyPr/>
          <a:lstStyle/>
          <a:p>
            <a:r>
              <a:rPr lang="en-US" dirty="0" smtClean="0"/>
              <a:t>This gives you access to request parameters and headers</a:t>
            </a:r>
            <a:endParaRPr lang="en-US" dirty="0"/>
          </a:p>
        </p:txBody>
      </p:sp>
      <p:sp>
        <p:nvSpPr>
          <p:cNvPr id="4" name="TextBox 3"/>
          <p:cNvSpPr txBox="1"/>
          <p:nvPr/>
        </p:nvSpPr>
        <p:spPr>
          <a:xfrm>
            <a:off x="273908" y="2362200"/>
            <a:ext cx="8534400" cy="1754326"/>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RequestMapping</a:t>
            </a:r>
            <a:r>
              <a:rPr lang="en-US" dirty="0">
                <a:latin typeface="Courier New" pitchFamily="49" charset="0"/>
                <a:cs typeface="Courier New" pitchFamily="49" charset="0"/>
              </a:rPr>
              <a:t>(value="/")</a:t>
            </a:r>
          </a:p>
          <a:p>
            <a:r>
              <a:rPr lang="en-US" dirty="0">
                <a:latin typeface="Courier New" pitchFamily="49" charset="0"/>
                <a:cs typeface="Courier New" pitchFamily="49" charset="0"/>
              </a:rPr>
              <a:t>public String </a:t>
            </a:r>
            <a:r>
              <a:rPr lang="en-US" dirty="0" err="1">
                <a:latin typeface="Courier New" pitchFamily="49" charset="0"/>
                <a:cs typeface="Courier New" pitchFamily="49" charset="0"/>
              </a:rPr>
              <a:t>getProject</a:t>
            </a:r>
            <a:r>
              <a:rPr lang="en-US"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RequestParam</a:t>
            </a:r>
            <a:r>
              <a:rPr lang="en-US" b="1" dirty="0" smtClean="0">
                <a:latin typeface="Courier New" pitchFamily="49" charset="0"/>
                <a:cs typeface="Courier New" pitchFamily="49" charset="0"/>
              </a:rPr>
              <a:t> Long </a:t>
            </a:r>
            <a:r>
              <a:rPr lang="en-US" b="1" dirty="0" err="1" smtClean="0">
                <a:latin typeface="Courier New" pitchFamily="49" charset="0"/>
                <a:cs typeface="Courier New" pitchFamily="49" charset="0"/>
              </a:rPr>
              <a:t>projectId</a:t>
            </a:r>
            <a:r>
              <a:rPr lang="en-US" b="1" dirty="0" smtClean="0">
                <a:latin typeface="Courier New" pitchFamily="49" charset="0"/>
                <a:cs typeface="Courier New" pitchFamily="49" charset="0"/>
              </a:rPr>
              <a:t>,</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RequestHeader</a:t>
            </a:r>
            <a:r>
              <a:rPr lang="en-US" b="1" dirty="0">
                <a:latin typeface="Courier New" pitchFamily="49" charset="0"/>
                <a:cs typeface="Courier New" pitchFamily="49" charset="0"/>
              </a:rPr>
              <a:t>("content-type") String </a:t>
            </a:r>
            <a:r>
              <a:rPr lang="en-US" b="1" dirty="0" err="1">
                <a:latin typeface="Courier New" pitchFamily="49" charset="0"/>
                <a:cs typeface="Courier New" pitchFamily="49" charset="0"/>
              </a:rPr>
              <a:t>contentType</a:t>
            </a:r>
            <a:r>
              <a:rPr lang="en-US" dirty="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return </a:t>
            </a:r>
            <a:r>
              <a:rPr lang="en-US" dirty="0">
                <a:latin typeface="Courier New" pitchFamily="49" charset="0"/>
                <a:cs typeface="Courier New" pitchFamily="49" charset="0"/>
              </a:rPr>
              <a:t>"index";</a:t>
            </a: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2103288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Arguments (Samples)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PathVariable</a:t>
            </a:r>
            <a:r>
              <a:rPr lang="en-US" dirty="0" smtClean="0"/>
              <a:t> ties dynamic elements of the URI to method arguments</a:t>
            </a:r>
            <a:endParaRPr lang="en-US" dirty="0"/>
          </a:p>
        </p:txBody>
      </p:sp>
      <p:sp>
        <p:nvSpPr>
          <p:cNvPr id="5" name="TextBox 4"/>
          <p:cNvSpPr txBox="1"/>
          <p:nvPr/>
        </p:nvSpPr>
        <p:spPr>
          <a:xfrm>
            <a:off x="304800" y="2590800"/>
            <a:ext cx="8534400" cy="1754326"/>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RequestMapping</a:t>
            </a:r>
            <a:r>
              <a:rPr lang="en-US" dirty="0">
                <a:latin typeface="Courier New" pitchFamily="49" charset="0"/>
                <a:cs typeface="Courier New" pitchFamily="49" charset="0"/>
              </a:rPr>
              <a:t>(value</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/project/{</a:t>
            </a:r>
            <a:r>
              <a:rPr lang="en-US" b="1" dirty="0" err="1" smtClean="0">
                <a:latin typeface="Courier New" pitchFamily="49" charset="0"/>
                <a:cs typeface="Courier New" pitchFamily="49" charset="0"/>
              </a:rPr>
              <a:t>portfolioId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projectId</a:t>
            </a:r>
            <a:r>
              <a:rPr lang="en-US" b="1" dirty="0" smtClean="0">
                <a:latin typeface="Courier New" pitchFamily="49" charset="0"/>
                <a:cs typeface="Courier New" pitchFamily="49" charset="0"/>
              </a:rPr>
              <a: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public String </a:t>
            </a:r>
            <a:r>
              <a:rPr lang="en-US" dirty="0" err="1" smtClean="0">
                <a:latin typeface="Courier New" pitchFamily="49" charset="0"/>
                <a:cs typeface="Courier New" pitchFamily="49" charset="0"/>
              </a:rPr>
              <a:t>getProject</a:t>
            </a:r>
            <a:r>
              <a:rPr lang="en-US"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PathVariable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projectId</a:t>
            </a:r>
            <a:r>
              <a:rPr lang="en-US" b="1" dirty="0" smtClean="0">
                <a:latin typeface="Courier New" pitchFamily="49" charset="0"/>
                <a:cs typeface="Courier New" pitchFamily="49" charset="0"/>
              </a:rPr>
              <a:t>”) Long id,</a:t>
            </a:r>
            <a:endParaRPr lang="en-US" b="1" dirty="0">
              <a:latin typeface="Courier New" pitchFamily="49" charset="0"/>
              <a:cs typeface="Courier New" pitchFamily="49" charset="0"/>
            </a:endParaRPr>
          </a:p>
          <a:p>
            <a:pPr lvl="4"/>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PathVariable</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Long </a:t>
            </a:r>
            <a:r>
              <a:rPr lang="en-US" b="1" dirty="0" err="1" smtClean="0">
                <a:latin typeface="Courier New" pitchFamily="49" charset="0"/>
                <a:cs typeface="Courier New" pitchFamily="49" charset="0"/>
              </a:rPr>
              <a:t>portfolioId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return </a:t>
            </a:r>
            <a:r>
              <a:rPr lang="en-US" dirty="0">
                <a:latin typeface="Courier New" pitchFamily="49" charset="0"/>
                <a:cs typeface="Courier New" pitchFamily="49" charset="0"/>
              </a:rPr>
              <a:t>"index";</a:t>
            </a:r>
          </a:p>
          <a:p>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1206952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Content Placeholder 2"/>
          <p:cNvSpPr>
            <a:spLocks noGrp="1"/>
          </p:cNvSpPr>
          <p:nvPr>
            <p:ph idx="1"/>
          </p:nvPr>
        </p:nvSpPr>
        <p:spPr/>
        <p:txBody>
          <a:bodyPr/>
          <a:lstStyle/>
          <a:p>
            <a:r>
              <a:rPr lang="en-US" dirty="0" smtClean="0"/>
              <a:t>You populate the view with data by via the </a:t>
            </a:r>
            <a:r>
              <a:rPr lang="en-US" dirty="0" err="1" smtClean="0"/>
              <a:t>ModelMap</a:t>
            </a:r>
            <a:r>
              <a:rPr lang="en-US" dirty="0" smtClean="0"/>
              <a:t> or </a:t>
            </a:r>
            <a:r>
              <a:rPr lang="en-US" dirty="0" err="1" smtClean="0"/>
              <a:t>ModelAndView</a:t>
            </a:r>
            <a:r>
              <a:rPr lang="en-US" dirty="0" smtClean="0"/>
              <a:t> (which has a </a:t>
            </a:r>
            <a:r>
              <a:rPr lang="en-US" dirty="0" err="1" smtClean="0"/>
              <a:t>ModelMap</a:t>
            </a:r>
            <a:r>
              <a:rPr lang="en-US" smtClean="0"/>
              <a:t> underneath)</a:t>
            </a:r>
            <a:endParaRPr lang="en-US" dirty="0" smtClean="0"/>
          </a:p>
          <a:p>
            <a:r>
              <a:rPr lang="en-US" dirty="0" smtClean="0"/>
              <a:t>This is basically a Map</a:t>
            </a:r>
          </a:p>
          <a:p>
            <a:r>
              <a:rPr lang="en-US" dirty="0" smtClean="0"/>
              <a:t>All attributes are added to the request so that they can be picked up by JSPs</a:t>
            </a:r>
            <a:endParaRPr lang="en-US" dirty="0"/>
          </a:p>
        </p:txBody>
      </p:sp>
    </p:spTree>
    <p:extLst>
      <p:ext uri="{BB962C8B-B14F-4D97-AF65-F5344CB8AC3E}">
        <p14:creationId xmlns:p14="http://schemas.microsoft.com/office/powerpoint/2010/main" val="3208904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ModelMap</a:t>
            </a:r>
            <a:endParaRPr lang="en-US" dirty="0"/>
          </a:p>
        </p:txBody>
      </p:sp>
      <p:sp>
        <p:nvSpPr>
          <p:cNvPr id="3" name="Content Placeholder 2"/>
          <p:cNvSpPr>
            <a:spLocks noGrp="1"/>
          </p:cNvSpPr>
          <p:nvPr>
            <p:ph idx="1"/>
          </p:nvPr>
        </p:nvSpPr>
        <p:spPr/>
        <p:txBody>
          <a:bodyPr/>
          <a:lstStyle/>
          <a:p>
            <a:r>
              <a:rPr lang="en-US" dirty="0" smtClean="0"/>
              <a:t>Add it as a parameter to your controller method</a:t>
            </a:r>
          </a:p>
          <a:p>
            <a:endParaRPr lang="en-US" dirty="0"/>
          </a:p>
          <a:p>
            <a:endParaRPr lang="en-US" dirty="0" smtClean="0"/>
          </a:p>
          <a:p>
            <a:endParaRPr lang="en-US" dirty="0"/>
          </a:p>
          <a:p>
            <a:r>
              <a:rPr lang="en-US" dirty="0" smtClean="0"/>
              <a:t>We’d consume it in our JSP like this:</a:t>
            </a:r>
          </a:p>
        </p:txBody>
      </p:sp>
      <p:sp>
        <p:nvSpPr>
          <p:cNvPr id="5" name="TextBox 4"/>
          <p:cNvSpPr txBox="1"/>
          <p:nvPr/>
        </p:nvSpPr>
        <p:spPr>
          <a:xfrm>
            <a:off x="238897" y="1828800"/>
            <a:ext cx="8534400" cy="1631216"/>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0" dirty="0" smtClean="0">
                <a:latin typeface="Courier New" pitchFamily="49" charset="0"/>
                <a:cs typeface="Courier New" pitchFamily="49" charset="0"/>
              </a:rPr>
              <a:t>public String </a:t>
            </a:r>
            <a:r>
              <a:rPr lang="en-US" sz="2000" dirty="0" err="1" smtClean="0">
                <a:latin typeface="Courier New" pitchFamily="49" charset="0"/>
                <a:cs typeface="Courier New" pitchFamily="49" charset="0"/>
              </a:rPr>
              <a:t>doController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ModelMap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modelMap</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lvl="1"/>
            <a:r>
              <a:rPr lang="en-US" sz="2000" dirty="0" err="1">
                <a:latin typeface="Courier New" pitchFamily="49" charset="0"/>
                <a:cs typeface="Courier New" pitchFamily="49" charset="0"/>
              </a:rPr>
              <a:t>modelMap</a:t>
            </a:r>
            <a:r>
              <a:rPr lang="en-US" sz="2000" dirty="0" err="1" smtClean="0">
                <a:latin typeface="Courier New" pitchFamily="49" charset="0"/>
                <a:cs typeface="Courier New" pitchFamily="49" charset="0"/>
              </a:rPr>
              <a:t>.addAttribute</a:t>
            </a:r>
            <a:r>
              <a:rPr lang="en-US" sz="2000" dirty="0" smtClean="0">
                <a:latin typeface="Courier New" pitchFamily="49" charset="0"/>
                <a:cs typeface="Courier New" pitchFamily="49" charset="0"/>
              </a:rPr>
              <a:t>(</a:t>
            </a:r>
            <a:r>
              <a:rPr lang="en-US" sz="2000" b="1" dirty="0" smtClean="0">
                <a:latin typeface="Courier New" pitchFamily="49" charset="0"/>
                <a:cs typeface="Courier New" pitchFamily="49" charset="0"/>
              </a:rPr>
              <a:t>user</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lvl="1"/>
            <a:r>
              <a:rPr lang="en-US" sz="2000" dirty="0" err="1">
                <a:latin typeface="Courier New" pitchFamily="49" charset="0"/>
                <a:cs typeface="Courier New" pitchFamily="49" charset="0"/>
              </a:rPr>
              <a:t>modelMap</a:t>
            </a:r>
            <a:r>
              <a:rPr lang="en-US" sz="2000" dirty="0" err="1" smtClean="0">
                <a:latin typeface="Courier New" pitchFamily="49" charset="0"/>
                <a:cs typeface="Courier New" pitchFamily="49" charset="0"/>
              </a:rPr>
              <a:t>.addAttribute</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otherUser</a:t>
            </a:r>
            <a:r>
              <a:rPr lang="en-US" sz="2000" b="1" dirty="0">
                <a:latin typeface="Courier New" pitchFamily="49" charset="0"/>
                <a:cs typeface="Courier New" pitchFamily="49" charset="0"/>
              </a:rPr>
              <a:t>”, user</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return “index”;</a:t>
            </a:r>
          </a:p>
          <a:p>
            <a:r>
              <a:rPr lang="en-US" sz="2000" dirty="0">
                <a:latin typeface="Courier New" pitchFamily="49" charset="0"/>
                <a:cs typeface="Courier New" pitchFamily="49" charset="0"/>
              </a:rPr>
              <a:t>}</a:t>
            </a:r>
          </a:p>
        </p:txBody>
      </p:sp>
      <p:sp>
        <p:nvSpPr>
          <p:cNvPr id="8" name="TextBox 7"/>
          <p:cNvSpPr txBox="1"/>
          <p:nvPr/>
        </p:nvSpPr>
        <p:spPr>
          <a:xfrm>
            <a:off x="228600" y="4256393"/>
            <a:ext cx="8534400" cy="923330"/>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User: ${user}&lt;</a:t>
            </a:r>
            <a:r>
              <a:rPr lang="en-US" dirty="0" err="1" smtClean="0"/>
              <a:t>br</a:t>
            </a:r>
            <a:r>
              <a:rPr lang="en-US" dirty="0" smtClean="0"/>
              <a:t> /&gt;&lt;</a:t>
            </a:r>
            <a:r>
              <a:rPr lang="en-US" dirty="0" err="1" smtClean="0"/>
              <a:t>br</a:t>
            </a:r>
            <a:r>
              <a:rPr lang="en-US" dirty="0" smtClean="0"/>
              <a:t> /&gt;</a:t>
            </a:r>
          </a:p>
          <a:p>
            <a:endParaRPr lang="en-US" dirty="0" smtClean="0"/>
          </a:p>
          <a:p>
            <a:r>
              <a:rPr lang="en-US" dirty="0" smtClean="0"/>
              <a:t>Other User: ${</a:t>
            </a:r>
            <a:r>
              <a:rPr lang="en-US" dirty="0" err="1" smtClean="0"/>
              <a:t>otherUser</a:t>
            </a:r>
            <a:r>
              <a:rPr lang="en-US" dirty="0" smtClean="0"/>
              <a:t>}</a:t>
            </a:r>
            <a:endParaRPr lang="en-US" dirty="0"/>
          </a:p>
        </p:txBody>
      </p:sp>
    </p:spTree>
    <p:extLst>
      <p:ext uri="{BB962C8B-B14F-4D97-AF65-F5344CB8AC3E}">
        <p14:creationId xmlns:p14="http://schemas.microsoft.com/office/powerpoint/2010/main" val="2176451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ModelAndView</a:t>
            </a:r>
            <a:endParaRPr lang="en-US"/>
          </a:p>
        </p:txBody>
      </p:sp>
      <p:sp>
        <p:nvSpPr>
          <p:cNvPr id="3" name="Content Placeholder 2"/>
          <p:cNvSpPr>
            <a:spLocks noGrp="1"/>
          </p:cNvSpPr>
          <p:nvPr>
            <p:ph idx="1"/>
          </p:nvPr>
        </p:nvSpPr>
        <p:spPr/>
        <p:txBody>
          <a:bodyPr/>
          <a:lstStyle/>
          <a:p>
            <a:r>
              <a:rPr lang="en-US" dirty="0" smtClean="0"/>
              <a:t>Combines the model and view into one object</a:t>
            </a:r>
          </a:p>
          <a:p>
            <a:endParaRPr lang="en-US" dirty="0"/>
          </a:p>
          <a:p>
            <a:endParaRPr lang="en-US" dirty="0" smtClean="0"/>
          </a:p>
          <a:p>
            <a:endParaRPr lang="en-US" dirty="0"/>
          </a:p>
          <a:p>
            <a:endParaRPr lang="en-US" dirty="0" smtClean="0"/>
          </a:p>
          <a:p>
            <a:r>
              <a:rPr lang="en-US" dirty="0"/>
              <a:t>We’d consume it in our JSP like this:</a:t>
            </a:r>
          </a:p>
          <a:p>
            <a:endParaRPr lang="en-US" dirty="0" smtClean="0"/>
          </a:p>
        </p:txBody>
      </p:sp>
      <p:sp>
        <p:nvSpPr>
          <p:cNvPr id="4" name="TextBox 3"/>
          <p:cNvSpPr txBox="1"/>
          <p:nvPr/>
        </p:nvSpPr>
        <p:spPr>
          <a:xfrm>
            <a:off x="296562" y="1828800"/>
            <a:ext cx="8534400" cy="1938992"/>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0" dirty="0" smtClean="0">
                <a:latin typeface="Courier New" pitchFamily="49" charset="0"/>
                <a:cs typeface="Courier New" pitchFamily="49" charset="0"/>
              </a:rPr>
              <a:t>public </a:t>
            </a:r>
            <a:r>
              <a:rPr lang="en-US" sz="2000" dirty="0" err="1" smtClean="0">
                <a:latin typeface="Courier New" pitchFamily="49" charset="0"/>
                <a:cs typeface="Courier New" pitchFamily="49" charset="0"/>
              </a:rPr>
              <a:t>ModelAndView</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doController</a:t>
            </a:r>
            <a:r>
              <a:rPr lang="en-US" sz="2000" dirty="0" smtClean="0">
                <a:latin typeface="Courier New" pitchFamily="49" charset="0"/>
                <a:cs typeface="Courier New" pitchFamily="49" charset="0"/>
              </a:rPr>
              <a:t>() {</a:t>
            </a:r>
          </a:p>
          <a:p>
            <a:pPr lvl="1"/>
            <a:r>
              <a:rPr lang="en-US" sz="2000" dirty="0" err="1" smtClean="0">
                <a:latin typeface="Courier New" pitchFamily="49" charset="0"/>
                <a:cs typeface="Courier New" pitchFamily="49" charset="0"/>
              </a:rPr>
              <a:t>ModelAndView</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mav</a:t>
            </a:r>
            <a:r>
              <a:rPr lang="en-US" sz="2000" dirty="0">
                <a:latin typeface="Courier New" pitchFamily="49" charset="0"/>
                <a:cs typeface="Courier New" pitchFamily="49" charset="0"/>
              </a:rPr>
              <a:t> = new </a:t>
            </a:r>
            <a:r>
              <a:rPr lang="en-US" sz="2000" dirty="0" err="1">
                <a:latin typeface="Courier New" pitchFamily="49" charset="0"/>
                <a:cs typeface="Courier New" pitchFamily="49" charset="0"/>
              </a:rPr>
              <a:t>ModelAndView</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index</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lvl="1"/>
            <a:r>
              <a:rPr lang="en-US" sz="2000" dirty="0" err="1" smtClean="0">
                <a:latin typeface="Courier New" pitchFamily="49" charset="0"/>
                <a:cs typeface="Courier New" pitchFamily="49" charset="0"/>
              </a:rPr>
              <a:t>mav.addObject</a:t>
            </a:r>
            <a:r>
              <a:rPr lang="en-US" sz="2000" dirty="0" smtClean="0">
                <a:latin typeface="Courier New" pitchFamily="49" charset="0"/>
                <a:cs typeface="Courier New" pitchFamily="49" charset="0"/>
              </a:rPr>
              <a:t>(</a:t>
            </a:r>
            <a:r>
              <a:rPr lang="en-US" sz="2000" b="1" dirty="0" smtClean="0">
                <a:latin typeface="Courier New" pitchFamily="49" charset="0"/>
                <a:cs typeface="Courier New" pitchFamily="49" charset="0"/>
              </a:rPr>
              <a:t>user</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lvl="1"/>
            <a:r>
              <a:rPr lang="en-US" sz="2000" dirty="0" err="1" smtClean="0">
                <a:latin typeface="Courier New" pitchFamily="49" charset="0"/>
                <a:cs typeface="Courier New" pitchFamily="49" charset="0"/>
              </a:rPr>
              <a:t>mav.addObject</a:t>
            </a:r>
            <a:r>
              <a:rPr lang="en-US" sz="2000" dirty="0" smtClean="0">
                <a:latin typeface="Courier New" pitchFamily="49" charset="0"/>
                <a:cs typeface="Courier New" pitchFamily="49" charset="0"/>
              </a:rPr>
              <a:t>(</a:t>
            </a:r>
            <a:r>
              <a:rPr lang="en-US" sz="2000" b="1" dirty="0" smtClean="0">
                <a:latin typeface="Courier New" pitchFamily="49" charset="0"/>
                <a:cs typeface="Courier New" pitchFamily="49" charset="0"/>
              </a:rPr>
              <a:t>“</a:t>
            </a:r>
            <a:r>
              <a:rPr lang="en-US" sz="2000" b="1" dirty="0" err="1">
                <a:latin typeface="Courier New" pitchFamily="49" charset="0"/>
                <a:cs typeface="Courier New" pitchFamily="49" charset="0"/>
              </a:rPr>
              <a:t>otherUser</a:t>
            </a:r>
            <a:r>
              <a:rPr lang="en-US" sz="2000" b="1" dirty="0">
                <a:latin typeface="Courier New" pitchFamily="49" charset="0"/>
                <a:cs typeface="Courier New" pitchFamily="49" charset="0"/>
              </a:rPr>
              <a:t>”, user</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return </a:t>
            </a:r>
            <a:r>
              <a:rPr lang="en-US" sz="2000" dirty="0" err="1" smtClean="0">
                <a:latin typeface="Courier New" pitchFamily="49" charset="0"/>
                <a:cs typeface="Courier New" pitchFamily="49" charset="0"/>
              </a:rPr>
              <a:t>mav</a:t>
            </a:r>
            <a:r>
              <a:rPr lang="en-US" sz="2000" dirty="0" smtClean="0">
                <a:latin typeface="Courier New" pitchFamily="49" charset="0"/>
                <a:cs typeface="Courier New" pitchFamily="49" charset="0"/>
              </a:rPr>
              <a:t>;</a:t>
            </a:r>
          </a:p>
          <a:p>
            <a:r>
              <a:rPr lang="en-US" sz="2000" dirty="0">
                <a:latin typeface="Courier New" pitchFamily="49" charset="0"/>
                <a:cs typeface="Courier New" pitchFamily="49" charset="0"/>
              </a:rPr>
              <a:t>}</a:t>
            </a:r>
          </a:p>
        </p:txBody>
      </p:sp>
      <p:sp>
        <p:nvSpPr>
          <p:cNvPr id="6" name="TextBox 5"/>
          <p:cNvSpPr txBox="1"/>
          <p:nvPr/>
        </p:nvSpPr>
        <p:spPr>
          <a:xfrm>
            <a:off x="296562" y="4876800"/>
            <a:ext cx="8534400" cy="923330"/>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User: ${user}&lt;</a:t>
            </a:r>
            <a:r>
              <a:rPr lang="en-US" dirty="0" err="1" smtClean="0"/>
              <a:t>br</a:t>
            </a:r>
            <a:r>
              <a:rPr lang="en-US" dirty="0" smtClean="0"/>
              <a:t> /&gt;&lt;</a:t>
            </a:r>
            <a:r>
              <a:rPr lang="en-US" dirty="0" err="1" smtClean="0"/>
              <a:t>br</a:t>
            </a:r>
            <a:r>
              <a:rPr lang="en-US" dirty="0" smtClean="0"/>
              <a:t> /&gt;</a:t>
            </a:r>
          </a:p>
          <a:p>
            <a:endParaRPr lang="en-US" dirty="0" smtClean="0"/>
          </a:p>
          <a:p>
            <a:r>
              <a:rPr lang="en-US" dirty="0" smtClean="0"/>
              <a:t>Other User: ${</a:t>
            </a:r>
            <a:r>
              <a:rPr lang="en-US" dirty="0" err="1" smtClean="0"/>
              <a:t>otherUser</a:t>
            </a:r>
            <a:r>
              <a:rPr lang="en-US" dirty="0" smtClean="0"/>
              <a:t>}</a:t>
            </a:r>
            <a:endParaRPr lang="en-US" dirty="0"/>
          </a:p>
        </p:txBody>
      </p:sp>
    </p:spTree>
    <p:extLst>
      <p:ext uri="{BB962C8B-B14F-4D97-AF65-F5344CB8AC3E}">
        <p14:creationId xmlns:p14="http://schemas.microsoft.com/office/powerpoint/2010/main" val="2216146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Putting it all together</a:t>
            </a:r>
            <a:endParaRPr lang="en-US" dirty="0"/>
          </a:p>
        </p:txBody>
      </p:sp>
      <p:sp>
        <p:nvSpPr>
          <p:cNvPr id="3" name="Content Placeholder 2"/>
          <p:cNvSpPr>
            <a:spLocks noGrp="1"/>
          </p:cNvSpPr>
          <p:nvPr>
            <p:ph idx="1"/>
          </p:nvPr>
        </p:nvSpPr>
        <p:spPr/>
        <p:txBody>
          <a:bodyPr/>
          <a:lstStyle/>
          <a:p>
            <a:r>
              <a:rPr lang="en-US" dirty="0" smtClean="0"/>
              <a:t>Add a more complex controller that takes a path </a:t>
            </a:r>
            <a:r>
              <a:rPr lang="en-US" dirty="0" err="1" smtClean="0"/>
              <a:t>param</a:t>
            </a:r>
            <a:r>
              <a:rPr lang="en-US" dirty="0" smtClean="0"/>
              <a:t> and displays it back to the user</a:t>
            </a:r>
          </a:p>
          <a:p>
            <a:r>
              <a:rPr lang="en-US" dirty="0" smtClean="0"/>
              <a:t>Also, have it echo back a header</a:t>
            </a:r>
          </a:p>
        </p:txBody>
      </p:sp>
    </p:spTree>
    <p:extLst>
      <p:ext uri="{BB962C8B-B14F-4D97-AF65-F5344CB8AC3E}">
        <p14:creationId xmlns:p14="http://schemas.microsoft.com/office/powerpoint/2010/main" val="1416423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Part II of this training in 2 weeks</a:t>
            </a:r>
          </a:p>
          <a:p>
            <a:r>
              <a:rPr lang="en-US" dirty="0" smtClean="0"/>
              <a:t>Spring MVC reference documentation</a:t>
            </a:r>
            <a:br>
              <a:rPr lang="en-US" dirty="0" smtClean="0"/>
            </a:br>
            <a:r>
              <a:rPr lang="en-US" dirty="0">
                <a:hlinkClick r:id="rId2"/>
              </a:rPr>
              <a:t>http://static.springsource.org/spring/docs/3.0.x/spring-framework-reference/html/mvc.html</a:t>
            </a:r>
            <a:endParaRPr lang="en-US" dirty="0"/>
          </a:p>
        </p:txBody>
      </p:sp>
    </p:spTree>
    <p:extLst>
      <p:ext uri="{BB962C8B-B14F-4D97-AF65-F5344CB8AC3E}">
        <p14:creationId xmlns:p14="http://schemas.microsoft.com/office/powerpoint/2010/main" val="2818739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Objectives</a:t>
            </a:r>
          </a:p>
        </p:txBody>
      </p:sp>
      <p:sp>
        <p:nvSpPr>
          <p:cNvPr id="8195" name="Content Placeholder 2"/>
          <p:cNvSpPr>
            <a:spLocks noGrp="1"/>
          </p:cNvSpPr>
          <p:nvPr>
            <p:ph idx="1"/>
          </p:nvPr>
        </p:nvSpPr>
        <p:spPr>
          <a:xfrm>
            <a:off x="228600" y="1219200"/>
            <a:ext cx="8686800" cy="4724400"/>
          </a:xfrm>
        </p:spPr>
        <p:txBody>
          <a:bodyPr/>
          <a:lstStyle/>
          <a:p>
            <a:r>
              <a:rPr lang="en-US" dirty="0" smtClean="0"/>
              <a:t>By the end of this training, you should:</a:t>
            </a:r>
            <a:r>
              <a:rPr lang="en-US" dirty="0"/>
              <a:t/>
            </a:r>
            <a:br>
              <a:rPr lang="en-US" dirty="0"/>
            </a:br>
            <a:r>
              <a:rPr lang="en-US" dirty="0" smtClean="0"/>
              <a:t>- Have a general understanding of MVC in general and Spring MVC in particular</a:t>
            </a:r>
            <a:br>
              <a:rPr lang="en-US" dirty="0" smtClean="0"/>
            </a:br>
            <a:r>
              <a:rPr lang="en-US" dirty="0" smtClean="0"/>
              <a:t>- Understand how Spring MVC is configured and be able to add it to any project</a:t>
            </a:r>
            <a:br>
              <a:rPr lang="en-US" dirty="0" smtClean="0"/>
            </a:br>
            <a:r>
              <a:rPr lang="en-US" dirty="0" smtClean="0"/>
              <a:t>- Know how to create a simple controller</a:t>
            </a:r>
            <a:br>
              <a:rPr lang="en-US" dirty="0" smtClean="0"/>
            </a:br>
            <a:r>
              <a:rPr lang="en-US" dirty="0" smtClean="0"/>
              <a:t>- Know how to map an incoming request to a controller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hlinkClick r:id="rId2"/>
              </a:rPr>
              <a:t>http://en.wikipedia.org/wiki/Model%E2%80%93view%E2%80%93controller</a:t>
            </a:r>
            <a:endParaRPr lang="en-US" dirty="0" smtClean="0">
              <a:hlinkClick r:id="rId3"/>
            </a:endParaRPr>
          </a:p>
          <a:p>
            <a:r>
              <a:rPr lang="en-US" dirty="0" smtClean="0">
                <a:hlinkClick r:id="rId3"/>
              </a:rPr>
              <a:t>http</a:t>
            </a:r>
            <a:r>
              <a:rPr lang="en-US" dirty="0">
                <a:hlinkClick r:id="rId3"/>
              </a:rPr>
              <a:t>://</a:t>
            </a:r>
            <a:r>
              <a:rPr lang="en-US" dirty="0" smtClean="0">
                <a:hlinkClick r:id="rId3"/>
              </a:rPr>
              <a:t>en.wikipedia.org/wiki/Spring_Framework#Model-view-controller_framework</a:t>
            </a:r>
            <a:endParaRPr lang="en-US" dirty="0" smtClean="0"/>
          </a:p>
          <a:p>
            <a:r>
              <a:rPr lang="en-US" dirty="0">
                <a:hlinkClick r:id="rId4"/>
              </a:rPr>
              <a:t>http://static.springsource.org/spring/docs/3.0.x/spring-framework-reference/html/mvc.html</a:t>
            </a:r>
            <a:endParaRPr lang="en-US" dirty="0" smtClean="0"/>
          </a:p>
          <a:p>
            <a:endParaRPr lang="en-US" dirty="0"/>
          </a:p>
        </p:txBody>
      </p:sp>
    </p:spTree>
    <p:extLst>
      <p:ext uri="{BB962C8B-B14F-4D97-AF65-F5344CB8AC3E}">
        <p14:creationId xmlns:p14="http://schemas.microsoft.com/office/powerpoint/2010/main" val="42039823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Notice</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DispatcherServlet</a:t>
            </a:r>
            <a:r>
              <a:rPr lang="en-US" dirty="0" smtClean="0"/>
              <a:t> image copyright info:</a:t>
            </a:r>
          </a:p>
          <a:p>
            <a:r>
              <a:rPr lang="en-US" sz="1600" dirty="0"/>
              <a:t>Copyright © 2004-2010 Rod Johnson, </a:t>
            </a:r>
            <a:r>
              <a:rPr lang="en-US" sz="1600" dirty="0" err="1"/>
              <a:t>Juergen</a:t>
            </a:r>
            <a:r>
              <a:rPr lang="en-US" sz="1600" dirty="0"/>
              <a:t> </a:t>
            </a:r>
            <a:r>
              <a:rPr lang="en-US" sz="1600" dirty="0" err="1"/>
              <a:t>Hoeller</a:t>
            </a:r>
            <a:r>
              <a:rPr lang="en-US" sz="1600" dirty="0"/>
              <a:t>, Keith Donald, Colin </a:t>
            </a:r>
            <a:r>
              <a:rPr lang="en-US" sz="1600" dirty="0" err="1"/>
              <a:t>Sampaleanu</a:t>
            </a:r>
            <a:r>
              <a:rPr lang="en-US" sz="1600" dirty="0"/>
              <a:t>, Rob </a:t>
            </a:r>
            <a:r>
              <a:rPr lang="en-US" sz="1600" dirty="0" err="1"/>
              <a:t>Harrop</a:t>
            </a:r>
            <a:r>
              <a:rPr lang="en-US" sz="1600" dirty="0"/>
              <a:t>, </a:t>
            </a:r>
            <a:r>
              <a:rPr lang="en-US" sz="1600" dirty="0" err="1"/>
              <a:t>Alef</a:t>
            </a:r>
            <a:r>
              <a:rPr lang="en-US" sz="1600" dirty="0"/>
              <a:t> </a:t>
            </a:r>
            <a:r>
              <a:rPr lang="en-US" sz="1600" dirty="0" err="1"/>
              <a:t>Arendsen</a:t>
            </a:r>
            <a:r>
              <a:rPr lang="en-US" sz="1600" dirty="0"/>
              <a:t>, Thomas </a:t>
            </a:r>
            <a:r>
              <a:rPr lang="en-US" sz="1600" dirty="0" err="1"/>
              <a:t>Risberg</a:t>
            </a:r>
            <a:r>
              <a:rPr lang="en-US" sz="1600" dirty="0"/>
              <a:t>, Darren Davison, </a:t>
            </a:r>
            <a:r>
              <a:rPr lang="en-US" sz="1600" dirty="0" err="1"/>
              <a:t>Dmitriy</a:t>
            </a:r>
            <a:r>
              <a:rPr lang="en-US" sz="1600" dirty="0"/>
              <a:t> </a:t>
            </a:r>
            <a:r>
              <a:rPr lang="en-US" sz="1600" dirty="0" err="1"/>
              <a:t>Kopylenko</a:t>
            </a:r>
            <a:r>
              <a:rPr lang="en-US" sz="1600" dirty="0"/>
              <a:t>, Mark Pollack, Thierry </a:t>
            </a:r>
            <a:r>
              <a:rPr lang="en-US" sz="1600" dirty="0" err="1"/>
              <a:t>Templier</a:t>
            </a:r>
            <a:r>
              <a:rPr lang="en-US" sz="1600" dirty="0"/>
              <a:t>, Erwin </a:t>
            </a:r>
            <a:r>
              <a:rPr lang="en-US" sz="1600" dirty="0" err="1"/>
              <a:t>Vervaet</a:t>
            </a:r>
            <a:r>
              <a:rPr lang="en-US" sz="1600" dirty="0"/>
              <a:t>, Portia Tung, Ben Hale, Adrian </a:t>
            </a:r>
            <a:r>
              <a:rPr lang="en-US" sz="1600" dirty="0" err="1"/>
              <a:t>Colyer</a:t>
            </a:r>
            <a:r>
              <a:rPr lang="en-US" sz="1600" dirty="0"/>
              <a:t>, John Lewis, </a:t>
            </a:r>
            <a:r>
              <a:rPr lang="en-US" sz="1600" dirty="0" err="1"/>
              <a:t>Costin</a:t>
            </a:r>
            <a:r>
              <a:rPr lang="en-US" sz="1600" dirty="0"/>
              <a:t> </a:t>
            </a:r>
            <a:r>
              <a:rPr lang="en-US" sz="1600" dirty="0" err="1"/>
              <a:t>Leau</a:t>
            </a:r>
            <a:r>
              <a:rPr lang="en-US" sz="1600" dirty="0"/>
              <a:t>, Mark Fisher, Sam </a:t>
            </a:r>
            <a:r>
              <a:rPr lang="en-US" sz="1600" dirty="0" err="1"/>
              <a:t>Brannen</a:t>
            </a:r>
            <a:r>
              <a:rPr lang="en-US" sz="1600" dirty="0"/>
              <a:t>, </a:t>
            </a:r>
            <a:r>
              <a:rPr lang="en-US" sz="1600" dirty="0" err="1"/>
              <a:t>Ramnivas</a:t>
            </a:r>
            <a:r>
              <a:rPr lang="en-US" sz="1600" dirty="0"/>
              <a:t> </a:t>
            </a:r>
            <a:r>
              <a:rPr lang="en-US" sz="1600" dirty="0" err="1"/>
              <a:t>Laddad</a:t>
            </a:r>
            <a:r>
              <a:rPr lang="en-US" sz="1600" dirty="0"/>
              <a:t>, </a:t>
            </a:r>
            <a:r>
              <a:rPr lang="en-US" sz="1600" dirty="0" err="1"/>
              <a:t>Arjen</a:t>
            </a:r>
            <a:r>
              <a:rPr lang="en-US" sz="1600" dirty="0"/>
              <a:t> </a:t>
            </a:r>
            <a:r>
              <a:rPr lang="en-US" sz="1600" dirty="0" err="1"/>
              <a:t>Poutsma</a:t>
            </a:r>
            <a:r>
              <a:rPr lang="en-US" sz="1600" dirty="0"/>
              <a:t>, Chris Beams, </a:t>
            </a:r>
            <a:r>
              <a:rPr lang="en-US" sz="1600" dirty="0" err="1"/>
              <a:t>Tareq</a:t>
            </a:r>
            <a:r>
              <a:rPr lang="en-US" sz="1600" dirty="0"/>
              <a:t> </a:t>
            </a:r>
            <a:r>
              <a:rPr lang="en-US" sz="1600" dirty="0" err="1"/>
              <a:t>Abedrabbo</a:t>
            </a:r>
            <a:r>
              <a:rPr lang="en-US" sz="1600" dirty="0"/>
              <a:t>, Andy Clement, Dave </a:t>
            </a:r>
            <a:r>
              <a:rPr lang="en-US" sz="1600" dirty="0" err="1"/>
              <a:t>Syer</a:t>
            </a:r>
            <a:r>
              <a:rPr lang="en-US" sz="1600" dirty="0"/>
              <a:t>, Oliver </a:t>
            </a:r>
            <a:r>
              <a:rPr lang="en-US" sz="1600" dirty="0" err="1"/>
              <a:t>Gierke</a:t>
            </a:r>
            <a:endParaRPr lang="en-US" sz="1600" dirty="0"/>
          </a:p>
          <a:p>
            <a:r>
              <a:rPr lang="en-US" sz="1600" i="1" dirty="0"/>
              <a:t>Copies of this document may be made for your own use and for distribution to others, provided that you do not charge any fee for such copies and further provided that each copy contains this Copyright Notice, whether distributed in print or electronically.</a:t>
            </a:r>
          </a:p>
          <a:p>
            <a:r>
              <a:rPr lang="en-US" sz="1600" dirty="0">
                <a:hlinkClick r:id="rId2"/>
              </a:rPr>
              <a:t>http://static.springsource.org/spring/docs/3.0.x/spring-framework-reference/html/mvc.html#mvc-servlet</a:t>
            </a:r>
            <a:endParaRPr lang="en-US" sz="1600" dirty="0"/>
          </a:p>
        </p:txBody>
      </p:sp>
    </p:spTree>
    <p:extLst>
      <p:ext uri="{BB962C8B-B14F-4D97-AF65-F5344CB8AC3E}">
        <p14:creationId xmlns:p14="http://schemas.microsoft.com/office/powerpoint/2010/main" val="3366887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MVC?</a:t>
            </a:r>
            <a:endParaRPr lang="en-US" dirty="0"/>
          </a:p>
        </p:txBody>
      </p:sp>
      <p:sp>
        <p:nvSpPr>
          <p:cNvPr id="3" name="Content Placeholder 2"/>
          <p:cNvSpPr>
            <a:spLocks noGrp="1"/>
          </p:cNvSpPr>
          <p:nvPr>
            <p:ph idx="1"/>
          </p:nvPr>
        </p:nvSpPr>
        <p:spPr/>
        <p:txBody>
          <a:bodyPr/>
          <a:lstStyle/>
          <a:p>
            <a:r>
              <a:rPr lang="en-US" dirty="0" smtClean="0"/>
              <a:t>Well-established architectural pattern for dealing with UI</a:t>
            </a:r>
          </a:p>
          <a:p>
            <a:r>
              <a:rPr lang="en-US" b="1" dirty="0" smtClean="0"/>
              <a:t>Model</a:t>
            </a:r>
            <a:r>
              <a:rPr lang="en-US" dirty="0" smtClean="0"/>
              <a:t> manages the behavior and data of the application</a:t>
            </a:r>
          </a:p>
          <a:p>
            <a:r>
              <a:rPr lang="en-US" b="1" dirty="0" smtClean="0"/>
              <a:t>View</a:t>
            </a:r>
            <a:r>
              <a:rPr lang="en-US" dirty="0" smtClean="0"/>
              <a:t> renders the model into UI elements</a:t>
            </a:r>
          </a:p>
          <a:p>
            <a:r>
              <a:rPr lang="en-US" b="1" dirty="0" smtClean="0"/>
              <a:t>Controller</a:t>
            </a:r>
            <a:r>
              <a:rPr lang="en-US" dirty="0" smtClean="0"/>
              <a:t> processes user inputs and generates a response by operating on model objects</a:t>
            </a:r>
            <a:endParaRPr lang="en-US" dirty="0"/>
          </a:p>
        </p:txBody>
      </p:sp>
    </p:spTree>
    <p:extLst>
      <p:ext uri="{BB962C8B-B14F-4D97-AF65-F5344CB8AC3E}">
        <p14:creationId xmlns:p14="http://schemas.microsoft.com/office/powerpoint/2010/main" val="198176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a Web Application</a:t>
            </a:r>
            <a:endParaRPr lang="en-US" dirty="0"/>
          </a:p>
        </p:txBody>
      </p:sp>
      <p:sp>
        <p:nvSpPr>
          <p:cNvPr id="3" name="Content Placeholder 2"/>
          <p:cNvSpPr>
            <a:spLocks noGrp="1"/>
          </p:cNvSpPr>
          <p:nvPr>
            <p:ph idx="1"/>
          </p:nvPr>
        </p:nvSpPr>
        <p:spPr/>
        <p:txBody>
          <a:bodyPr/>
          <a:lstStyle/>
          <a:p>
            <a:r>
              <a:rPr lang="en-US" dirty="0" smtClean="0"/>
              <a:t>The model is the data and business/domain logic for your application</a:t>
            </a:r>
          </a:p>
          <a:p>
            <a:r>
              <a:rPr lang="en-US" dirty="0" smtClean="0"/>
              <a:t>The view is typically HTML generated by your application</a:t>
            </a:r>
          </a:p>
          <a:p>
            <a:r>
              <a:rPr lang="en-US" dirty="0" smtClean="0"/>
              <a:t>The controller receives HTTP requests and decides which domain objects to use to carry out specific tasks</a:t>
            </a:r>
            <a:endParaRPr lang="en-US" dirty="0"/>
          </a:p>
        </p:txBody>
      </p:sp>
    </p:spTree>
    <p:extLst>
      <p:ext uri="{BB962C8B-B14F-4D97-AF65-F5344CB8AC3E}">
        <p14:creationId xmlns:p14="http://schemas.microsoft.com/office/powerpoint/2010/main" val="3131364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MVC</a:t>
            </a:r>
            <a:endParaRPr lang="en-US" dirty="0"/>
          </a:p>
        </p:txBody>
      </p:sp>
      <p:sp>
        <p:nvSpPr>
          <p:cNvPr id="3" name="Content Placeholder 2"/>
          <p:cNvSpPr>
            <a:spLocks noGrp="1"/>
          </p:cNvSpPr>
          <p:nvPr>
            <p:ph idx="1"/>
          </p:nvPr>
        </p:nvSpPr>
        <p:spPr/>
        <p:txBody>
          <a:bodyPr/>
          <a:lstStyle/>
          <a:p>
            <a:r>
              <a:rPr lang="en-US" dirty="0" smtClean="0"/>
              <a:t>Decoupling views and models</a:t>
            </a:r>
          </a:p>
          <a:p>
            <a:r>
              <a:rPr lang="en-US" dirty="0" smtClean="0"/>
              <a:t>Reduces the complexity of your design</a:t>
            </a:r>
          </a:p>
          <a:p>
            <a:r>
              <a:rPr lang="en-US" dirty="0" smtClean="0"/>
              <a:t>Makes code more flexible</a:t>
            </a:r>
          </a:p>
          <a:p>
            <a:r>
              <a:rPr lang="en-US" dirty="0" smtClean="0"/>
              <a:t>Makes code more maintainable</a:t>
            </a:r>
          </a:p>
          <a:p>
            <a:endParaRPr lang="en-US" dirty="0"/>
          </a:p>
        </p:txBody>
      </p:sp>
    </p:spTree>
    <p:extLst>
      <p:ext uri="{BB962C8B-B14F-4D97-AF65-F5344CB8AC3E}">
        <p14:creationId xmlns:p14="http://schemas.microsoft.com/office/powerpoint/2010/main" val="3022141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MVC?</a:t>
            </a:r>
            <a:endParaRPr lang="en-US" dirty="0"/>
          </a:p>
        </p:txBody>
      </p:sp>
      <p:sp>
        <p:nvSpPr>
          <p:cNvPr id="3" name="Content Placeholder 2"/>
          <p:cNvSpPr>
            <a:spLocks noGrp="1"/>
          </p:cNvSpPr>
          <p:nvPr>
            <p:ph idx="1"/>
          </p:nvPr>
        </p:nvSpPr>
        <p:spPr/>
        <p:txBody>
          <a:bodyPr/>
          <a:lstStyle/>
          <a:p>
            <a:r>
              <a:rPr lang="en-US" dirty="0" smtClean="0"/>
              <a:t>MVC Web Framework</a:t>
            </a:r>
          </a:p>
          <a:p>
            <a:r>
              <a:rPr lang="en-US" dirty="0" smtClean="0"/>
              <a:t>Developed by the Spring team in response to what they felt were deficiencies in frameworks like Struts</a:t>
            </a:r>
          </a:p>
          <a:p>
            <a:r>
              <a:rPr lang="en-US" dirty="0" smtClean="0"/>
              <a:t>Deeply integrated with Spring</a:t>
            </a:r>
          </a:p>
          <a:p>
            <a:r>
              <a:rPr lang="en-US" dirty="0" smtClean="0"/>
              <a:t>Allows most parts to be customized (</a:t>
            </a:r>
            <a:r>
              <a:rPr lang="en-US" dirty="0" err="1" smtClean="0"/>
              <a:t>ie</a:t>
            </a:r>
            <a:r>
              <a:rPr lang="en-US" dirty="0" smtClean="0"/>
              <a:t>, you can use pretty much any view technology)</a:t>
            </a:r>
          </a:p>
          <a:p>
            <a:r>
              <a:rPr lang="en-US" dirty="0" err="1"/>
              <a:t>RESTful</a:t>
            </a:r>
            <a:r>
              <a:rPr lang="en-US" dirty="0"/>
              <a:t> functionality (URI templates, Content </a:t>
            </a:r>
            <a:r>
              <a:rPr lang="en-US" dirty="0" smtClean="0"/>
              <a:t>Negotiation)</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902333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Features</a:t>
            </a:r>
            <a:endParaRPr lang="en-US" dirty="0"/>
          </a:p>
        </p:txBody>
      </p:sp>
      <p:sp>
        <p:nvSpPr>
          <p:cNvPr id="3" name="Content Placeholder 2"/>
          <p:cNvSpPr>
            <a:spLocks noGrp="1"/>
          </p:cNvSpPr>
          <p:nvPr>
            <p:ph idx="1"/>
          </p:nvPr>
        </p:nvSpPr>
        <p:spPr/>
        <p:txBody>
          <a:bodyPr/>
          <a:lstStyle/>
          <a:p>
            <a:r>
              <a:rPr lang="en-US" dirty="0" smtClean="0"/>
              <a:t>Clear separation of roles</a:t>
            </a:r>
          </a:p>
          <a:p>
            <a:r>
              <a:rPr lang="en-US" dirty="0" smtClean="0"/>
              <a:t>Simple, powerful annotation-based configuration</a:t>
            </a:r>
          </a:p>
          <a:p>
            <a:r>
              <a:rPr lang="en-US" dirty="0" smtClean="0"/>
              <a:t>Controllers are configured via Spring, which makes them easy to use with other Spring objects and makes them easy to test</a:t>
            </a:r>
          </a:p>
          <a:p>
            <a:r>
              <a:rPr lang="en-US" dirty="0" smtClean="0"/>
              <a:t>Customizable data binding</a:t>
            </a:r>
          </a:p>
          <a:p>
            <a:r>
              <a:rPr lang="en-US" dirty="0" smtClean="0"/>
              <a:t>Flexible view technology</a:t>
            </a:r>
          </a:p>
          <a:p>
            <a:r>
              <a:rPr lang="en-US" dirty="0" smtClean="0"/>
              <a:t>Customizable handler mapping and view resolution</a:t>
            </a:r>
          </a:p>
          <a:p>
            <a:endParaRPr lang="en-US" dirty="0"/>
          </a:p>
        </p:txBody>
      </p:sp>
    </p:spTree>
    <p:extLst>
      <p:ext uri="{BB962C8B-B14F-4D97-AF65-F5344CB8AC3E}">
        <p14:creationId xmlns:p14="http://schemas.microsoft.com/office/powerpoint/2010/main" val="3255898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omcatPresentation">
  <a:themeElements>
    <a:clrScheme name="Custom 3">
      <a:dk1>
        <a:srgbClr val="3B3B35"/>
      </a:dk1>
      <a:lt1>
        <a:srgbClr val="E9E4DF"/>
      </a:lt1>
      <a:dk2>
        <a:srgbClr val="5F5F5D"/>
      </a:dk2>
      <a:lt2>
        <a:srgbClr val="E7E2DD"/>
      </a:lt2>
      <a:accent1>
        <a:srgbClr val="3C483C"/>
      </a:accent1>
      <a:accent2>
        <a:srgbClr val="656784"/>
      </a:accent2>
      <a:accent3>
        <a:srgbClr val="564E5B"/>
      </a:accent3>
      <a:accent4>
        <a:srgbClr val="7E5656"/>
      </a:accent4>
      <a:accent5>
        <a:srgbClr val="8C7767"/>
      </a:accent5>
      <a:accent6>
        <a:srgbClr val="C8B79C"/>
      </a:accent6>
      <a:hlink>
        <a:srgbClr val="1D1D1A"/>
      </a:hlink>
      <a:folHlink>
        <a:srgbClr val="5F5F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TomcatPresentation</Template>
  <TotalTime>1110</TotalTime>
  <Words>1774</Words>
  <Application>Microsoft Office PowerPoint</Application>
  <PresentationFormat>On-screen Show (4:3)</PresentationFormat>
  <Paragraphs>339</Paragraphs>
  <Slides>41</Slides>
  <Notes>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TomcatPresentation</vt:lpstr>
      <vt:lpstr>PowerPoint Presentation</vt:lpstr>
      <vt:lpstr>Notes</vt:lpstr>
      <vt:lpstr>A Note About Security</vt:lpstr>
      <vt:lpstr>Objectives</vt:lpstr>
      <vt:lpstr>What is MVC?</vt:lpstr>
      <vt:lpstr>MVC in a Web Application</vt:lpstr>
      <vt:lpstr>Benefits of MVC</vt:lpstr>
      <vt:lpstr>What is Spring MVC?</vt:lpstr>
      <vt:lpstr>Spring MVC Features</vt:lpstr>
      <vt:lpstr>DispatcherServlet</vt:lpstr>
      <vt:lpstr>Adding Spring MVC to a project</vt:lpstr>
      <vt:lpstr>Step 1: Add dependencies</vt:lpstr>
      <vt:lpstr>Step 2: Configure web.xml</vt:lpstr>
      <vt:lpstr>Step 3: Add the configuration file</vt:lpstr>
      <vt:lpstr>Step 3, Continued</vt:lpstr>
      <vt:lpstr>Step 3, Continued</vt:lpstr>
      <vt:lpstr>Hierarchy of Contexts</vt:lpstr>
      <vt:lpstr>Context Hierarchy</vt:lpstr>
      <vt:lpstr>Simple request mapping</vt:lpstr>
      <vt:lpstr>Simple request mapping</vt:lpstr>
      <vt:lpstr>Lab 1: Configure a project</vt:lpstr>
      <vt:lpstr>Simple Controller</vt:lpstr>
      <vt:lpstr>Advanced Request Mapping</vt:lpstr>
      <vt:lpstr>@RequestMapping – Class level</vt:lpstr>
      <vt:lpstr>@RequestMapping – HTTP Methods</vt:lpstr>
      <vt:lpstr>@RequestMapping – Request Params</vt:lpstr>
      <vt:lpstr>@RequestMapping – URI Templates</vt:lpstr>
      <vt:lpstr>Lab 2: Create a controller</vt:lpstr>
      <vt:lpstr>Controller Method Arguments</vt:lpstr>
      <vt:lpstr>Supported Method Arguments</vt:lpstr>
      <vt:lpstr>Supported Annotations on params</vt:lpstr>
      <vt:lpstr>Method Arguments (Samples)</vt:lpstr>
      <vt:lpstr>Method Arguments (Samples)</vt:lpstr>
      <vt:lpstr>Method Arguments (Samples)</vt:lpstr>
      <vt:lpstr>The Model</vt:lpstr>
      <vt:lpstr>ModelMap</vt:lpstr>
      <vt:lpstr>ModelAndView</vt:lpstr>
      <vt:lpstr>Lab 3: Putting it all together</vt:lpstr>
      <vt:lpstr>Next Steps</vt:lpstr>
      <vt:lpstr>Sources</vt:lpstr>
      <vt:lpstr>Copyright Notice</vt:lpstr>
    </vt:vector>
  </TitlesOfParts>
  <Company>LDS Church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Uresk</dc:creator>
  <cp:lastModifiedBy>Spencer Uresk</cp:lastModifiedBy>
  <cp:revision>117</cp:revision>
  <dcterms:created xsi:type="dcterms:W3CDTF">2011-06-29T00:06:34Z</dcterms:created>
  <dcterms:modified xsi:type="dcterms:W3CDTF">2011-07-05T23:24:39Z</dcterms:modified>
</cp:coreProperties>
</file>