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K Grotesk Bold" panose="020B0604020202020204" charset="0"/>
      <p:regular r:id="rId18"/>
    </p:embeddedFont>
    <p:embeddedFont>
      <p:font typeface="HK Grotesk Light" panose="020B0604020202020204" charset="0"/>
      <p:regular r:id="rId19"/>
    </p:embeddedFont>
    <p:embeddedFont>
      <p:font typeface="HK Grotesk Light Bold" panose="020B0604020202020204" charset="0"/>
      <p:regular r:id="rId20"/>
    </p:embeddedFont>
    <p:embeddedFont>
      <p:font typeface="HK Grotesk Light Bold Italics" panose="020B0604020202020204" charset="0"/>
      <p:regular r:id="rId21"/>
    </p:embeddedFont>
    <p:embeddedFont>
      <p:font typeface="HK Grotesk Light Italics" panose="020B0604020202020204" charset="0"/>
      <p:regular r:id="rId22"/>
    </p:embeddedFont>
    <p:embeddedFont>
      <p:font typeface="Open Sans Light" panose="020B0306030504020204" pitchFamily="34" charset="0"/>
      <p:regular r:id="rId23"/>
      <p:italic r:id="rId24"/>
    </p:embeddedFont>
    <p:embeddedFont>
      <p:font typeface="Open Sans Light Italics" panose="020B0604020202020204" charset="0"/>
      <p:regular r:id="rId25"/>
    </p:embeddedFont>
    <p:embeddedFont>
      <p:font typeface="Open Sauce Light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" userId="ed1ee59d332d4e5c" providerId="LiveId" clId="{DC3A26F4-C798-49D8-A82A-3C9C6E12B6FF}"/>
    <pc:docChg chg="modSld">
      <pc:chgData name="Radhika" userId="ed1ee59d332d4e5c" providerId="LiveId" clId="{DC3A26F4-C798-49D8-A82A-3C9C6E12B6FF}" dt="2021-06-07T13:55:41.892" v="7" actId="20577"/>
      <pc:docMkLst>
        <pc:docMk/>
      </pc:docMkLst>
      <pc:sldChg chg="modNotesTx">
        <pc:chgData name="Radhika" userId="ed1ee59d332d4e5c" providerId="LiveId" clId="{DC3A26F4-C798-49D8-A82A-3C9C6E12B6FF}" dt="2021-06-07T13:55:41.892" v="7" actId="20577"/>
        <pc:sldMkLst>
          <pc:docMk/>
          <pc:sldMk cId="0" sldId="257"/>
        </pc:sldMkLst>
      </pc:sldChg>
      <pc:sldChg chg="modNotesTx">
        <pc:chgData name="Radhika" userId="ed1ee59d332d4e5c" providerId="LiveId" clId="{DC3A26F4-C798-49D8-A82A-3C9C6E12B6FF}" dt="2021-06-07T13:55:37.209" v="6" actId="20577"/>
        <pc:sldMkLst>
          <pc:docMk/>
          <pc:sldMk cId="0" sldId="258"/>
        </pc:sldMkLst>
      </pc:sldChg>
      <pc:sldChg chg="modNotesTx">
        <pc:chgData name="Radhika" userId="ed1ee59d332d4e5c" providerId="LiveId" clId="{DC3A26F4-C798-49D8-A82A-3C9C6E12B6FF}" dt="2021-06-07T13:55:33.001" v="5" actId="20577"/>
        <pc:sldMkLst>
          <pc:docMk/>
          <pc:sldMk cId="0" sldId="259"/>
        </pc:sldMkLst>
      </pc:sldChg>
      <pc:sldChg chg="modNotesTx">
        <pc:chgData name="Radhika" userId="ed1ee59d332d4e5c" providerId="LiveId" clId="{DC3A26F4-C798-49D8-A82A-3C9C6E12B6FF}" dt="2021-06-07T13:55:29.613" v="4" actId="20577"/>
        <pc:sldMkLst>
          <pc:docMk/>
          <pc:sldMk cId="0" sldId="260"/>
        </pc:sldMkLst>
      </pc:sldChg>
      <pc:sldChg chg="modNotesTx">
        <pc:chgData name="Radhika" userId="ed1ee59d332d4e5c" providerId="LiveId" clId="{DC3A26F4-C798-49D8-A82A-3C9C6E12B6FF}" dt="2021-06-07T13:55:25.839" v="3" actId="20577"/>
        <pc:sldMkLst>
          <pc:docMk/>
          <pc:sldMk cId="0" sldId="261"/>
        </pc:sldMkLst>
      </pc:sldChg>
      <pc:sldChg chg="modNotesTx">
        <pc:chgData name="Radhika" userId="ed1ee59d332d4e5c" providerId="LiveId" clId="{DC3A26F4-C798-49D8-A82A-3C9C6E12B6FF}" dt="2021-06-07T13:55:20.988" v="2" actId="20577"/>
        <pc:sldMkLst>
          <pc:docMk/>
          <pc:sldMk cId="0" sldId="262"/>
        </pc:sldMkLst>
      </pc:sldChg>
      <pc:sldChg chg="modNotesTx">
        <pc:chgData name="Radhika" userId="ed1ee59d332d4e5c" providerId="LiveId" clId="{DC3A26F4-C798-49D8-A82A-3C9C6E12B6FF}" dt="2021-06-07T13:55:17.524" v="1" actId="20577"/>
        <pc:sldMkLst>
          <pc:docMk/>
          <pc:sldMk cId="0" sldId="263"/>
        </pc:sldMkLst>
      </pc:sldChg>
      <pc:sldChg chg="modNotesTx">
        <pc:chgData name="Radhika" userId="ed1ee59d332d4e5c" providerId="LiveId" clId="{DC3A26F4-C798-49D8-A82A-3C9C6E12B6FF}" dt="2021-06-07T13:55:12.673" v="0" actId="2057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2" Type="http://schemas.openxmlformats.org/officeDocument/2006/relationships/video" Target="https://www.youtube.com/embed/sunMMFBLVXo?feature=oembed" TargetMode="External"/><Relationship Id="rId1" Type="http://schemas.openxmlformats.org/officeDocument/2006/relationships/video" Target="https://www.youtube.com/embed/fB3uEDhxee8?feature=oembed" TargetMode="External"/><Relationship Id="rId6" Type="http://schemas.openxmlformats.org/officeDocument/2006/relationships/image" Target="../media/image20.png"/><Relationship Id="rId11" Type="http://schemas.openxmlformats.org/officeDocument/2006/relationships/image" Target="../media/image24.jpeg"/><Relationship Id="rId5" Type="http://schemas.openxmlformats.org/officeDocument/2006/relationships/image" Target="../media/image7.png"/><Relationship Id="rId10" Type="http://schemas.openxmlformats.org/officeDocument/2006/relationships/image" Target="../media/image23.jpe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3207" y="5758387"/>
            <a:ext cx="8523328" cy="44747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05526" y="5831050"/>
            <a:ext cx="8431010" cy="302150"/>
            <a:chOff x="0" y="0"/>
            <a:chExt cx="14458440" cy="518160"/>
          </a:xfrm>
        </p:grpSpPr>
        <p:sp>
          <p:nvSpPr>
            <p:cNvPr id="4" name="Freeform 4"/>
            <p:cNvSpPr/>
            <p:nvPr/>
          </p:nvSpPr>
          <p:spPr>
            <a:xfrm>
              <a:off x="6350" y="6350"/>
              <a:ext cx="14445740" cy="505460"/>
            </a:xfrm>
            <a:custGeom>
              <a:avLst/>
              <a:gdLst/>
              <a:ahLst/>
              <a:cxnLst/>
              <a:rect l="l" t="t" r="r" b="b"/>
              <a:pathLst>
                <a:path w="14445740" h="505460">
                  <a:moveTo>
                    <a:pt x="252730" y="0"/>
                  </a:moveTo>
                  <a:lnTo>
                    <a:pt x="14193010" y="0"/>
                  </a:lnTo>
                  <a:cubicBezTo>
                    <a:pt x="14332710" y="0"/>
                    <a:pt x="14445740" y="113030"/>
                    <a:pt x="14445740" y="252730"/>
                  </a:cubicBezTo>
                  <a:cubicBezTo>
                    <a:pt x="14445740" y="392430"/>
                    <a:pt x="14332710" y="505460"/>
                    <a:pt x="14193010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FF3A21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14598585" y="5004626"/>
            <a:ext cx="5290445" cy="27774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273" y="564340"/>
            <a:ext cx="910808" cy="909669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836448" y="1233238"/>
            <a:ext cx="3349700" cy="33497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l="-9" r="-9" b="-20"/>
              </a:stretch>
            </a:blip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124459" y="4837808"/>
            <a:ext cx="2773679" cy="118921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225815" y="0"/>
            <a:ext cx="3062185" cy="83731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18066" y="2781810"/>
            <a:ext cx="8232438" cy="270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49"/>
              </a:lnSpc>
            </a:pPr>
            <a:r>
              <a:rPr lang="en-US" sz="9951">
                <a:solidFill>
                  <a:srgbClr val="000000"/>
                </a:solidFill>
                <a:latin typeface="HK Grotesk Bold Bold"/>
              </a:rPr>
              <a:t>Adding AI to Edge Devices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5531" y="9048092"/>
            <a:ext cx="1739256" cy="37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14"/>
              </a:lnSpc>
              <a:spcBef>
                <a:spcPct val="0"/>
              </a:spcBef>
            </a:pPr>
            <a:r>
              <a:rPr lang="en-US" sz="2153" u="none" spc="43">
                <a:solidFill>
                  <a:srgbClr val="000000"/>
                </a:solidFill>
                <a:latin typeface="HK Grotesk Light"/>
              </a:rPr>
              <a:t>Presented by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54787" y="9049992"/>
            <a:ext cx="2981462" cy="36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14"/>
              </a:lnSpc>
              <a:spcBef>
                <a:spcPct val="0"/>
              </a:spcBef>
            </a:pPr>
            <a:r>
              <a:rPr lang="en-US" sz="2153" spc="43">
                <a:solidFill>
                  <a:srgbClr val="000000"/>
                </a:solidFill>
                <a:latin typeface="HK Grotesk Bold"/>
              </a:rPr>
              <a:t>Radhika Sethi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9079" y="6557953"/>
            <a:ext cx="4912358" cy="118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HK Grotesk Light"/>
              </a:rPr>
              <a:t>Eaton Pratibha Award, April 2021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10218" y="846773"/>
            <a:ext cx="207142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27658" y="841913"/>
            <a:ext cx="250859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Light"/>
              </a:rPr>
              <a:t>April 21, 2021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65993" y="5187940"/>
            <a:ext cx="2090611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HK Grotesk Light"/>
              </a:rPr>
              <a:t>Radhika Sethi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22624" y="5969872"/>
            <a:ext cx="3977348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47" dirty="0">
                <a:solidFill>
                  <a:srgbClr val="FF3A21"/>
                </a:solidFill>
                <a:latin typeface="HK Grotesk Bold Bold"/>
              </a:rPr>
              <a:t>ROLL NO - 3456</a:t>
            </a:r>
          </a:p>
          <a:p>
            <a:pPr algn="ctr">
              <a:lnSpc>
                <a:spcPts val="2239"/>
              </a:lnSpc>
            </a:pPr>
            <a:r>
              <a:rPr lang="en-US" sz="1600" spc="48" dirty="0">
                <a:solidFill>
                  <a:srgbClr val="FF3A21"/>
                </a:solidFill>
                <a:latin typeface="HK Grotesk Bold Bold"/>
              </a:rPr>
              <a:t>C22018221381</a:t>
            </a:r>
          </a:p>
          <a:p>
            <a:pPr algn="ctr">
              <a:lnSpc>
                <a:spcPts val="2239"/>
              </a:lnSpc>
            </a:pPr>
            <a:r>
              <a:rPr lang="en-US" sz="1599" spc="47" dirty="0">
                <a:solidFill>
                  <a:srgbClr val="FF3A21"/>
                </a:solidFill>
                <a:latin typeface="HK Grotesk Bold Bold"/>
              </a:rPr>
              <a:t>COMPUTER ENGINEERING</a:t>
            </a:r>
          </a:p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599" spc="47" dirty="0">
                <a:solidFill>
                  <a:srgbClr val="FF3A21"/>
                </a:solidFill>
                <a:latin typeface="HK Grotesk Bold Bold"/>
              </a:rPr>
              <a:t>CUMMINS COLLEGE OF ENGINEERING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36448" y="7211352"/>
            <a:ext cx="406608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R&amp;D Head at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AICVS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Co-Lead at Google's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DSC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Contributing at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OpenMined</a:t>
            </a:r>
            <a:r>
              <a:rPr lang="en-US" sz="1800">
                <a:solidFill>
                  <a:srgbClr val="000000"/>
                </a:solidFill>
                <a:latin typeface="HK Grotesk Light"/>
              </a:rPr>
              <a:t>,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HinglishNLP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Volunteer at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PyData Pune</a:t>
            </a:r>
            <a:r>
              <a:rPr lang="en-US" sz="1800">
                <a:solidFill>
                  <a:srgbClr val="000000"/>
                </a:solidFill>
                <a:latin typeface="HK Grotesk Light"/>
              </a:rPr>
              <a:t>, </a:t>
            </a:r>
            <a:r>
              <a:rPr lang="en-US" sz="1800" u="sng">
                <a:solidFill>
                  <a:srgbClr val="00689D"/>
                </a:solidFill>
                <a:latin typeface="HK Grotesk Light"/>
              </a:rPr>
              <a:t>PyCon India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Wabtec Exceed 2019 Pan India Finalist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HK Grotesk Light"/>
              </a:rPr>
              <a:t>Member of MLIndia Community, 2018</a:t>
            </a:r>
          </a:p>
          <a:p>
            <a:pPr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HK Grotesk Light"/>
            </a:endParaRPr>
          </a:p>
          <a:p>
            <a:pPr marL="0" lvl="0" indent="0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8697" y="4278941"/>
            <a:ext cx="3881552" cy="387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56629" y="4278941"/>
            <a:ext cx="3881552" cy="387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17751" y="4278941"/>
            <a:ext cx="3881552" cy="3876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81828" y="4807678"/>
            <a:ext cx="2603512" cy="244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7"/>
              </a:lnSpc>
              <a:spcBef>
                <a:spcPct val="0"/>
              </a:spcBef>
            </a:pPr>
            <a:r>
              <a:rPr lang="en-US" sz="1734">
                <a:solidFill>
                  <a:srgbClr val="000000"/>
                </a:solidFill>
                <a:latin typeface="HK Grotesk Light"/>
              </a:rPr>
              <a:t>Des</a:t>
            </a:r>
            <a:r>
              <a:rPr lang="en-US" sz="1734" u="none">
                <a:solidFill>
                  <a:srgbClr val="000000"/>
                </a:solidFill>
                <a:latin typeface="HK Grotesk Light"/>
              </a:rPr>
              <a:t>igning power-efficient ML algorithms, developing better-specialized hardware, and inventing new distributed-learning algorithms where all IoT devices communicate and share data.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9760" y="4807678"/>
            <a:ext cx="2603512" cy="244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7"/>
              </a:lnSpc>
              <a:spcBef>
                <a:spcPct val="0"/>
              </a:spcBef>
            </a:pPr>
            <a:r>
              <a:rPr lang="en-US" sz="1734">
                <a:solidFill>
                  <a:srgbClr val="000000"/>
                </a:solidFill>
                <a:latin typeface="HK Grotesk Light"/>
              </a:rPr>
              <a:t>Dev</a:t>
            </a:r>
            <a:r>
              <a:rPr lang="en-US" sz="1734" u="none">
                <a:solidFill>
                  <a:srgbClr val="000000"/>
                </a:solidFill>
                <a:latin typeface="HK Grotesk Light"/>
              </a:rPr>
              <a:t>ices can be truly powerful once we sever the lifeline that extends between the device and the cloud. That requires the ability to train machine learning models on devices itself.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74005" y="4654289"/>
            <a:ext cx="2769044" cy="2755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7"/>
              </a:lnSpc>
              <a:spcBef>
                <a:spcPct val="0"/>
              </a:spcBef>
            </a:pPr>
            <a:r>
              <a:rPr lang="en-US" sz="1734" u="none">
                <a:solidFill>
                  <a:srgbClr val="000000"/>
                </a:solidFill>
                <a:latin typeface="HK Grotesk Light"/>
              </a:rPr>
              <a:t> Future 5G networks, which provide ultra-reliable, low-latency communication services, will help immensely in the domain</a:t>
            </a:r>
          </a:p>
          <a:p>
            <a:pPr marL="0" lvl="0" indent="0" algn="l">
              <a:lnSpc>
                <a:spcPts val="2427"/>
              </a:lnSpc>
              <a:spcBef>
                <a:spcPct val="0"/>
              </a:spcBef>
            </a:pPr>
            <a:r>
              <a:rPr lang="en-US" sz="1734" u="none">
                <a:solidFill>
                  <a:srgbClr val="000000"/>
                </a:solidFill>
                <a:latin typeface="HK Grotesk Light"/>
              </a:rPr>
              <a:t> Development of algorithms that can train models under resource constraints will be a game-changer.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70249" y="667703"/>
            <a:ext cx="821791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7680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HK Grotesk Bold"/>
              </a:rPr>
              <a:t>Summary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945" y="9143348"/>
            <a:ext cx="854659" cy="85359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90153" y="9372244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09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25711" y="846773"/>
            <a:ext cx="207142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Summary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588697" y="1886230"/>
            <a:ext cx="13110606" cy="1223637"/>
            <a:chOff x="0" y="0"/>
            <a:chExt cx="17480808" cy="163151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7480808" cy="95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67"/>
                </a:lnSpc>
                <a:spcBef>
                  <a:spcPct val="0"/>
                </a:spcBef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If AI is the Spaceship then Data is the Rocket Fuel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159711"/>
              <a:ext cx="17480808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020417"/>
            <a:ext cx="854659" cy="856766"/>
            <a:chOff x="0" y="0"/>
            <a:chExt cx="1139546" cy="114235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5"/>
            <a:srcRect l="185" r="185"/>
            <a:stretch>
              <a:fillRect/>
            </a:stretch>
          </p:blipFill>
          <p:spPr>
            <a:xfrm>
              <a:off x="0" y="0"/>
              <a:ext cx="1139546" cy="1142355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288278" y="323186"/>
              <a:ext cx="56299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105">
                  <a:solidFill>
                    <a:srgbClr val="000000"/>
                  </a:solidFill>
                  <a:latin typeface="HK Grotesk Bold Bold"/>
                </a:rPr>
                <a:t>10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66034" y="5944962"/>
            <a:ext cx="11033857" cy="110200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1976915" y="2403541"/>
            <a:ext cx="22241831" cy="465056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958158" y="3937814"/>
            <a:ext cx="142875" cy="14287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701202" y="2702739"/>
            <a:ext cx="142875" cy="14287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2515360" y="2702739"/>
            <a:ext cx="142875" cy="14287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072562" y="2332103"/>
            <a:ext cx="142875" cy="14287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28700" y="4264080"/>
            <a:ext cx="2459408" cy="2542259"/>
            <a:chOff x="0" y="0"/>
            <a:chExt cx="3279211" cy="338967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3279211" cy="48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77186"/>
              <a:ext cx="3279211" cy="2412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8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 Light"/>
                </a:rPr>
                <a:t>Trained a flower classifier, object detection model on Google Colab as a tflite model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728454" y="4255249"/>
            <a:ext cx="2459408" cy="1816971"/>
            <a:chOff x="0" y="0"/>
            <a:chExt cx="3279211" cy="24226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3279211" cy="482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77508"/>
              <a:ext cx="3279211" cy="1445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8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 Light"/>
                </a:rPr>
                <a:t>Test the model, while realizing the resource restrictions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31146" y="3454077"/>
            <a:ext cx="1054517" cy="1053199"/>
            <a:chOff x="0" y="0"/>
            <a:chExt cx="1406023" cy="1404265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23" name="Group 23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3A21"/>
              </a:solidFill>
            </p:spPr>
          </p:sp>
        </p:grpSp>
      </p:grpSp>
      <p:grpSp>
        <p:nvGrpSpPr>
          <p:cNvPr id="25" name="Group 25"/>
          <p:cNvGrpSpPr/>
          <p:nvPr/>
        </p:nvGrpSpPr>
        <p:grpSpPr>
          <a:xfrm>
            <a:off x="5316819" y="2176140"/>
            <a:ext cx="1054517" cy="1053199"/>
            <a:chOff x="0" y="0"/>
            <a:chExt cx="1406023" cy="1404265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27" name="Group 27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3A21"/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8616742" y="1792415"/>
            <a:ext cx="1054517" cy="1053199"/>
            <a:chOff x="0" y="0"/>
            <a:chExt cx="1406023" cy="140426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31" name="Group 31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3A21"/>
              </a:solidFill>
            </p:spPr>
          </p:sp>
        </p:grpSp>
      </p:grpSp>
      <p:grpSp>
        <p:nvGrpSpPr>
          <p:cNvPr id="33" name="Group 33"/>
          <p:cNvGrpSpPr/>
          <p:nvPr/>
        </p:nvGrpSpPr>
        <p:grpSpPr>
          <a:xfrm>
            <a:off x="12130977" y="2176140"/>
            <a:ext cx="1054517" cy="1053199"/>
            <a:chOff x="0" y="0"/>
            <a:chExt cx="1406023" cy="1404265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35" name="Group 35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3A21"/>
              </a:solidFill>
            </p:spPr>
          </p:sp>
        </p:grpSp>
      </p:grpSp>
      <p:grpSp>
        <p:nvGrpSpPr>
          <p:cNvPr id="37" name="Group 37"/>
          <p:cNvGrpSpPr/>
          <p:nvPr/>
        </p:nvGrpSpPr>
        <p:grpSpPr>
          <a:xfrm>
            <a:off x="15502337" y="3411215"/>
            <a:ext cx="1054517" cy="1053199"/>
            <a:chOff x="0" y="0"/>
            <a:chExt cx="1406023" cy="1404265"/>
          </a:xfrm>
        </p:grpSpPr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39" name="Group 39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3A21"/>
              </a:solidFill>
            </p:spPr>
          </p:sp>
        </p:grpSp>
      </p:grpSp>
      <p:grpSp>
        <p:nvGrpSpPr>
          <p:cNvPr id="41" name="Group 41"/>
          <p:cNvGrpSpPr/>
          <p:nvPr/>
        </p:nvGrpSpPr>
        <p:grpSpPr>
          <a:xfrm>
            <a:off x="4614373" y="3229338"/>
            <a:ext cx="2459408" cy="2194254"/>
            <a:chOff x="0" y="0"/>
            <a:chExt cx="3279211" cy="2925671"/>
          </a:xfrm>
        </p:grpSpPr>
        <p:sp>
          <p:nvSpPr>
            <p:cNvPr id="42" name="TextBox 42"/>
            <p:cNvSpPr txBox="1"/>
            <p:nvPr/>
          </p:nvSpPr>
          <p:spPr>
            <a:xfrm>
              <a:off x="0" y="0"/>
              <a:ext cx="3279211" cy="482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977508"/>
              <a:ext cx="3279211" cy="1948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8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 Light"/>
                </a:rPr>
                <a:t>Set up an android application to run the trained model on an android app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7914296" y="2942820"/>
            <a:ext cx="2459408" cy="2194254"/>
            <a:chOff x="0" y="0"/>
            <a:chExt cx="3279211" cy="2925671"/>
          </a:xfrm>
        </p:grpSpPr>
        <p:sp>
          <p:nvSpPr>
            <p:cNvPr id="45" name="TextBox 45"/>
            <p:cNvSpPr txBox="1"/>
            <p:nvPr/>
          </p:nvSpPr>
          <p:spPr>
            <a:xfrm>
              <a:off x="0" y="0"/>
              <a:ext cx="3279211" cy="482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977508"/>
              <a:ext cx="3279211" cy="1948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8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 Light"/>
                </a:rPr>
                <a:t>Accelerating the inference by delegating local GPU to the application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357094" y="3718238"/>
            <a:ext cx="2459408" cy="1816971"/>
            <a:chOff x="0" y="0"/>
            <a:chExt cx="3279211" cy="2422628"/>
          </a:xfrm>
        </p:grpSpPr>
        <p:sp>
          <p:nvSpPr>
            <p:cNvPr id="48" name="TextBox 48"/>
            <p:cNvSpPr txBox="1"/>
            <p:nvPr/>
          </p:nvSpPr>
          <p:spPr>
            <a:xfrm>
              <a:off x="0" y="0"/>
              <a:ext cx="3279211" cy="482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977508"/>
              <a:ext cx="3279211" cy="1445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88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 Light"/>
                </a:rPr>
                <a:t>Deploy the model on a phone! (Edge device)</a:t>
              </a:r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673429" y="7511652"/>
            <a:ext cx="5219069" cy="2590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04"/>
              </a:lnSpc>
              <a:spcBef>
                <a:spcPct val="0"/>
              </a:spcBef>
            </a:pPr>
            <a:r>
              <a:rPr lang="en-US" sz="6385">
                <a:solidFill>
                  <a:srgbClr val="000000"/>
                </a:solidFill>
                <a:latin typeface="HK Grotesk Bold Bold"/>
              </a:rPr>
              <a:t>Taking applications to the edge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4656127" y="9502558"/>
            <a:ext cx="3631873" cy="1568884"/>
            <a:chOff x="0" y="0"/>
            <a:chExt cx="4842497" cy="2091846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9525"/>
              <a:ext cx="4842497" cy="722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52"/>
                </a:lnSpc>
                <a:spcBef>
                  <a:spcPct val="0"/>
                </a:spcBef>
              </a:pPr>
              <a:r>
                <a:rPr lang="en-US" sz="3544">
                  <a:solidFill>
                    <a:srgbClr val="000000"/>
                  </a:solidFill>
                  <a:latin typeface="HK Grotesk Light"/>
                </a:rPr>
                <a:t>Thank You! 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1441738"/>
              <a:ext cx="4842497" cy="65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1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56337" y="491040"/>
            <a:ext cx="17253252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840"/>
              </a:lnSpc>
              <a:spcBef>
                <a:spcPct val="0"/>
              </a:spcBef>
            </a:pPr>
            <a:r>
              <a:rPr lang="en-US" sz="5700">
                <a:solidFill>
                  <a:srgbClr val="000000"/>
                </a:solidFill>
                <a:latin typeface="HK Grotesk Bold"/>
              </a:rPr>
              <a:t>My take on Edge AI - Deploying ML to an edge device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46446" y="1329240"/>
            <a:ext cx="17763143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 Light Italics"/>
              </a:rPr>
              <a:t>In service-based industries such as the finance and e-commerce sector, edge computing devices also have roles to play. In this case, a smart phone, laptop, or tablet becomes the edge computing device.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274902" y="9201150"/>
            <a:ext cx="219848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Open Sans Light"/>
              </a:rPr>
              <a:t>latency : 90ms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4962956" y="9037738"/>
            <a:ext cx="239419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Open Sans Light"/>
              </a:rPr>
              <a:t>latency : 110ms</a:t>
            </a:r>
          </a:p>
        </p:txBody>
      </p:sp>
      <p:pic>
        <p:nvPicPr>
          <p:cNvPr id="60" name="Online Media 59" title="Flower Detection on the edge">
            <a:hlinkClick r:id="" action="ppaction://media"/>
            <a:extLst>
              <a:ext uri="{FF2B5EF4-FFF2-40B4-BE49-F238E27FC236}">
                <a16:creationId xmlns:a16="http://schemas.microsoft.com/office/drawing/2014/main" id="{BB923389-3117-48D3-8126-AC909B788CE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0"/>
          <a:stretch>
            <a:fillRect/>
          </a:stretch>
        </p:blipFill>
        <p:spPr>
          <a:xfrm>
            <a:off x="1335536" y="7163945"/>
            <a:ext cx="2540000" cy="1435100"/>
          </a:xfrm>
          <a:prstGeom prst="rect">
            <a:avLst/>
          </a:prstGeom>
        </p:spPr>
      </p:pic>
      <p:pic>
        <p:nvPicPr>
          <p:cNvPr id="61" name="Online Media 60" title="Object Detection - on the edge">
            <a:hlinkClick r:id="" action="ppaction://media"/>
            <a:extLst>
              <a:ext uri="{FF2B5EF4-FFF2-40B4-BE49-F238E27FC236}">
                <a16:creationId xmlns:a16="http://schemas.microsoft.com/office/drawing/2014/main" id="{60A80B76-CAC8-4B7A-B519-14A37F2343B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1"/>
          <a:stretch>
            <a:fillRect/>
          </a:stretch>
        </p:blipFill>
        <p:spPr>
          <a:xfrm>
            <a:off x="14412463" y="7228666"/>
            <a:ext cx="2540000" cy="143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0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58148"/>
            <a:ext cx="18471062" cy="9525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15750" y="606466"/>
            <a:ext cx="6244637" cy="237296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31436" y="9258300"/>
            <a:ext cx="854659" cy="856766"/>
            <a:chOff x="0" y="0"/>
            <a:chExt cx="1139546" cy="114235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185" r="185"/>
            <a:stretch>
              <a:fillRect/>
            </a:stretch>
          </p:blipFill>
          <p:spPr>
            <a:xfrm>
              <a:off x="0" y="0"/>
              <a:ext cx="1139546" cy="1142355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288278" y="323186"/>
              <a:ext cx="56299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105">
                  <a:solidFill>
                    <a:srgbClr val="000000"/>
                  </a:solidFill>
                  <a:latin typeface="HK Grotesk Bold Bold"/>
                </a:rPr>
                <a:t>01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433993" y="3410446"/>
            <a:ext cx="7854007" cy="521187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293207" y="953993"/>
            <a:ext cx="3613361" cy="158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41"/>
              </a:lnSpc>
              <a:spcBef>
                <a:spcPct val="0"/>
              </a:spcBef>
            </a:pPr>
            <a:r>
              <a:rPr lang="en-US" sz="4529" spc="135">
                <a:solidFill>
                  <a:srgbClr val="000000"/>
                </a:solidFill>
                <a:latin typeface="HK Grotesk Bold Bold"/>
              </a:rPr>
              <a:t>Growth of AI at the Edge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27962" y="8870633"/>
            <a:ext cx="794385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HK Grotesk Light Italics"/>
              </a:rPr>
              <a:t>Edge computing is set to become a $34 billion industry with the estimated growth of 35% by 2023 in comparison to the centralized data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25711" y="846773"/>
            <a:ext cx="219005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Statistics on Edge AI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673211"/>
            <a:ext cx="7943850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According to McKinsey, AI could deliver an additional economic activity of $13T by 2030 or 16% of today’s GDP.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8766" y="4148539"/>
            <a:ext cx="7943850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The</a:t>
            </a:r>
            <a:r>
              <a:rPr lang="en-US" sz="2099" u="none">
                <a:solidFill>
                  <a:srgbClr val="000000"/>
                </a:solidFill>
                <a:latin typeface="HK Grotesk Light"/>
              </a:rPr>
              <a:t> business value of edge-based ML becomes obvious in the power management and electrical industries, like </a:t>
            </a:r>
            <a:r>
              <a:rPr lang="en-US" sz="2099" u="none">
                <a:solidFill>
                  <a:srgbClr val="000000"/>
                </a:solidFill>
                <a:latin typeface="HK Grotesk Light Bold"/>
              </a:rPr>
              <a:t>Eaton</a:t>
            </a:r>
            <a:r>
              <a:rPr lang="en-US" sz="2099" u="none">
                <a:solidFill>
                  <a:srgbClr val="000000"/>
                </a:solidFill>
                <a:latin typeface="HK Grotesk Light"/>
              </a:rPr>
              <a:t>, where company employees work in sites far from populated areas.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8766" y="5968759"/>
            <a:ext cx="7943850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Advantages of Edge-based AI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less lag time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lower bandwidth consumption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reduces data transmission costs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Precision monitoring and control 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Predictive maintanence</a:t>
            </a:r>
          </a:p>
          <a:p>
            <a:pPr algn="l">
              <a:lnSpc>
                <a:spcPts val="2939"/>
              </a:lnSpc>
            </a:pPr>
            <a:endParaRPr lang="en-US" sz="210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9930" y="3164815"/>
            <a:ext cx="6768818" cy="4568952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135342" y="193768"/>
            <a:ext cx="9525" cy="10511046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08083" y="1474010"/>
            <a:ext cx="1054517" cy="10531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08083" y="8438539"/>
            <a:ext cx="1054517" cy="105319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786654" y="1651921"/>
            <a:ext cx="697376" cy="69737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689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786654" y="8616451"/>
            <a:ext cx="697376" cy="69737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689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1436" y="9258300"/>
            <a:ext cx="854659" cy="85359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066579" y="-32204"/>
            <a:ext cx="3221421" cy="323580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rcRect l="4319" t="5878" r="4432" b="7848"/>
          <a:stretch>
            <a:fillRect/>
          </a:stretch>
        </p:blipFill>
        <p:spPr>
          <a:xfrm>
            <a:off x="7144867" y="3200806"/>
            <a:ext cx="11157272" cy="459117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456030" y="3743793"/>
            <a:ext cx="5167594" cy="35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60"/>
              </a:lnSpc>
              <a:spcBef>
                <a:spcPct val="0"/>
              </a:spcBef>
            </a:pPr>
            <a:r>
              <a:rPr lang="en-US" sz="5800">
                <a:solidFill>
                  <a:srgbClr val="000000"/>
                </a:solidFill>
                <a:latin typeface="HK Grotesk Bold"/>
              </a:rPr>
              <a:t>Transferring ML models from Cloud to Edge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368749" y="727710"/>
            <a:ext cx="7697830" cy="1595112"/>
            <a:chOff x="0" y="0"/>
            <a:chExt cx="10263773" cy="212681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10263773" cy="95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67"/>
                </a:lnSpc>
                <a:spcBef>
                  <a:spcPct val="0"/>
                </a:spcBef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Deploying models to the edge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59711"/>
              <a:ext cx="10263773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39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K Grotesk Light"/>
                </a:rPr>
                <a:t>Example - Graffiti Detection Model trained using Azure Custom Vision, exported to an Azure IoT Hub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84030" y="8353320"/>
            <a:ext cx="7537338" cy="1223637"/>
            <a:chOff x="0" y="0"/>
            <a:chExt cx="10049784" cy="163151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0"/>
              <a:ext cx="10049784" cy="95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667"/>
                </a:lnSpc>
                <a:spcBef>
                  <a:spcPct val="0"/>
                </a:spcBef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Training models on the edge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159711"/>
              <a:ext cx="10049784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HK Grotesk Light"/>
                </a:rPr>
                <a:t>We'll come to this soon!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47645" y="9444113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69574" y="689610"/>
            <a:ext cx="4854050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How can we transfer ML Algorithms from the cloud to the edge?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858148"/>
            <a:ext cx="18471062" cy="9525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15750" y="606466"/>
            <a:ext cx="6244637" cy="237296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9020417"/>
            <a:ext cx="854659" cy="856766"/>
            <a:chOff x="0" y="0"/>
            <a:chExt cx="1139546" cy="114235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185" r="185"/>
            <a:stretch>
              <a:fillRect/>
            </a:stretch>
          </p:blipFill>
          <p:spPr>
            <a:xfrm>
              <a:off x="0" y="0"/>
              <a:ext cx="1139546" cy="1142355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288278" y="323186"/>
              <a:ext cx="56299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105">
                  <a:solidFill>
                    <a:srgbClr val="000000"/>
                  </a:solidFill>
                  <a:latin typeface="HK Grotesk Bold Bold"/>
                </a:rPr>
                <a:t>3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387776" y="2242802"/>
            <a:ext cx="7310516" cy="1595112"/>
            <a:chOff x="0" y="0"/>
            <a:chExt cx="9747355" cy="21268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0"/>
              <a:ext cx="9747355" cy="95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019735" lvl="1" indent="-509868" algn="l">
                <a:lnSpc>
                  <a:spcPts val="566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Azure Stack Edge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59711"/>
              <a:ext cx="9747355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/>
            </a:p>
            <a:p>
              <a:pPr algn="l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 t="3745" b="3745"/>
          <a:stretch>
            <a:fillRect/>
          </a:stretch>
        </p:blipFill>
        <p:spPr>
          <a:xfrm>
            <a:off x="0" y="3040357"/>
            <a:ext cx="8086068" cy="724664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293207" y="1354607"/>
            <a:ext cx="3613361" cy="78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41"/>
              </a:lnSpc>
              <a:spcBef>
                <a:spcPct val="0"/>
              </a:spcBef>
            </a:pPr>
            <a:r>
              <a:rPr lang="en-US" sz="4529" spc="135">
                <a:solidFill>
                  <a:srgbClr val="000000"/>
                </a:solidFill>
                <a:latin typeface="HK Grotesk Bold Bold"/>
              </a:rPr>
              <a:t>Frameworks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25711" y="846772"/>
            <a:ext cx="678277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Do we have any standard frameworks to transfer algorithms?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60721" y="2979428"/>
            <a:ext cx="7310516" cy="2309487"/>
            <a:chOff x="0" y="0"/>
            <a:chExt cx="9747355" cy="307931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9747355" cy="1905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67"/>
                </a:lnSpc>
                <a:spcBef>
                  <a:spcPct val="0"/>
                </a:spcBef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2. Edge Device Model quickstart by GCloud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112211"/>
              <a:ext cx="9747355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2939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K Grotesk Light"/>
                </a:rPr>
                <a:t>Example - Deploying on Tensorflow Lite. It is optimized for mobile phones and ARM. (Demo!)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60721" y="6288233"/>
            <a:ext cx="7310516" cy="2709537"/>
            <a:chOff x="0" y="0"/>
            <a:chExt cx="9747355" cy="3612716"/>
          </a:xfrm>
        </p:grpSpPr>
        <p:sp>
          <p:nvSpPr>
            <p:cNvPr id="19" name="TextBox 19"/>
            <p:cNvSpPr txBox="1"/>
            <p:nvPr/>
          </p:nvSpPr>
          <p:spPr>
            <a:xfrm>
              <a:off x="0" y="0"/>
              <a:ext cx="9747355" cy="952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67"/>
                </a:lnSpc>
                <a:spcBef>
                  <a:spcPct val="0"/>
                </a:spcBef>
              </a:pPr>
              <a:r>
                <a:rPr lang="en-US" sz="4723">
                  <a:solidFill>
                    <a:srgbClr val="000000"/>
                  </a:solidFill>
                  <a:latin typeface="HK Grotesk Light"/>
                </a:rPr>
                <a:t>3. AWS for the Edge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59711"/>
              <a:ext cx="9747355" cy="245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K Grotesk Light"/>
                </a:rPr>
                <a:t>Currently in use by Phillips, Volkswagen, Cradlewise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HK Grotesk Light"/>
                </a:rPr>
                <a:t>AWS IoT Greengrass - opensource edge runtime and cloud service (IoT)</a:t>
              </a:r>
            </a:p>
            <a:p>
              <a:pPr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HK Grotesk Light"/>
              </a:endParaRPr>
            </a:p>
            <a:p>
              <a:pPr algn="l">
                <a:lnSpc>
                  <a:spcPts val="2939"/>
                </a:lnSpc>
              </a:pPr>
              <a:endParaRPr lang="en-US" sz="2100">
                <a:solidFill>
                  <a:srgbClr val="000000"/>
                </a:solidFill>
                <a:latin typeface="HK Grotesk Light"/>
              </a:endParaRP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716577" y="9258300"/>
            <a:ext cx="854659" cy="853591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6932786" y="9478403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7645" y="5523273"/>
            <a:ext cx="6769028" cy="355374"/>
            <a:chOff x="0" y="0"/>
            <a:chExt cx="9025371" cy="47383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9025371" cy="473832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97756" y="76943"/>
              <a:ext cx="8927614" cy="319947"/>
              <a:chOff x="0" y="0"/>
              <a:chExt cx="14458440" cy="51816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6350" y="6350"/>
                <a:ext cx="1444574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14445740" h="505460">
                    <a:moveTo>
                      <a:pt x="252730" y="0"/>
                    </a:moveTo>
                    <a:lnTo>
                      <a:pt x="14193010" y="0"/>
                    </a:lnTo>
                    <a:cubicBezTo>
                      <a:pt x="14332710" y="0"/>
                      <a:pt x="14445740" y="113030"/>
                      <a:pt x="14445740" y="252730"/>
                    </a:cubicBezTo>
                    <a:cubicBezTo>
                      <a:pt x="14445740" y="392430"/>
                      <a:pt x="14332710" y="505460"/>
                      <a:pt x="14193010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00689D"/>
              </a:solidFill>
            </p:spPr>
          </p:sp>
        </p:grp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8766" y="1474010"/>
            <a:ext cx="6144705" cy="387884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1436" y="9126401"/>
            <a:ext cx="854659" cy="85359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9423433" y="1474010"/>
            <a:ext cx="8864567" cy="557946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588346" y="5869122"/>
            <a:ext cx="462018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HK Grotesk Light Bold Italics"/>
              </a:rPr>
              <a:t>Latency issues pertain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921005"/>
            <a:ext cx="8570355" cy="1547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758" lvl="1" indent="-237379">
              <a:lnSpc>
                <a:spcPts val="3078"/>
              </a:lnSpc>
              <a:buFont typeface="Arial"/>
              <a:buChar char="•"/>
            </a:pPr>
            <a:r>
              <a:rPr lang="en-US" sz="2198">
                <a:solidFill>
                  <a:srgbClr val="000000"/>
                </a:solidFill>
                <a:latin typeface="HK Grotesk Light"/>
              </a:rPr>
              <a:t>Transmission of data from device to cloud still pertains.</a:t>
            </a:r>
          </a:p>
          <a:p>
            <a:pPr marL="474758" lvl="1" indent="-237379">
              <a:lnSpc>
                <a:spcPts val="3078"/>
              </a:lnSpc>
              <a:buFont typeface="Arial"/>
              <a:buChar char="•"/>
            </a:pPr>
            <a:r>
              <a:rPr lang="en-US" sz="2198">
                <a:solidFill>
                  <a:srgbClr val="000000"/>
                </a:solidFill>
                <a:latin typeface="HK Grotesk Light"/>
              </a:rPr>
              <a:t> Much data is still transferred back to the cloud storage </a:t>
            </a:r>
          </a:p>
          <a:p>
            <a:pPr marL="474758" lvl="1" indent="-237379" algn="l">
              <a:lnSpc>
                <a:spcPts val="3078"/>
              </a:lnSpc>
              <a:buFont typeface="Arial"/>
              <a:buChar char="•"/>
            </a:pPr>
            <a:r>
              <a:rPr lang="en-US" sz="2198">
                <a:solidFill>
                  <a:srgbClr val="000000"/>
                </a:solidFill>
                <a:latin typeface="HK Grotesk Light"/>
              </a:rPr>
              <a:t>A considerable amount of cost is involved - to train the model on the cloud, store all the data collected at the edge, onto the cloud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8766" y="1775132"/>
            <a:ext cx="6079346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HK Grotesk Bold"/>
              </a:rPr>
              <a:t>Limitations of Transferring ML algorithms to the edge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47645" y="9355297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25711" y="846773"/>
            <a:ext cx="332552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Are there any limitations?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71394" y="7300373"/>
            <a:ext cx="6968646" cy="28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2"/>
              </a:lnSpc>
            </a:pPr>
            <a:r>
              <a:rPr lang="en-US" sz="1723">
                <a:solidFill>
                  <a:srgbClr val="000000"/>
                </a:solidFill>
                <a:latin typeface="Open Sans Light Italics"/>
              </a:rPr>
              <a:t>Deep Learning Computer Vision Model Deployment on Intel Movidus NCS 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75820" y="523720"/>
            <a:ext cx="6244637" cy="237296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4266" y="8939980"/>
            <a:ext cx="854659" cy="8535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3296" y="350277"/>
            <a:ext cx="910808" cy="9096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5225815" y="-187094"/>
            <a:ext cx="3062185" cy="8373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 l="8210" t="22237" r="3892" b="25143"/>
          <a:stretch>
            <a:fillRect/>
          </a:stretch>
        </p:blipFill>
        <p:spPr>
          <a:xfrm>
            <a:off x="7896849" y="6258995"/>
            <a:ext cx="10395508" cy="350131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-154926" y="1315803"/>
            <a:ext cx="8010659" cy="722164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049081" y="3000153"/>
            <a:ext cx="6771377" cy="296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Optimal hardware - application-specific integrated circuits (ASICs), field-programmable gate arrays (FPGAs), RISC-based processors, and embedded graphics processing units (GPUs).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099" u="none">
                <a:solidFill>
                  <a:srgbClr val="000000"/>
                </a:solidFill>
                <a:latin typeface="HK Grotesk Light"/>
              </a:rPr>
              <a:t>Examples of fully integrated hardware systems - Coral System-on-Module (SoM) by Google, The Intel Neural Compute Stick 2 (NCS2),  ARM Ethos N-77</a:t>
            </a:r>
          </a:p>
          <a:p>
            <a:pPr algn="l">
              <a:lnSpc>
                <a:spcPts val="2939"/>
              </a:lnSpc>
            </a:pPr>
            <a:endParaRPr lang="en-US" sz="2099" u="none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30474" y="9168876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1523" y="707610"/>
            <a:ext cx="683362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How do we train the model at the edge?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32255" y="1059700"/>
            <a:ext cx="4692264" cy="122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1"/>
              </a:lnSpc>
              <a:spcBef>
                <a:spcPct val="0"/>
              </a:spcBef>
            </a:pPr>
            <a:r>
              <a:rPr lang="en-US" sz="3529" spc="105">
                <a:solidFill>
                  <a:srgbClr val="000000"/>
                </a:solidFill>
                <a:latin typeface="HK Grotesk Bold Bold"/>
              </a:rPr>
              <a:t>Training ML models on the edge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75820" y="1842913"/>
            <a:ext cx="6244637" cy="237296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965798" y="9116746"/>
            <a:ext cx="854659" cy="8535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3296" y="350277"/>
            <a:ext cx="910808" cy="90966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l="7617" r="7617"/>
          <a:stretch>
            <a:fillRect/>
          </a:stretch>
        </p:blipFill>
        <p:spPr>
          <a:xfrm>
            <a:off x="0" y="2055754"/>
            <a:ext cx="10472263" cy="823124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033584" y="4506835"/>
            <a:ext cx="7050243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Reducing Model Complexity:  Dominant approach for deploying resource-efficient models.  there has been a slow but steady progression towards smaller, faster, leaner architectures in Deep Neural Networks  </a:t>
            </a:r>
          </a:p>
          <a:p>
            <a:pPr marL="453390" lvl="1" indent="-226695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This progression has been helped by Neural Architecture Search (NAS) techniques that show a preference for smaller, more efficient networks.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72481" y="9336849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1523" y="707610"/>
            <a:ext cx="683362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How do we train the model at the edge?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770285" y="2378894"/>
            <a:ext cx="4692264" cy="1224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1"/>
              </a:lnSpc>
              <a:spcBef>
                <a:spcPct val="0"/>
              </a:spcBef>
            </a:pPr>
            <a:r>
              <a:rPr lang="en-US" sz="3529" spc="105">
                <a:solidFill>
                  <a:srgbClr val="000000"/>
                </a:solidFill>
                <a:latin typeface="HK Grotesk Bold Bold"/>
              </a:rPr>
              <a:t>Training ML models on the edge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5982" y="9941762"/>
            <a:ext cx="10286281" cy="26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1548">
                <a:solidFill>
                  <a:srgbClr val="000000"/>
                </a:solidFill>
                <a:latin typeface="Open Sans Light Italics"/>
              </a:rPr>
              <a:t>Ball chart of the chronological evolution of model complexity. Top-1 accuracy is measured on the ImageNet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53419" y="6621929"/>
            <a:ext cx="651828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HK Grotesk Light"/>
              </a:rPr>
              <a:t>There is a need for resource-efficient model building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798882" y="2874951"/>
            <a:ext cx="7740769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 The need to decouple algorithms from the hardware and design effective loss functions.</a:t>
            </a:r>
          </a:p>
          <a:p>
            <a:pPr marL="453390" lvl="1" indent="-226695">
              <a:lnSpc>
                <a:spcPts val="2940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HK Grotesk Light"/>
              </a:rPr>
              <a:t> Improved methods for model profiling are needed to more accurately calculate an algorithm’s resource consumption. </a:t>
            </a:r>
          </a:p>
          <a:p>
            <a:pPr marL="453390" lvl="1" indent="-226695" algn="l">
              <a:lnSpc>
                <a:spcPts val="2939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HK Grotesk Light"/>
              </a:rPr>
              <a:t>Our everyday devices are often multi-tasking. Taking this changing resource landscape into account is an important challenge for effective model training on the edge.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127526"/>
            <a:ext cx="6769028" cy="355374"/>
            <a:chOff x="0" y="0"/>
            <a:chExt cx="9025371" cy="47383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9025371" cy="473832"/>
            </a:xfrm>
            <a:prstGeom prst="rect">
              <a:avLst/>
            </a:prstGeom>
          </p:spPr>
        </p:pic>
        <p:grpSp>
          <p:nvGrpSpPr>
            <p:cNvPr id="6" name="Group 6"/>
            <p:cNvGrpSpPr/>
            <p:nvPr/>
          </p:nvGrpSpPr>
          <p:grpSpPr>
            <a:xfrm>
              <a:off x="97756" y="76943"/>
              <a:ext cx="8927614" cy="319947"/>
              <a:chOff x="0" y="0"/>
              <a:chExt cx="14458440" cy="5181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350" y="6350"/>
                <a:ext cx="1444574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14445740" h="505460">
                    <a:moveTo>
                      <a:pt x="252730" y="0"/>
                    </a:moveTo>
                    <a:lnTo>
                      <a:pt x="14193010" y="0"/>
                    </a:lnTo>
                    <a:cubicBezTo>
                      <a:pt x="14332710" y="0"/>
                      <a:pt x="14445740" y="113030"/>
                      <a:pt x="14445740" y="252730"/>
                    </a:cubicBezTo>
                    <a:cubicBezTo>
                      <a:pt x="14445740" y="392430"/>
                      <a:pt x="14332710" y="505460"/>
                      <a:pt x="14193010" y="505460"/>
                    </a:cubicBezTo>
                    <a:lnTo>
                      <a:pt x="252730" y="505460"/>
                    </a:lnTo>
                    <a:cubicBezTo>
                      <a:pt x="113030" y="505460"/>
                      <a:pt x="0" y="392430"/>
                      <a:pt x="0" y="252730"/>
                    </a:cubicBezTo>
                    <a:cubicBezTo>
                      <a:pt x="0" y="113030"/>
                      <a:pt x="113030" y="0"/>
                      <a:pt x="252730" y="0"/>
                    </a:cubicBezTo>
                    <a:close/>
                  </a:path>
                </a:pathLst>
              </a:custGeom>
              <a:solidFill>
                <a:srgbClr val="00689D"/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3419" y="2034713"/>
            <a:ext cx="6144705" cy="387884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53419" y="2335836"/>
            <a:ext cx="6079346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HK Grotesk Bold"/>
              </a:rPr>
              <a:t>Limitations of training ML algorithms on the edge 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1436" y="9126401"/>
            <a:ext cx="854659" cy="85359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47645" y="9355297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07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925711" y="846773"/>
            <a:ext cx="3325528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Are there any limitations?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6615" y="9143348"/>
            <a:ext cx="854659" cy="8535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8766" y="564340"/>
            <a:ext cx="910808" cy="90966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11" t="11482"/>
          <a:stretch>
            <a:fillRect/>
          </a:stretch>
        </p:blipFill>
        <p:spPr>
          <a:xfrm>
            <a:off x="3467519" y="3338620"/>
            <a:ext cx="11352962" cy="509294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2008902"/>
            <a:ext cx="1362783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000000"/>
                </a:solidFill>
                <a:latin typeface="HK Grotesk Bold"/>
              </a:rPr>
              <a:t>ML Frameworks for IoT Edge Devices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2823" y="9372244"/>
            <a:ext cx="42224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K Grotesk Bold Bold"/>
              </a:rPr>
              <a:t>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5711" y="846773"/>
            <a:ext cx="568120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36">
                <a:solidFill>
                  <a:srgbClr val="000000"/>
                </a:solidFill>
                <a:latin typeface="HK Grotesk Bold"/>
              </a:rPr>
              <a:t>Popular ML Frameworks that run on edge devices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225815" y="-32204"/>
            <a:ext cx="3062185" cy="837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884</Words>
  <Application>Microsoft Office PowerPoint</Application>
  <PresentationFormat>Custom</PresentationFormat>
  <Paragraphs>115</Paragraphs>
  <Slides>11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Open Sans Light Italics</vt:lpstr>
      <vt:lpstr>HK Grotesk Light Bold Italics</vt:lpstr>
      <vt:lpstr>HK Grotesk Bold Bold</vt:lpstr>
      <vt:lpstr>Open Sauce Light</vt:lpstr>
      <vt:lpstr>HK Grotesk Light Italics</vt:lpstr>
      <vt:lpstr>Calibri</vt:lpstr>
      <vt:lpstr>HK Grotesk Light Bold</vt:lpstr>
      <vt:lpstr>HK Grotesk Bold</vt:lpstr>
      <vt:lpstr>HK Grotesk Light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AI to Edge Devices</dc:title>
  <dc:creator>Radhika Sethi</dc:creator>
  <cp:lastModifiedBy>Radhika</cp:lastModifiedBy>
  <cp:revision>3</cp:revision>
  <dcterms:created xsi:type="dcterms:W3CDTF">2006-08-16T00:00:00Z</dcterms:created>
  <dcterms:modified xsi:type="dcterms:W3CDTF">2021-06-07T13:55:56Z</dcterms:modified>
  <dc:identifier>DAEaU2JH7hk</dc:identifier>
</cp:coreProperties>
</file>