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HK Grotesk Bold" panose="020B0604020202020204" charset="0"/>
      <p:regular r:id="rId18"/>
    </p:embeddedFont>
    <p:embeddedFont>
      <p:font typeface="HK Grotesk Light" panose="020B0604020202020204" charset="0"/>
      <p:regular r:id="rId19"/>
    </p:embeddedFont>
    <p:embeddedFont>
      <p:font typeface="HK Grotesk Light Bold" panose="020B0604020202020204" charset="0"/>
      <p:regular r:id="rId20"/>
    </p:embeddedFont>
    <p:embeddedFont>
      <p:font typeface="HK Grotesk Light Bold Italics" panose="020B0604020202020204" charset="0"/>
      <p:regular r:id="rId21"/>
    </p:embeddedFont>
    <p:embeddedFont>
      <p:font typeface="HK Grotesk Light Italics" panose="020B0604020202020204" charset="0"/>
      <p:regular r:id="rId22"/>
    </p:embeddedFont>
    <p:embeddedFont>
      <p:font typeface="Open Sans Light" panose="020B0604020202020204" charset="0"/>
      <p:regular r:id="rId23"/>
    </p:embeddedFont>
    <p:embeddedFont>
      <p:font typeface="Open Sans Light Italics" panose="020B0604020202020204" charset="0"/>
      <p:regular r:id="rId24"/>
    </p:embeddedFont>
    <p:embeddedFont>
      <p:font typeface="Open Sauce Light"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Just last week I was attending the Nvidia GTC conference where the CEO, Jensen Huang introduced many recent inventions. One being the new hybrid cloud platform called Nvidia fleet command -  an Edge solution to centralize the management of servers spread across vast areas for teams to get the most out of their AI applications.</a:t>
            </a:r>
          </a:p>
          <a:p>
            <a:pPr lvl="0"/>
            <a:endParaRPr lang="en-US" dirty="0"/>
          </a:p>
          <a:p>
            <a:pPr lvl="0"/>
            <a:r>
              <a:rPr lang="en-US" dirty="0"/>
              <a:t>Application: </a:t>
            </a:r>
          </a:p>
          <a:p>
            <a:pPr lvl="0"/>
            <a:endParaRPr lang="en-US" dirty="0"/>
          </a:p>
          <a:p>
            <a:pPr lvl="0"/>
            <a:r>
              <a:rPr lang="en-US" dirty="0"/>
              <a:t>Retailers use Deep North’s AI platform to digitize their shopping locations, analyze anonymous shopper behavior inside stores - to predict consumer behavior </a:t>
            </a:r>
          </a:p>
          <a:p>
            <a:pPr lvl="0"/>
            <a:endParaRPr lang="en-US" dirty="0"/>
          </a:p>
          <a:p>
            <a:pPr lvl="0"/>
            <a:r>
              <a:rPr lang="en-US" dirty="0"/>
              <a:t>Deep North uses the NVIDIA EGX platform to simplify AI deployment, and server management. With EGX, AI computations are performed at the edge entirely in stores, delivering real-time notifications to store associates for better inventory management and optimized staffing.</a:t>
            </a:r>
          </a:p>
          <a:p>
            <a:pPr lvl="0"/>
            <a:endParaRPr lang="en-US" dirty="0"/>
          </a:p>
          <a:p>
            <a:pPr lvl="0"/>
            <a:r>
              <a:rPr lang="en-US" dirty="0"/>
              <a:t>By optimizing its intelligent video analytics applications on NVIDIA T4 GPUs Deep North has seen orders-of-magnitude improvement in edge compute performance while delivering real-time insights to customers.</a:t>
            </a:r>
          </a:p>
          <a:p>
            <a:pPr lvl="0"/>
            <a:endParaRPr lang="en-US" dirty="0"/>
          </a:p>
          <a:p>
            <a:pPr lvl="0"/>
            <a:r>
              <a:rPr lang="en-US" dirty="0"/>
              <a:t>- precision monitoring and control </a:t>
            </a:r>
          </a:p>
          <a:p>
            <a:pPr lvl="0"/>
            <a:r>
              <a:rPr lang="en-US" dirty="0"/>
              <a:t>- predictive </a:t>
            </a:r>
            <a:r>
              <a:rPr lang="en-US" dirty="0" err="1"/>
              <a:t>maintanence</a:t>
            </a:r>
            <a:r>
              <a:rPr lang="en-US" dirty="0"/>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graffiti detection model is trained using Azure Custom Vision - an image recognition service that lets you build, deploy, and improve your own image identifiers. </a:t>
            </a:r>
          </a:p>
          <a:p>
            <a:pPr lvl="0"/>
            <a:endParaRPr lang="en-US" dirty="0"/>
          </a:p>
          <a:p>
            <a:pPr lvl="0"/>
            <a:r>
              <a:rPr lang="en-US" dirty="0"/>
              <a:t>and is exported as a TensorFlow model to the edge (deployed as a docker container)</a:t>
            </a:r>
          </a:p>
          <a:p>
            <a:pPr lvl="0"/>
            <a:endParaRPr lang="en-US" dirty="0"/>
          </a:p>
          <a:p>
            <a:pPr lvl="0"/>
            <a:r>
              <a:rPr lang="en-US" dirty="0"/>
              <a:t>Edge device analyzes videos for graffiti. Only if graffiti is detected, the video is added to the storage on Edge and few are uploaded to the linked Azure Storage</a:t>
            </a:r>
          </a:p>
          <a:p>
            <a:pPr lvl="0"/>
            <a:endParaRPr lang="en-US" dirty="0"/>
          </a:p>
          <a:p>
            <a:pPr lvl="0"/>
            <a:r>
              <a:rPr lang="en-US" dirty="0"/>
              <a:t>- Once the video is in Azure, the video can be further processed (extract text from the video, show results on Power BI dashboard</a:t>
            </a:r>
          </a:p>
          <a:p>
            <a:pPr lvl="0"/>
            <a:endParaRPr lang="en-US" dirty="0"/>
          </a:p>
          <a:p>
            <a:pPr lvl="0"/>
            <a:r>
              <a:rPr lang="en-US" dirty="0"/>
              <a:t>Training models on the edge - we'll come to it shortly </a:t>
            </a:r>
          </a:p>
          <a:p>
            <a:pPr lvl="0"/>
            <a:endParaRPr lang="en-US" dirty="0"/>
          </a:p>
          <a:p>
            <a:pPr lvl="0"/>
            <a:endParaRPr lang="en-US" dirty="0"/>
          </a:p>
          <a:p>
            <a:pPr lvl="0"/>
            <a:r>
              <a:rPr lang="en-US" dirty="0"/>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1. azure stack edge </a:t>
            </a:r>
          </a:p>
          <a:p>
            <a:pPr lvl="0"/>
            <a:endParaRPr lang="en-US" dirty="0"/>
          </a:p>
          <a:p>
            <a:pPr lvl="0"/>
            <a:r>
              <a:rPr lang="en-US" dirty="0"/>
              <a:t>- Azure Stack Edge includes compute acceleration hardware - designed to improve the performance of any AI inferencing  at the edge</a:t>
            </a:r>
          </a:p>
          <a:p>
            <a:pPr lvl="0"/>
            <a:r>
              <a:rPr lang="en-US" dirty="0"/>
              <a:t>- It </a:t>
            </a:r>
            <a:r>
              <a:rPr lang="en-US" dirty="0" err="1"/>
              <a:t>helpsi</a:t>
            </a:r>
            <a:r>
              <a:rPr lang="en-US" dirty="0"/>
              <a:t> in Creating long-term research solutions by using existing on premise data to generate a model. The model is then used both on-premises and in the cloud; it's retrained regularly as new data arrives.</a:t>
            </a:r>
          </a:p>
          <a:p>
            <a:pPr lvl="0"/>
            <a:endParaRPr lang="en-US" dirty="0"/>
          </a:p>
          <a:p>
            <a:pPr lvl="0"/>
            <a:endParaRPr lang="en-US" dirty="0"/>
          </a:p>
          <a:p>
            <a:pPr lvl="0"/>
            <a:r>
              <a:rPr lang="en-US" dirty="0"/>
              <a:t>2. edge device model </a:t>
            </a:r>
            <a:r>
              <a:rPr lang="en-US" dirty="0" err="1"/>
              <a:t>quickstart</a:t>
            </a:r>
            <a:r>
              <a:rPr lang="en-US" dirty="0"/>
              <a:t> - </a:t>
            </a:r>
            <a:r>
              <a:rPr lang="en-US" dirty="0" err="1"/>
              <a:t>gcloud</a:t>
            </a:r>
            <a:endParaRPr lang="en-US" dirty="0"/>
          </a:p>
          <a:p>
            <a:pPr lvl="0"/>
            <a:r>
              <a:rPr lang="en-US" dirty="0"/>
              <a:t>- training is optimized for edge devices, deployed on a node, and then is exported and deployed on the edge device.</a:t>
            </a:r>
          </a:p>
          <a:p>
            <a:pPr lvl="0"/>
            <a:r>
              <a:rPr lang="en-US" dirty="0"/>
              <a:t>- One of the export options on </a:t>
            </a:r>
            <a:r>
              <a:rPr lang="en-US" dirty="0" err="1"/>
              <a:t>GCloud</a:t>
            </a:r>
            <a:r>
              <a:rPr lang="en-US" dirty="0"/>
              <a:t> is </a:t>
            </a:r>
            <a:r>
              <a:rPr lang="en-US" dirty="0" err="1"/>
              <a:t>Tensorflow</a:t>
            </a:r>
            <a:r>
              <a:rPr lang="en-US" dirty="0"/>
              <a:t> Lite, it is optimized for mobile phones and ARM (mobile device operating system) devices. It can further be compiled to run on Edge TPU </a:t>
            </a:r>
          </a:p>
          <a:p>
            <a:pPr lvl="0"/>
            <a:endParaRPr lang="en-US" dirty="0"/>
          </a:p>
          <a:p>
            <a:pPr lvl="0"/>
            <a:r>
              <a:rPr lang="en-US" dirty="0"/>
              <a:t>it can also be deployed as </a:t>
            </a:r>
          </a:p>
          <a:p>
            <a:pPr lvl="0"/>
            <a:r>
              <a:rPr lang="en-US" dirty="0"/>
              <a:t>a Core ML model is specially optimized for iOS apps.</a:t>
            </a:r>
          </a:p>
          <a:p>
            <a:pPr lvl="0"/>
            <a:endParaRPr lang="en-US" dirty="0"/>
          </a:p>
          <a:p>
            <a:pPr lvl="0"/>
            <a:r>
              <a:rPr lang="en-US" dirty="0"/>
              <a:t> </a:t>
            </a:r>
          </a:p>
          <a:p>
            <a:pPr lvl="0"/>
            <a:r>
              <a:rPr lang="en-US" dirty="0"/>
              <a:t>3. </a:t>
            </a:r>
            <a:r>
              <a:rPr lang="en-US" dirty="0" err="1"/>
              <a:t>aws</a:t>
            </a:r>
            <a:r>
              <a:rPr lang="en-US" dirty="0"/>
              <a:t> for the edge </a:t>
            </a:r>
          </a:p>
          <a:p>
            <a:pPr lvl="0"/>
            <a:r>
              <a:rPr lang="en-US" dirty="0"/>
              <a:t>- </a:t>
            </a:r>
            <a:r>
              <a:rPr lang="en-US" dirty="0" err="1"/>
              <a:t>cradlewise</a:t>
            </a:r>
            <a:r>
              <a:rPr lang="en-US" dirty="0"/>
              <a:t> - uses AWS IoT to ensure its smart baby crib can keep devices operating in offline mode </a:t>
            </a:r>
          </a:p>
          <a:p>
            <a:pPr lvl="0"/>
            <a:r>
              <a:rPr lang="en-US" dirty="0"/>
              <a:t>- AWS IoT Greengrass is an open-source edge runtime and cloud service (IoT) that supports Amazon </a:t>
            </a:r>
            <a:r>
              <a:rPr lang="en-US" dirty="0" err="1"/>
              <a:t>SageMaker</a:t>
            </a:r>
            <a:r>
              <a:rPr lang="en-US" dirty="0"/>
              <a:t> Neo optimized models.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Intel®  </a:t>
            </a:r>
            <a:r>
              <a:rPr lang="en-US" dirty="0" err="1"/>
              <a:t>Movidius</a:t>
            </a:r>
            <a:r>
              <a:rPr lang="en-US" dirty="0"/>
              <a:t> Neural Compute Stick  - vision processing unit -  enables demanding edge computer vision workloads with </a:t>
            </a:r>
            <a:r>
              <a:rPr lang="en-US" dirty="0" err="1"/>
              <a:t>efficiency.VPU</a:t>
            </a:r>
            <a:r>
              <a:rPr lang="en-US" dirty="0"/>
              <a:t> technology enables edge servers,   and computer vision-based applications in industrial automation</a:t>
            </a:r>
          </a:p>
          <a:p>
            <a:pPr lvl="0"/>
            <a:endParaRPr lang="en-US" dirty="0"/>
          </a:p>
          <a:p>
            <a:pPr lvl="0"/>
            <a:r>
              <a:rPr lang="en-US" dirty="0"/>
              <a:t>convert </a:t>
            </a:r>
          </a:p>
          <a:p>
            <a:pPr lvl="0"/>
            <a:endParaRPr lang="en-US" dirty="0"/>
          </a:p>
          <a:p>
            <a:pPr lvl="0"/>
            <a:r>
              <a:rPr lang="en-US" dirty="0"/>
              <a:t>Limitations - </a:t>
            </a:r>
          </a:p>
          <a:p>
            <a:pPr lvl="0"/>
            <a:r>
              <a:rPr lang="en-US" dirty="0"/>
              <a:t>- This journey from device to data center and back to device has its drawbacks. There are privacy concerns.</a:t>
            </a:r>
          </a:p>
          <a:p>
            <a:pPr lvl="0"/>
            <a:r>
              <a:rPr lang="en-US" dirty="0"/>
              <a:t> - Transmission of  data is open to interference, and stored data leaves open the possibility of unauthorized access. But there are other significant drawbacks.</a:t>
            </a:r>
          </a:p>
          <a:p>
            <a:pPr lvl="0"/>
            <a:r>
              <a:rPr lang="en-US" dirty="0"/>
              <a:t>-  Cloud-based AI and ML models have higher latencies, cost more to implement, lack autonomy, and, depending on the frequency of model updates, are often less personalized.</a:t>
            </a:r>
          </a:p>
          <a:p>
            <a:pPr lvl="0"/>
            <a:endParaRPr lang="en-US" dirty="0"/>
          </a:p>
          <a:p>
            <a:pPr lvl="0"/>
            <a:r>
              <a:rPr lang="en-US" dirty="0"/>
              <a:t>- Speeding up training is possible either by adding more resources to the device or using these resources more effectively or some combination of the two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Distributed computing - A lot of the computing power across the world goes to waste as devices remain idle. While the processing power of those devices might not be enough to perform data-intensive AI algorithms, their combined resources will be able to tackle most tasks. Blockchain, the technology that underlies cryptocurrencies, provides an interesting solution to create decentralized computers from numerous devices. </a:t>
            </a:r>
          </a:p>
          <a:p>
            <a:pPr lvl="0"/>
            <a:endParaRPr lang="en-US" dirty="0"/>
          </a:p>
          <a:p>
            <a:pPr lvl="0"/>
            <a:r>
              <a:rPr lang="en-US" dirty="0"/>
              <a:t>Hardware Approaches </a:t>
            </a:r>
          </a:p>
          <a:p>
            <a:pPr lvl="0"/>
            <a:r>
              <a:rPr lang="en-US" dirty="0"/>
              <a:t>Nvidia EGX - FUELING INNOVATION IN ENERGY</a:t>
            </a:r>
          </a:p>
          <a:p>
            <a:pPr lvl="0"/>
            <a:endParaRPr lang="en-US" dirty="0"/>
          </a:p>
          <a:p>
            <a:pPr lvl="0"/>
            <a:r>
              <a:rPr lang="en-US" dirty="0"/>
              <a:t>- With an NVIDIA  EGX A100, one can receive up to 200 Gbps of data and send it directly to the GPU memory for AI or 5G signal processing.</a:t>
            </a:r>
          </a:p>
          <a:p>
            <a:pPr lvl="0"/>
            <a:r>
              <a:rPr lang="en-US" dirty="0"/>
              <a:t>- EGX A100 to process high-volume streaming data in real time from cameras and other IoT sensors to drive faster insights and higher business efficiency.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Software Approaches </a:t>
            </a:r>
          </a:p>
          <a:p>
            <a:pPr lvl="0"/>
            <a:r>
              <a:rPr lang="en-US" dirty="0"/>
              <a:t>1. use lightweight ML Algorithms (linear reg/logistic reg/</a:t>
            </a:r>
            <a:r>
              <a:rPr lang="en-US" dirty="0" err="1"/>
              <a:t>svm</a:t>
            </a:r>
            <a:r>
              <a:rPr lang="en-US" dirty="0"/>
              <a:t>). </a:t>
            </a:r>
          </a:p>
          <a:p>
            <a:pPr lvl="0"/>
            <a:r>
              <a:rPr lang="en-US" dirty="0"/>
              <a:t>Drawback:  lightweight ML algorithms result in models with low complexity that may fail to fully capture the underlying process resulting in underfitting and poor performance.</a:t>
            </a:r>
          </a:p>
          <a:p>
            <a:pPr lvl="0"/>
            <a:endParaRPr lang="en-US" dirty="0"/>
          </a:p>
          <a:p>
            <a:pPr lvl="0"/>
            <a:r>
              <a:rPr lang="en-US" dirty="0"/>
              <a:t>2. reducing model complexity : </a:t>
            </a:r>
          </a:p>
          <a:p>
            <a:pPr lvl="0"/>
            <a:r>
              <a:rPr lang="en-US" dirty="0"/>
              <a:t>- constraining the model architecture.  this is one of the dominant approaches for deploying resource efficient models. This approach extends to even Deep Neural Networks (DNNs) where there has been a slow but steady progression towards smaller, faster, leaner architectures. </a:t>
            </a:r>
          </a:p>
          <a:p>
            <a:pPr lvl="0"/>
            <a:endParaRPr lang="en-US" dirty="0"/>
          </a:p>
          <a:p>
            <a:pPr lvl="0"/>
            <a:r>
              <a:rPr lang="en-US" dirty="0"/>
              <a:t>3. modifying optimization routines: </a:t>
            </a:r>
          </a:p>
          <a:p>
            <a:pPr lvl="0"/>
            <a:r>
              <a:rPr lang="en-US" dirty="0"/>
              <a:t> Resource-constrained model-centric optimization routines focus on improving the performance of models that will be quantized after training either through stochastic rounding, weight initialization </a:t>
            </a:r>
          </a:p>
          <a:p>
            <a:pPr lvl="0"/>
            <a:endParaRPr lang="en-US" dirty="0"/>
          </a:p>
          <a:p>
            <a:pPr lvl="0"/>
            <a:r>
              <a:rPr lang="en-US" dirty="0"/>
              <a:t>4. Data Compression: </a:t>
            </a:r>
          </a:p>
          <a:p>
            <a:pPr lvl="0"/>
            <a:r>
              <a:rPr lang="en-US" dirty="0"/>
              <a:t> : Rather than constraining the model size/complexity, data compression approaches target building models on compressed data. The goal is to limit the memory usage via reduced data storage and computation through fixed per-sample computation cost.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Every machine learning algorithm depends on a  set of computing libraries for efficient execution of a few key operations (such as Multiply-Add in the case of neural networks). The libraries are the interface between the hardware and the algorithms. However, these libraries are heavily tuned to the unique aspects of the hardware on which the operations are executed. This dependency limits the amount of improvement. </a:t>
            </a:r>
          </a:p>
          <a:p>
            <a:pPr lvl="0"/>
            <a:endParaRPr lang="en-US" dirty="0"/>
          </a:p>
          <a:p>
            <a:pPr lvl="0"/>
            <a:endParaRPr lang="en-US" dirty="0"/>
          </a:p>
          <a:p>
            <a:pPr lvl="0"/>
            <a:r>
              <a:rPr lang="en-US" dirty="0"/>
              <a:t>- There are a number of challenges before we can consistently train models on the edge including the need for decoupling algorithms from the hardware and designing effective loss functions and metrics that capture resource constraints. </a:t>
            </a:r>
          </a:p>
          <a:p>
            <a:pPr lvl="0"/>
            <a:endParaRPr lang="en-US" dirty="0"/>
          </a:p>
          <a:p>
            <a:pPr lvl="0"/>
            <a:endParaRPr lang="en-US" dirty="0"/>
          </a:p>
          <a:p>
            <a:pPr lvl="0"/>
            <a:r>
              <a:rPr lang="en-US" dirty="0"/>
              <a:t>- static budgets being a problem, we can expand our focus on traditional as well as advanced ML algorithms with low sample complexity to deal with such situations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2. Training ML models on a device has so far remained an academic pursuit, In the industry, this interest is fueled mainly by hardware manufacturers promoting AI-specific chipsets that are optimized for certain mathematical operations, and startups providing ad hoc solutions to certain niche domains mostly in computer vision and IoT. From an AI/ML perspective, most of the activity lies in two areas — the development of algorithms that can train models under resource constraints and the development of theoretical frameworks that provide guarantees about the performance of such algorithms.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slideLayout" Target="../slideLayouts/slideLayout7.xml"/><Relationship Id="rId7" Type="http://schemas.openxmlformats.org/officeDocument/2006/relationships/image" Target="../media/image21.png"/><Relationship Id="rId2" Type="http://schemas.openxmlformats.org/officeDocument/2006/relationships/video" Target="https://www.youtube.com/embed/sunMMFBLVXo?feature=oembed" TargetMode="External"/><Relationship Id="rId1" Type="http://schemas.openxmlformats.org/officeDocument/2006/relationships/video" Target="https://www.youtube.com/embed/fB3uEDhxee8?feature=oembed" TargetMode="External"/><Relationship Id="rId6" Type="http://schemas.openxmlformats.org/officeDocument/2006/relationships/image" Target="../media/image20.png"/><Relationship Id="rId11" Type="http://schemas.openxmlformats.org/officeDocument/2006/relationships/image" Target="../media/image24.jpeg"/><Relationship Id="rId5" Type="http://schemas.openxmlformats.org/officeDocument/2006/relationships/image" Target="../media/image7.png"/><Relationship Id="rId10" Type="http://schemas.openxmlformats.org/officeDocument/2006/relationships/image" Target="../media/image23.jpeg"/><Relationship Id="rId4" Type="http://schemas.openxmlformats.org/officeDocument/2006/relationships/notesSlide" Target="../notesSlides/notesSlide10.xml"/><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0.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013207" y="5758387"/>
            <a:ext cx="8523328" cy="447475"/>
          </a:xfrm>
          <a:prstGeom prst="rect">
            <a:avLst/>
          </a:prstGeom>
        </p:spPr>
      </p:pic>
      <p:grpSp>
        <p:nvGrpSpPr>
          <p:cNvPr id="3" name="Group 3"/>
          <p:cNvGrpSpPr/>
          <p:nvPr/>
        </p:nvGrpSpPr>
        <p:grpSpPr>
          <a:xfrm>
            <a:off x="1105526" y="5831050"/>
            <a:ext cx="8431010" cy="302150"/>
            <a:chOff x="0" y="0"/>
            <a:chExt cx="14458440" cy="518160"/>
          </a:xfrm>
        </p:grpSpPr>
        <p:sp>
          <p:nvSpPr>
            <p:cNvPr id="4" name="Freeform 4"/>
            <p:cNvSpPr/>
            <p:nvPr/>
          </p:nvSpPr>
          <p:spPr>
            <a:xfrm>
              <a:off x="6350" y="6350"/>
              <a:ext cx="14445740" cy="505460"/>
            </a:xfrm>
            <a:custGeom>
              <a:avLst/>
              <a:gdLst/>
              <a:ahLst/>
              <a:cxnLst/>
              <a:rect l="l" t="t" r="r" b="b"/>
              <a:pathLst>
                <a:path w="14445740" h="505460">
                  <a:moveTo>
                    <a:pt x="252730" y="0"/>
                  </a:moveTo>
                  <a:lnTo>
                    <a:pt x="14193010" y="0"/>
                  </a:lnTo>
                  <a:cubicBezTo>
                    <a:pt x="14332710" y="0"/>
                    <a:pt x="14445740" y="113030"/>
                    <a:pt x="14445740" y="252730"/>
                  </a:cubicBezTo>
                  <a:cubicBezTo>
                    <a:pt x="14445740" y="392430"/>
                    <a:pt x="14332710" y="505460"/>
                    <a:pt x="14193010" y="505460"/>
                  </a:cubicBezTo>
                  <a:lnTo>
                    <a:pt x="252730" y="505460"/>
                  </a:lnTo>
                  <a:cubicBezTo>
                    <a:pt x="113030" y="505460"/>
                    <a:pt x="0" y="392430"/>
                    <a:pt x="0" y="252730"/>
                  </a:cubicBezTo>
                  <a:cubicBezTo>
                    <a:pt x="0" y="113030"/>
                    <a:pt x="113030" y="0"/>
                    <a:pt x="252730" y="0"/>
                  </a:cubicBezTo>
                  <a:close/>
                </a:path>
              </a:pathLst>
            </a:custGeom>
            <a:solidFill>
              <a:srgbClr val="FF3A21"/>
            </a:solidFill>
          </p:spPr>
        </p:sp>
      </p:grpSp>
      <p:pic>
        <p:nvPicPr>
          <p:cNvPr id="5" name="Picture 5"/>
          <p:cNvPicPr>
            <a:picLocks noChangeAspect="1"/>
          </p:cNvPicPr>
          <p:nvPr/>
        </p:nvPicPr>
        <p:blipFill>
          <a:blip r:embed="rId3"/>
          <a:srcRect/>
          <a:stretch>
            <a:fillRect/>
          </a:stretch>
        </p:blipFill>
        <p:spPr>
          <a:xfrm rot="5400000">
            <a:off x="14598585" y="5004626"/>
            <a:ext cx="5290445" cy="277748"/>
          </a:xfrm>
          <a:prstGeom prst="rect">
            <a:avLst/>
          </a:prstGeom>
        </p:spPr>
      </p:pic>
      <p:pic>
        <p:nvPicPr>
          <p:cNvPr id="6" name="Picture 6"/>
          <p:cNvPicPr>
            <a:picLocks noChangeAspect="1"/>
          </p:cNvPicPr>
          <p:nvPr/>
        </p:nvPicPr>
        <p:blipFill>
          <a:blip r:embed="rId4"/>
          <a:srcRect/>
          <a:stretch>
            <a:fillRect/>
          </a:stretch>
        </p:blipFill>
        <p:spPr>
          <a:xfrm>
            <a:off x="843273" y="564340"/>
            <a:ext cx="910808" cy="909669"/>
          </a:xfrm>
          <a:prstGeom prst="rect">
            <a:avLst/>
          </a:prstGeom>
        </p:spPr>
      </p:pic>
      <p:grpSp>
        <p:nvGrpSpPr>
          <p:cNvPr id="7" name="Group 7"/>
          <p:cNvGrpSpPr>
            <a:grpSpLocks noChangeAspect="1"/>
          </p:cNvGrpSpPr>
          <p:nvPr/>
        </p:nvGrpSpPr>
        <p:grpSpPr>
          <a:xfrm>
            <a:off x="11836448" y="1233238"/>
            <a:ext cx="3349700" cy="3349700"/>
            <a:chOff x="0" y="0"/>
            <a:chExt cx="6350000" cy="6350000"/>
          </a:xfrm>
        </p:grpSpPr>
        <p:sp>
          <p:nvSpPr>
            <p:cNvPr id="8" name="Freeform 8"/>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5"/>
              <a:stretch>
                <a:fillRect l="-9" r="-9" b="-20"/>
              </a:stretch>
            </a:blipFill>
          </p:spPr>
        </p:sp>
      </p:grpSp>
      <p:pic>
        <p:nvPicPr>
          <p:cNvPr id="9" name="Picture 9"/>
          <p:cNvPicPr>
            <a:picLocks noChangeAspect="1"/>
          </p:cNvPicPr>
          <p:nvPr/>
        </p:nvPicPr>
        <p:blipFill>
          <a:blip r:embed="rId6"/>
          <a:srcRect/>
          <a:stretch>
            <a:fillRect/>
          </a:stretch>
        </p:blipFill>
        <p:spPr>
          <a:xfrm>
            <a:off x="12124459" y="4837808"/>
            <a:ext cx="2773679" cy="1189215"/>
          </a:xfrm>
          <a:prstGeom prst="rect">
            <a:avLst/>
          </a:prstGeom>
        </p:spPr>
      </p:pic>
      <p:pic>
        <p:nvPicPr>
          <p:cNvPr id="11" name="Picture 11"/>
          <p:cNvPicPr>
            <a:picLocks noChangeAspect="1"/>
          </p:cNvPicPr>
          <p:nvPr/>
        </p:nvPicPr>
        <p:blipFill>
          <a:blip r:embed="rId7"/>
          <a:srcRect/>
          <a:stretch>
            <a:fillRect/>
          </a:stretch>
        </p:blipFill>
        <p:spPr>
          <a:xfrm>
            <a:off x="15225815" y="0"/>
            <a:ext cx="3062185" cy="837316"/>
          </a:xfrm>
          <a:prstGeom prst="rect">
            <a:avLst/>
          </a:prstGeom>
        </p:spPr>
      </p:pic>
      <p:sp>
        <p:nvSpPr>
          <p:cNvPr id="12" name="TextBox 12"/>
          <p:cNvSpPr txBox="1"/>
          <p:nvPr/>
        </p:nvSpPr>
        <p:spPr>
          <a:xfrm>
            <a:off x="1018066" y="2781810"/>
            <a:ext cx="8232438" cy="2705972"/>
          </a:xfrm>
          <a:prstGeom prst="rect">
            <a:avLst/>
          </a:prstGeom>
        </p:spPr>
        <p:txBody>
          <a:bodyPr lIns="0" tIns="0" rIns="0" bIns="0" rtlCol="0" anchor="t">
            <a:spAutoFit/>
          </a:bodyPr>
          <a:lstStyle/>
          <a:p>
            <a:pPr>
              <a:lnSpc>
                <a:spcPts val="10449"/>
              </a:lnSpc>
            </a:pPr>
            <a:r>
              <a:rPr lang="en-US" sz="9951">
                <a:solidFill>
                  <a:srgbClr val="000000"/>
                </a:solidFill>
                <a:latin typeface="HK Grotesk Bold Bold"/>
              </a:rPr>
              <a:t>Adding AI to Edge Devices</a:t>
            </a:r>
          </a:p>
        </p:txBody>
      </p:sp>
      <p:sp>
        <p:nvSpPr>
          <p:cNvPr id="13" name="TextBox 13"/>
          <p:cNvSpPr txBox="1"/>
          <p:nvPr/>
        </p:nvSpPr>
        <p:spPr>
          <a:xfrm>
            <a:off x="1215531" y="9048092"/>
            <a:ext cx="1739256" cy="372790"/>
          </a:xfrm>
          <a:prstGeom prst="rect">
            <a:avLst/>
          </a:prstGeom>
        </p:spPr>
        <p:txBody>
          <a:bodyPr lIns="0" tIns="0" rIns="0" bIns="0" rtlCol="0" anchor="t">
            <a:spAutoFit/>
          </a:bodyPr>
          <a:lstStyle/>
          <a:p>
            <a:pPr marL="0" lvl="0" indent="0">
              <a:lnSpc>
                <a:spcPts val="3014"/>
              </a:lnSpc>
              <a:spcBef>
                <a:spcPct val="0"/>
              </a:spcBef>
            </a:pPr>
            <a:r>
              <a:rPr lang="en-US" sz="2153" u="none" spc="43">
                <a:solidFill>
                  <a:srgbClr val="000000"/>
                </a:solidFill>
                <a:latin typeface="HK Grotesk Light"/>
              </a:rPr>
              <a:t>Presented by </a:t>
            </a:r>
          </a:p>
        </p:txBody>
      </p:sp>
      <p:sp>
        <p:nvSpPr>
          <p:cNvPr id="14" name="TextBox 14"/>
          <p:cNvSpPr txBox="1"/>
          <p:nvPr/>
        </p:nvSpPr>
        <p:spPr>
          <a:xfrm>
            <a:off x="2954787" y="9049992"/>
            <a:ext cx="2981462" cy="368991"/>
          </a:xfrm>
          <a:prstGeom prst="rect">
            <a:avLst/>
          </a:prstGeom>
        </p:spPr>
        <p:txBody>
          <a:bodyPr lIns="0" tIns="0" rIns="0" bIns="0" rtlCol="0" anchor="t">
            <a:spAutoFit/>
          </a:bodyPr>
          <a:lstStyle/>
          <a:p>
            <a:pPr marL="0" lvl="0" indent="0">
              <a:lnSpc>
                <a:spcPts val="3014"/>
              </a:lnSpc>
              <a:spcBef>
                <a:spcPct val="0"/>
              </a:spcBef>
            </a:pPr>
            <a:r>
              <a:rPr lang="en-US" sz="2153" spc="43">
                <a:solidFill>
                  <a:srgbClr val="000000"/>
                </a:solidFill>
                <a:latin typeface="HK Grotesk Bold"/>
              </a:rPr>
              <a:t>Radhika Sethi</a:t>
            </a:r>
          </a:p>
        </p:txBody>
      </p:sp>
      <p:sp>
        <p:nvSpPr>
          <p:cNvPr id="15" name="TextBox 15"/>
          <p:cNvSpPr txBox="1"/>
          <p:nvPr/>
        </p:nvSpPr>
        <p:spPr>
          <a:xfrm>
            <a:off x="1179079" y="6557953"/>
            <a:ext cx="4912358" cy="1187058"/>
          </a:xfrm>
          <a:prstGeom prst="rect">
            <a:avLst/>
          </a:prstGeom>
        </p:spPr>
        <p:txBody>
          <a:bodyPr lIns="0" tIns="0" rIns="0" bIns="0" rtlCol="0" anchor="t">
            <a:spAutoFit/>
          </a:bodyPr>
          <a:lstStyle/>
          <a:p>
            <a:pPr>
              <a:lnSpc>
                <a:spcPts val="4750"/>
              </a:lnSpc>
            </a:pPr>
            <a:r>
              <a:rPr lang="en-US" sz="3393">
                <a:solidFill>
                  <a:srgbClr val="000000"/>
                </a:solidFill>
                <a:latin typeface="HK Grotesk Light"/>
              </a:rPr>
              <a:t>Eaton Pratibha Award, April 2021</a:t>
            </a:r>
          </a:p>
        </p:txBody>
      </p:sp>
      <p:sp>
        <p:nvSpPr>
          <p:cNvPr id="16" name="TextBox 16"/>
          <p:cNvSpPr txBox="1"/>
          <p:nvPr/>
        </p:nvSpPr>
        <p:spPr>
          <a:xfrm>
            <a:off x="1910218" y="846773"/>
            <a:ext cx="2071428"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Introduction</a:t>
            </a:r>
          </a:p>
        </p:txBody>
      </p:sp>
      <p:sp>
        <p:nvSpPr>
          <p:cNvPr id="17" name="TextBox 17"/>
          <p:cNvSpPr txBox="1"/>
          <p:nvPr/>
        </p:nvSpPr>
        <p:spPr>
          <a:xfrm>
            <a:off x="3427658" y="841913"/>
            <a:ext cx="2508591"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Light"/>
              </a:rPr>
              <a:t>April 21, 2021</a:t>
            </a:r>
          </a:p>
        </p:txBody>
      </p:sp>
      <p:sp>
        <p:nvSpPr>
          <p:cNvPr id="18" name="TextBox 18"/>
          <p:cNvSpPr txBox="1"/>
          <p:nvPr/>
        </p:nvSpPr>
        <p:spPr>
          <a:xfrm>
            <a:off x="12465993" y="5187940"/>
            <a:ext cx="2090611" cy="431800"/>
          </a:xfrm>
          <a:prstGeom prst="rect">
            <a:avLst/>
          </a:prstGeom>
        </p:spPr>
        <p:txBody>
          <a:bodyPr lIns="0" tIns="0" rIns="0" bIns="0" rtlCol="0" anchor="t">
            <a:spAutoFit/>
          </a:bodyPr>
          <a:lstStyle/>
          <a:p>
            <a:pPr algn="just">
              <a:lnSpc>
                <a:spcPts val="3500"/>
              </a:lnSpc>
            </a:pPr>
            <a:r>
              <a:rPr lang="en-US" sz="2500">
                <a:solidFill>
                  <a:srgbClr val="000000"/>
                </a:solidFill>
                <a:latin typeface="HK Grotesk Light"/>
              </a:rPr>
              <a:t>Radhika Sethi</a:t>
            </a:r>
          </a:p>
        </p:txBody>
      </p:sp>
      <p:sp>
        <p:nvSpPr>
          <p:cNvPr id="19" name="TextBox 19"/>
          <p:cNvSpPr txBox="1"/>
          <p:nvPr/>
        </p:nvSpPr>
        <p:spPr>
          <a:xfrm>
            <a:off x="11522624" y="5969872"/>
            <a:ext cx="3977348" cy="1102360"/>
          </a:xfrm>
          <a:prstGeom prst="rect">
            <a:avLst/>
          </a:prstGeom>
        </p:spPr>
        <p:txBody>
          <a:bodyPr lIns="0" tIns="0" rIns="0" bIns="0" rtlCol="0" anchor="t">
            <a:spAutoFit/>
          </a:bodyPr>
          <a:lstStyle/>
          <a:p>
            <a:pPr algn="ctr">
              <a:lnSpc>
                <a:spcPts val="2239"/>
              </a:lnSpc>
            </a:pPr>
            <a:r>
              <a:rPr lang="en-US" sz="1599" spc="47" dirty="0">
                <a:solidFill>
                  <a:srgbClr val="FF3A21"/>
                </a:solidFill>
                <a:latin typeface="HK Grotesk Bold Bold"/>
              </a:rPr>
              <a:t>ROLL NO - 3456</a:t>
            </a:r>
          </a:p>
          <a:p>
            <a:pPr algn="ctr">
              <a:lnSpc>
                <a:spcPts val="2239"/>
              </a:lnSpc>
            </a:pPr>
            <a:r>
              <a:rPr lang="en-US" sz="1600" spc="48" dirty="0">
                <a:solidFill>
                  <a:srgbClr val="FF3A21"/>
                </a:solidFill>
                <a:latin typeface="HK Grotesk Bold Bold"/>
              </a:rPr>
              <a:t>C22018221381</a:t>
            </a:r>
          </a:p>
          <a:p>
            <a:pPr algn="ctr">
              <a:lnSpc>
                <a:spcPts val="2239"/>
              </a:lnSpc>
            </a:pPr>
            <a:r>
              <a:rPr lang="en-US" sz="1599" spc="47" dirty="0">
                <a:solidFill>
                  <a:srgbClr val="FF3A21"/>
                </a:solidFill>
                <a:latin typeface="HK Grotesk Bold Bold"/>
              </a:rPr>
              <a:t>COMPUTER ENGINEERING</a:t>
            </a:r>
          </a:p>
          <a:p>
            <a:pPr marL="0" lvl="0" indent="0" algn="ctr">
              <a:lnSpc>
                <a:spcPts val="2240"/>
              </a:lnSpc>
              <a:spcBef>
                <a:spcPct val="0"/>
              </a:spcBef>
            </a:pPr>
            <a:r>
              <a:rPr lang="en-US" sz="1599" spc="47" dirty="0">
                <a:solidFill>
                  <a:srgbClr val="FF3A21"/>
                </a:solidFill>
                <a:latin typeface="HK Grotesk Bold Bold"/>
              </a:rPr>
              <a:t>CUMMINS COLLEGE OF ENGINEERING</a:t>
            </a:r>
          </a:p>
        </p:txBody>
      </p:sp>
      <p:sp>
        <p:nvSpPr>
          <p:cNvPr id="20" name="TextBox 20"/>
          <p:cNvSpPr txBox="1"/>
          <p:nvPr/>
        </p:nvSpPr>
        <p:spPr>
          <a:xfrm>
            <a:off x="11836448" y="7211352"/>
            <a:ext cx="4066087" cy="2506980"/>
          </a:xfrm>
          <a:prstGeom prst="rect">
            <a:avLst/>
          </a:prstGeom>
        </p:spPr>
        <p:txBody>
          <a:bodyPr lIns="0" tIns="0" rIns="0" bIns="0" rtlCol="0" anchor="t">
            <a:spAutoFit/>
          </a:bodyPr>
          <a:lstStyle/>
          <a:p>
            <a:pPr>
              <a:lnSpc>
                <a:spcPts val="2520"/>
              </a:lnSpc>
            </a:pPr>
            <a:r>
              <a:rPr lang="en-US" sz="1800">
                <a:solidFill>
                  <a:srgbClr val="000000"/>
                </a:solidFill>
                <a:latin typeface="HK Grotesk Light"/>
              </a:rPr>
              <a:t>R&amp;D Head at </a:t>
            </a:r>
            <a:r>
              <a:rPr lang="en-US" sz="1800" u="sng">
                <a:solidFill>
                  <a:srgbClr val="00689D"/>
                </a:solidFill>
                <a:latin typeface="HK Grotesk Light"/>
              </a:rPr>
              <a:t>AICVS</a:t>
            </a:r>
          </a:p>
          <a:p>
            <a:pPr>
              <a:lnSpc>
                <a:spcPts val="2520"/>
              </a:lnSpc>
            </a:pPr>
            <a:r>
              <a:rPr lang="en-US" sz="1800">
                <a:solidFill>
                  <a:srgbClr val="000000"/>
                </a:solidFill>
                <a:latin typeface="HK Grotesk Light"/>
              </a:rPr>
              <a:t>Co-Lead at Google's </a:t>
            </a:r>
            <a:r>
              <a:rPr lang="en-US" sz="1800" u="sng">
                <a:solidFill>
                  <a:srgbClr val="00689D"/>
                </a:solidFill>
                <a:latin typeface="HK Grotesk Light"/>
              </a:rPr>
              <a:t>DSC</a:t>
            </a:r>
          </a:p>
          <a:p>
            <a:pPr>
              <a:lnSpc>
                <a:spcPts val="2520"/>
              </a:lnSpc>
            </a:pPr>
            <a:r>
              <a:rPr lang="en-US" sz="1800">
                <a:solidFill>
                  <a:srgbClr val="000000"/>
                </a:solidFill>
                <a:latin typeface="HK Grotesk Light"/>
              </a:rPr>
              <a:t>Contributing at </a:t>
            </a:r>
            <a:r>
              <a:rPr lang="en-US" sz="1800" u="sng">
                <a:solidFill>
                  <a:srgbClr val="00689D"/>
                </a:solidFill>
                <a:latin typeface="HK Grotesk Light"/>
              </a:rPr>
              <a:t>OpenMined</a:t>
            </a:r>
            <a:r>
              <a:rPr lang="en-US" sz="1800">
                <a:solidFill>
                  <a:srgbClr val="000000"/>
                </a:solidFill>
                <a:latin typeface="HK Grotesk Light"/>
              </a:rPr>
              <a:t>, </a:t>
            </a:r>
            <a:r>
              <a:rPr lang="en-US" sz="1800" u="sng">
                <a:solidFill>
                  <a:srgbClr val="00689D"/>
                </a:solidFill>
                <a:latin typeface="HK Grotesk Light"/>
              </a:rPr>
              <a:t>HinglishNLP</a:t>
            </a:r>
          </a:p>
          <a:p>
            <a:pPr>
              <a:lnSpc>
                <a:spcPts val="2520"/>
              </a:lnSpc>
            </a:pPr>
            <a:r>
              <a:rPr lang="en-US" sz="1800">
                <a:solidFill>
                  <a:srgbClr val="000000"/>
                </a:solidFill>
                <a:latin typeface="HK Grotesk Light"/>
              </a:rPr>
              <a:t>Volunteer at </a:t>
            </a:r>
            <a:r>
              <a:rPr lang="en-US" sz="1800" u="sng">
                <a:solidFill>
                  <a:srgbClr val="00689D"/>
                </a:solidFill>
                <a:latin typeface="HK Grotesk Light"/>
              </a:rPr>
              <a:t>PyData Pune</a:t>
            </a:r>
            <a:r>
              <a:rPr lang="en-US" sz="1800">
                <a:solidFill>
                  <a:srgbClr val="000000"/>
                </a:solidFill>
                <a:latin typeface="HK Grotesk Light"/>
              </a:rPr>
              <a:t>, </a:t>
            </a:r>
            <a:r>
              <a:rPr lang="en-US" sz="1800" u="sng">
                <a:solidFill>
                  <a:srgbClr val="00689D"/>
                </a:solidFill>
                <a:latin typeface="HK Grotesk Light"/>
              </a:rPr>
              <a:t>PyCon India</a:t>
            </a:r>
          </a:p>
          <a:p>
            <a:pPr>
              <a:lnSpc>
                <a:spcPts val="2520"/>
              </a:lnSpc>
            </a:pPr>
            <a:r>
              <a:rPr lang="en-US" sz="1800">
                <a:solidFill>
                  <a:srgbClr val="000000"/>
                </a:solidFill>
                <a:latin typeface="HK Grotesk Light"/>
              </a:rPr>
              <a:t>Wabtec Exceed 2019 Pan India Finalist</a:t>
            </a:r>
          </a:p>
          <a:p>
            <a:pPr>
              <a:lnSpc>
                <a:spcPts val="2520"/>
              </a:lnSpc>
            </a:pPr>
            <a:r>
              <a:rPr lang="en-US" sz="1800">
                <a:solidFill>
                  <a:srgbClr val="000000"/>
                </a:solidFill>
                <a:latin typeface="HK Grotesk Light"/>
              </a:rPr>
              <a:t>Member of MLIndia Community, 2018</a:t>
            </a:r>
          </a:p>
          <a:p>
            <a:pPr>
              <a:lnSpc>
                <a:spcPts val="2520"/>
              </a:lnSpc>
            </a:pPr>
            <a:endParaRPr lang="en-US" sz="1800">
              <a:solidFill>
                <a:srgbClr val="000000"/>
              </a:solidFill>
              <a:latin typeface="HK Grotesk Light"/>
            </a:endParaRPr>
          </a:p>
          <a:p>
            <a:pPr marL="0" lvl="0" indent="0">
              <a:lnSpc>
                <a:spcPts val="2520"/>
              </a:lnSpc>
            </a:pPr>
            <a:endParaRPr lang="en-US" sz="1800">
              <a:solidFill>
                <a:srgbClr val="000000"/>
              </a:solidFill>
              <a:latin typeface="HK Grotesk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2588697" y="4278941"/>
            <a:ext cx="3881552" cy="3876700"/>
          </a:xfrm>
          <a:prstGeom prst="rect">
            <a:avLst/>
          </a:prstGeom>
        </p:spPr>
      </p:pic>
      <p:pic>
        <p:nvPicPr>
          <p:cNvPr id="3" name="Picture 3"/>
          <p:cNvPicPr>
            <a:picLocks noChangeAspect="1"/>
          </p:cNvPicPr>
          <p:nvPr/>
        </p:nvPicPr>
        <p:blipFill>
          <a:blip r:embed="rId3"/>
          <a:srcRect/>
          <a:stretch>
            <a:fillRect/>
          </a:stretch>
        </p:blipFill>
        <p:spPr>
          <a:xfrm>
            <a:off x="7056629" y="4278941"/>
            <a:ext cx="3881552" cy="3876700"/>
          </a:xfrm>
          <a:prstGeom prst="rect">
            <a:avLst/>
          </a:prstGeom>
        </p:spPr>
      </p:pic>
      <p:pic>
        <p:nvPicPr>
          <p:cNvPr id="4" name="Picture 4"/>
          <p:cNvPicPr>
            <a:picLocks noChangeAspect="1"/>
          </p:cNvPicPr>
          <p:nvPr/>
        </p:nvPicPr>
        <p:blipFill>
          <a:blip r:embed="rId3"/>
          <a:srcRect/>
          <a:stretch>
            <a:fillRect/>
          </a:stretch>
        </p:blipFill>
        <p:spPr>
          <a:xfrm>
            <a:off x="11817751" y="4278941"/>
            <a:ext cx="3881552" cy="3876700"/>
          </a:xfrm>
          <a:prstGeom prst="rect">
            <a:avLst/>
          </a:prstGeom>
        </p:spPr>
      </p:pic>
      <p:sp>
        <p:nvSpPr>
          <p:cNvPr id="5" name="TextBox 5"/>
          <p:cNvSpPr txBox="1"/>
          <p:nvPr/>
        </p:nvSpPr>
        <p:spPr>
          <a:xfrm>
            <a:off x="3181828" y="4807678"/>
            <a:ext cx="2603512" cy="2448266"/>
          </a:xfrm>
          <a:prstGeom prst="rect">
            <a:avLst/>
          </a:prstGeom>
        </p:spPr>
        <p:txBody>
          <a:bodyPr lIns="0" tIns="0" rIns="0" bIns="0" rtlCol="0" anchor="t">
            <a:spAutoFit/>
          </a:bodyPr>
          <a:lstStyle/>
          <a:p>
            <a:pPr marL="0" lvl="0" indent="0" algn="l">
              <a:lnSpc>
                <a:spcPts val="2427"/>
              </a:lnSpc>
              <a:spcBef>
                <a:spcPct val="0"/>
              </a:spcBef>
            </a:pPr>
            <a:r>
              <a:rPr lang="en-US" sz="1734">
                <a:solidFill>
                  <a:srgbClr val="000000"/>
                </a:solidFill>
                <a:latin typeface="HK Grotesk Light"/>
              </a:rPr>
              <a:t>Des</a:t>
            </a:r>
            <a:r>
              <a:rPr lang="en-US" sz="1734" u="none">
                <a:solidFill>
                  <a:srgbClr val="000000"/>
                </a:solidFill>
                <a:latin typeface="HK Grotesk Light"/>
              </a:rPr>
              <a:t>igning power-efficient ML algorithms, developing better-specialized hardware, and inventing new distributed-learning algorithms where all IoT devices communicate and share data.</a:t>
            </a:r>
          </a:p>
        </p:txBody>
      </p:sp>
      <p:sp>
        <p:nvSpPr>
          <p:cNvPr id="6" name="TextBox 6"/>
          <p:cNvSpPr txBox="1"/>
          <p:nvPr/>
        </p:nvSpPr>
        <p:spPr>
          <a:xfrm>
            <a:off x="7649760" y="4807678"/>
            <a:ext cx="2603512" cy="2448266"/>
          </a:xfrm>
          <a:prstGeom prst="rect">
            <a:avLst/>
          </a:prstGeom>
        </p:spPr>
        <p:txBody>
          <a:bodyPr lIns="0" tIns="0" rIns="0" bIns="0" rtlCol="0" anchor="t">
            <a:spAutoFit/>
          </a:bodyPr>
          <a:lstStyle/>
          <a:p>
            <a:pPr marL="0" lvl="0" indent="0" algn="l">
              <a:lnSpc>
                <a:spcPts val="2427"/>
              </a:lnSpc>
              <a:spcBef>
                <a:spcPct val="0"/>
              </a:spcBef>
            </a:pPr>
            <a:r>
              <a:rPr lang="en-US" sz="1734">
                <a:solidFill>
                  <a:srgbClr val="000000"/>
                </a:solidFill>
                <a:latin typeface="HK Grotesk Light"/>
              </a:rPr>
              <a:t>Dev</a:t>
            </a:r>
            <a:r>
              <a:rPr lang="en-US" sz="1734" u="none">
                <a:solidFill>
                  <a:srgbClr val="000000"/>
                </a:solidFill>
                <a:latin typeface="HK Grotesk Light"/>
              </a:rPr>
              <a:t>ices can be truly powerful once we sever the lifeline that extends between the device and the cloud. That requires the ability to train machine learning models on devices itself.</a:t>
            </a:r>
          </a:p>
        </p:txBody>
      </p:sp>
      <p:sp>
        <p:nvSpPr>
          <p:cNvPr id="7" name="TextBox 7"/>
          <p:cNvSpPr txBox="1"/>
          <p:nvPr/>
        </p:nvSpPr>
        <p:spPr>
          <a:xfrm>
            <a:off x="12374005" y="4654289"/>
            <a:ext cx="2769044" cy="2755043"/>
          </a:xfrm>
          <a:prstGeom prst="rect">
            <a:avLst/>
          </a:prstGeom>
        </p:spPr>
        <p:txBody>
          <a:bodyPr lIns="0" tIns="0" rIns="0" bIns="0" rtlCol="0" anchor="t">
            <a:spAutoFit/>
          </a:bodyPr>
          <a:lstStyle/>
          <a:p>
            <a:pPr marL="0" lvl="0" indent="0" algn="l">
              <a:lnSpc>
                <a:spcPts val="2427"/>
              </a:lnSpc>
              <a:spcBef>
                <a:spcPct val="0"/>
              </a:spcBef>
            </a:pPr>
            <a:r>
              <a:rPr lang="en-US" sz="1734" u="none">
                <a:solidFill>
                  <a:srgbClr val="000000"/>
                </a:solidFill>
                <a:latin typeface="HK Grotesk Light"/>
              </a:rPr>
              <a:t> Future 5G networks, which provide ultra-reliable, low-latency communication services, will help immensely in the domain</a:t>
            </a:r>
          </a:p>
          <a:p>
            <a:pPr marL="0" lvl="0" indent="0" algn="l">
              <a:lnSpc>
                <a:spcPts val="2427"/>
              </a:lnSpc>
              <a:spcBef>
                <a:spcPct val="0"/>
              </a:spcBef>
            </a:pPr>
            <a:r>
              <a:rPr lang="en-US" sz="1734" u="none">
                <a:solidFill>
                  <a:srgbClr val="000000"/>
                </a:solidFill>
                <a:latin typeface="HK Grotesk Light"/>
              </a:rPr>
              <a:t> Development of algorithms that can train models under resource constraints will be a game-changer. </a:t>
            </a:r>
          </a:p>
        </p:txBody>
      </p:sp>
      <p:sp>
        <p:nvSpPr>
          <p:cNvPr id="8" name="TextBox 8"/>
          <p:cNvSpPr txBox="1"/>
          <p:nvPr/>
        </p:nvSpPr>
        <p:spPr>
          <a:xfrm>
            <a:off x="6470249" y="667703"/>
            <a:ext cx="8217913" cy="971550"/>
          </a:xfrm>
          <a:prstGeom prst="rect">
            <a:avLst/>
          </a:prstGeom>
        </p:spPr>
        <p:txBody>
          <a:bodyPr lIns="0" tIns="0" rIns="0" bIns="0" rtlCol="0" anchor="t">
            <a:spAutoFit/>
          </a:bodyPr>
          <a:lstStyle/>
          <a:p>
            <a:pPr marL="0" lvl="0" indent="0" algn="just">
              <a:lnSpc>
                <a:spcPts val="7680"/>
              </a:lnSpc>
              <a:spcBef>
                <a:spcPct val="0"/>
              </a:spcBef>
            </a:pPr>
            <a:r>
              <a:rPr lang="en-US" sz="6400">
                <a:solidFill>
                  <a:srgbClr val="000000"/>
                </a:solidFill>
                <a:latin typeface="HK Grotesk Bold"/>
              </a:rPr>
              <a:t>Summary</a:t>
            </a:r>
          </a:p>
        </p:txBody>
      </p:sp>
      <p:pic>
        <p:nvPicPr>
          <p:cNvPr id="9" name="Picture 9"/>
          <p:cNvPicPr>
            <a:picLocks noChangeAspect="1"/>
          </p:cNvPicPr>
          <p:nvPr/>
        </p:nvPicPr>
        <p:blipFill>
          <a:blip r:embed="rId3"/>
          <a:srcRect/>
          <a:stretch>
            <a:fillRect/>
          </a:stretch>
        </p:blipFill>
        <p:spPr>
          <a:xfrm>
            <a:off x="673945" y="9143348"/>
            <a:ext cx="854659" cy="853591"/>
          </a:xfrm>
          <a:prstGeom prst="rect">
            <a:avLst/>
          </a:prstGeom>
        </p:spPr>
      </p:pic>
      <p:sp>
        <p:nvSpPr>
          <p:cNvPr id="10" name="TextBox 10"/>
          <p:cNvSpPr txBox="1"/>
          <p:nvPr/>
        </p:nvSpPr>
        <p:spPr>
          <a:xfrm>
            <a:off x="890153" y="9372244"/>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09</a:t>
            </a:r>
          </a:p>
        </p:txBody>
      </p:sp>
      <p:pic>
        <p:nvPicPr>
          <p:cNvPr id="11" name="Picture 11"/>
          <p:cNvPicPr>
            <a:picLocks noChangeAspect="1"/>
          </p:cNvPicPr>
          <p:nvPr/>
        </p:nvPicPr>
        <p:blipFill>
          <a:blip r:embed="rId4"/>
          <a:srcRect/>
          <a:stretch>
            <a:fillRect/>
          </a:stretch>
        </p:blipFill>
        <p:spPr>
          <a:xfrm>
            <a:off x="858766" y="564340"/>
            <a:ext cx="910808" cy="909669"/>
          </a:xfrm>
          <a:prstGeom prst="rect">
            <a:avLst/>
          </a:prstGeom>
        </p:spPr>
      </p:pic>
      <p:sp>
        <p:nvSpPr>
          <p:cNvPr id="12" name="TextBox 12"/>
          <p:cNvSpPr txBox="1"/>
          <p:nvPr/>
        </p:nvSpPr>
        <p:spPr>
          <a:xfrm>
            <a:off x="1925711" y="846773"/>
            <a:ext cx="2071428"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Summary</a:t>
            </a:r>
          </a:p>
        </p:txBody>
      </p:sp>
      <p:pic>
        <p:nvPicPr>
          <p:cNvPr id="13" name="Picture 13"/>
          <p:cNvPicPr>
            <a:picLocks noChangeAspect="1"/>
          </p:cNvPicPr>
          <p:nvPr/>
        </p:nvPicPr>
        <p:blipFill>
          <a:blip r:embed="rId5"/>
          <a:srcRect/>
          <a:stretch>
            <a:fillRect/>
          </a:stretch>
        </p:blipFill>
        <p:spPr>
          <a:xfrm>
            <a:off x="15225815" y="-32204"/>
            <a:ext cx="3062185" cy="837316"/>
          </a:xfrm>
          <a:prstGeom prst="rect">
            <a:avLst/>
          </a:prstGeom>
        </p:spPr>
      </p:pic>
      <p:grpSp>
        <p:nvGrpSpPr>
          <p:cNvPr id="14" name="Group 14"/>
          <p:cNvGrpSpPr/>
          <p:nvPr/>
        </p:nvGrpSpPr>
        <p:grpSpPr>
          <a:xfrm>
            <a:off x="2588697" y="1886230"/>
            <a:ext cx="13110606" cy="1223637"/>
            <a:chOff x="0" y="0"/>
            <a:chExt cx="17480808" cy="1631516"/>
          </a:xfrm>
        </p:grpSpPr>
        <p:sp>
          <p:nvSpPr>
            <p:cNvPr id="15" name="TextBox 15"/>
            <p:cNvSpPr txBox="1"/>
            <p:nvPr/>
          </p:nvSpPr>
          <p:spPr>
            <a:xfrm>
              <a:off x="0" y="0"/>
              <a:ext cx="17480808" cy="952500"/>
            </a:xfrm>
            <a:prstGeom prst="rect">
              <a:avLst/>
            </a:prstGeom>
          </p:spPr>
          <p:txBody>
            <a:bodyPr lIns="0" tIns="0" rIns="0" bIns="0" rtlCol="0" anchor="t">
              <a:spAutoFit/>
            </a:bodyPr>
            <a:lstStyle/>
            <a:p>
              <a:pPr marL="0" lvl="0" indent="0" algn="l">
                <a:lnSpc>
                  <a:spcPts val="5667"/>
                </a:lnSpc>
                <a:spcBef>
                  <a:spcPct val="0"/>
                </a:spcBef>
              </a:pPr>
              <a:r>
                <a:rPr lang="en-US" sz="4723">
                  <a:solidFill>
                    <a:srgbClr val="000000"/>
                  </a:solidFill>
                  <a:latin typeface="HK Grotesk Light"/>
                </a:rPr>
                <a:t>If AI is the Spaceship then Data is the Rocket Fuel</a:t>
              </a:r>
            </a:p>
          </p:txBody>
        </p:sp>
        <p:sp>
          <p:nvSpPr>
            <p:cNvPr id="16" name="TextBox 16"/>
            <p:cNvSpPr txBox="1"/>
            <p:nvPr/>
          </p:nvSpPr>
          <p:spPr>
            <a:xfrm>
              <a:off x="0" y="1159711"/>
              <a:ext cx="17480808" cy="471805"/>
            </a:xfrm>
            <a:prstGeom prst="rect">
              <a:avLst/>
            </a:prstGeom>
          </p:spPr>
          <p:txBody>
            <a:bodyPr lIns="0" tIns="0" rIns="0" bIns="0" rtlCol="0" anchor="t">
              <a:spAutoFit/>
            </a:bodyPr>
            <a:lstStyle/>
            <a:p>
              <a:pPr algn="l">
                <a:lnSpc>
                  <a:spcPts val="2939"/>
                </a:lnSpc>
                <a:spcBef>
                  <a:spcPct val="0"/>
                </a:spcBef>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020417"/>
            <a:ext cx="854659" cy="856766"/>
            <a:chOff x="0" y="0"/>
            <a:chExt cx="1139546" cy="1142355"/>
          </a:xfrm>
        </p:grpSpPr>
        <p:pic>
          <p:nvPicPr>
            <p:cNvPr id="3" name="Picture 3"/>
            <p:cNvPicPr>
              <a:picLocks noChangeAspect="1"/>
            </p:cNvPicPr>
            <p:nvPr/>
          </p:nvPicPr>
          <p:blipFill>
            <a:blip r:embed="rId5"/>
            <a:srcRect l="185" r="185"/>
            <a:stretch>
              <a:fillRect/>
            </a:stretch>
          </p:blipFill>
          <p:spPr>
            <a:xfrm>
              <a:off x="0" y="0"/>
              <a:ext cx="1139546" cy="1142355"/>
            </a:xfrm>
            <a:prstGeom prst="rect">
              <a:avLst/>
            </a:prstGeom>
          </p:spPr>
        </p:pic>
        <p:sp>
          <p:nvSpPr>
            <p:cNvPr id="4" name="TextBox 4"/>
            <p:cNvSpPr txBox="1"/>
            <p:nvPr/>
          </p:nvSpPr>
          <p:spPr>
            <a:xfrm>
              <a:off x="288278" y="323186"/>
              <a:ext cx="562990" cy="471805"/>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10</a:t>
              </a:r>
            </a:p>
          </p:txBody>
        </p:sp>
      </p:grpSp>
      <p:pic>
        <p:nvPicPr>
          <p:cNvPr id="5" name="Picture 5"/>
          <p:cNvPicPr>
            <a:picLocks noChangeAspect="1"/>
          </p:cNvPicPr>
          <p:nvPr/>
        </p:nvPicPr>
        <p:blipFill>
          <a:blip r:embed="rId6"/>
          <a:srcRect/>
          <a:stretch>
            <a:fillRect/>
          </a:stretch>
        </p:blipFill>
        <p:spPr>
          <a:xfrm>
            <a:off x="3766034" y="5944962"/>
            <a:ext cx="11033857" cy="11020065"/>
          </a:xfrm>
          <a:prstGeom prst="rect">
            <a:avLst/>
          </a:prstGeom>
        </p:spPr>
      </p:pic>
      <p:pic>
        <p:nvPicPr>
          <p:cNvPr id="6" name="Picture 6"/>
          <p:cNvPicPr>
            <a:picLocks noChangeAspect="1"/>
          </p:cNvPicPr>
          <p:nvPr/>
        </p:nvPicPr>
        <p:blipFill>
          <a:blip r:embed="rId7">
            <a:alphaModFix amt="19999"/>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976915" y="2403541"/>
            <a:ext cx="22241831" cy="4650565"/>
          </a:xfrm>
          <a:prstGeom prst="rect">
            <a:avLst/>
          </a:prstGeom>
        </p:spPr>
      </p:pic>
      <p:grpSp>
        <p:nvGrpSpPr>
          <p:cNvPr id="7" name="Group 7"/>
          <p:cNvGrpSpPr/>
          <p:nvPr/>
        </p:nvGrpSpPr>
        <p:grpSpPr>
          <a:xfrm>
            <a:off x="15958158" y="3937814"/>
            <a:ext cx="142875" cy="14287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45454"/>
            </a:solidFill>
          </p:spPr>
        </p:sp>
      </p:grpSp>
      <p:grpSp>
        <p:nvGrpSpPr>
          <p:cNvPr id="9" name="Group 9"/>
          <p:cNvGrpSpPr/>
          <p:nvPr/>
        </p:nvGrpSpPr>
        <p:grpSpPr>
          <a:xfrm>
            <a:off x="5701202" y="2702739"/>
            <a:ext cx="142875" cy="142875"/>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45454"/>
            </a:solidFill>
          </p:spPr>
        </p:sp>
      </p:grpSp>
      <p:grpSp>
        <p:nvGrpSpPr>
          <p:cNvPr id="11" name="Group 11"/>
          <p:cNvGrpSpPr/>
          <p:nvPr/>
        </p:nvGrpSpPr>
        <p:grpSpPr>
          <a:xfrm>
            <a:off x="12515360" y="2702739"/>
            <a:ext cx="142875" cy="142875"/>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45454"/>
            </a:solidFill>
          </p:spPr>
        </p:sp>
      </p:grpSp>
      <p:grpSp>
        <p:nvGrpSpPr>
          <p:cNvPr id="13" name="Group 13"/>
          <p:cNvGrpSpPr/>
          <p:nvPr/>
        </p:nvGrpSpPr>
        <p:grpSpPr>
          <a:xfrm>
            <a:off x="9072562" y="2332103"/>
            <a:ext cx="142875" cy="142875"/>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45454"/>
            </a:solidFill>
          </p:spPr>
        </p:sp>
      </p:grpSp>
      <p:grpSp>
        <p:nvGrpSpPr>
          <p:cNvPr id="15" name="Group 15"/>
          <p:cNvGrpSpPr/>
          <p:nvPr/>
        </p:nvGrpSpPr>
        <p:grpSpPr>
          <a:xfrm>
            <a:off x="1028700" y="4264080"/>
            <a:ext cx="2459408" cy="2542259"/>
            <a:chOff x="0" y="0"/>
            <a:chExt cx="3279211" cy="3389678"/>
          </a:xfrm>
        </p:grpSpPr>
        <p:sp>
          <p:nvSpPr>
            <p:cNvPr id="16" name="TextBox 16"/>
            <p:cNvSpPr txBox="1"/>
            <p:nvPr/>
          </p:nvSpPr>
          <p:spPr>
            <a:xfrm>
              <a:off x="0" y="0"/>
              <a:ext cx="3279211" cy="482600"/>
            </a:xfrm>
            <a:prstGeom prst="rect">
              <a:avLst/>
            </a:prstGeom>
          </p:spPr>
          <p:txBody>
            <a:bodyPr lIns="0" tIns="0" rIns="0" bIns="0" rtlCol="0" anchor="t">
              <a:spAutoFit/>
            </a:bodyPr>
            <a:lstStyle/>
            <a:p>
              <a:pPr marL="0" lvl="0" indent="0" algn="ctr">
                <a:lnSpc>
                  <a:spcPts val="2879"/>
                </a:lnSpc>
                <a:spcBef>
                  <a:spcPct val="0"/>
                </a:spcBef>
              </a:pPr>
              <a:endParaRPr/>
            </a:p>
          </p:txBody>
        </p:sp>
        <p:sp>
          <p:nvSpPr>
            <p:cNvPr id="17" name="TextBox 17"/>
            <p:cNvSpPr txBox="1"/>
            <p:nvPr/>
          </p:nvSpPr>
          <p:spPr>
            <a:xfrm>
              <a:off x="0" y="977186"/>
              <a:ext cx="3279211" cy="2412492"/>
            </a:xfrm>
            <a:prstGeom prst="rect">
              <a:avLst/>
            </a:prstGeom>
          </p:spPr>
          <p:txBody>
            <a:bodyPr lIns="0" tIns="0" rIns="0" bIns="0" rtlCol="0" anchor="t">
              <a:spAutoFit/>
            </a:bodyPr>
            <a:lstStyle/>
            <a:p>
              <a:pPr marL="0" lvl="0" indent="0" algn="ctr">
                <a:lnSpc>
                  <a:spcPts val="2988"/>
                </a:lnSpc>
                <a:spcBef>
                  <a:spcPct val="0"/>
                </a:spcBef>
              </a:pPr>
              <a:r>
                <a:rPr lang="en-US" sz="1800">
                  <a:solidFill>
                    <a:srgbClr val="000000"/>
                  </a:solidFill>
                  <a:latin typeface="Open Sauce Light"/>
                </a:rPr>
                <a:t>Trained a flower classifier, object detection model on Google Colab as a tflite model</a:t>
              </a:r>
            </a:p>
          </p:txBody>
        </p:sp>
      </p:grpSp>
      <p:grpSp>
        <p:nvGrpSpPr>
          <p:cNvPr id="18" name="Group 18"/>
          <p:cNvGrpSpPr/>
          <p:nvPr/>
        </p:nvGrpSpPr>
        <p:grpSpPr>
          <a:xfrm>
            <a:off x="14728454" y="4255249"/>
            <a:ext cx="2459408" cy="1816971"/>
            <a:chOff x="0" y="0"/>
            <a:chExt cx="3279211" cy="2422628"/>
          </a:xfrm>
        </p:grpSpPr>
        <p:sp>
          <p:nvSpPr>
            <p:cNvPr id="19" name="TextBox 19"/>
            <p:cNvSpPr txBox="1"/>
            <p:nvPr/>
          </p:nvSpPr>
          <p:spPr>
            <a:xfrm>
              <a:off x="0" y="0"/>
              <a:ext cx="3279211" cy="482921"/>
            </a:xfrm>
            <a:prstGeom prst="rect">
              <a:avLst/>
            </a:prstGeom>
          </p:spPr>
          <p:txBody>
            <a:bodyPr lIns="0" tIns="0" rIns="0" bIns="0" rtlCol="0" anchor="t">
              <a:spAutoFit/>
            </a:bodyPr>
            <a:lstStyle/>
            <a:p>
              <a:pPr marL="0" lvl="0" indent="0" algn="ctr">
                <a:lnSpc>
                  <a:spcPts val="2879"/>
                </a:lnSpc>
                <a:spcBef>
                  <a:spcPct val="0"/>
                </a:spcBef>
              </a:pPr>
              <a:endParaRPr/>
            </a:p>
          </p:txBody>
        </p:sp>
        <p:sp>
          <p:nvSpPr>
            <p:cNvPr id="20" name="TextBox 20"/>
            <p:cNvSpPr txBox="1"/>
            <p:nvPr/>
          </p:nvSpPr>
          <p:spPr>
            <a:xfrm>
              <a:off x="0" y="977508"/>
              <a:ext cx="3279211" cy="1445121"/>
            </a:xfrm>
            <a:prstGeom prst="rect">
              <a:avLst/>
            </a:prstGeom>
          </p:spPr>
          <p:txBody>
            <a:bodyPr lIns="0" tIns="0" rIns="0" bIns="0" rtlCol="0" anchor="t">
              <a:spAutoFit/>
            </a:bodyPr>
            <a:lstStyle/>
            <a:p>
              <a:pPr marL="0" lvl="0" indent="0" algn="ctr">
                <a:lnSpc>
                  <a:spcPts val="2988"/>
                </a:lnSpc>
                <a:spcBef>
                  <a:spcPct val="0"/>
                </a:spcBef>
              </a:pPr>
              <a:r>
                <a:rPr lang="en-US" sz="1800">
                  <a:solidFill>
                    <a:srgbClr val="000000"/>
                  </a:solidFill>
                  <a:latin typeface="Open Sauce Light"/>
                </a:rPr>
                <a:t>Test the model, while realizing the resource restrictions </a:t>
              </a:r>
            </a:p>
          </p:txBody>
        </p:sp>
      </p:grpSp>
      <p:grpSp>
        <p:nvGrpSpPr>
          <p:cNvPr id="21" name="Group 21"/>
          <p:cNvGrpSpPr/>
          <p:nvPr/>
        </p:nvGrpSpPr>
        <p:grpSpPr>
          <a:xfrm>
            <a:off x="1731146" y="3454077"/>
            <a:ext cx="1054517" cy="1053199"/>
            <a:chOff x="0" y="0"/>
            <a:chExt cx="1406023" cy="1404265"/>
          </a:xfrm>
        </p:grpSpPr>
        <p:pic>
          <p:nvPicPr>
            <p:cNvPr id="22" name="Picture 22"/>
            <p:cNvPicPr>
              <a:picLocks noChangeAspect="1"/>
            </p:cNvPicPr>
            <p:nvPr/>
          </p:nvPicPr>
          <p:blipFill>
            <a:blip r:embed="rId9"/>
            <a:srcRect/>
            <a:stretch>
              <a:fillRect/>
            </a:stretch>
          </p:blipFill>
          <p:spPr>
            <a:xfrm>
              <a:off x="0" y="0"/>
              <a:ext cx="1406023" cy="1404265"/>
            </a:xfrm>
            <a:prstGeom prst="rect">
              <a:avLst/>
            </a:prstGeom>
          </p:spPr>
        </p:pic>
        <p:grpSp>
          <p:nvGrpSpPr>
            <p:cNvPr id="23" name="Group 23"/>
            <p:cNvGrpSpPr/>
            <p:nvPr/>
          </p:nvGrpSpPr>
          <p:grpSpPr>
            <a:xfrm>
              <a:off x="238094" y="237215"/>
              <a:ext cx="929835" cy="92983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3A21"/>
              </a:solidFill>
            </p:spPr>
          </p:sp>
        </p:grpSp>
      </p:grpSp>
      <p:grpSp>
        <p:nvGrpSpPr>
          <p:cNvPr id="25" name="Group 25"/>
          <p:cNvGrpSpPr/>
          <p:nvPr/>
        </p:nvGrpSpPr>
        <p:grpSpPr>
          <a:xfrm>
            <a:off x="5316819" y="2176140"/>
            <a:ext cx="1054517" cy="1053199"/>
            <a:chOff x="0" y="0"/>
            <a:chExt cx="1406023" cy="1404265"/>
          </a:xfrm>
        </p:grpSpPr>
        <p:pic>
          <p:nvPicPr>
            <p:cNvPr id="26" name="Picture 26"/>
            <p:cNvPicPr>
              <a:picLocks noChangeAspect="1"/>
            </p:cNvPicPr>
            <p:nvPr/>
          </p:nvPicPr>
          <p:blipFill>
            <a:blip r:embed="rId9"/>
            <a:srcRect/>
            <a:stretch>
              <a:fillRect/>
            </a:stretch>
          </p:blipFill>
          <p:spPr>
            <a:xfrm>
              <a:off x="0" y="0"/>
              <a:ext cx="1406023" cy="1404265"/>
            </a:xfrm>
            <a:prstGeom prst="rect">
              <a:avLst/>
            </a:prstGeom>
          </p:spPr>
        </p:pic>
        <p:grpSp>
          <p:nvGrpSpPr>
            <p:cNvPr id="27" name="Group 27"/>
            <p:cNvGrpSpPr/>
            <p:nvPr/>
          </p:nvGrpSpPr>
          <p:grpSpPr>
            <a:xfrm>
              <a:off x="238094" y="237215"/>
              <a:ext cx="929835" cy="929835"/>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3A21"/>
              </a:solidFill>
            </p:spPr>
          </p:sp>
        </p:grpSp>
      </p:grpSp>
      <p:grpSp>
        <p:nvGrpSpPr>
          <p:cNvPr id="29" name="Group 29"/>
          <p:cNvGrpSpPr/>
          <p:nvPr/>
        </p:nvGrpSpPr>
        <p:grpSpPr>
          <a:xfrm>
            <a:off x="8616742" y="1792415"/>
            <a:ext cx="1054517" cy="1053199"/>
            <a:chOff x="0" y="0"/>
            <a:chExt cx="1406023" cy="1404265"/>
          </a:xfrm>
        </p:grpSpPr>
        <p:pic>
          <p:nvPicPr>
            <p:cNvPr id="30" name="Picture 30"/>
            <p:cNvPicPr>
              <a:picLocks noChangeAspect="1"/>
            </p:cNvPicPr>
            <p:nvPr/>
          </p:nvPicPr>
          <p:blipFill>
            <a:blip r:embed="rId9"/>
            <a:srcRect/>
            <a:stretch>
              <a:fillRect/>
            </a:stretch>
          </p:blipFill>
          <p:spPr>
            <a:xfrm>
              <a:off x="0" y="0"/>
              <a:ext cx="1406023" cy="1404265"/>
            </a:xfrm>
            <a:prstGeom prst="rect">
              <a:avLst/>
            </a:prstGeom>
          </p:spPr>
        </p:pic>
        <p:grpSp>
          <p:nvGrpSpPr>
            <p:cNvPr id="31" name="Group 31"/>
            <p:cNvGrpSpPr/>
            <p:nvPr/>
          </p:nvGrpSpPr>
          <p:grpSpPr>
            <a:xfrm>
              <a:off x="238094" y="237215"/>
              <a:ext cx="929835" cy="929835"/>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3A21"/>
              </a:solidFill>
            </p:spPr>
          </p:sp>
        </p:grpSp>
      </p:grpSp>
      <p:grpSp>
        <p:nvGrpSpPr>
          <p:cNvPr id="33" name="Group 33"/>
          <p:cNvGrpSpPr/>
          <p:nvPr/>
        </p:nvGrpSpPr>
        <p:grpSpPr>
          <a:xfrm>
            <a:off x="12130977" y="2176140"/>
            <a:ext cx="1054517" cy="1053199"/>
            <a:chOff x="0" y="0"/>
            <a:chExt cx="1406023" cy="1404265"/>
          </a:xfrm>
        </p:grpSpPr>
        <p:pic>
          <p:nvPicPr>
            <p:cNvPr id="34" name="Picture 34"/>
            <p:cNvPicPr>
              <a:picLocks noChangeAspect="1"/>
            </p:cNvPicPr>
            <p:nvPr/>
          </p:nvPicPr>
          <p:blipFill>
            <a:blip r:embed="rId9"/>
            <a:srcRect/>
            <a:stretch>
              <a:fillRect/>
            </a:stretch>
          </p:blipFill>
          <p:spPr>
            <a:xfrm>
              <a:off x="0" y="0"/>
              <a:ext cx="1406023" cy="1404265"/>
            </a:xfrm>
            <a:prstGeom prst="rect">
              <a:avLst/>
            </a:prstGeom>
          </p:spPr>
        </p:pic>
        <p:grpSp>
          <p:nvGrpSpPr>
            <p:cNvPr id="35" name="Group 35"/>
            <p:cNvGrpSpPr/>
            <p:nvPr/>
          </p:nvGrpSpPr>
          <p:grpSpPr>
            <a:xfrm>
              <a:off x="238094" y="237215"/>
              <a:ext cx="929835" cy="929835"/>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3A21"/>
              </a:solidFill>
            </p:spPr>
          </p:sp>
        </p:grpSp>
      </p:grpSp>
      <p:grpSp>
        <p:nvGrpSpPr>
          <p:cNvPr id="37" name="Group 37"/>
          <p:cNvGrpSpPr/>
          <p:nvPr/>
        </p:nvGrpSpPr>
        <p:grpSpPr>
          <a:xfrm>
            <a:off x="15502337" y="3411215"/>
            <a:ext cx="1054517" cy="1053199"/>
            <a:chOff x="0" y="0"/>
            <a:chExt cx="1406023" cy="1404265"/>
          </a:xfrm>
        </p:grpSpPr>
        <p:pic>
          <p:nvPicPr>
            <p:cNvPr id="38" name="Picture 38"/>
            <p:cNvPicPr>
              <a:picLocks noChangeAspect="1"/>
            </p:cNvPicPr>
            <p:nvPr/>
          </p:nvPicPr>
          <p:blipFill>
            <a:blip r:embed="rId9"/>
            <a:srcRect/>
            <a:stretch>
              <a:fillRect/>
            </a:stretch>
          </p:blipFill>
          <p:spPr>
            <a:xfrm>
              <a:off x="0" y="0"/>
              <a:ext cx="1406023" cy="1404265"/>
            </a:xfrm>
            <a:prstGeom prst="rect">
              <a:avLst/>
            </a:prstGeom>
          </p:spPr>
        </p:pic>
        <p:grpSp>
          <p:nvGrpSpPr>
            <p:cNvPr id="39" name="Group 39"/>
            <p:cNvGrpSpPr/>
            <p:nvPr/>
          </p:nvGrpSpPr>
          <p:grpSpPr>
            <a:xfrm>
              <a:off x="238094" y="237215"/>
              <a:ext cx="929835" cy="929835"/>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3A21"/>
              </a:solidFill>
            </p:spPr>
          </p:sp>
        </p:grpSp>
      </p:grpSp>
      <p:grpSp>
        <p:nvGrpSpPr>
          <p:cNvPr id="41" name="Group 41"/>
          <p:cNvGrpSpPr/>
          <p:nvPr/>
        </p:nvGrpSpPr>
        <p:grpSpPr>
          <a:xfrm>
            <a:off x="4614373" y="3229338"/>
            <a:ext cx="2459408" cy="2194254"/>
            <a:chOff x="0" y="0"/>
            <a:chExt cx="3279211" cy="2925671"/>
          </a:xfrm>
        </p:grpSpPr>
        <p:sp>
          <p:nvSpPr>
            <p:cNvPr id="42" name="TextBox 42"/>
            <p:cNvSpPr txBox="1"/>
            <p:nvPr/>
          </p:nvSpPr>
          <p:spPr>
            <a:xfrm>
              <a:off x="0" y="0"/>
              <a:ext cx="3279211" cy="482921"/>
            </a:xfrm>
            <a:prstGeom prst="rect">
              <a:avLst/>
            </a:prstGeom>
          </p:spPr>
          <p:txBody>
            <a:bodyPr lIns="0" tIns="0" rIns="0" bIns="0" rtlCol="0" anchor="t">
              <a:spAutoFit/>
            </a:bodyPr>
            <a:lstStyle/>
            <a:p>
              <a:pPr marL="0" lvl="0" indent="0" algn="ctr">
                <a:lnSpc>
                  <a:spcPts val="2879"/>
                </a:lnSpc>
                <a:spcBef>
                  <a:spcPct val="0"/>
                </a:spcBef>
              </a:pPr>
              <a:endParaRPr/>
            </a:p>
          </p:txBody>
        </p:sp>
        <p:sp>
          <p:nvSpPr>
            <p:cNvPr id="43" name="TextBox 43"/>
            <p:cNvSpPr txBox="1"/>
            <p:nvPr/>
          </p:nvSpPr>
          <p:spPr>
            <a:xfrm>
              <a:off x="0" y="977508"/>
              <a:ext cx="3279211" cy="1948164"/>
            </a:xfrm>
            <a:prstGeom prst="rect">
              <a:avLst/>
            </a:prstGeom>
          </p:spPr>
          <p:txBody>
            <a:bodyPr lIns="0" tIns="0" rIns="0" bIns="0" rtlCol="0" anchor="t">
              <a:spAutoFit/>
            </a:bodyPr>
            <a:lstStyle/>
            <a:p>
              <a:pPr marL="0" lvl="0" indent="0" algn="ctr">
                <a:lnSpc>
                  <a:spcPts val="2988"/>
                </a:lnSpc>
                <a:spcBef>
                  <a:spcPct val="0"/>
                </a:spcBef>
              </a:pPr>
              <a:r>
                <a:rPr lang="en-US" sz="1800">
                  <a:solidFill>
                    <a:srgbClr val="000000"/>
                  </a:solidFill>
                  <a:latin typeface="Open Sauce Light"/>
                </a:rPr>
                <a:t>Set up an android application to run the trained model on an android app</a:t>
              </a:r>
            </a:p>
          </p:txBody>
        </p:sp>
      </p:grpSp>
      <p:grpSp>
        <p:nvGrpSpPr>
          <p:cNvPr id="44" name="Group 44"/>
          <p:cNvGrpSpPr/>
          <p:nvPr/>
        </p:nvGrpSpPr>
        <p:grpSpPr>
          <a:xfrm>
            <a:off x="7914296" y="2942820"/>
            <a:ext cx="2459408" cy="2194254"/>
            <a:chOff x="0" y="0"/>
            <a:chExt cx="3279211" cy="2925671"/>
          </a:xfrm>
        </p:grpSpPr>
        <p:sp>
          <p:nvSpPr>
            <p:cNvPr id="45" name="TextBox 45"/>
            <p:cNvSpPr txBox="1"/>
            <p:nvPr/>
          </p:nvSpPr>
          <p:spPr>
            <a:xfrm>
              <a:off x="0" y="0"/>
              <a:ext cx="3279211" cy="482921"/>
            </a:xfrm>
            <a:prstGeom prst="rect">
              <a:avLst/>
            </a:prstGeom>
          </p:spPr>
          <p:txBody>
            <a:bodyPr lIns="0" tIns="0" rIns="0" bIns="0" rtlCol="0" anchor="t">
              <a:spAutoFit/>
            </a:bodyPr>
            <a:lstStyle/>
            <a:p>
              <a:pPr marL="0" lvl="0" indent="0" algn="ctr">
                <a:lnSpc>
                  <a:spcPts val="2879"/>
                </a:lnSpc>
                <a:spcBef>
                  <a:spcPct val="0"/>
                </a:spcBef>
              </a:pPr>
              <a:endParaRPr/>
            </a:p>
          </p:txBody>
        </p:sp>
        <p:sp>
          <p:nvSpPr>
            <p:cNvPr id="46" name="TextBox 46"/>
            <p:cNvSpPr txBox="1"/>
            <p:nvPr/>
          </p:nvSpPr>
          <p:spPr>
            <a:xfrm>
              <a:off x="0" y="977508"/>
              <a:ext cx="3279211" cy="1948164"/>
            </a:xfrm>
            <a:prstGeom prst="rect">
              <a:avLst/>
            </a:prstGeom>
          </p:spPr>
          <p:txBody>
            <a:bodyPr lIns="0" tIns="0" rIns="0" bIns="0" rtlCol="0" anchor="t">
              <a:spAutoFit/>
            </a:bodyPr>
            <a:lstStyle/>
            <a:p>
              <a:pPr marL="0" lvl="0" indent="0" algn="ctr">
                <a:lnSpc>
                  <a:spcPts val="2988"/>
                </a:lnSpc>
                <a:spcBef>
                  <a:spcPct val="0"/>
                </a:spcBef>
              </a:pPr>
              <a:r>
                <a:rPr lang="en-US" sz="1800">
                  <a:solidFill>
                    <a:srgbClr val="000000"/>
                  </a:solidFill>
                  <a:latin typeface="Open Sauce Light"/>
                </a:rPr>
                <a:t>Accelerating the inference by delegating local GPU to the application</a:t>
              </a:r>
            </a:p>
          </p:txBody>
        </p:sp>
      </p:grpSp>
      <p:grpSp>
        <p:nvGrpSpPr>
          <p:cNvPr id="47" name="Group 47"/>
          <p:cNvGrpSpPr/>
          <p:nvPr/>
        </p:nvGrpSpPr>
        <p:grpSpPr>
          <a:xfrm>
            <a:off x="11357094" y="3718238"/>
            <a:ext cx="2459408" cy="1816971"/>
            <a:chOff x="0" y="0"/>
            <a:chExt cx="3279211" cy="2422628"/>
          </a:xfrm>
        </p:grpSpPr>
        <p:sp>
          <p:nvSpPr>
            <p:cNvPr id="48" name="TextBox 48"/>
            <p:cNvSpPr txBox="1"/>
            <p:nvPr/>
          </p:nvSpPr>
          <p:spPr>
            <a:xfrm>
              <a:off x="0" y="0"/>
              <a:ext cx="3279211" cy="482921"/>
            </a:xfrm>
            <a:prstGeom prst="rect">
              <a:avLst/>
            </a:prstGeom>
          </p:spPr>
          <p:txBody>
            <a:bodyPr lIns="0" tIns="0" rIns="0" bIns="0" rtlCol="0" anchor="t">
              <a:spAutoFit/>
            </a:bodyPr>
            <a:lstStyle/>
            <a:p>
              <a:pPr marL="0" lvl="0" indent="0" algn="ctr">
                <a:lnSpc>
                  <a:spcPts val="2879"/>
                </a:lnSpc>
                <a:spcBef>
                  <a:spcPct val="0"/>
                </a:spcBef>
              </a:pPr>
              <a:endParaRPr/>
            </a:p>
          </p:txBody>
        </p:sp>
        <p:sp>
          <p:nvSpPr>
            <p:cNvPr id="49" name="TextBox 49"/>
            <p:cNvSpPr txBox="1"/>
            <p:nvPr/>
          </p:nvSpPr>
          <p:spPr>
            <a:xfrm>
              <a:off x="0" y="977508"/>
              <a:ext cx="3279211" cy="1445121"/>
            </a:xfrm>
            <a:prstGeom prst="rect">
              <a:avLst/>
            </a:prstGeom>
          </p:spPr>
          <p:txBody>
            <a:bodyPr lIns="0" tIns="0" rIns="0" bIns="0" rtlCol="0" anchor="t">
              <a:spAutoFit/>
            </a:bodyPr>
            <a:lstStyle/>
            <a:p>
              <a:pPr marL="0" lvl="0" indent="0" algn="ctr">
                <a:lnSpc>
                  <a:spcPts val="2988"/>
                </a:lnSpc>
                <a:spcBef>
                  <a:spcPct val="0"/>
                </a:spcBef>
              </a:pPr>
              <a:r>
                <a:rPr lang="en-US" sz="1800">
                  <a:solidFill>
                    <a:srgbClr val="000000"/>
                  </a:solidFill>
                  <a:latin typeface="Open Sauce Light"/>
                </a:rPr>
                <a:t>Deploy the model on a phone! (Edge device)</a:t>
              </a:r>
            </a:p>
          </p:txBody>
        </p:sp>
      </p:grpSp>
      <p:sp>
        <p:nvSpPr>
          <p:cNvPr id="50" name="TextBox 50"/>
          <p:cNvSpPr txBox="1"/>
          <p:nvPr/>
        </p:nvSpPr>
        <p:spPr>
          <a:xfrm>
            <a:off x="6673429" y="7511652"/>
            <a:ext cx="5219069" cy="2590033"/>
          </a:xfrm>
          <a:prstGeom prst="rect">
            <a:avLst/>
          </a:prstGeom>
        </p:spPr>
        <p:txBody>
          <a:bodyPr lIns="0" tIns="0" rIns="0" bIns="0" rtlCol="0" anchor="t">
            <a:spAutoFit/>
          </a:bodyPr>
          <a:lstStyle/>
          <a:p>
            <a:pPr marL="0" lvl="0" indent="0" algn="ctr">
              <a:lnSpc>
                <a:spcPts val="6704"/>
              </a:lnSpc>
              <a:spcBef>
                <a:spcPct val="0"/>
              </a:spcBef>
            </a:pPr>
            <a:r>
              <a:rPr lang="en-US" sz="6385">
                <a:solidFill>
                  <a:srgbClr val="000000"/>
                </a:solidFill>
                <a:latin typeface="HK Grotesk Bold Bold"/>
              </a:rPr>
              <a:t>Taking applications to the edge</a:t>
            </a:r>
          </a:p>
        </p:txBody>
      </p:sp>
      <p:grpSp>
        <p:nvGrpSpPr>
          <p:cNvPr id="51" name="Group 51"/>
          <p:cNvGrpSpPr/>
          <p:nvPr/>
        </p:nvGrpSpPr>
        <p:grpSpPr>
          <a:xfrm>
            <a:off x="14656127" y="9502558"/>
            <a:ext cx="3631873" cy="1568884"/>
            <a:chOff x="0" y="0"/>
            <a:chExt cx="4842497" cy="2091846"/>
          </a:xfrm>
        </p:grpSpPr>
        <p:sp>
          <p:nvSpPr>
            <p:cNvPr id="52" name="TextBox 52"/>
            <p:cNvSpPr txBox="1"/>
            <p:nvPr/>
          </p:nvSpPr>
          <p:spPr>
            <a:xfrm>
              <a:off x="0" y="-9525"/>
              <a:ext cx="4842497" cy="722667"/>
            </a:xfrm>
            <a:prstGeom prst="rect">
              <a:avLst/>
            </a:prstGeom>
          </p:spPr>
          <p:txBody>
            <a:bodyPr lIns="0" tIns="0" rIns="0" bIns="0" rtlCol="0" anchor="t">
              <a:spAutoFit/>
            </a:bodyPr>
            <a:lstStyle/>
            <a:p>
              <a:pPr marL="0" lvl="0" indent="0" algn="ctr">
                <a:lnSpc>
                  <a:spcPts val="4252"/>
                </a:lnSpc>
                <a:spcBef>
                  <a:spcPct val="0"/>
                </a:spcBef>
              </a:pPr>
              <a:r>
                <a:rPr lang="en-US" sz="3544">
                  <a:solidFill>
                    <a:srgbClr val="000000"/>
                  </a:solidFill>
                  <a:latin typeface="HK Grotesk Light"/>
                </a:rPr>
                <a:t>Thank You! </a:t>
              </a:r>
            </a:p>
          </p:txBody>
        </p:sp>
        <p:sp>
          <p:nvSpPr>
            <p:cNvPr id="53" name="TextBox 53"/>
            <p:cNvSpPr txBox="1"/>
            <p:nvPr/>
          </p:nvSpPr>
          <p:spPr>
            <a:xfrm>
              <a:off x="0" y="1441738"/>
              <a:ext cx="4842497" cy="650108"/>
            </a:xfrm>
            <a:prstGeom prst="rect">
              <a:avLst/>
            </a:prstGeom>
          </p:spPr>
          <p:txBody>
            <a:bodyPr lIns="0" tIns="0" rIns="0" bIns="0" rtlCol="0" anchor="t">
              <a:spAutoFit/>
            </a:bodyPr>
            <a:lstStyle/>
            <a:p>
              <a:pPr marL="0" lvl="0" indent="0" algn="ctr">
                <a:lnSpc>
                  <a:spcPts val="4412"/>
                </a:lnSpc>
                <a:spcBef>
                  <a:spcPct val="0"/>
                </a:spcBef>
              </a:pPr>
              <a:endParaRPr/>
            </a:p>
          </p:txBody>
        </p:sp>
      </p:grpSp>
      <p:sp>
        <p:nvSpPr>
          <p:cNvPr id="54" name="TextBox 54"/>
          <p:cNvSpPr txBox="1"/>
          <p:nvPr/>
        </p:nvSpPr>
        <p:spPr>
          <a:xfrm>
            <a:off x="656337" y="491040"/>
            <a:ext cx="17253252" cy="866775"/>
          </a:xfrm>
          <a:prstGeom prst="rect">
            <a:avLst/>
          </a:prstGeom>
        </p:spPr>
        <p:txBody>
          <a:bodyPr lIns="0" tIns="0" rIns="0" bIns="0" rtlCol="0" anchor="t">
            <a:spAutoFit/>
          </a:bodyPr>
          <a:lstStyle/>
          <a:p>
            <a:pPr marL="0" lvl="0" indent="0">
              <a:lnSpc>
                <a:spcPts val="6840"/>
              </a:lnSpc>
              <a:spcBef>
                <a:spcPct val="0"/>
              </a:spcBef>
            </a:pPr>
            <a:r>
              <a:rPr lang="en-US" sz="5700">
                <a:solidFill>
                  <a:srgbClr val="000000"/>
                </a:solidFill>
                <a:latin typeface="HK Grotesk Bold"/>
              </a:rPr>
              <a:t>My take on Edge AI - Deploying ML to an edge device</a:t>
            </a:r>
          </a:p>
        </p:txBody>
      </p:sp>
      <p:sp>
        <p:nvSpPr>
          <p:cNvPr id="57" name="TextBox 57"/>
          <p:cNvSpPr txBox="1"/>
          <p:nvPr/>
        </p:nvSpPr>
        <p:spPr>
          <a:xfrm>
            <a:off x="146446" y="1329240"/>
            <a:ext cx="17763143" cy="264160"/>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Italics"/>
              </a:rPr>
              <a:t>In service-based industries such as the finance and e-commerce sector, edge computing devices also have roles to play. In this case, a smart phone, laptop, or tablet becomes the edge computing device. </a:t>
            </a:r>
          </a:p>
        </p:txBody>
      </p:sp>
      <p:sp>
        <p:nvSpPr>
          <p:cNvPr id="58" name="TextBox 58"/>
          <p:cNvSpPr txBox="1"/>
          <p:nvPr/>
        </p:nvSpPr>
        <p:spPr>
          <a:xfrm>
            <a:off x="2274902" y="9201150"/>
            <a:ext cx="2198489" cy="464820"/>
          </a:xfrm>
          <a:prstGeom prst="rect">
            <a:avLst/>
          </a:prstGeom>
        </p:spPr>
        <p:txBody>
          <a:bodyPr lIns="0" tIns="0" rIns="0" bIns="0" rtlCol="0" anchor="t">
            <a:spAutoFit/>
          </a:bodyPr>
          <a:lstStyle/>
          <a:p>
            <a:pPr algn="ctr">
              <a:lnSpc>
                <a:spcPts val="3779"/>
              </a:lnSpc>
            </a:pPr>
            <a:r>
              <a:rPr lang="en-US" sz="2699">
                <a:solidFill>
                  <a:srgbClr val="000000"/>
                </a:solidFill>
                <a:latin typeface="Open Sans Light"/>
              </a:rPr>
              <a:t>latency : 90ms</a:t>
            </a:r>
          </a:p>
        </p:txBody>
      </p:sp>
      <p:sp>
        <p:nvSpPr>
          <p:cNvPr id="59" name="TextBox 59"/>
          <p:cNvSpPr txBox="1"/>
          <p:nvPr/>
        </p:nvSpPr>
        <p:spPr>
          <a:xfrm>
            <a:off x="14962956" y="9037738"/>
            <a:ext cx="2394198" cy="464820"/>
          </a:xfrm>
          <a:prstGeom prst="rect">
            <a:avLst/>
          </a:prstGeom>
        </p:spPr>
        <p:txBody>
          <a:bodyPr lIns="0" tIns="0" rIns="0" bIns="0" rtlCol="0" anchor="t">
            <a:spAutoFit/>
          </a:bodyPr>
          <a:lstStyle/>
          <a:p>
            <a:pPr algn="ctr">
              <a:lnSpc>
                <a:spcPts val="3779"/>
              </a:lnSpc>
            </a:pPr>
            <a:r>
              <a:rPr lang="en-US" sz="2699">
                <a:solidFill>
                  <a:srgbClr val="000000"/>
                </a:solidFill>
                <a:latin typeface="Open Sans Light"/>
              </a:rPr>
              <a:t>latency : 110ms</a:t>
            </a:r>
          </a:p>
        </p:txBody>
      </p:sp>
      <p:pic>
        <p:nvPicPr>
          <p:cNvPr id="60" name="Online Media 59" title="Flower Detection on the edge">
            <a:hlinkClick r:id="" action="ppaction://media"/>
            <a:extLst>
              <a:ext uri="{FF2B5EF4-FFF2-40B4-BE49-F238E27FC236}">
                <a16:creationId xmlns:a16="http://schemas.microsoft.com/office/drawing/2014/main" id="{BB923389-3117-48D3-8126-AC909B788CE8}"/>
              </a:ext>
            </a:extLst>
          </p:cNvPr>
          <p:cNvPicPr>
            <a:picLocks noRot="1" noChangeAspect="1"/>
          </p:cNvPicPr>
          <p:nvPr>
            <a:videoFile r:link="rId1"/>
          </p:nvPr>
        </p:nvPicPr>
        <p:blipFill>
          <a:blip r:embed="rId10"/>
          <a:stretch>
            <a:fillRect/>
          </a:stretch>
        </p:blipFill>
        <p:spPr>
          <a:xfrm>
            <a:off x="1335536" y="7163945"/>
            <a:ext cx="2540000" cy="1435100"/>
          </a:xfrm>
          <a:prstGeom prst="rect">
            <a:avLst/>
          </a:prstGeom>
        </p:spPr>
      </p:pic>
      <p:pic>
        <p:nvPicPr>
          <p:cNvPr id="61" name="Online Media 60" title="Object Detection - on the edge">
            <a:hlinkClick r:id="" action="ppaction://media"/>
            <a:extLst>
              <a:ext uri="{FF2B5EF4-FFF2-40B4-BE49-F238E27FC236}">
                <a16:creationId xmlns:a16="http://schemas.microsoft.com/office/drawing/2014/main" id="{60A80B76-CAC8-4B7A-B519-14A37F2343B8}"/>
              </a:ext>
            </a:extLst>
          </p:cNvPr>
          <p:cNvPicPr>
            <a:picLocks noRot="1" noChangeAspect="1"/>
          </p:cNvPicPr>
          <p:nvPr>
            <a:videoFile r:link="rId2"/>
          </p:nvPr>
        </p:nvPicPr>
        <p:blipFill>
          <a:blip r:embed="rId11"/>
          <a:stretch>
            <a:fillRect/>
          </a:stretch>
        </p:blipFill>
        <p:spPr>
          <a:xfrm>
            <a:off x="14412463" y="7228666"/>
            <a:ext cx="2540000" cy="1435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6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60"/>
                </p:tgtEl>
              </p:cMediaNode>
            </p:video>
            <p:seq concurrent="1" nextAc="seek">
              <p:cTn id="12" restart="whenNotActive" fill="hold" evtFilter="cancelBubble" nodeType="interactiveSeq">
                <p:stCondLst>
                  <p:cond evt="onClick" delay="0">
                    <p:tgtEl>
                      <p:spTgt spid="60"/>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60"/>
                                        </p:tgtEl>
                                      </p:cBhvr>
                                    </p:cmd>
                                  </p:childTnLst>
                                </p:cTn>
                              </p:par>
                            </p:childTnLst>
                          </p:cTn>
                        </p:par>
                      </p:childTnLst>
                    </p:cTn>
                  </p:par>
                </p:childTnLst>
              </p:cTn>
              <p:nextCondLst>
                <p:cond evt="onClick" delay="0">
                  <p:tgtEl>
                    <p:spTgt spid="60"/>
                  </p:tgtEl>
                </p:cond>
              </p:nextCondLst>
            </p:seq>
            <p:video>
              <p:cMediaNode vol="80000">
                <p:cTn id="17" fill="hold" display="0">
                  <p:stCondLst>
                    <p:cond delay="indefinite"/>
                  </p:stCondLst>
                </p:cTn>
                <p:tgtEl>
                  <p:spTgt spid="61"/>
                </p:tgtEl>
              </p:cMediaNode>
            </p:video>
            <p:seq concurrent="1" nextAc="seek">
              <p:cTn id="18" restart="whenNotActive" fill="hold" evtFilter="cancelBubble" nodeType="interactiveSeq">
                <p:stCondLst>
                  <p:cond evt="onClick" delay="0">
                    <p:tgtEl>
                      <p:spTgt spid="61"/>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1"/>
                                        </p:tgtEl>
                                      </p:cBhvr>
                                    </p:cmd>
                                  </p:childTnLst>
                                </p:cTn>
                              </p:par>
                            </p:childTnLst>
                          </p:cTn>
                        </p:par>
                      </p:childTnLst>
                    </p:cTn>
                  </p:par>
                </p:childTnLst>
              </p:cTn>
              <p:nextCondLst>
                <p:cond evt="onClick" delay="0">
                  <p:tgtEl>
                    <p:spTgt spid="61"/>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sp>
        <p:nvSpPr>
          <p:cNvPr id="2" name="AutoShape 2"/>
          <p:cNvSpPr/>
          <p:nvPr/>
        </p:nvSpPr>
        <p:spPr>
          <a:xfrm>
            <a:off x="0" y="1858148"/>
            <a:ext cx="18471062" cy="9525"/>
          </a:xfrm>
          <a:prstGeom prst="rect">
            <a:avLst/>
          </a:prstGeom>
          <a:solidFill>
            <a:srgbClr val="000000">
              <a:alpha val="19608"/>
            </a:srgbClr>
          </a:solidFill>
        </p:spPr>
      </p:sp>
      <p:pic>
        <p:nvPicPr>
          <p:cNvPr id="3" name="Picture 3"/>
          <p:cNvPicPr>
            <a:picLocks noChangeAspect="1"/>
          </p:cNvPicPr>
          <p:nvPr/>
        </p:nvPicPr>
        <p:blipFill>
          <a:blip r:embed="rId3"/>
          <a:srcRect/>
          <a:stretch>
            <a:fillRect/>
          </a:stretch>
        </p:blipFill>
        <p:spPr>
          <a:xfrm>
            <a:off x="15225815" y="-32204"/>
            <a:ext cx="3062185" cy="837316"/>
          </a:xfrm>
          <a:prstGeom prst="rect">
            <a:avLst/>
          </a:prstGeom>
        </p:spPr>
      </p:pic>
      <p:pic>
        <p:nvPicPr>
          <p:cNvPr id="4" name="Picture 4"/>
          <p:cNvPicPr>
            <a:picLocks noChangeAspect="1"/>
          </p:cNvPicPr>
          <p:nvPr/>
        </p:nvPicPr>
        <p:blipFill>
          <a:blip r:embed="rId4"/>
          <a:srcRect/>
          <a:stretch>
            <a:fillRect/>
          </a:stretch>
        </p:blipFill>
        <p:spPr>
          <a:xfrm>
            <a:off x="11715750" y="606466"/>
            <a:ext cx="6244637" cy="2372962"/>
          </a:xfrm>
          <a:prstGeom prst="rect">
            <a:avLst/>
          </a:prstGeom>
        </p:spPr>
      </p:pic>
      <p:grpSp>
        <p:nvGrpSpPr>
          <p:cNvPr id="5" name="Group 5"/>
          <p:cNvGrpSpPr/>
          <p:nvPr/>
        </p:nvGrpSpPr>
        <p:grpSpPr>
          <a:xfrm>
            <a:off x="431436" y="9258300"/>
            <a:ext cx="854659" cy="856766"/>
            <a:chOff x="0" y="0"/>
            <a:chExt cx="1139546" cy="1142355"/>
          </a:xfrm>
        </p:grpSpPr>
        <p:pic>
          <p:nvPicPr>
            <p:cNvPr id="6" name="Picture 6"/>
            <p:cNvPicPr>
              <a:picLocks noChangeAspect="1"/>
            </p:cNvPicPr>
            <p:nvPr/>
          </p:nvPicPr>
          <p:blipFill>
            <a:blip r:embed="rId5"/>
            <a:srcRect l="185" r="185"/>
            <a:stretch>
              <a:fillRect/>
            </a:stretch>
          </p:blipFill>
          <p:spPr>
            <a:xfrm>
              <a:off x="0" y="0"/>
              <a:ext cx="1139546" cy="1142355"/>
            </a:xfrm>
            <a:prstGeom prst="rect">
              <a:avLst/>
            </a:prstGeom>
          </p:spPr>
        </p:pic>
        <p:sp>
          <p:nvSpPr>
            <p:cNvPr id="7" name="TextBox 7"/>
            <p:cNvSpPr txBox="1"/>
            <p:nvPr/>
          </p:nvSpPr>
          <p:spPr>
            <a:xfrm>
              <a:off x="288278" y="323186"/>
              <a:ext cx="562990" cy="471805"/>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01</a:t>
              </a:r>
            </a:p>
          </p:txBody>
        </p:sp>
      </p:grpSp>
      <p:pic>
        <p:nvPicPr>
          <p:cNvPr id="8" name="Picture 8"/>
          <p:cNvPicPr>
            <a:picLocks noChangeAspect="1"/>
          </p:cNvPicPr>
          <p:nvPr/>
        </p:nvPicPr>
        <p:blipFill>
          <a:blip r:embed="rId6"/>
          <a:srcRect/>
          <a:stretch>
            <a:fillRect/>
          </a:stretch>
        </p:blipFill>
        <p:spPr>
          <a:xfrm>
            <a:off x="858766" y="564340"/>
            <a:ext cx="910808" cy="909669"/>
          </a:xfrm>
          <a:prstGeom prst="rect">
            <a:avLst/>
          </a:prstGeom>
        </p:spPr>
      </p:pic>
      <p:pic>
        <p:nvPicPr>
          <p:cNvPr id="9" name="Picture 9"/>
          <p:cNvPicPr>
            <a:picLocks noChangeAspect="1"/>
          </p:cNvPicPr>
          <p:nvPr/>
        </p:nvPicPr>
        <p:blipFill>
          <a:blip r:embed="rId7"/>
          <a:srcRect/>
          <a:stretch>
            <a:fillRect/>
          </a:stretch>
        </p:blipFill>
        <p:spPr>
          <a:xfrm>
            <a:off x="10433993" y="3410446"/>
            <a:ext cx="7854007" cy="5211876"/>
          </a:xfrm>
          <a:prstGeom prst="rect">
            <a:avLst/>
          </a:prstGeom>
        </p:spPr>
      </p:pic>
      <p:sp>
        <p:nvSpPr>
          <p:cNvPr id="10" name="TextBox 10"/>
          <p:cNvSpPr txBox="1"/>
          <p:nvPr/>
        </p:nvSpPr>
        <p:spPr>
          <a:xfrm>
            <a:off x="12293207" y="953993"/>
            <a:ext cx="3613361" cy="1582657"/>
          </a:xfrm>
          <a:prstGeom prst="rect">
            <a:avLst/>
          </a:prstGeom>
        </p:spPr>
        <p:txBody>
          <a:bodyPr lIns="0" tIns="0" rIns="0" bIns="0" rtlCol="0" anchor="t">
            <a:spAutoFit/>
          </a:bodyPr>
          <a:lstStyle/>
          <a:p>
            <a:pPr>
              <a:lnSpc>
                <a:spcPts val="6341"/>
              </a:lnSpc>
              <a:spcBef>
                <a:spcPct val="0"/>
              </a:spcBef>
            </a:pPr>
            <a:r>
              <a:rPr lang="en-US" sz="4529" spc="135">
                <a:solidFill>
                  <a:srgbClr val="000000"/>
                </a:solidFill>
                <a:latin typeface="HK Grotesk Bold Bold"/>
              </a:rPr>
              <a:t>Growth of AI at the Edge</a:t>
            </a:r>
          </a:p>
        </p:txBody>
      </p:sp>
      <p:sp>
        <p:nvSpPr>
          <p:cNvPr id="11" name="TextBox 11"/>
          <p:cNvSpPr txBox="1"/>
          <p:nvPr/>
        </p:nvSpPr>
        <p:spPr>
          <a:xfrm>
            <a:off x="10127962" y="8870633"/>
            <a:ext cx="7943850" cy="1108710"/>
          </a:xfrm>
          <a:prstGeom prst="rect">
            <a:avLst/>
          </a:prstGeom>
        </p:spPr>
        <p:txBody>
          <a:bodyPr lIns="0" tIns="0" rIns="0" bIns="0" rtlCol="0" anchor="t">
            <a:spAutoFit/>
          </a:bodyPr>
          <a:lstStyle/>
          <a:p>
            <a:pPr marL="0" lvl="0" indent="0" algn="just">
              <a:lnSpc>
                <a:spcPts val="2939"/>
              </a:lnSpc>
              <a:spcBef>
                <a:spcPct val="0"/>
              </a:spcBef>
            </a:pPr>
            <a:r>
              <a:rPr lang="en-US" sz="2099" u="none">
                <a:solidFill>
                  <a:srgbClr val="000000"/>
                </a:solidFill>
                <a:latin typeface="HK Grotesk Light Italics"/>
              </a:rPr>
              <a:t>Edge computing is set to become a $34 billion industry with the estimated growth of 35% by 2023 in comparison to the centralized data services</a:t>
            </a:r>
          </a:p>
        </p:txBody>
      </p:sp>
      <p:sp>
        <p:nvSpPr>
          <p:cNvPr id="12" name="TextBox 12"/>
          <p:cNvSpPr txBox="1"/>
          <p:nvPr/>
        </p:nvSpPr>
        <p:spPr>
          <a:xfrm>
            <a:off x="1925711" y="846773"/>
            <a:ext cx="2190059"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Statistics on Edge AI</a:t>
            </a:r>
          </a:p>
        </p:txBody>
      </p:sp>
      <p:sp>
        <p:nvSpPr>
          <p:cNvPr id="13" name="TextBox 13"/>
          <p:cNvSpPr txBox="1"/>
          <p:nvPr/>
        </p:nvSpPr>
        <p:spPr>
          <a:xfrm>
            <a:off x="1028700" y="2673211"/>
            <a:ext cx="7943850" cy="737235"/>
          </a:xfrm>
          <a:prstGeom prst="rect">
            <a:avLst/>
          </a:prstGeom>
        </p:spPr>
        <p:txBody>
          <a:bodyPr lIns="0" tIns="0" rIns="0" bIns="0" rtlCol="0" anchor="t">
            <a:spAutoFit/>
          </a:bodyPr>
          <a:lstStyle/>
          <a:p>
            <a:pPr marL="0" lvl="0" indent="0" algn="just">
              <a:lnSpc>
                <a:spcPts val="2939"/>
              </a:lnSpc>
              <a:spcBef>
                <a:spcPct val="0"/>
              </a:spcBef>
            </a:pPr>
            <a:r>
              <a:rPr lang="en-US" sz="2099">
                <a:solidFill>
                  <a:srgbClr val="000000"/>
                </a:solidFill>
                <a:latin typeface="HK Grotesk Light"/>
              </a:rPr>
              <a:t>According to McKinsey, AI could deliver an additional economic activity of $13T by 2030 or 16% of today’s GDP.</a:t>
            </a:r>
          </a:p>
        </p:txBody>
      </p:sp>
      <p:sp>
        <p:nvSpPr>
          <p:cNvPr id="14" name="TextBox 14"/>
          <p:cNvSpPr txBox="1"/>
          <p:nvPr/>
        </p:nvSpPr>
        <p:spPr>
          <a:xfrm>
            <a:off x="858766" y="4148539"/>
            <a:ext cx="7943850" cy="1108710"/>
          </a:xfrm>
          <a:prstGeom prst="rect">
            <a:avLst/>
          </a:prstGeom>
        </p:spPr>
        <p:txBody>
          <a:bodyPr lIns="0" tIns="0" rIns="0" bIns="0" rtlCol="0" anchor="t">
            <a:spAutoFit/>
          </a:bodyPr>
          <a:lstStyle/>
          <a:p>
            <a:pPr marL="0" lvl="0" indent="0" algn="just">
              <a:lnSpc>
                <a:spcPts val="2939"/>
              </a:lnSpc>
              <a:spcBef>
                <a:spcPct val="0"/>
              </a:spcBef>
            </a:pPr>
            <a:r>
              <a:rPr lang="en-US" sz="2099">
                <a:solidFill>
                  <a:srgbClr val="000000"/>
                </a:solidFill>
                <a:latin typeface="HK Grotesk Light"/>
              </a:rPr>
              <a:t>The</a:t>
            </a:r>
            <a:r>
              <a:rPr lang="en-US" sz="2099" u="none">
                <a:solidFill>
                  <a:srgbClr val="000000"/>
                </a:solidFill>
                <a:latin typeface="HK Grotesk Light"/>
              </a:rPr>
              <a:t> business value of edge-based ML becomes obvious in the power management and electrical industries, like </a:t>
            </a:r>
            <a:r>
              <a:rPr lang="en-US" sz="2099" u="none">
                <a:solidFill>
                  <a:srgbClr val="000000"/>
                </a:solidFill>
                <a:latin typeface="HK Grotesk Light Bold"/>
              </a:rPr>
              <a:t>Eaton</a:t>
            </a:r>
            <a:r>
              <a:rPr lang="en-US" sz="2099" u="none">
                <a:solidFill>
                  <a:srgbClr val="000000"/>
                </a:solidFill>
                <a:latin typeface="HK Grotesk Light"/>
              </a:rPr>
              <a:t>, where company employees work in sites far from populated areas.</a:t>
            </a:r>
          </a:p>
        </p:txBody>
      </p:sp>
      <p:sp>
        <p:nvSpPr>
          <p:cNvPr id="15" name="TextBox 15"/>
          <p:cNvSpPr txBox="1"/>
          <p:nvPr/>
        </p:nvSpPr>
        <p:spPr>
          <a:xfrm>
            <a:off x="858766" y="5968759"/>
            <a:ext cx="7943850" cy="2594610"/>
          </a:xfrm>
          <a:prstGeom prst="rect">
            <a:avLst/>
          </a:prstGeom>
        </p:spPr>
        <p:txBody>
          <a:bodyPr lIns="0" tIns="0" rIns="0" bIns="0" rtlCol="0" anchor="t">
            <a:spAutoFit/>
          </a:bodyPr>
          <a:lstStyle/>
          <a:p>
            <a:pPr>
              <a:lnSpc>
                <a:spcPts val="2940"/>
              </a:lnSpc>
            </a:pPr>
            <a:r>
              <a:rPr lang="en-US" sz="2099">
                <a:solidFill>
                  <a:srgbClr val="000000"/>
                </a:solidFill>
                <a:latin typeface="HK Grotesk Light"/>
              </a:rPr>
              <a:t>Advantages of Edge-based AI </a:t>
            </a:r>
          </a:p>
          <a:p>
            <a:pPr marL="453390" lvl="1" indent="-226695">
              <a:lnSpc>
                <a:spcPts val="2940"/>
              </a:lnSpc>
              <a:buFont typeface="Arial"/>
              <a:buChar char="•"/>
            </a:pPr>
            <a:r>
              <a:rPr lang="en-US" sz="2100">
                <a:solidFill>
                  <a:srgbClr val="000000"/>
                </a:solidFill>
                <a:latin typeface="HK Grotesk Light"/>
              </a:rPr>
              <a:t>less lag time </a:t>
            </a:r>
          </a:p>
          <a:p>
            <a:pPr marL="453390" lvl="1" indent="-226695">
              <a:lnSpc>
                <a:spcPts val="2940"/>
              </a:lnSpc>
              <a:buFont typeface="Arial"/>
              <a:buChar char="•"/>
            </a:pPr>
            <a:r>
              <a:rPr lang="en-US" sz="2100">
                <a:solidFill>
                  <a:srgbClr val="000000"/>
                </a:solidFill>
                <a:latin typeface="HK Grotesk Light"/>
              </a:rPr>
              <a:t>lower bandwidth consumption </a:t>
            </a:r>
          </a:p>
          <a:p>
            <a:pPr marL="453390" lvl="1" indent="-226695">
              <a:lnSpc>
                <a:spcPts val="2940"/>
              </a:lnSpc>
              <a:buFont typeface="Arial"/>
              <a:buChar char="•"/>
            </a:pPr>
            <a:r>
              <a:rPr lang="en-US" sz="2100">
                <a:solidFill>
                  <a:srgbClr val="000000"/>
                </a:solidFill>
                <a:latin typeface="HK Grotesk Light"/>
              </a:rPr>
              <a:t>reduces data transmission costs </a:t>
            </a:r>
          </a:p>
          <a:p>
            <a:pPr marL="453390" lvl="1" indent="-226695">
              <a:lnSpc>
                <a:spcPts val="2940"/>
              </a:lnSpc>
              <a:buFont typeface="Arial"/>
              <a:buChar char="•"/>
            </a:pPr>
            <a:r>
              <a:rPr lang="en-US" sz="2100">
                <a:solidFill>
                  <a:srgbClr val="000000"/>
                </a:solidFill>
                <a:latin typeface="HK Grotesk Light"/>
              </a:rPr>
              <a:t>Precision monitoring and control </a:t>
            </a:r>
          </a:p>
          <a:p>
            <a:pPr marL="453390" lvl="1" indent="-226695">
              <a:lnSpc>
                <a:spcPts val="2940"/>
              </a:lnSpc>
              <a:buFont typeface="Arial"/>
              <a:buChar char="•"/>
            </a:pPr>
            <a:r>
              <a:rPr lang="en-US" sz="2100">
                <a:solidFill>
                  <a:srgbClr val="000000"/>
                </a:solidFill>
                <a:latin typeface="HK Grotesk Light"/>
              </a:rPr>
              <a:t>Predictive maintanence</a:t>
            </a:r>
          </a:p>
          <a:p>
            <a:pPr algn="l">
              <a:lnSpc>
                <a:spcPts val="2939"/>
              </a:lnSpc>
            </a:pPr>
            <a:endParaRPr lang="en-US" sz="2100">
              <a:solidFill>
                <a:srgbClr val="000000"/>
              </a:solidFill>
              <a:latin typeface="HK Grotesk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599930" y="3164815"/>
            <a:ext cx="6768818" cy="4568952"/>
          </a:xfrm>
          <a:prstGeom prst="rect">
            <a:avLst/>
          </a:prstGeom>
        </p:spPr>
      </p:pic>
      <p:sp>
        <p:nvSpPr>
          <p:cNvPr id="3" name="AutoShape 3"/>
          <p:cNvSpPr/>
          <p:nvPr/>
        </p:nvSpPr>
        <p:spPr>
          <a:xfrm>
            <a:off x="7135342" y="193768"/>
            <a:ext cx="9525" cy="10511046"/>
          </a:xfrm>
          <a:prstGeom prst="rect">
            <a:avLst/>
          </a:prstGeom>
          <a:solidFill>
            <a:srgbClr val="000000">
              <a:alpha val="19608"/>
            </a:srgbClr>
          </a:solidFill>
        </p:spPr>
      </p:sp>
      <p:pic>
        <p:nvPicPr>
          <p:cNvPr id="4" name="Picture 4"/>
          <p:cNvPicPr>
            <a:picLocks noChangeAspect="1"/>
          </p:cNvPicPr>
          <p:nvPr/>
        </p:nvPicPr>
        <p:blipFill>
          <a:blip r:embed="rId4"/>
          <a:srcRect/>
          <a:stretch>
            <a:fillRect/>
          </a:stretch>
        </p:blipFill>
        <p:spPr>
          <a:xfrm>
            <a:off x="6608083" y="1474010"/>
            <a:ext cx="1054517" cy="1053199"/>
          </a:xfrm>
          <a:prstGeom prst="rect">
            <a:avLst/>
          </a:prstGeom>
        </p:spPr>
      </p:pic>
      <p:pic>
        <p:nvPicPr>
          <p:cNvPr id="5" name="Picture 5"/>
          <p:cNvPicPr>
            <a:picLocks noChangeAspect="1"/>
          </p:cNvPicPr>
          <p:nvPr/>
        </p:nvPicPr>
        <p:blipFill>
          <a:blip r:embed="rId4"/>
          <a:srcRect/>
          <a:stretch>
            <a:fillRect/>
          </a:stretch>
        </p:blipFill>
        <p:spPr>
          <a:xfrm>
            <a:off x="6608083" y="8438539"/>
            <a:ext cx="1054517" cy="1053199"/>
          </a:xfrm>
          <a:prstGeom prst="rect">
            <a:avLst/>
          </a:prstGeom>
        </p:spPr>
      </p:pic>
      <p:grpSp>
        <p:nvGrpSpPr>
          <p:cNvPr id="6" name="Group 6"/>
          <p:cNvGrpSpPr/>
          <p:nvPr/>
        </p:nvGrpSpPr>
        <p:grpSpPr>
          <a:xfrm>
            <a:off x="6786654" y="1651921"/>
            <a:ext cx="697376" cy="69737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689D"/>
            </a:solidFill>
          </p:spPr>
        </p:sp>
      </p:grpSp>
      <p:grpSp>
        <p:nvGrpSpPr>
          <p:cNvPr id="8" name="Group 8"/>
          <p:cNvGrpSpPr/>
          <p:nvPr/>
        </p:nvGrpSpPr>
        <p:grpSpPr>
          <a:xfrm>
            <a:off x="6786654" y="8616451"/>
            <a:ext cx="697376" cy="697376"/>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689D"/>
            </a:solidFill>
          </p:spPr>
        </p:sp>
      </p:grpSp>
      <p:pic>
        <p:nvPicPr>
          <p:cNvPr id="10" name="Picture 10"/>
          <p:cNvPicPr>
            <a:picLocks noChangeAspect="1"/>
          </p:cNvPicPr>
          <p:nvPr/>
        </p:nvPicPr>
        <p:blipFill>
          <a:blip r:embed="rId5"/>
          <a:srcRect/>
          <a:stretch>
            <a:fillRect/>
          </a:stretch>
        </p:blipFill>
        <p:spPr>
          <a:xfrm>
            <a:off x="431436" y="9258300"/>
            <a:ext cx="854659" cy="853591"/>
          </a:xfrm>
          <a:prstGeom prst="rect">
            <a:avLst/>
          </a:prstGeom>
        </p:spPr>
      </p:pic>
      <p:pic>
        <p:nvPicPr>
          <p:cNvPr id="11" name="Picture 11"/>
          <p:cNvPicPr>
            <a:picLocks noChangeAspect="1"/>
          </p:cNvPicPr>
          <p:nvPr/>
        </p:nvPicPr>
        <p:blipFill>
          <a:blip r:embed="rId6"/>
          <a:srcRect/>
          <a:stretch>
            <a:fillRect/>
          </a:stretch>
        </p:blipFill>
        <p:spPr>
          <a:xfrm>
            <a:off x="858766" y="564340"/>
            <a:ext cx="910808" cy="909669"/>
          </a:xfrm>
          <a:prstGeom prst="rect">
            <a:avLst/>
          </a:prstGeom>
        </p:spPr>
      </p:pic>
      <p:pic>
        <p:nvPicPr>
          <p:cNvPr id="12" name="Picture 12"/>
          <p:cNvPicPr>
            <a:picLocks noChangeAspect="1"/>
          </p:cNvPicPr>
          <p:nvPr/>
        </p:nvPicPr>
        <p:blipFill>
          <a:blip r:embed="rId7"/>
          <a:srcRect/>
          <a:stretch>
            <a:fillRect/>
          </a:stretch>
        </p:blipFill>
        <p:spPr>
          <a:xfrm>
            <a:off x="15066579" y="-32204"/>
            <a:ext cx="3221421" cy="3235803"/>
          </a:xfrm>
          <a:prstGeom prst="rect">
            <a:avLst/>
          </a:prstGeom>
        </p:spPr>
      </p:pic>
      <p:pic>
        <p:nvPicPr>
          <p:cNvPr id="13" name="Picture 13"/>
          <p:cNvPicPr>
            <a:picLocks noChangeAspect="1"/>
          </p:cNvPicPr>
          <p:nvPr/>
        </p:nvPicPr>
        <p:blipFill>
          <a:blip r:embed="rId8"/>
          <a:srcRect/>
          <a:stretch>
            <a:fillRect/>
          </a:stretch>
        </p:blipFill>
        <p:spPr>
          <a:xfrm>
            <a:off x="15225815" y="-32204"/>
            <a:ext cx="3062185" cy="837316"/>
          </a:xfrm>
          <a:prstGeom prst="rect">
            <a:avLst/>
          </a:prstGeom>
        </p:spPr>
      </p:pic>
      <p:pic>
        <p:nvPicPr>
          <p:cNvPr id="14" name="Picture 14"/>
          <p:cNvPicPr>
            <a:picLocks noChangeAspect="1"/>
          </p:cNvPicPr>
          <p:nvPr/>
        </p:nvPicPr>
        <p:blipFill>
          <a:blip r:embed="rId9"/>
          <a:srcRect l="4319" t="5878" r="4432" b="7848"/>
          <a:stretch>
            <a:fillRect/>
          </a:stretch>
        </p:blipFill>
        <p:spPr>
          <a:xfrm>
            <a:off x="7144867" y="3200806"/>
            <a:ext cx="11157272" cy="4591175"/>
          </a:xfrm>
          <a:prstGeom prst="rect">
            <a:avLst/>
          </a:prstGeom>
        </p:spPr>
      </p:pic>
      <p:sp>
        <p:nvSpPr>
          <p:cNvPr id="15" name="TextBox 15"/>
          <p:cNvSpPr txBox="1"/>
          <p:nvPr/>
        </p:nvSpPr>
        <p:spPr>
          <a:xfrm>
            <a:off x="1456030" y="3743793"/>
            <a:ext cx="5167594" cy="3505200"/>
          </a:xfrm>
          <a:prstGeom prst="rect">
            <a:avLst/>
          </a:prstGeom>
        </p:spPr>
        <p:txBody>
          <a:bodyPr lIns="0" tIns="0" rIns="0" bIns="0" rtlCol="0" anchor="t">
            <a:spAutoFit/>
          </a:bodyPr>
          <a:lstStyle/>
          <a:p>
            <a:pPr marL="0" lvl="0" indent="0" algn="ctr">
              <a:lnSpc>
                <a:spcPts val="6960"/>
              </a:lnSpc>
              <a:spcBef>
                <a:spcPct val="0"/>
              </a:spcBef>
            </a:pPr>
            <a:r>
              <a:rPr lang="en-US" sz="5800">
                <a:solidFill>
                  <a:srgbClr val="000000"/>
                </a:solidFill>
                <a:latin typeface="HK Grotesk Bold"/>
              </a:rPr>
              <a:t>Transferring ML models from Cloud to Edge</a:t>
            </a:r>
          </a:p>
        </p:txBody>
      </p:sp>
      <p:grpSp>
        <p:nvGrpSpPr>
          <p:cNvPr id="16" name="Group 16"/>
          <p:cNvGrpSpPr/>
          <p:nvPr/>
        </p:nvGrpSpPr>
        <p:grpSpPr>
          <a:xfrm>
            <a:off x="7368749" y="727710"/>
            <a:ext cx="7697830" cy="1595112"/>
            <a:chOff x="0" y="0"/>
            <a:chExt cx="10263773" cy="2126816"/>
          </a:xfrm>
        </p:grpSpPr>
        <p:sp>
          <p:nvSpPr>
            <p:cNvPr id="17" name="TextBox 17"/>
            <p:cNvSpPr txBox="1"/>
            <p:nvPr/>
          </p:nvSpPr>
          <p:spPr>
            <a:xfrm>
              <a:off x="0" y="0"/>
              <a:ext cx="10263773" cy="952500"/>
            </a:xfrm>
            <a:prstGeom prst="rect">
              <a:avLst/>
            </a:prstGeom>
          </p:spPr>
          <p:txBody>
            <a:bodyPr lIns="0" tIns="0" rIns="0" bIns="0" rtlCol="0" anchor="t">
              <a:spAutoFit/>
            </a:bodyPr>
            <a:lstStyle/>
            <a:p>
              <a:pPr marL="0" lvl="0" indent="0" algn="l">
                <a:lnSpc>
                  <a:spcPts val="5667"/>
                </a:lnSpc>
                <a:spcBef>
                  <a:spcPct val="0"/>
                </a:spcBef>
              </a:pPr>
              <a:r>
                <a:rPr lang="en-US" sz="4723">
                  <a:solidFill>
                    <a:srgbClr val="000000"/>
                  </a:solidFill>
                  <a:latin typeface="HK Grotesk Light"/>
                </a:rPr>
                <a:t>Deploying models to the edge </a:t>
              </a:r>
            </a:p>
          </p:txBody>
        </p:sp>
        <p:sp>
          <p:nvSpPr>
            <p:cNvPr id="18" name="TextBox 18"/>
            <p:cNvSpPr txBox="1"/>
            <p:nvPr/>
          </p:nvSpPr>
          <p:spPr>
            <a:xfrm>
              <a:off x="0" y="1159711"/>
              <a:ext cx="10263773" cy="967105"/>
            </a:xfrm>
            <a:prstGeom prst="rect">
              <a:avLst/>
            </a:prstGeom>
          </p:spPr>
          <p:txBody>
            <a:bodyPr lIns="0" tIns="0" rIns="0" bIns="0" rtlCol="0" anchor="t">
              <a:spAutoFit/>
            </a:bodyPr>
            <a:lstStyle/>
            <a:p>
              <a:pPr marL="453390" lvl="1" indent="-226695">
                <a:lnSpc>
                  <a:spcPts val="2939"/>
                </a:lnSpc>
                <a:buFont typeface="Arial"/>
                <a:buChar char="•"/>
              </a:pPr>
              <a:r>
                <a:rPr lang="en-US" sz="2100">
                  <a:solidFill>
                    <a:srgbClr val="000000"/>
                  </a:solidFill>
                  <a:latin typeface="HK Grotesk Light"/>
                </a:rPr>
                <a:t>Example - Graffiti Detection Model trained using Azure Custom Vision, exported to an Azure IoT Hub </a:t>
              </a:r>
            </a:p>
          </p:txBody>
        </p:sp>
      </p:grpSp>
      <p:grpSp>
        <p:nvGrpSpPr>
          <p:cNvPr id="19" name="Group 19"/>
          <p:cNvGrpSpPr/>
          <p:nvPr/>
        </p:nvGrpSpPr>
        <p:grpSpPr>
          <a:xfrm>
            <a:off x="7484030" y="8353320"/>
            <a:ext cx="7537338" cy="1223637"/>
            <a:chOff x="0" y="0"/>
            <a:chExt cx="10049784" cy="1631516"/>
          </a:xfrm>
        </p:grpSpPr>
        <p:sp>
          <p:nvSpPr>
            <p:cNvPr id="20" name="TextBox 20"/>
            <p:cNvSpPr txBox="1"/>
            <p:nvPr/>
          </p:nvSpPr>
          <p:spPr>
            <a:xfrm>
              <a:off x="0" y="0"/>
              <a:ext cx="10049784" cy="952500"/>
            </a:xfrm>
            <a:prstGeom prst="rect">
              <a:avLst/>
            </a:prstGeom>
          </p:spPr>
          <p:txBody>
            <a:bodyPr lIns="0" tIns="0" rIns="0" bIns="0" rtlCol="0" anchor="t">
              <a:spAutoFit/>
            </a:bodyPr>
            <a:lstStyle/>
            <a:p>
              <a:pPr marL="0" lvl="0" indent="0" algn="l">
                <a:lnSpc>
                  <a:spcPts val="5667"/>
                </a:lnSpc>
                <a:spcBef>
                  <a:spcPct val="0"/>
                </a:spcBef>
              </a:pPr>
              <a:r>
                <a:rPr lang="en-US" sz="4723">
                  <a:solidFill>
                    <a:srgbClr val="000000"/>
                  </a:solidFill>
                  <a:latin typeface="HK Grotesk Light"/>
                </a:rPr>
                <a:t>Training models on the edge </a:t>
              </a:r>
            </a:p>
          </p:txBody>
        </p:sp>
        <p:sp>
          <p:nvSpPr>
            <p:cNvPr id="21" name="TextBox 21"/>
            <p:cNvSpPr txBox="1"/>
            <p:nvPr/>
          </p:nvSpPr>
          <p:spPr>
            <a:xfrm>
              <a:off x="0" y="1159711"/>
              <a:ext cx="10049784" cy="471805"/>
            </a:xfrm>
            <a:prstGeom prst="rect">
              <a:avLst/>
            </a:prstGeom>
          </p:spPr>
          <p:txBody>
            <a:bodyPr lIns="0" tIns="0" rIns="0" bIns="0" rtlCol="0" anchor="t">
              <a:spAutoFit/>
            </a:bodyPr>
            <a:lstStyle/>
            <a:p>
              <a:pPr marL="453390" lvl="1" indent="-226695" algn="l">
                <a:lnSpc>
                  <a:spcPts val="2939"/>
                </a:lnSpc>
                <a:buFont typeface="Arial"/>
                <a:buChar char="•"/>
              </a:pPr>
              <a:r>
                <a:rPr lang="en-US" sz="2099">
                  <a:solidFill>
                    <a:srgbClr val="000000"/>
                  </a:solidFill>
                  <a:latin typeface="HK Grotesk Light"/>
                </a:rPr>
                <a:t>We'll come to this soon!</a:t>
              </a:r>
            </a:p>
          </p:txBody>
        </p:sp>
      </p:grpSp>
      <p:sp>
        <p:nvSpPr>
          <p:cNvPr id="22" name="TextBox 22"/>
          <p:cNvSpPr txBox="1"/>
          <p:nvPr/>
        </p:nvSpPr>
        <p:spPr>
          <a:xfrm>
            <a:off x="647645" y="9444113"/>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02</a:t>
            </a:r>
          </a:p>
        </p:txBody>
      </p:sp>
      <p:sp>
        <p:nvSpPr>
          <p:cNvPr id="23" name="TextBox 23"/>
          <p:cNvSpPr txBox="1"/>
          <p:nvPr/>
        </p:nvSpPr>
        <p:spPr>
          <a:xfrm>
            <a:off x="1769574" y="689610"/>
            <a:ext cx="4854050" cy="62103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How can we transfer ML Algorithms from the cloud to the edge?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sp>
        <p:nvSpPr>
          <p:cNvPr id="2" name="AutoShape 2"/>
          <p:cNvSpPr/>
          <p:nvPr/>
        </p:nvSpPr>
        <p:spPr>
          <a:xfrm>
            <a:off x="0" y="1858148"/>
            <a:ext cx="18471062" cy="9525"/>
          </a:xfrm>
          <a:prstGeom prst="rect">
            <a:avLst/>
          </a:prstGeom>
          <a:solidFill>
            <a:srgbClr val="000000">
              <a:alpha val="19608"/>
            </a:srgbClr>
          </a:solidFill>
        </p:spPr>
      </p:sp>
      <p:pic>
        <p:nvPicPr>
          <p:cNvPr id="3" name="Picture 3"/>
          <p:cNvPicPr>
            <a:picLocks noChangeAspect="1"/>
          </p:cNvPicPr>
          <p:nvPr/>
        </p:nvPicPr>
        <p:blipFill>
          <a:blip r:embed="rId3"/>
          <a:srcRect/>
          <a:stretch>
            <a:fillRect/>
          </a:stretch>
        </p:blipFill>
        <p:spPr>
          <a:xfrm>
            <a:off x="15225815" y="-32204"/>
            <a:ext cx="3062185" cy="837316"/>
          </a:xfrm>
          <a:prstGeom prst="rect">
            <a:avLst/>
          </a:prstGeom>
        </p:spPr>
      </p:pic>
      <p:pic>
        <p:nvPicPr>
          <p:cNvPr id="4" name="Picture 4"/>
          <p:cNvPicPr>
            <a:picLocks noChangeAspect="1"/>
          </p:cNvPicPr>
          <p:nvPr/>
        </p:nvPicPr>
        <p:blipFill>
          <a:blip r:embed="rId4"/>
          <a:srcRect/>
          <a:stretch>
            <a:fillRect/>
          </a:stretch>
        </p:blipFill>
        <p:spPr>
          <a:xfrm>
            <a:off x="11715750" y="606466"/>
            <a:ext cx="6244637" cy="2372962"/>
          </a:xfrm>
          <a:prstGeom prst="rect">
            <a:avLst/>
          </a:prstGeom>
        </p:spPr>
      </p:pic>
      <p:grpSp>
        <p:nvGrpSpPr>
          <p:cNvPr id="5" name="Group 5"/>
          <p:cNvGrpSpPr/>
          <p:nvPr/>
        </p:nvGrpSpPr>
        <p:grpSpPr>
          <a:xfrm>
            <a:off x="1028700" y="9020417"/>
            <a:ext cx="854659" cy="856766"/>
            <a:chOff x="0" y="0"/>
            <a:chExt cx="1139546" cy="1142355"/>
          </a:xfrm>
        </p:grpSpPr>
        <p:pic>
          <p:nvPicPr>
            <p:cNvPr id="6" name="Picture 6"/>
            <p:cNvPicPr>
              <a:picLocks noChangeAspect="1"/>
            </p:cNvPicPr>
            <p:nvPr/>
          </p:nvPicPr>
          <p:blipFill>
            <a:blip r:embed="rId5"/>
            <a:srcRect l="185" r="185"/>
            <a:stretch>
              <a:fillRect/>
            </a:stretch>
          </p:blipFill>
          <p:spPr>
            <a:xfrm>
              <a:off x="0" y="0"/>
              <a:ext cx="1139546" cy="1142355"/>
            </a:xfrm>
            <a:prstGeom prst="rect">
              <a:avLst/>
            </a:prstGeom>
          </p:spPr>
        </p:pic>
        <p:sp>
          <p:nvSpPr>
            <p:cNvPr id="7" name="TextBox 7"/>
            <p:cNvSpPr txBox="1"/>
            <p:nvPr/>
          </p:nvSpPr>
          <p:spPr>
            <a:xfrm>
              <a:off x="288278" y="323186"/>
              <a:ext cx="562990" cy="471805"/>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3</a:t>
              </a:r>
            </a:p>
          </p:txBody>
        </p:sp>
      </p:grpSp>
      <p:pic>
        <p:nvPicPr>
          <p:cNvPr id="8" name="Picture 8"/>
          <p:cNvPicPr>
            <a:picLocks noChangeAspect="1"/>
          </p:cNvPicPr>
          <p:nvPr/>
        </p:nvPicPr>
        <p:blipFill>
          <a:blip r:embed="rId6"/>
          <a:srcRect/>
          <a:stretch>
            <a:fillRect/>
          </a:stretch>
        </p:blipFill>
        <p:spPr>
          <a:xfrm>
            <a:off x="858766" y="564340"/>
            <a:ext cx="910808" cy="909669"/>
          </a:xfrm>
          <a:prstGeom prst="rect">
            <a:avLst/>
          </a:prstGeom>
        </p:spPr>
      </p:pic>
      <p:grpSp>
        <p:nvGrpSpPr>
          <p:cNvPr id="9" name="Group 9"/>
          <p:cNvGrpSpPr/>
          <p:nvPr/>
        </p:nvGrpSpPr>
        <p:grpSpPr>
          <a:xfrm>
            <a:off x="387776" y="2242802"/>
            <a:ext cx="7310516" cy="1595112"/>
            <a:chOff x="0" y="0"/>
            <a:chExt cx="9747355" cy="2126816"/>
          </a:xfrm>
        </p:grpSpPr>
        <p:sp>
          <p:nvSpPr>
            <p:cNvPr id="10" name="TextBox 10"/>
            <p:cNvSpPr txBox="1"/>
            <p:nvPr/>
          </p:nvSpPr>
          <p:spPr>
            <a:xfrm>
              <a:off x="0" y="0"/>
              <a:ext cx="9747355" cy="952500"/>
            </a:xfrm>
            <a:prstGeom prst="rect">
              <a:avLst/>
            </a:prstGeom>
          </p:spPr>
          <p:txBody>
            <a:bodyPr lIns="0" tIns="0" rIns="0" bIns="0" rtlCol="0" anchor="t">
              <a:spAutoFit/>
            </a:bodyPr>
            <a:lstStyle/>
            <a:p>
              <a:pPr marL="1019735" lvl="1" indent="-509868" algn="l">
                <a:lnSpc>
                  <a:spcPts val="5667"/>
                </a:lnSpc>
                <a:spcBef>
                  <a:spcPct val="0"/>
                </a:spcBef>
                <a:buFont typeface="Arial"/>
                <a:buChar char="•"/>
              </a:pPr>
              <a:r>
                <a:rPr lang="en-US" sz="4723">
                  <a:solidFill>
                    <a:srgbClr val="000000"/>
                  </a:solidFill>
                  <a:latin typeface="HK Grotesk Light"/>
                </a:rPr>
                <a:t>Azure Stack Edge</a:t>
              </a:r>
            </a:p>
          </p:txBody>
        </p:sp>
        <p:sp>
          <p:nvSpPr>
            <p:cNvPr id="11" name="TextBox 11"/>
            <p:cNvSpPr txBox="1"/>
            <p:nvPr/>
          </p:nvSpPr>
          <p:spPr>
            <a:xfrm>
              <a:off x="0" y="1159711"/>
              <a:ext cx="9747355" cy="967105"/>
            </a:xfrm>
            <a:prstGeom prst="rect">
              <a:avLst/>
            </a:prstGeom>
          </p:spPr>
          <p:txBody>
            <a:bodyPr lIns="0" tIns="0" rIns="0" bIns="0" rtlCol="0" anchor="t">
              <a:spAutoFit/>
            </a:bodyPr>
            <a:lstStyle/>
            <a:p>
              <a:pPr>
                <a:lnSpc>
                  <a:spcPts val="2940"/>
                </a:lnSpc>
              </a:pPr>
              <a:endParaRPr/>
            </a:p>
            <a:p>
              <a:pPr algn="l">
                <a:lnSpc>
                  <a:spcPts val="2939"/>
                </a:lnSpc>
                <a:spcBef>
                  <a:spcPct val="0"/>
                </a:spcBef>
              </a:pPr>
              <a:endParaRPr/>
            </a:p>
          </p:txBody>
        </p:sp>
      </p:grpSp>
      <p:pic>
        <p:nvPicPr>
          <p:cNvPr id="12" name="Picture 12"/>
          <p:cNvPicPr>
            <a:picLocks noChangeAspect="1"/>
          </p:cNvPicPr>
          <p:nvPr/>
        </p:nvPicPr>
        <p:blipFill>
          <a:blip r:embed="rId7"/>
          <a:srcRect t="3745" b="3745"/>
          <a:stretch>
            <a:fillRect/>
          </a:stretch>
        </p:blipFill>
        <p:spPr>
          <a:xfrm>
            <a:off x="0" y="3040357"/>
            <a:ext cx="8086068" cy="7246643"/>
          </a:xfrm>
          <a:prstGeom prst="rect">
            <a:avLst/>
          </a:prstGeom>
        </p:spPr>
      </p:pic>
      <p:sp>
        <p:nvSpPr>
          <p:cNvPr id="13" name="TextBox 13"/>
          <p:cNvSpPr txBox="1"/>
          <p:nvPr/>
        </p:nvSpPr>
        <p:spPr>
          <a:xfrm>
            <a:off x="12293207" y="1354607"/>
            <a:ext cx="3613361" cy="781430"/>
          </a:xfrm>
          <a:prstGeom prst="rect">
            <a:avLst/>
          </a:prstGeom>
        </p:spPr>
        <p:txBody>
          <a:bodyPr lIns="0" tIns="0" rIns="0" bIns="0" rtlCol="0" anchor="t">
            <a:spAutoFit/>
          </a:bodyPr>
          <a:lstStyle/>
          <a:p>
            <a:pPr>
              <a:lnSpc>
                <a:spcPts val="6341"/>
              </a:lnSpc>
              <a:spcBef>
                <a:spcPct val="0"/>
              </a:spcBef>
            </a:pPr>
            <a:r>
              <a:rPr lang="en-US" sz="4529" spc="135">
                <a:solidFill>
                  <a:srgbClr val="000000"/>
                </a:solidFill>
                <a:latin typeface="HK Grotesk Bold Bold"/>
              </a:rPr>
              <a:t>Frameworks</a:t>
            </a:r>
          </a:p>
        </p:txBody>
      </p:sp>
      <p:sp>
        <p:nvSpPr>
          <p:cNvPr id="14" name="TextBox 14"/>
          <p:cNvSpPr txBox="1"/>
          <p:nvPr/>
        </p:nvSpPr>
        <p:spPr>
          <a:xfrm>
            <a:off x="1925711" y="846772"/>
            <a:ext cx="6782779"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Do we have any standard frameworks to transfer algorithms?</a:t>
            </a:r>
          </a:p>
        </p:txBody>
      </p:sp>
      <p:grpSp>
        <p:nvGrpSpPr>
          <p:cNvPr id="15" name="Group 15"/>
          <p:cNvGrpSpPr/>
          <p:nvPr/>
        </p:nvGrpSpPr>
        <p:grpSpPr>
          <a:xfrm>
            <a:off x="10260721" y="2979428"/>
            <a:ext cx="7310516" cy="2309487"/>
            <a:chOff x="0" y="0"/>
            <a:chExt cx="9747355" cy="3079316"/>
          </a:xfrm>
        </p:grpSpPr>
        <p:sp>
          <p:nvSpPr>
            <p:cNvPr id="16" name="TextBox 16"/>
            <p:cNvSpPr txBox="1"/>
            <p:nvPr/>
          </p:nvSpPr>
          <p:spPr>
            <a:xfrm>
              <a:off x="0" y="0"/>
              <a:ext cx="9747355" cy="1905000"/>
            </a:xfrm>
            <a:prstGeom prst="rect">
              <a:avLst/>
            </a:prstGeom>
          </p:spPr>
          <p:txBody>
            <a:bodyPr lIns="0" tIns="0" rIns="0" bIns="0" rtlCol="0" anchor="t">
              <a:spAutoFit/>
            </a:bodyPr>
            <a:lstStyle/>
            <a:p>
              <a:pPr algn="l">
                <a:lnSpc>
                  <a:spcPts val="5667"/>
                </a:lnSpc>
                <a:spcBef>
                  <a:spcPct val="0"/>
                </a:spcBef>
              </a:pPr>
              <a:r>
                <a:rPr lang="en-US" sz="4723">
                  <a:solidFill>
                    <a:srgbClr val="000000"/>
                  </a:solidFill>
                  <a:latin typeface="HK Grotesk Light"/>
                </a:rPr>
                <a:t>2. Edge Device Model quickstart by GCloud</a:t>
              </a:r>
            </a:p>
          </p:txBody>
        </p:sp>
        <p:sp>
          <p:nvSpPr>
            <p:cNvPr id="17" name="TextBox 17"/>
            <p:cNvSpPr txBox="1"/>
            <p:nvPr/>
          </p:nvSpPr>
          <p:spPr>
            <a:xfrm>
              <a:off x="0" y="2112211"/>
              <a:ext cx="9747355" cy="967105"/>
            </a:xfrm>
            <a:prstGeom prst="rect">
              <a:avLst/>
            </a:prstGeom>
          </p:spPr>
          <p:txBody>
            <a:bodyPr lIns="0" tIns="0" rIns="0" bIns="0" rtlCol="0" anchor="t">
              <a:spAutoFit/>
            </a:bodyPr>
            <a:lstStyle/>
            <a:p>
              <a:pPr marL="453390" lvl="1" indent="-226695" algn="just">
                <a:lnSpc>
                  <a:spcPts val="2939"/>
                </a:lnSpc>
                <a:buFont typeface="Arial"/>
                <a:buChar char="•"/>
              </a:pPr>
              <a:r>
                <a:rPr lang="en-US" sz="2100">
                  <a:solidFill>
                    <a:srgbClr val="000000"/>
                  </a:solidFill>
                  <a:latin typeface="HK Grotesk Light"/>
                </a:rPr>
                <a:t>Example - Deploying on Tensorflow Lite. It is optimized for mobile phones and ARM. (Demo!)</a:t>
              </a:r>
            </a:p>
          </p:txBody>
        </p:sp>
      </p:grpSp>
      <p:grpSp>
        <p:nvGrpSpPr>
          <p:cNvPr id="18" name="Group 18"/>
          <p:cNvGrpSpPr/>
          <p:nvPr/>
        </p:nvGrpSpPr>
        <p:grpSpPr>
          <a:xfrm>
            <a:off x="10260721" y="6288233"/>
            <a:ext cx="7310516" cy="2709537"/>
            <a:chOff x="0" y="0"/>
            <a:chExt cx="9747355" cy="3612716"/>
          </a:xfrm>
        </p:grpSpPr>
        <p:sp>
          <p:nvSpPr>
            <p:cNvPr id="19" name="TextBox 19"/>
            <p:cNvSpPr txBox="1"/>
            <p:nvPr/>
          </p:nvSpPr>
          <p:spPr>
            <a:xfrm>
              <a:off x="0" y="0"/>
              <a:ext cx="9747355" cy="952500"/>
            </a:xfrm>
            <a:prstGeom prst="rect">
              <a:avLst/>
            </a:prstGeom>
          </p:spPr>
          <p:txBody>
            <a:bodyPr lIns="0" tIns="0" rIns="0" bIns="0" rtlCol="0" anchor="t">
              <a:spAutoFit/>
            </a:bodyPr>
            <a:lstStyle/>
            <a:p>
              <a:pPr algn="l">
                <a:lnSpc>
                  <a:spcPts val="5667"/>
                </a:lnSpc>
                <a:spcBef>
                  <a:spcPct val="0"/>
                </a:spcBef>
              </a:pPr>
              <a:r>
                <a:rPr lang="en-US" sz="4723">
                  <a:solidFill>
                    <a:srgbClr val="000000"/>
                  </a:solidFill>
                  <a:latin typeface="HK Grotesk Light"/>
                </a:rPr>
                <a:t>3. AWS for the Edge</a:t>
              </a:r>
            </a:p>
          </p:txBody>
        </p:sp>
        <p:sp>
          <p:nvSpPr>
            <p:cNvPr id="20" name="TextBox 20"/>
            <p:cNvSpPr txBox="1"/>
            <p:nvPr/>
          </p:nvSpPr>
          <p:spPr>
            <a:xfrm>
              <a:off x="0" y="1159711"/>
              <a:ext cx="9747355" cy="2453005"/>
            </a:xfrm>
            <a:prstGeom prst="rect">
              <a:avLst/>
            </a:prstGeom>
          </p:spPr>
          <p:txBody>
            <a:bodyPr lIns="0" tIns="0" rIns="0" bIns="0" rtlCol="0" anchor="t">
              <a:spAutoFit/>
            </a:bodyPr>
            <a:lstStyle/>
            <a:p>
              <a:pPr marL="453390" lvl="1" indent="-226695">
                <a:lnSpc>
                  <a:spcPts val="2940"/>
                </a:lnSpc>
                <a:buFont typeface="Arial"/>
                <a:buChar char="•"/>
              </a:pPr>
              <a:r>
                <a:rPr lang="en-US" sz="2100">
                  <a:solidFill>
                    <a:srgbClr val="000000"/>
                  </a:solidFill>
                  <a:latin typeface="HK Grotesk Light"/>
                </a:rPr>
                <a:t>Currently in use by Phillips, Volkswagen, Cradlewise</a:t>
              </a:r>
            </a:p>
            <a:p>
              <a:pPr marL="453390" lvl="1" indent="-226695">
                <a:lnSpc>
                  <a:spcPts val="2940"/>
                </a:lnSpc>
                <a:buFont typeface="Arial"/>
                <a:buChar char="•"/>
              </a:pPr>
              <a:r>
                <a:rPr lang="en-US" sz="2100">
                  <a:solidFill>
                    <a:srgbClr val="000000"/>
                  </a:solidFill>
                  <a:latin typeface="HK Grotesk Light"/>
                </a:rPr>
                <a:t>AWS IoT Greengrass - opensource edge runtime and cloud service (IoT)</a:t>
              </a:r>
            </a:p>
            <a:p>
              <a:pPr>
                <a:lnSpc>
                  <a:spcPts val="2940"/>
                </a:lnSpc>
              </a:pPr>
              <a:endParaRPr lang="en-US" sz="2100">
                <a:solidFill>
                  <a:srgbClr val="000000"/>
                </a:solidFill>
                <a:latin typeface="HK Grotesk Light"/>
              </a:endParaRPr>
            </a:p>
            <a:p>
              <a:pPr algn="l">
                <a:lnSpc>
                  <a:spcPts val="2939"/>
                </a:lnSpc>
              </a:pPr>
              <a:endParaRPr lang="en-US" sz="2100">
                <a:solidFill>
                  <a:srgbClr val="000000"/>
                </a:solidFill>
                <a:latin typeface="HK Grotesk Light"/>
              </a:endParaRPr>
            </a:p>
          </p:txBody>
        </p:sp>
      </p:grpSp>
      <p:pic>
        <p:nvPicPr>
          <p:cNvPr id="21" name="Picture 21"/>
          <p:cNvPicPr>
            <a:picLocks noChangeAspect="1"/>
          </p:cNvPicPr>
          <p:nvPr/>
        </p:nvPicPr>
        <p:blipFill>
          <a:blip r:embed="rId5"/>
          <a:srcRect/>
          <a:stretch>
            <a:fillRect/>
          </a:stretch>
        </p:blipFill>
        <p:spPr>
          <a:xfrm>
            <a:off x="16716577" y="9258300"/>
            <a:ext cx="854659" cy="853591"/>
          </a:xfrm>
          <a:prstGeom prst="rect">
            <a:avLst/>
          </a:prstGeom>
        </p:spPr>
      </p:pic>
      <p:sp>
        <p:nvSpPr>
          <p:cNvPr id="22" name="TextBox 22"/>
          <p:cNvSpPr txBox="1"/>
          <p:nvPr/>
        </p:nvSpPr>
        <p:spPr>
          <a:xfrm>
            <a:off x="16932786" y="9478403"/>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grpSp>
        <p:nvGrpSpPr>
          <p:cNvPr id="2" name="Group 2"/>
          <p:cNvGrpSpPr/>
          <p:nvPr/>
        </p:nvGrpSpPr>
        <p:grpSpPr>
          <a:xfrm>
            <a:off x="647645" y="5523273"/>
            <a:ext cx="6769028" cy="355374"/>
            <a:chOff x="0" y="0"/>
            <a:chExt cx="9025371" cy="473832"/>
          </a:xfrm>
        </p:grpSpPr>
        <p:pic>
          <p:nvPicPr>
            <p:cNvPr id="3" name="Picture 3"/>
            <p:cNvPicPr>
              <a:picLocks noChangeAspect="1"/>
            </p:cNvPicPr>
            <p:nvPr/>
          </p:nvPicPr>
          <p:blipFill>
            <a:blip r:embed="rId3"/>
            <a:srcRect/>
            <a:stretch>
              <a:fillRect/>
            </a:stretch>
          </p:blipFill>
          <p:spPr>
            <a:xfrm>
              <a:off x="0" y="0"/>
              <a:ext cx="9025371" cy="473832"/>
            </a:xfrm>
            <a:prstGeom prst="rect">
              <a:avLst/>
            </a:prstGeom>
          </p:spPr>
        </p:pic>
        <p:grpSp>
          <p:nvGrpSpPr>
            <p:cNvPr id="4" name="Group 4"/>
            <p:cNvGrpSpPr/>
            <p:nvPr/>
          </p:nvGrpSpPr>
          <p:grpSpPr>
            <a:xfrm>
              <a:off x="97756" y="76943"/>
              <a:ext cx="8927614" cy="319947"/>
              <a:chOff x="0" y="0"/>
              <a:chExt cx="14458440" cy="518160"/>
            </a:xfrm>
          </p:grpSpPr>
          <p:sp>
            <p:nvSpPr>
              <p:cNvPr id="5" name="Freeform 5"/>
              <p:cNvSpPr/>
              <p:nvPr/>
            </p:nvSpPr>
            <p:spPr>
              <a:xfrm>
                <a:off x="6350" y="6350"/>
                <a:ext cx="14445740" cy="505460"/>
              </a:xfrm>
              <a:custGeom>
                <a:avLst/>
                <a:gdLst/>
                <a:ahLst/>
                <a:cxnLst/>
                <a:rect l="l" t="t" r="r" b="b"/>
                <a:pathLst>
                  <a:path w="14445740" h="505460">
                    <a:moveTo>
                      <a:pt x="252730" y="0"/>
                    </a:moveTo>
                    <a:lnTo>
                      <a:pt x="14193010" y="0"/>
                    </a:lnTo>
                    <a:cubicBezTo>
                      <a:pt x="14332710" y="0"/>
                      <a:pt x="14445740" y="113030"/>
                      <a:pt x="14445740" y="252730"/>
                    </a:cubicBezTo>
                    <a:cubicBezTo>
                      <a:pt x="14445740" y="392430"/>
                      <a:pt x="14332710" y="505460"/>
                      <a:pt x="14193010" y="505460"/>
                    </a:cubicBezTo>
                    <a:lnTo>
                      <a:pt x="252730" y="505460"/>
                    </a:lnTo>
                    <a:cubicBezTo>
                      <a:pt x="113030" y="505460"/>
                      <a:pt x="0" y="392430"/>
                      <a:pt x="0" y="252730"/>
                    </a:cubicBezTo>
                    <a:cubicBezTo>
                      <a:pt x="0" y="113030"/>
                      <a:pt x="113030" y="0"/>
                      <a:pt x="252730" y="0"/>
                    </a:cubicBezTo>
                    <a:close/>
                  </a:path>
                </a:pathLst>
              </a:custGeom>
              <a:solidFill>
                <a:srgbClr val="00689D"/>
              </a:solidFill>
            </p:spPr>
          </p:sp>
        </p:grpSp>
      </p:grpSp>
      <p:pic>
        <p:nvPicPr>
          <p:cNvPr id="6" name="Picture 6"/>
          <p:cNvPicPr>
            <a:picLocks noChangeAspect="1"/>
          </p:cNvPicPr>
          <p:nvPr/>
        </p:nvPicPr>
        <p:blipFill>
          <a:blip r:embed="rId4"/>
          <a:srcRect/>
          <a:stretch>
            <a:fillRect/>
          </a:stretch>
        </p:blipFill>
        <p:spPr>
          <a:xfrm>
            <a:off x="858766" y="1474010"/>
            <a:ext cx="6144705" cy="3878845"/>
          </a:xfrm>
          <a:prstGeom prst="rect">
            <a:avLst/>
          </a:prstGeom>
        </p:spPr>
      </p:pic>
      <p:pic>
        <p:nvPicPr>
          <p:cNvPr id="7" name="Picture 7"/>
          <p:cNvPicPr>
            <a:picLocks noChangeAspect="1"/>
          </p:cNvPicPr>
          <p:nvPr/>
        </p:nvPicPr>
        <p:blipFill>
          <a:blip r:embed="rId5"/>
          <a:srcRect/>
          <a:stretch>
            <a:fillRect/>
          </a:stretch>
        </p:blipFill>
        <p:spPr>
          <a:xfrm>
            <a:off x="431436" y="9126401"/>
            <a:ext cx="854659" cy="853591"/>
          </a:xfrm>
          <a:prstGeom prst="rect">
            <a:avLst/>
          </a:prstGeom>
        </p:spPr>
      </p:pic>
      <p:pic>
        <p:nvPicPr>
          <p:cNvPr id="8" name="Picture 8"/>
          <p:cNvPicPr>
            <a:picLocks noChangeAspect="1"/>
          </p:cNvPicPr>
          <p:nvPr/>
        </p:nvPicPr>
        <p:blipFill>
          <a:blip r:embed="rId6"/>
          <a:srcRect/>
          <a:stretch>
            <a:fillRect/>
          </a:stretch>
        </p:blipFill>
        <p:spPr>
          <a:xfrm>
            <a:off x="858766" y="564340"/>
            <a:ext cx="910808" cy="909669"/>
          </a:xfrm>
          <a:prstGeom prst="rect">
            <a:avLst/>
          </a:prstGeom>
        </p:spPr>
      </p:pic>
      <p:pic>
        <p:nvPicPr>
          <p:cNvPr id="9" name="Picture 9"/>
          <p:cNvPicPr>
            <a:picLocks noChangeAspect="1"/>
          </p:cNvPicPr>
          <p:nvPr/>
        </p:nvPicPr>
        <p:blipFill>
          <a:blip r:embed="rId7"/>
          <a:srcRect/>
          <a:stretch>
            <a:fillRect/>
          </a:stretch>
        </p:blipFill>
        <p:spPr>
          <a:xfrm>
            <a:off x="15225815" y="-32204"/>
            <a:ext cx="3062185" cy="837316"/>
          </a:xfrm>
          <a:prstGeom prst="rect">
            <a:avLst/>
          </a:prstGeom>
        </p:spPr>
      </p:pic>
      <p:pic>
        <p:nvPicPr>
          <p:cNvPr id="10" name="Picture 10"/>
          <p:cNvPicPr>
            <a:picLocks noChangeAspect="1"/>
          </p:cNvPicPr>
          <p:nvPr/>
        </p:nvPicPr>
        <p:blipFill>
          <a:blip r:embed="rId8"/>
          <a:srcRect/>
          <a:stretch>
            <a:fillRect/>
          </a:stretch>
        </p:blipFill>
        <p:spPr>
          <a:xfrm>
            <a:off x="9423433" y="1474010"/>
            <a:ext cx="8864567" cy="5579462"/>
          </a:xfrm>
          <a:prstGeom prst="rect">
            <a:avLst/>
          </a:prstGeom>
        </p:spPr>
      </p:pic>
      <p:sp>
        <p:nvSpPr>
          <p:cNvPr id="11" name="TextBox 11"/>
          <p:cNvSpPr txBox="1"/>
          <p:nvPr/>
        </p:nvSpPr>
        <p:spPr>
          <a:xfrm>
            <a:off x="1588346" y="5869122"/>
            <a:ext cx="4620187" cy="495300"/>
          </a:xfrm>
          <a:prstGeom prst="rect">
            <a:avLst/>
          </a:prstGeom>
        </p:spPr>
        <p:txBody>
          <a:bodyPr lIns="0" tIns="0" rIns="0" bIns="0" rtlCol="0" anchor="t">
            <a:spAutoFit/>
          </a:bodyPr>
          <a:lstStyle/>
          <a:p>
            <a:pPr marL="0" lvl="0" indent="0">
              <a:lnSpc>
                <a:spcPts val="3840"/>
              </a:lnSpc>
              <a:spcBef>
                <a:spcPct val="0"/>
              </a:spcBef>
            </a:pPr>
            <a:r>
              <a:rPr lang="en-US" sz="3200">
                <a:solidFill>
                  <a:srgbClr val="000000"/>
                </a:solidFill>
                <a:latin typeface="HK Grotesk Light Bold Italics"/>
              </a:rPr>
              <a:t>Latency issues pertain </a:t>
            </a:r>
          </a:p>
        </p:txBody>
      </p:sp>
      <p:sp>
        <p:nvSpPr>
          <p:cNvPr id="12" name="TextBox 12"/>
          <p:cNvSpPr txBox="1"/>
          <p:nvPr/>
        </p:nvSpPr>
        <p:spPr>
          <a:xfrm>
            <a:off x="1028700" y="6921005"/>
            <a:ext cx="8570355" cy="1547699"/>
          </a:xfrm>
          <a:prstGeom prst="rect">
            <a:avLst/>
          </a:prstGeom>
        </p:spPr>
        <p:txBody>
          <a:bodyPr lIns="0" tIns="0" rIns="0" bIns="0" rtlCol="0" anchor="t">
            <a:spAutoFit/>
          </a:bodyPr>
          <a:lstStyle/>
          <a:p>
            <a:pPr marL="474758" lvl="1" indent="-237379">
              <a:lnSpc>
                <a:spcPts val="3078"/>
              </a:lnSpc>
              <a:buFont typeface="Arial"/>
              <a:buChar char="•"/>
            </a:pPr>
            <a:r>
              <a:rPr lang="en-US" sz="2198">
                <a:solidFill>
                  <a:srgbClr val="000000"/>
                </a:solidFill>
                <a:latin typeface="HK Grotesk Light"/>
              </a:rPr>
              <a:t>Transmission of data from device to cloud still pertains.</a:t>
            </a:r>
          </a:p>
          <a:p>
            <a:pPr marL="474758" lvl="1" indent="-237379">
              <a:lnSpc>
                <a:spcPts val="3078"/>
              </a:lnSpc>
              <a:buFont typeface="Arial"/>
              <a:buChar char="•"/>
            </a:pPr>
            <a:r>
              <a:rPr lang="en-US" sz="2198">
                <a:solidFill>
                  <a:srgbClr val="000000"/>
                </a:solidFill>
                <a:latin typeface="HK Grotesk Light"/>
              </a:rPr>
              <a:t> Much data is still transferred back to the cloud storage </a:t>
            </a:r>
          </a:p>
          <a:p>
            <a:pPr marL="474758" lvl="1" indent="-237379" algn="l">
              <a:lnSpc>
                <a:spcPts val="3078"/>
              </a:lnSpc>
              <a:buFont typeface="Arial"/>
              <a:buChar char="•"/>
            </a:pPr>
            <a:r>
              <a:rPr lang="en-US" sz="2198">
                <a:solidFill>
                  <a:srgbClr val="000000"/>
                </a:solidFill>
                <a:latin typeface="HK Grotesk Light"/>
              </a:rPr>
              <a:t>A considerable amount of cost is involved - to train the model on the cloud, store all the data collected at the edge, onto the cloud</a:t>
            </a:r>
          </a:p>
        </p:txBody>
      </p:sp>
      <p:sp>
        <p:nvSpPr>
          <p:cNvPr id="13" name="TextBox 13"/>
          <p:cNvSpPr txBox="1"/>
          <p:nvPr/>
        </p:nvSpPr>
        <p:spPr>
          <a:xfrm>
            <a:off x="858766" y="1775132"/>
            <a:ext cx="6079346" cy="3276600"/>
          </a:xfrm>
          <a:prstGeom prst="rect">
            <a:avLst/>
          </a:prstGeom>
        </p:spPr>
        <p:txBody>
          <a:bodyPr lIns="0" tIns="0" rIns="0" bIns="0" rtlCol="0" anchor="t">
            <a:spAutoFit/>
          </a:bodyPr>
          <a:lstStyle/>
          <a:p>
            <a:pPr marL="0" lvl="0" indent="0" algn="ctr">
              <a:lnSpc>
                <a:spcPts val="6480"/>
              </a:lnSpc>
              <a:spcBef>
                <a:spcPct val="0"/>
              </a:spcBef>
            </a:pPr>
            <a:r>
              <a:rPr lang="en-US" sz="5400">
                <a:solidFill>
                  <a:srgbClr val="000000"/>
                </a:solidFill>
                <a:latin typeface="HK Grotesk Bold"/>
              </a:rPr>
              <a:t>Limitations of Transferring ML algorithms to the edge </a:t>
            </a:r>
          </a:p>
        </p:txBody>
      </p:sp>
      <p:sp>
        <p:nvSpPr>
          <p:cNvPr id="14" name="TextBox 14"/>
          <p:cNvSpPr txBox="1"/>
          <p:nvPr/>
        </p:nvSpPr>
        <p:spPr>
          <a:xfrm>
            <a:off x="647645" y="9355297"/>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04</a:t>
            </a:r>
          </a:p>
        </p:txBody>
      </p:sp>
      <p:sp>
        <p:nvSpPr>
          <p:cNvPr id="15" name="TextBox 15"/>
          <p:cNvSpPr txBox="1"/>
          <p:nvPr/>
        </p:nvSpPr>
        <p:spPr>
          <a:xfrm>
            <a:off x="1925711" y="846773"/>
            <a:ext cx="3325528"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Are there any limitations?</a:t>
            </a:r>
          </a:p>
        </p:txBody>
      </p:sp>
      <p:sp>
        <p:nvSpPr>
          <p:cNvPr id="16" name="TextBox 16"/>
          <p:cNvSpPr txBox="1"/>
          <p:nvPr/>
        </p:nvSpPr>
        <p:spPr>
          <a:xfrm>
            <a:off x="10371394" y="7300373"/>
            <a:ext cx="6968646" cy="288963"/>
          </a:xfrm>
          <a:prstGeom prst="rect">
            <a:avLst/>
          </a:prstGeom>
        </p:spPr>
        <p:txBody>
          <a:bodyPr lIns="0" tIns="0" rIns="0" bIns="0" rtlCol="0" anchor="t">
            <a:spAutoFit/>
          </a:bodyPr>
          <a:lstStyle/>
          <a:p>
            <a:pPr algn="ctr">
              <a:lnSpc>
                <a:spcPts val="2412"/>
              </a:lnSpc>
            </a:pPr>
            <a:r>
              <a:rPr lang="en-US" sz="1723">
                <a:solidFill>
                  <a:srgbClr val="000000"/>
                </a:solidFill>
                <a:latin typeface="Open Sans Light Italics"/>
              </a:rPr>
              <a:t>Deep Learning Computer Vision Model Deployment on Intel Movidus NCS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1575820" y="523720"/>
            <a:ext cx="6244637" cy="2372962"/>
          </a:xfrm>
          <a:prstGeom prst="rect">
            <a:avLst/>
          </a:prstGeom>
        </p:spPr>
      </p:pic>
      <p:pic>
        <p:nvPicPr>
          <p:cNvPr id="3" name="Picture 3"/>
          <p:cNvPicPr>
            <a:picLocks noChangeAspect="1"/>
          </p:cNvPicPr>
          <p:nvPr/>
        </p:nvPicPr>
        <p:blipFill>
          <a:blip r:embed="rId4"/>
          <a:srcRect/>
          <a:stretch>
            <a:fillRect/>
          </a:stretch>
        </p:blipFill>
        <p:spPr>
          <a:xfrm>
            <a:off x="814266" y="8939980"/>
            <a:ext cx="854659" cy="853591"/>
          </a:xfrm>
          <a:prstGeom prst="rect">
            <a:avLst/>
          </a:prstGeom>
        </p:spPr>
      </p:pic>
      <p:pic>
        <p:nvPicPr>
          <p:cNvPr id="4" name="Picture 4"/>
          <p:cNvPicPr>
            <a:picLocks noChangeAspect="1"/>
          </p:cNvPicPr>
          <p:nvPr/>
        </p:nvPicPr>
        <p:blipFill>
          <a:blip r:embed="rId5"/>
          <a:srcRect/>
          <a:stretch>
            <a:fillRect/>
          </a:stretch>
        </p:blipFill>
        <p:spPr>
          <a:xfrm>
            <a:off x="573296" y="350277"/>
            <a:ext cx="910808" cy="909669"/>
          </a:xfrm>
          <a:prstGeom prst="rect">
            <a:avLst/>
          </a:prstGeom>
        </p:spPr>
      </p:pic>
      <p:pic>
        <p:nvPicPr>
          <p:cNvPr id="5" name="Picture 5"/>
          <p:cNvPicPr>
            <a:picLocks noChangeAspect="1"/>
          </p:cNvPicPr>
          <p:nvPr/>
        </p:nvPicPr>
        <p:blipFill>
          <a:blip r:embed="rId6"/>
          <a:srcRect/>
          <a:stretch>
            <a:fillRect/>
          </a:stretch>
        </p:blipFill>
        <p:spPr>
          <a:xfrm>
            <a:off x="15225815" y="-187094"/>
            <a:ext cx="3062185" cy="837316"/>
          </a:xfrm>
          <a:prstGeom prst="rect">
            <a:avLst/>
          </a:prstGeom>
        </p:spPr>
      </p:pic>
      <p:pic>
        <p:nvPicPr>
          <p:cNvPr id="6" name="Picture 6"/>
          <p:cNvPicPr>
            <a:picLocks noChangeAspect="1"/>
          </p:cNvPicPr>
          <p:nvPr/>
        </p:nvPicPr>
        <p:blipFill>
          <a:blip r:embed="rId7"/>
          <a:srcRect l="8210" t="22237" r="3892" b="25143"/>
          <a:stretch>
            <a:fillRect/>
          </a:stretch>
        </p:blipFill>
        <p:spPr>
          <a:xfrm>
            <a:off x="7896849" y="6258995"/>
            <a:ext cx="10395508" cy="3501319"/>
          </a:xfrm>
          <a:prstGeom prst="rect">
            <a:avLst/>
          </a:prstGeom>
        </p:spPr>
      </p:pic>
      <p:pic>
        <p:nvPicPr>
          <p:cNvPr id="7" name="Picture 7"/>
          <p:cNvPicPr>
            <a:picLocks noChangeAspect="1"/>
          </p:cNvPicPr>
          <p:nvPr/>
        </p:nvPicPr>
        <p:blipFill>
          <a:blip r:embed="rId8"/>
          <a:srcRect/>
          <a:stretch>
            <a:fillRect/>
          </a:stretch>
        </p:blipFill>
        <p:spPr>
          <a:xfrm>
            <a:off x="-154926" y="1315803"/>
            <a:ext cx="8010659" cy="7221647"/>
          </a:xfrm>
          <a:prstGeom prst="rect">
            <a:avLst/>
          </a:prstGeom>
        </p:spPr>
      </p:pic>
      <p:sp>
        <p:nvSpPr>
          <p:cNvPr id="8" name="TextBox 8"/>
          <p:cNvSpPr txBox="1"/>
          <p:nvPr/>
        </p:nvSpPr>
        <p:spPr>
          <a:xfrm>
            <a:off x="11049081" y="3000153"/>
            <a:ext cx="6771377" cy="2966085"/>
          </a:xfrm>
          <a:prstGeom prst="rect">
            <a:avLst/>
          </a:prstGeom>
        </p:spPr>
        <p:txBody>
          <a:bodyPr lIns="0" tIns="0" rIns="0" bIns="0" rtlCol="0" anchor="t">
            <a:spAutoFit/>
          </a:bodyPr>
          <a:lstStyle/>
          <a:p>
            <a:pPr marL="453390" lvl="1" indent="-226695" algn="l">
              <a:lnSpc>
                <a:spcPts val="2939"/>
              </a:lnSpc>
              <a:buFont typeface="Arial"/>
              <a:buChar char="•"/>
            </a:pPr>
            <a:r>
              <a:rPr lang="en-US" sz="2099">
                <a:solidFill>
                  <a:srgbClr val="000000"/>
                </a:solidFill>
                <a:latin typeface="HK Grotesk Light"/>
              </a:rPr>
              <a:t>Optimal hardware - application-specific integrated circuits (ASICs), field-programmable gate arrays (FPGAs), RISC-based processors, and embedded graphics processing units (GPUs).</a:t>
            </a:r>
          </a:p>
          <a:p>
            <a:pPr marL="453390" lvl="1" indent="-226695" algn="l">
              <a:lnSpc>
                <a:spcPts val="2940"/>
              </a:lnSpc>
              <a:buFont typeface="Arial"/>
              <a:buChar char="•"/>
            </a:pPr>
            <a:r>
              <a:rPr lang="en-US" sz="2099" u="none">
                <a:solidFill>
                  <a:srgbClr val="000000"/>
                </a:solidFill>
                <a:latin typeface="HK Grotesk Light"/>
              </a:rPr>
              <a:t>Examples of fully integrated hardware systems - Coral System-on-Module (SoM) by Google, The Intel Neural Compute Stick 2 (NCS2),  ARM Ethos N-77</a:t>
            </a:r>
          </a:p>
          <a:p>
            <a:pPr algn="l">
              <a:lnSpc>
                <a:spcPts val="2939"/>
              </a:lnSpc>
            </a:pPr>
            <a:endParaRPr lang="en-US" sz="2099" u="none">
              <a:solidFill>
                <a:srgbClr val="000000"/>
              </a:solidFill>
              <a:latin typeface="HK Grotesk Light"/>
            </a:endParaRPr>
          </a:p>
        </p:txBody>
      </p:sp>
      <p:sp>
        <p:nvSpPr>
          <p:cNvPr id="9" name="TextBox 9"/>
          <p:cNvSpPr txBox="1"/>
          <p:nvPr/>
        </p:nvSpPr>
        <p:spPr>
          <a:xfrm>
            <a:off x="1030474" y="9168876"/>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05</a:t>
            </a:r>
          </a:p>
        </p:txBody>
      </p:sp>
      <p:sp>
        <p:nvSpPr>
          <p:cNvPr id="10" name="TextBox 10"/>
          <p:cNvSpPr txBox="1"/>
          <p:nvPr/>
        </p:nvSpPr>
        <p:spPr>
          <a:xfrm>
            <a:off x="1681523" y="707610"/>
            <a:ext cx="6833621"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How do we train the model at the edge?</a:t>
            </a:r>
          </a:p>
        </p:txBody>
      </p:sp>
      <p:sp>
        <p:nvSpPr>
          <p:cNvPr id="11" name="TextBox 11"/>
          <p:cNvSpPr txBox="1"/>
          <p:nvPr/>
        </p:nvSpPr>
        <p:spPr>
          <a:xfrm>
            <a:off x="11832255" y="1059700"/>
            <a:ext cx="4692264" cy="1224802"/>
          </a:xfrm>
          <a:prstGeom prst="rect">
            <a:avLst/>
          </a:prstGeom>
        </p:spPr>
        <p:txBody>
          <a:bodyPr lIns="0" tIns="0" rIns="0" bIns="0" rtlCol="0" anchor="t">
            <a:spAutoFit/>
          </a:bodyPr>
          <a:lstStyle/>
          <a:p>
            <a:pPr>
              <a:lnSpc>
                <a:spcPts val="4941"/>
              </a:lnSpc>
              <a:spcBef>
                <a:spcPct val="0"/>
              </a:spcBef>
            </a:pPr>
            <a:r>
              <a:rPr lang="en-US" sz="3529" spc="105">
                <a:solidFill>
                  <a:srgbClr val="000000"/>
                </a:solidFill>
                <a:latin typeface="HK Grotesk Bold Bold"/>
              </a:rPr>
              <a:t>Training ML models on the edge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1575820" y="1842913"/>
            <a:ext cx="6244637" cy="2372962"/>
          </a:xfrm>
          <a:prstGeom prst="rect">
            <a:avLst/>
          </a:prstGeom>
        </p:spPr>
      </p:pic>
      <p:pic>
        <p:nvPicPr>
          <p:cNvPr id="4" name="Picture 4"/>
          <p:cNvPicPr>
            <a:picLocks noChangeAspect="1"/>
          </p:cNvPicPr>
          <p:nvPr/>
        </p:nvPicPr>
        <p:blipFill>
          <a:blip r:embed="rId4"/>
          <a:srcRect/>
          <a:stretch>
            <a:fillRect/>
          </a:stretch>
        </p:blipFill>
        <p:spPr>
          <a:xfrm>
            <a:off x="16965798" y="9116746"/>
            <a:ext cx="854659" cy="853591"/>
          </a:xfrm>
          <a:prstGeom prst="rect">
            <a:avLst/>
          </a:prstGeom>
        </p:spPr>
      </p:pic>
      <p:pic>
        <p:nvPicPr>
          <p:cNvPr id="5" name="Picture 5"/>
          <p:cNvPicPr>
            <a:picLocks noChangeAspect="1"/>
          </p:cNvPicPr>
          <p:nvPr/>
        </p:nvPicPr>
        <p:blipFill>
          <a:blip r:embed="rId5"/>
          <a:srcRect/>
          <a:stretch>
            <a:fillRect/>
          </a:stretch>
        </p:blipFill>
        <p:spPr>
          <a:xfrm>
            <a:off x="573296" y="350277"/>
            <a:ext cx="910808" cy="909669"/>
          </a:xfrm>
          <a:prstGeom prst="rect">
            <a:avLst/>
          </a:prstGeom>
        </p:spPr>
      </p:pic>
      <p:pic>
        <p:nvPicPr>
          <p:cNvPr id="6" name="Picture 6"/>
          <p:cNvPicPr>
            <a:picLocks noChangeAspect="1"/>
          </p:cNvPicPr>
          <p:nvPr/>
        </p:nvPicPr>
        <p:blipFill>
          <a:blip r:embed="rId6"/>
          <a:srcRect l="7617" r="7617"/>
          <a:stretch>
            <a:fillRect/>
          </a:stretch>
        </p:blipFill>
        <p:spPr>
          <a:xfrm>
            <a:off x="0" y="2055754"/>
            <a:ext cx="10472263" cy="8231246"/>
          </a:xfrm>
          <a:prstGeom prst="rect">
            <a:avLst/>
          </a:prstGeom>
        </p:spPr>
      </p:pic>
      <p:sp>
        <p:nvSpPr>
          <p:cNvPr id="7" name="TextBox 7"/>
          <p:cNvSpPr txBox="1"/>
          <p:nvPr/>
        </p:nvSpPr>
        <p:spPr>
          <a:xfrm>
            <a:off x="11033584" y="4506835"/>
            <a:ext cx="7050243" cy="2594610"/>
          </a:xfrm>
          <a:prstGeom prst="rect">
            <a:avLst/>
          </a:prstGeom>
        </p:spPr>
        <p:txBody>
          <a:bodyPr lIns="0" tIns="0" rIns="0" bIns="0" rtlCol="0" anchor="t">
            <a:spAutoFit/>
          </a:bodyPr>
          <a:lstStyle/>
          <a:p>
            <a:pPr marL="453390" lvl="1" indent="-226695">
              <a:lnSpc>
                <a:spcPts val="2940"/>
              </a:lnSpc>
              <a:buFont typeface="Arial"/>
              <a:buChar char="•"/>
            </a:pPr>
            <a:r>
              <a:rPr lang="en-US" sz="2099">
                <a:solidFill>
                  <a:srgbClr val="000000"/>
                </a:solidFill>
                <a:latin typeface="HK Grotesk Light"/>
              </a:rPr>
              <a:t>Reducing Model Complexity:  Dominant approach for deploying resource-efficient models.  there has been a slow but steady progression towards smaller, faster, leaner architectures in Deep Neural Networks  </a:t>
            </a:r>
          </a:p>
          <a:p>
            <a:pPr marL="453390" lvl="1" indent="-226695" algn="l">
              <a:lnSpc>
                <a:spcPts val="2939"/>
              </a:lnSpc>
              <a:buFont typeface="Arial"/>
              <a:buChar char="•"/>
            </a:pPr>
            <a:r>
              <a:rPr lang="en-US" sz="2099">
                <a:solidFill>
                  <a:srgbClr val="000000"/>
                </a:solidFill>
                <a:latin typeface="HK Grotesk Light"/>
              </a:rPr>
              <a:t>This progression has been helped by Neural Architecture Search (NAS) techniques that show a preference for smaller, more efficient networks. </a:t>
            </a:r>
          </a:p>
        </p:txBody>
      </p:sp>
      <p:sp>
        <p:nvSpPr>
          <p:cNvPr id="8" name="TextBox 8"/>
          <p:cNvSpPr txBox="1"/>
          <p:nvPr/>
        </p:nvSpPr>
        <p:spPr>
          <a:xfrm>
            <a:off x="17172481" y="9336849"/>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06</a:t>
            </a:r>
          </a:p>
        </p:txBody>
      </p:sp>
      <p:sp>
        <p:nvSpPr>
          <p:cNvPr id="9" name="TextBox 9"/>
          <p:cNvSpPr txBox="1"/>
          <p:nvPr/>
        </p:nvSpPr>
        <p:spPr>
          <a:xfrm>
            <a:off x="1681523" y="707610"/>
            <a:ext cx="6833621"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How do we train the model at the edge?</a:t>
            </a:r>
          </a:p>
        </p:txBody>
      </p:sp>
      <p:pic>
        <p:nvPicPr>
          <p:cNvPr id="10" name="Picture 10"/>
          <p:cNvPicPr>
            <a:picLocks noChangeAspect="1"/>
          </p:cNvPicPr>
          <p:nvPr/>
        </p:nvPicPr>
        <p:blipFill>
          <a:blip r:embed="rId7"/>
          <a:srcRect/>
          <a:stretch>
            <a:fillRect/>
          </a:stretch>
        </p:blipFill>
        <p:spPr>
          <a:xfrm>
            <a:off x="15225815" y="-32204"/>
            <a:ext cx="3062185" cy="837316"/>
          </a:xfrm>
          <a:prstGeom prst="rect">
            <a:avLst/>
          </a:prstGeom>
        </p:spPr>
      </p:pic>
      <p:sp>
        <p:nvSpPr>
          <p:cNvPr id="11" name="TextBox 11"/>
          <p:cNvSpPr txBox="1"/>
          <p:nvPr/>
        </p:nvSpPr>
        <p:spPr>
          <a:xfrm>
            <a:off x="11770285" y="2378894"/>
            <a:ext cx="4692264" cy="1224802"/>
          </a:xfrm>
          <a:prstGeom prst="rect">
            <a:avLst/>
          </a:prstGeom>
        </p:spPr>
        <p:txBody>
          <a:bodyPr lIns="0" tIns="0" rIns="0" bIns="0" rtlCol="0" anchor="t">
            <a:spAutoFit/>
          </a:bodyPr>
          <a:lstStyle/>
          <a:p>
            <a:pPr>
              <a:lnSpc>
                <a:spcPts val="4941"/>
              </a:lnSpc>
              <a:spcBef>
                <a:spcPct val="0"/>
              </a:spcBef>
            </a:pPr>
            <a:r>
              <a:rPr lang="en-US" sz="3529" spc="105">
                <a:solidFill>
                  <a:srgbClr val="000000"/>
                </a:solidFill>
                <a:latin typeface="HK Grotesk Bold Bold"/>
              </a:rPr>
              <a:t>Training ML models on the edge</a:t>
            </a:r>
          </a:p>
        </p:txBody>
      </p:sp>
      <p:sp>
        <p:nvSpPr>
          <p:cNvPr id="12" name="TextBox 12"/>
          <p:cNvSpPr txBox="1"/>
          <p:nvPr/>
        </p:nvSpPr>
        <p:spPr>
          <a:xfrm>
            <a:off x="185982" y="9941762"/>
            <a:ext cx="10286281" cy="262543"/>
          </a:xfrm>
          <a:prstGeom prst="rect">
            <a:avLst/>
          </a:prstGeom>
        </p:spPr>
        <p:txBody>
          <a:bodyPr lIns="0" tIns="0" rIns="0" bIns="0" rtlCol="0" anchor="t">
            <a:spAutoFit/>
          </a:bodyPr>
          <a:lstStyle/>
          <a:p>
            <a:pPr algn="ctr">
              <a:lnSpc>
                <a:spcPts val="2167"/>
              </a:lnSpc>
            </a:pPr>
            <a:r>
              <a:rPr lang="en-US" sz="1548">
                <a:solidFill>
                  <a:srgbClr val="000000"/>
                </a:solidFill>
                <a:latin typeface="Open Sans Light Italics"/>
              </a:rPr>
              <a:t>Ball chart of the chronological evolution of model complexity. Top-1 accuracy is measured on the ImageNet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sp>
        <p:nvSpPr>
          <p:cNvPr id="2" name="TextBox 2"/>
          <p:cNvSpPr txBox="1"/>
          <p:nvPr/>
        </p:nvSpPr>
        <p:spPr>
          <a:xfrm>
            <a:off x="1153419" y="6621929"/>
            <a:ext cx="6518285" cy="981075"/>
          </a:xfrm>
          <a:prstGeom prst="rect">
            <a:avLst/>
          </a:prstGeom>
        </p:spPr>
        <p:txBody>
          <a:bodyPr lIns="0" tIns="0" rIns="0" bIns="0" rtlCol="0" anchor="t">
            <a:spAutoFit/>
          </a:bodyPr>
          <a:lstStyle/>
          <a:p>
            <a:pPr marL="0" lvl="0" indent="0">
              <a:lnSpc>
                <a:spcPts val="3840"/>
              </a:lnSpc>
              <a:spcBef>
                <a:spcPct val="0"/>
              </a:spcBef>
            </a:pPr>
            <a:r>
              <a:rPr lang="en-US" sz="3200">
                <a:solidFill>
                  <a:srgbClr val="000000"/>
                </a:solidFill>
                <a:latin typeface="HK Grotesk Light"/>
              </a:rPr>
              <a:t>There is a need for resource-efficient model building </a:t>
            </a:r>
          </a:p>
        </p:txBody>
      </p:sp>
      <p:sp>
        <p:nvSpPr>
          <p:cNvPr id="3" name="TextBox 3"/>
          <p:cNvSpPr txBox="1"/>
          <p:nvPr/>
        </p:nvSpPr>
        <p:spPr>
          <a:xfrm>
            <a:off x="9798882" y="2874951"/>
            <a:ext cx="7740769" cy="2594610"/>
          </a:xfrm>
          <a:prstGeom prst="rect">
            <a:avLst/>
          </a:prstGeom>
        </p:spPr>
        <p:txBody>
          <a:bodyPr lIns="0" tIns="0" rIns="0" bIns="0" rtlCol="0" anchor="t">
            <a:spAutoFit/>
          </a:bodyPr>
          <a:lstStyle/>
          <a:p>
            <a:pPr marL="453390" lvl="1" indent="-226695">
              <a:lnSpc>
                <a:spcPts val="2940"/>
              </a:lnSpc>
              <a:buFont typeface="Arial"/>
              <a:buChar char="•"/>
            </a:pPr>
            <a:r>
              <a:rPr lang="en-US" sz="2099">
                <a:solidFill>
                  <a:srgbClr val="000000"/>
                </a:solidFill>
                <a:latin typeface="HK Grotesk Light"/>
              </a:rPr>
              <a:t> The need to decouple algorithms from the hardware and design effective loss functions.</a:t>
            </a:r>
          </a:p>
          <a:p>
            <a:pPr marL="453390" lvl="1" indent="-226695">
              <a:lnSpc>
                <a:spcPts val="2940"/>
              </a:lnSpc>
              <a:buFont typeface="Arial"/>
              <a:buChar char="•"/>
            </a:pPr>
            <a:r>
              <a:rPr lang="en-US" sz="2099">
                <a:solidFill>
                  <a:srgbClr val="000000"/>
                </a:solidFill>
                <a:latin typeface="HK Grotesk Light"/>
              </a:rPr>
              <a:t> Improved methods for model profiling are needed to more accurately calculate an algorithm’s resource consumption. </a:t>
            </a:r>
          </a:p>
          <a:p>
            <a:pPr marL="453390" lvl="1" indent="-226695" algn="l">
              <a:lnSpc>
                <a:spcPts val="2939"/>
              </a:lnSpc>
              <a:buFont typeface="Arial"/>
              <a:buChar char="•"/>
            </a:pPr>
            <a:r>
              <a:rPr lang="en-US" sz="2100">
                <a:solidFill>
                  <a:srgbClr val="000000"/>
                </a:solidFill>
                <a:latin typeface="HK Grotesk Light"/>
              </a:rPr>
              <a:t>Our everyday devices are often multi-tasking. Taking this changing resource landscape into account is an important challenge for effective model training on the edge.</a:t>
            </a:r>
          </a:p>
        </p:txBody>
      </p:sp>
      <p:grpSp>
        <p:nvGrpSpPr>
          <p:cNvPr id="4" name="Group 4"/>
          <p:cNvGrpSpPr/>
          <p:nvPr/>
        </p:nvGrpSpPr>
        <p:grpSpPr>
          <a:xfrm>
            <a:off x="1028700" y="6127526"/>
            <a:ext cx="6769028" cy="355374"/>
            <a:chOff x="0" y="0"/>
            <a:chExt cx="9025371" cy="473832"/>
          </a:xfrm>
        </p:grpSpPr>
        <p:pic>
          <p:nvPicPr>
            <p:cNvPr id="5" name="Picture 5"/>
            <p:cNvPicPr>
              <a:picLocks noChangeAspect="1"/>
            </p:cNvPicPr>
            <p:nvPr/>
          </p:nvPicPr>
          <p:blipFill>
            <a:blip r:embed="rId3"/>
            <a:srcRect/>
            <a:stretch>
              <a:fillRect/>
            </a:stretch>
          </p:blipFill>
          <p:spPr>
            <a:xfrm>
              <a:off x="0" y="0"/>
              <a:ext cx="9025371" cy="473832"/>
            </a:xfrm>
            <a:prstGeom prst="rect">
              <a:avLst/>
            </a:prstGeom>
          </p:spPr>
        </p:pic>
        <p:grpSp>
          <p:nvGrpSpPr>
            <p:cNvPr id="6" name="Group 6"/>
            <p:cNvGrpSpPr/>
            <p:nvPr/>
          </p:nvGrpSpPr>
          <p:grpSpPr>
            <a:xfrm>
              <a:off x="97756" y="76943"/>
              <a:ext cx="8927614" cy="319947"/>
              <a:chOff x="0" y="0"/>
              <a:chExt cx="14458440" cy="518160"/>
            </a:xfrm>
          </p:grpSpPr>
          <p:sp>
            <p:nvSpPr>
              <p:cNvPr id="7" name="Freeform 7"/>
              <p:cNvSpPr/>
              <p:nvPr/>
            </p:nvSpPr>
            <p:spPr>
              <a:xfrm>
                <a:off x="6350" y="6350"/>
                <a:ext cx="14445740" cy="505460"/>
              </a:xfrm>
              <a:custGeom>
                <a:avLst/>
                <a:gdLst/>
                <a:ahLst/>
                <a:cxnLst/>
                <a:rect l="l" t="t" r="r" b="b"/>
                <a:pathLst>
                  <a:path w="14445740" h="505460">
                    <a:moveTo>
                      <a:pt x="252730" y="0"/>
                    </a:moveTo>
                    <a:lnTo>
                      <a:pt x="14193010" y="0"/>
                    </a:lnTo>
                    <a:cubicBezTo>
                      <a:pt x="14332710" y="0"/>
                      <a:pt x="14445740" y="113030"/>
                      <a:pt x="14445740" y="252730"/>
                    </a:cubicBezTo>
                    <a:cubicBezTo>
                      <a:pt x="14445740" y="392430"/>
                      <a:pt x="14332710" y="505460"/>
                      <a:pt x="14193010" y="505460"/>
                    </a:cubicBezTo>
                    <a:lnTo>
                      <a:pt x="252730" y="505460"/>
                    </a:lnTo>
                    <a:cubicBezTo>
                      <a:pt x="113030" y="505460"/>
                      <a:pt x="0" y="392430"/>
                      <a:pt x="0" y="252730"/>
                    </a:cubicBezTo>
                    <a:cubicBezTo>
                      <a:pt x="0" y="113030"/>
                      <a:pt x="113030" y="0"/>
                      <a:pt x="252730" y="0"/>
                    </a:cubicBezTo>
                    <a:close/>
                  </a:path>
                </a:pathLst>
              </a:custGeom>
              <a:solidFill>
                <a:srgbClr val="00689D"/>
              </a:solidFill>
            </p:spPr>
          </p:sp>
        </p:grpSp>
      </p:grpSp>
      <p:pic>
        <p:nvPicPr>
          <p:cNvPr id="8" name="Picture 8"/>
          <p:cNvPicPr>
            <a:picLocks noChangeAspect="1"/>
          </p:cNvPicPr>
          <p:nvPr/>
        </p:nvPicPr>
        <p:blipFill>
          <a:blip r:embed="rId4"/>
          <a:srcRect/>
          <a:stretch>
            <a:fillRect/>
          </a:stretch>
        </p:blipFill>
        <p:spPr>
          <a:xfrm>
            <a:off x="1153419" y="2034713"/>
            <a:ext cx="6144705" cy="3878845"/>
          </a:xfrm>
          <a:prstGeom prst="rect">
            <a:avLst/>
          </a:prstGeom>
        </p:spPr>
      </p:pic>
      <p:sp>
        <p:nvSpPr>
          <p:cNvPr id="9" name="TextBox 9"/>
          <p:cNvSpPr txBox="1"/>
          <p:nvPr/>
        </p:nvSpPr>
        <p:spPr>
          <a:xfrm>
            <a:off x="1153419" y="2335836"/>
            <a:ext cx="6079346" cy="3276600"/>
          </a:xfrm>
          <a:prstGeom prst="rect">
            <a:avLst/>
          </a:prstGeom>
        </p:spPr>
        <p:txBody>
          <a:bodyPr lIns="0" tIns="0" rIns="0" bIns="0" rtlCol="0" anchor="t">
            <a:spAutoFit/>
          </a:bodyPr>
          <a:lstStyle/>
          <a:p>
            <a:pPr marL="0" lvl="0" indent="0" algn="ctr">
              <a:lnSpc>
                <a:spcPts val="6480"/>
              </a:lnSpc>
              <a:spcBef>
                <a:spcPct val="0"/>
              </a:spcBef>
            </a:pPr>
            <a:r>
              <a:rPr lang="en-US" sz="5400">
                <a:solidFill>
                  <a:srgbClr val="000000"/>
                </a:solidFill>
                <a:latin typeface="HK Grotesk Bold"/>
              </a:rPr>
              <a:t>Limitations of training ML algorithms on the edge </a:t>
            </a:r>
          </a:p>
        </p:txBody>
      </p:sp>
      <p:pic>
        <p:nvPicPr>
          <p:cNvPr id="10" name="Picture 10"/>
          <p:cNvPicPr>
            <a:picLocks noChangeAspect="1"/>
          </p:cNvPicPr>
          <p:nvPr/>
        </p:nvPicPr>
        <p:blipFill>
          <a:blip r:embed="rId5"/>
          <a:srcRect/>
          <a:stretch>
            <a:fillRect/>
          </a:stretch>
        </p:blipFill>
        <p:spPr>
          <a:xfrm>
            <a:off x="431436" y="9126401"/>
            <a:ext cx="854659" cy="853591"/>
          </a:xfrm>
          <a:prstGeom prst="rect">
            <a:avLst/>
          </a:prstGeom>
        </p:spPr>
      </p:pic>
      <p:sp>
        <p:nvSpPr>
          <p:cNvPr id="11" name="TextBox 11"/>
          <p:cNvSpPr txBox="1"/>
          <p:nvPr/>
        </p:nvSpPr>
        <p:spPr>
          <a:xfrm>
            <a:off x="647645" y="9355297"/>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07</a:t>
            </a:r>
          </a:p>
        </p:txBody>
      </p:sp>
      <p:pic>
        <p:nvPicPr>
          <p:cNvPr id="12" name="Picture 12"/>
          <p:cNvPicPr>
            <a:picLocks noChangeAspect="1"/>
          </p:cNvPicPr>
          <p:nvPr/>
        </p:nvPicPr>
        <p:blipFill>
          <a:blip r:embed="rId6"/>
          <a:srcRect/>
          <a:stretch>
            <a:fillRect/>
          </a:stretch>
        </p:blipFill>
        <p:spPr>
          <a:xfrm>
            <a:off x="858766" y="564340"/>
            <a:ext cx="910808" cy="909669"/>
          </a:xfrm>
          <a:prstGeom prst="rect">
            <a:avLst/>
          </a:prstGeom>
        </p:spPr>
      </p:pic>
      <p:sp>
        <p:nvSpPr>
          <p:cNvPr id="13" name="TextBox 13"/>
          <p:cNvSpPr txBox="1"/>
          <p:nvPr/>
        </p:nvSpPr>
        <p:spPr>
          <a:xfrm>
            <a:off x="1925711" y="846773"/>
            <a:ext cx="3325528"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Are there any limitations?</a:t>
            </a:r>
          </a:p>
        </p:txBody>
      </p:sp>
      <p:pic>
        <p:nvPicPr>
          <p:cNvPr id="14" name="Picture 14"/>
          <p:cNvPicPr>
            <a:picLocks noChangeAspect="1"/>
          </p:cNvPicPr>
          <p:nvPr/>
        </p:nvPicPr>
        <p:blipFill>
          <a:blip r:embed="rId7"/>
          <a:srcRect/>
          <a:stretch>
            <a:fillRect/>
          </a:stretch>
        </p:blipFill>
        <p:spPr>
          <a:xfrm>
            <a:off x="15225815" y="-32204"/>
            <a:ext cx="3062185" cy="8373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F0F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6615" y="9143348"/>
            <a:ext cx="854659" cy="853591"/>
          </a:xfrm>
          <a:prstGeom prst="rect">
            <a:avLst/>
          </a:prstGeom>
        </p:spPr>
      </p:pic>
      <p:pic>
        <p:nvPicPr>
          <p:cNvPr id="3" name="Picture 3"/>
          <p:cNvPicPr>
            <a:picLocks noChangeAspect="1"/>
          </p:cNvPicPr>
          <p:nvPr/>
        </p:nvPicPr>
        <p:blipFill>
          <a:blip r:embed="rId3"/>
          <a:srcRect/>
          <a:stretch>
            <a:fillRect/>
          </a:stretch>
        </p:blipFill>
        <p:spPr>
          <a:xfrm>
            <a:off x="858766" y="564340"/>
            <a:ext cx="910808" cy="909669"/>
          </a:xfrm>
          <a:prstGeom prst="rect">
            <a:avLst/>
          </a:prstGeom>
        </p:spPr>
      </p:pic>
      <p:pic>
        <p:nvPicPr>
          <p:cNvPr id="4" name="Picture 4"/>
          <p:cNvPicPr>
            <a:picLocks noChangeAspect="1"/>
          </p:cNvPicPr>
          <p:nvPr/>
        </p:nvPicPr>
        <p:blipFill>
          <a:blip r:embed="rId4"/>
          <a:srcRect l="11" t="11482"/>
          <a:stretch>
            <a:fillRect/>
          </a:stretch>
        </p:blipFill>
        <p:spPr>
          <a:xfrm>
            <a:off x="3467519" y="3338620"/>
            <a:ext cx="11352962" cy="5092941"/>
          </a:xfrm>
          <a:prstGeom prst="rect">
            <a:avLst/>
          </a:prstGeom>
        </p:spPr>
      </p:pic>
      <p:sp>
        <p:nvSpPr>
          <p:cNvPr id="5" name="TextBox 5"/>
          <p:cNvSpPr txBox="1"/>
          <p:nvPr/>
        </p:nvSpPr>
        <p:spPr>
          <a:xfrm>
            <a:off x="1028700" y="2008902"/>
            <a:ext cx="13627838" cy="971550"/>
          </a:xfrm>
          <a:prstGeom prst="rect">
            <a:avLst/>
          </a:prstGeom>
        </p:spPr>
        <p:txBody>
          <a:bodyPr lIns="0" tIns="0" rIns="0" bIns="0" rtlCol="0" anchor="t">
            <a:spAutoFit/>
          </a:bodyPr>
          <a:lstStyle/>
          <a:p>
            <a:pPr>
              <a:lnSpc>
                <a:spcPts val="7680"/>
              </a:lnSpc>
            </a:pPr>
            <a:r>
              <a:rPr lang="en-US" sz="6400">
                <a:solidFill>
                  <a:srgbClr val="000000"/>
                </a:solidFill>
                <a:latin typeface="HK Grotesk Bold"/>
              </a:rPr>
              <a:t>ML Frameworks for IoT Edge Devices</a:t>
            </a:r>
          </a:p>
        </p:txBody>
      </p:sp>
      <p:sp>
        <p:nvSpPr>
          <p:cNvPr id="6" name="TextBox 6"/>
          <p:cNvSpPr txBox="1"/>
          <p:nvPr/>
        </p:nvSpPr>
        <p:spPr>
          <a:xfrm>
            <a:off x="462823" y="9372244"/>
            <a:ext cx="422242" cy="365760"/>
          </a:xfrm>
          <a:prstGeom prst="rect">
            <a:avLst/>
          </a:prstGeom>
        </p:spPr>
        <p:txBody>
          <a:bodyPr lIns="0" tIns="0" rIns="0" bIns="0" rtlCol="0" anchor="t">
            <a:spAutoFit/>
          </a:bodyPr>
          <a:lstStyle/>
          <a:p>
            <a:pPr algn="ctr">
              <a:lnSpc>
                <a:spcPts val="2940"/>
              </a:lnSpc>
            </a:pPr>
            <a:r>
              <a:rPr lang="en-US" sz="2100" spc="105">
                <a:solidFill>
                  <a:srgbClr val="000000"/>
                </a:solidFill>
                <a:latin typeface="HK Grotesk Bold Bold"/>
              </a:rPr>
              <a:t>08</a:t>
            </a:r>
          </a:p>
        </p:txBody>
      </p:sp>
      <p:sp>
        <p:nvSpPr>
          <p:cNvPr id="7" name="TextBox 7"/>
          <p:cNvSpPr txBox="1"/>
          <p:nvPr/>
        </p:nvSpPr>
        <p:spPr>
          <a:xfrm>
            <a:off x="1925711" y="846773"/>
            <a:ext cx="5681204" cy="306705"/>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000000"/>
                </a:solidFill>
                <a:latin typeface="HK Grotesk Bold"/>
              </a:rPr>
              <a:t>Popular ML Frameworks that run on edge devices</a:t>
            </a:r>
          </a:p>
        </p:txBody>
      </p:sp>
      <p:pic>
        <p:nvPicPr>
          <p:cNvPr id="8" name="Picture 8"/>
          <p:cNvPicPr>
            <a:picLocks noChangeAspect="1"/>
          </p:cNvPicPr>
          <p:nvPr/>
        </p:nvPicPr>
        <p:blipFill>
          <a:blip r:embed="rId5"/>
          <a:srcRect/>
          <a:stretch>
            <a:fillRect/>
          </a:stretch>
        </p:blipFill>
        <p:spPr>
          <a:xfrm>
            <a:off x="15225815" y="-32204"/>
            <a:ext cx="3062185" cy="8373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2052</Words>
  <Application>Microsoft Office PowerPoint</Application>
  <PresentationFormat>Custom</PresentationFormat>
  <Paragraphs>193</Paragraphs>
  <Slides>11</Slides>
  <Notes>10</Notes>
  <HiddenSlides>0</HiddenSlides>
  <MMClips>2</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HK Grotesk Light Italics</vt:lpstr>
      <vt:lpstr>Open Sauce Light</vt:lpstr>
      <vt:lpstr>Open Sans Light</vt:lpstr>
      <vt:lpstr>Open Sans Light Italics</vt:lpstr>
      <vt:lpstr>HK Grotesk Light Bold Italics</vt:lpstr>
      <vt:lpstr>HK Grotesk Light</vt:lpstr>
      <vt:lpstr>Arial</vt:lpstr>
      <vt:lpstr>Calibri</vt:lpstr>
      <vt:lpstr>HK Grotesk Bold Bold</vt:lpstr>
      <vt:lpstr>HK Grotesk Bold</vt:lpstr>
      <vt:lpstr>HK Grotesk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AI to Edge Devices</dc:title>
  <cp:lastModifiedBy>Radhika</cp:lastModifiedBy>
  <cp:revision>3</cp:revision>
  <dcterms:created xsi:type="dcterms:W3CDTF">2006-08-16T00:00:00Z</dcterms:created>
  <dcterms:modified xsi:type="dcterms:W3CDTF">2021-04-23T14:30:24Z</dcterms:modified>
  <dc:identifier>DAEaU2JH7hk</dc:identifier>
</cp:coreProperties>
</file>