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1CF490-5D2A-4CF9-BFED-471178F9488F}">
  <a:tblStyle styleId="{431CF490-5D2A-4CF9-BFED-471178F9488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A3AE0E5-62F8-48B1-8A78-2DEA24370935}"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5.xml"/><Relationship Id="rId22" Type="http://schemas.openxmlformats.org/officeDocument/2006/relationships/font" Target="fonts/Nunito-italic.fntdata"/><Relationship Id="rId10" Type="http://schemas.openxmlformats.org/officeDocument/2006/relationships/slide" Target="slides/slide4.xml"/><Relationship Id="rId21" Type="http://schemas.openxmlformats.org/officeDocument/2006/relationships/font" Target="fonts/Nuni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81b1d328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81b1d328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81b1d3286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81b1d3286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081b1d3286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081b1d3286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81b1d328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081b1d328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81b1d3286_2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81b1d3286_2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Intro-probolem stm - motivation -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81b1d328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81b1d328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81b1d3286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81b1d3286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1"/>
                </a:solidFill>
                <a:latin typeface="Times New Roman"/>
                <a:ea typeface="Times New Roman"/>
                <a:cs typeface="Times New Roman"/>
                <a:sym typeface="Times New Roman"/>
              </a:rPr>
              <a:t>TAD disruption can result in altered gene expression, linked to genetic diseases and cancer.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In a diseased cell, these regions may shift, resulting in the activation of different genes and the synthesis of incorrect proteins</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3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81b1d328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81b1d328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81b1d3286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81b1d3286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81b1d328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81b1d328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dk1"/>
              </a:buClr>
              <a:buSzPts val="1400"/>
              <a:buChar char="●"/>
            </a:pPr>
            <a:r>
              <a:rPr lang="en" sz="1400">
                <a:solidFill>
                  <a:schemeClr val="dk1"/>
                </a:solidFill>
              </a:rPr>
              <a:t>When we look at the entire human genome, we see that genes (functional elements) account for only about 2% of the genome. </a:t>
            </a:r>
            <a:endParaRPr sz="1400">
              <a:solidFill>
                <a:schemeClr val="dk1"/>
              </a:solidFill>
            </a:endParaRPr>
          </a:p>
          <a:p>
            <a:pPr indent="-317500" lvl="0" marL="457200" rtl="0" algn="just">
              <a:lnSpc>
                <a:spcPct val="115000"/>
              </a:lnSpc>
              <a:spcBef>
                <a:spcPts val="0"/>
              </a:spcBef>
              <a:spcAft>
                <a:spcPts val="0"/>
              </a:spcAft>
              <a:buClr>
                <a:schemeClr val="dk1"/>
              </a:buClr>
              <a:buSzPts val="1400"/>
              <a:buChar char="●"/>
            </a:pPr>
            <a:r>
              <a:rPr lang="en" sz="1400">
                <a:solidFill>
                  <a:schemeClr val="dk1"/>
                </a:solidFill>
              </a:rPr>
              <a:t>Diseases and disorders caused by gene level issues are also taken into account. So the rest of the wide range of diseases and their variations (for example, diabetes can affect someone severely while remaining mild in others) are mostly caused by non-gene mutations. </a:t>
            </a:r>
            <a:endParaRPr sz="1400">
              <a:solidFill>
                <a:schemeClr val="dk1"/>
              </a:solidFill>
            </a:endParaRPr>
          </a:p>
          <a:p>
            <a:pPr indent="-317500" lvl="0" marL="457200" rtl="0" algn="just">
              <a:lnSpc>
                <a:spcPct val="115000"/>
              </a:lnSpc>
              <a:spcBef>
                <a:spcPts val="0"/>
              </a:spcBef>
              <a:spcAft>
                <a:spcPts val="0"/>
              </a:spcAft>
              <a:buClr>
                <a:schemeClr val="dk1"/>
              </a:buClr>
              <a:buSzPts val="1400"/>
              <a:buChar char="●"/>
            </a:pPr>
            <a:r>
              <a:rPr lang="en" sz="1400">
                <a:solidFill>
                  <a:schemeClr val="dk1"/>
                </a:solidFill>
              </a:rPr>
              <a:t>One way we can describe how the non-coding portion of our DNA is by investigating the transcription factors that bind there. </a:t>
            </a:r>
            <a:endParaRPr sz="1400">
              <a:solidFill>
                <a:schemeClr val="dk1"/>
              </a:solidFill>
            </a:endParaRPr>
          </a:p>
          <a:p>
            <a:pPr indent="-317500" lvl="0" marL="457200" rtl="0" algn="just">
              <a:lnSpc>
                <a:spcPct val="115000"/>
              </a:lnSpc>
              <a:spcBef>
                <a:spcPts val="0"/>
              </a:spcBef>
              <a:spcAft>
                <a:spcPts val="0"/>
              </a:spcAft>
              <a:buClr>
                <a:schemeClr val="dk1"/>
              </a:buClr>
              <a:buSzPts val="1400"/>
              <a:buChar char="●"/>
            </a:pPr>
            <a:r>
              <a:rPr lang="en" sz="1400">
                <a:solidFill>
                  <a:schemeClr val="dk1"/>
                </a:solidFill>
              </a:rPr>
              <a:t>Which is why we want to explore genomic sequences at TAD boundaries.</a:t>
            </a:r>
            <a:endParaRPr sz="15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81b1d328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81b1d328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82c97e15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82c97e15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s://www.nature.com/articles/s41576-019-0195-2" TargetMode="External"/><Relationship Id="rId4" Type="http://schemas.openxmlformats.org/officeDocument/2006/relationships/hyperlink" Target="https://molecularcytogenetics.biomedcentral.com/articles/10.1186/s13039-018-0368-2" TargetMode="External"/><Relationship Id="rId5" Type="http://schemas.openxmlformats.org/officeDocument/2006/relationships/hyperlink" Target="http://genesdev.cshlp.org/content/26/1/11.full" TargetMode="External"/><Relationship Id="rId6" Type="http://schemas.openxmlformats.org/officeDocument/2006/relationships/hyperlink" Target="https://www.sciencedirect.com/science/article/pii/S2211124715001126#app1" TargetMode="External"/><Relationship Id="rId7"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p:nvPr/>
        </p:nvSpPr>
        <p:spPr>
          <a:xfrm>
            <a:off x="4938100" y="3068075"/>
            <a:ext cx="3576300" cy="9744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739325" y="3062950"/>
            <a:ext cx="3375600" cy="9744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txBox="1"/>
          <p:nvPr>
            <p:ph type="ctrTitle"/>
          </p:nvPr>
        </p:nvSpPr>
        <p:spPr>
          <a:xfrm>
            <a:off x="662900" y="987900"/>
            <a:ext cx="7752900" cy="104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2920" u="sng">
                <a:solidFill>
                  <a:schemeClr val="accent1"/>
                </a:solidFill>
                <a:latin typeface="Arial"/>
                <a:ea typeface="Arial"/>
                <a:cs typeface="Arial"/>
                <a:sym typeface="Arial"/>
              </a:rPr>
              <a:t>Exploring the 3D Organization of Genome</a:t>
            </a:r>
            <a:endParaRPr b="1" sz="2920" u="sng">
              <a:solidFill>
                <a:schemeClr val="accent1"/>
              </a:solidFill>
              <a:latin typeface="Arial"/>
              <a:ea typeface="Arial"/>
              <a:cs typeface="Arial"/>
              <a:sym typeface="Arial"/>
            </a:endParaRPr>
          </a:p>
        </p:txBody>
      </p:sp>
      <p:sp>
        <p:nvSpPr>
          <p:cNvPr id="131" name="Google Shape;131;p13"/>
          <p:cNvSpPr txBox="1"/>
          <p:nvPr>
            <p:ph idx="1" type="subTitle"/>
          </p:nvPr>
        </p:nvSpPr>
        <p:spPr>
          <a:xfrm>
            <a:off x="739399" y="3086225"/>
            <a:ext cx="3661500" cy="974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rPr>
              <a:t>Shreya Pawaskar - 4947</a:t>
            </a:r>
            <a:endParaRPr>
              <a:solidFill>
                <a:srgbClr val="000000"/>
              </a:solidFill>
            </a:endParaRPr>
          </a:p>
          <a:p>
            <a:pPr indent="0" lvl="0" marL="0" rtl="0" algn="ctr">
              <a:spcBef>
                <a:spcPts val="0"/>
              </a:spcBef>
              <a:spcAft>
                <a:spcPts val="0"/>
              </a:spcAft>
              <a:buNone/>
            </a:pPr>
            <a:r>
              <a:rPr lang="en">
                <a:solidFill>
                  <a:srgbClr val="000000"/>
                </a:solidFill>
              </a:rPr>
              <a:t>Radhika Sethi - 4456</a:t>
            </a:r>
            <a:endParaRPr>
              <a:solidFill>
                <a:srgbClr val="000000"/>
              </a:solidFill>
            </a:endParaRPr>
          </a:p>
          <a:p>
            <a:pPr indent="0" lvl="0" marL="0" rtl="0" algn="ctr">
              <a:spcBef>
                <a:spcPts val="0"/>
              </a:spcBef>
              <a:spcAft>
                <a:spcPts val="0"/>
              </a:spcAft>
              <a:buNone/>
            </a:pPr>
            <a:r>
              <a:rPr lang="en">
                <a:solidFill>
                  <a:srgbClr val="000000"/>
                </a:solidFill>
              </a:rPr>
              <a:t>Aanchal Tulsiani - 4964</a:t>
            </a:r>
            <a:endParaRPr>
              <a:solidFill>
                <a:srgbClr val="000000"/>
              </a:solidFill>
            </a:endParaRPr>
          </a:p>
        </p:txBody>
      </p:sp>
      <p:sp>
        <p:nvSpPr>
          <p:cNvPr id="132" name="Google Shape;132;p13"/>
          <p:cNvSpPr txBox="1"/>
          <p:nvPr>
            <p:ph type="ctrTitle"/>
          </p:nvPr>
        </p:nvSpPr>
        <p:spPr>
          <a:xfrm>
            <a:off x="662900" y="2037300"/>
            <a:ext cx="7752900" cy="828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1800" u="sng">
                <a:solidFill>
                  <a:srgbClr val="000000"/>
                </a:solidFill>
              </a:rPr>
              <a:t>Problem Statement:</a:t>
            </a:r>
            <a:r>
              <a:rPr lang="en" sz="1800">
                <a:solidFill>
                  <a:srgbClr val="000000"/>
                </a:solidFill>
              </a:rPr>
              <a:t> To identify the regions governing gene regulation and classify them as diseased and non- diseased.</a:t>
            </a:r>
            <a:endParaRPr sz="1800">
              <a:solidFill>
                <a:srgbClr val="000000"/>
              </a:solidFill>
            </a:endParaRPr>
          </a:p>
        </p:txBody>
      </p:sp>
      <p:sp>
        <p:nvSpPr>
          <p:cNvPr id="133" name="Google Shape;133;p13"/>
          <p:cNvSpPr txBox="1"/>
          <p:nvPr>
            <p:ph idx="1" type="subTitle"/>
          </p:nvPr>
        </p:nvSpPr>
        <p:spPr>
          <a:xfrm>
            <a:off x="4743725" y="3057825"/>
            <a:ext cx="3770700" cy="974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rPr>
              <a:t>Internal Guide: Mrs. Pranjali </a:t>
            </a:r>
            <a:r>
              <a:rPr lang="en">
                <a:solidFill>
                  <a:srgbClr val="000000"/>
                </a:solidFill>
              </a:rPr>
              <a:t>D</a:t>
            </a:r>
            <a:r>
              <a:rPr lang="en">
                <a:solidFill>
                  <a:srgbClr val="000000"/>
                </a:solidFill>
              </a:rPr>
              <a:t>eshpande</a:t>
            </a:r>
            <a:endParaRPr>
              <a:solidFill>
                <a:srgbClr val="000000"/>
              </a:solidFill>
            </a:endParaRPr>
          </a:p>
          <a:p>
            <a:pPr indent="0" lvl="0" marL="0" rtl="0" algn="ctr">
              <a:spcBef>
                <a:spcPts val="0"/>
              </a:spcBef>
              <a:spcAft>
                <a:spcPts val="0"/>
              </a:spcAft>
              <a:buNone/>
            </a:pPr>
            <a:r>
              <a:rPr lang="en">
                <a:solidFill>
                  <a:srgbClr val="000000"/>
                </a:solidFill>
              </a:rPr>
              <a:t>External</a:t>
            </a:r>
            <a:r>
              <a:rPr lang="en">
                <a:solidFill>
                  <a:srgbClr val="000000"/>
                </a:solidFill>
              </a:rPr>
              <a:t> Guide: Dr. Leelavati Narlikar</a:t>
            </a:r>
            <a:endParaRPr>
              <a:solidFill>
                <a:srgbClr val="000000"/>
              </a:solidFill>
            </a:endParaRPr>
          </a:p>
          <a:p>
            <a:pPr indent="0" lvl="0" marL="0" rtl="0" algn="ctr">
              <a:spcBef>
                <a:spcPts val="0"/>
              </a:spcBef>
              <a:spcAft>
                <a:spcPts val="0"/>
              </a:spcAft>
              <a:buNone/>
            </a:pPr>
            <a:r>
              <a:rPr lang="en">
                <a:solidFill>
                  <a:srgbClr val="000000"/>
                </a:solidFill>
              </a:rPr>
              <a:t>Mentor: Miss. Anushua Biswas</a:t>
            </a:r>
            <a:endParaRPr>
              <a:solidFill>
                <a:srgbClr val="000000"/>
              </a:solidFill>
            </a:endParaRPr>
          </a:p>
        </p:txBody>
      </p:sp>
      <p:pic>
        <p:nvPicPr>
          <p:cNvPr id="134" name="Google Shape;134;p13"/>
          <p:cNvPicPr preferRelativeResize="0"/>
          <p:nvPr/>
        </p:nvPicPr>
        <p:blipFill>
          <a:blip r:embed="rId3">
            <a:alphaModFix/>
          </a:blip>
          <a:stretch>
            <a:fillRect/>
          </a:stretch>
        </p:blipFill>
        <p:spPr>
          <a:xfrm>
            <a:off x="3735172" y="360725"/>
            <a:ext cx="1472005" cy="82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2"/>
          <p:cNvSpPr txBox="1"/>
          <p:nvPr>
            <p:ph type="title"/>
          </p:nvPr>
        </p:nvSpPr>
        <p:spPr>
          <a:xfrm>
            <a:off x="819150" y="268325"/>
            <a:ext cx="7505700" cy="54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Flow Diagram</a:t>
            </a:r>
            <a:endParaRPr b="1" u="sng"/>
          </a:p>
        </p:txBody>
      </p:sp>
      <p:sp>
        <p:nvSpPr>
          <p:cNvPr id="216" name="Google Shape;216;p22"/>
          <p:cNvSpPr/>
          <p:nvPr/>
        </p:nvSpPr>
        <p:spPr>
          <a:xfrm>
            <a:off x="312425" y="1379225"/>
            <a:ext cx="2369700" cy="30099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
          <p:cNvSpPr/>
          <p:nvPr/>
        </p:nvSpPr>
        <p:spPr>
          <a:xfrm>
            <a:off x="3238500" y="1379225"/>
            <a:ext cx="2537400" cy="30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p:nvPr/>
        </p:nvSpPr>
        <p:spPr>
          <a:xfrm>
            <a:off x="6377950" y="1379225"/>
            <a:ext cx="2446200" cy="30099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a:off x="2758450" y="2758450"/>
            <a:ext cx="434400" cy="2895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a:off x="5859725" y="2758450"/>
            <a:ext cx="434400" cy="2895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txBox="1"/>
          <p:nvPr/>
        </p:nvSpPr>
        <p:spPr>
          <a:xfrm>
            <a:off x="6610450" y="1032350"/>
            <a:ext cx="198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Explainable</a:t>
            </a:r>
            <a:r>
              <a:rPr lang="en">
                <a:latin typeface="Calibri"/>
                <a:ea typeface="Calibri"/>
                <a:cs typeface="Calibri"/>
                <a:sym typeface="Calibri"/>
              </a:rPr>
              <a:t> AI</a:t>
            </a:r>
            <a:endParaRPr>
              <a:latin typeface="Calibri"/>
              <a:ea typeface="Calibri"/>
              <a:cs typeface="Calibri"/>
              <a:sym typeface="Calibri"/>
            </a:endParaRPr>
          </a:p>
        </p:txBody>
      </p:sp>
      <p:sp>
        <p:nvSpPr>
          <p:cNvPr id="222" name="Google Shape;222;p22"/>
          <p:cNvSpPr txBox="1"/>
          <p:nvPr/>
        </p:nvSpPr>
        <p:spPr>
          <a:xfrm>
            <a:off x="3539438" y="979025"/>
            <a:ext cx="198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Classification</a:t>
            </a:r>
            <a:endParaRPr>
              <a:latin typeface="Calibri"/>
              <a:ea typeface="Calibri"/>
              <a:cs typeface="Calibri"/>
              <a:sym typeface="Calibri"/>
            </a:endParaRPr>
          </a:p>
        </p:txBody>
      </p:sp>
      <p:sp>
        <p:nvSpPr>
          <p:cNvPr id="223" name="Google Shape;223;p22"/>
          <p:cNvSpPr txBox="1"/>
          <p:nvPr/>
        </p:nvSpPr>
        <p:spPr>
          <a:xfrm>
            <a:off x="716275" y="1432550"/>
            <a:ext cx="198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24" name="Google Shape;224;p22"/>
          <p:cNvSpPr txBox="1"/>
          <p:nvPr/>
        </p:nvSpPr>
        <p:spPr>
          <a:xfrm>
            <a:off x="468450" y="979025"/>
            <a:ext cx="198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Data Preprocessing</a:t>
            </a:r>
            <a:endParaRPr>
              <a:latin typeface="Calibri"/>
              <a:ea typeface="Calibri"/>
              <a:cs typeface="Calibri"/>
              <a:sym typeface="Calibri"/>
            </a:endParaRPr>
          </a:p>
        </p:txBody>
      </p:sp>
      <p:sp>
        <p:nvSpPr>
          <p:cNvPr id="225" name="Google Shape;225;p22"/>
          <p:cNvSpPr txBox="1"/>
          <p:nvPr/>
        </p:nvSpPr>
        <p:spPr>
          <a:xfrm>
            <a:off x="373675" y="1700525"/>
            <a:ext cx="22362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 </a:t>
            </a:r>
            <a:r>
              <a:rPr b="1" lang="en">
                <a:latin typeface="Calibri"/>
                <a:ea typeface="Calibri"/>
                <a:cs typeface="Calibri"/>
                <a:sym typeface="Calibri"/>
              </a:rPr>
              <a:t>Input data</a:t>
            </a:r>
            <a:r>
              <a:rPr lang="en">
                <a:latin typeface="Calibri"/>
                <a:ea typeface="Calibri"/>
                <a:cs typeface="Calibri"/>
                <a:sym typeface="Calibri"/>
              </a:rPr>
              <a:t>: Hi-C experimental data (&lt;1MB)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BED File (browser extensible data) with 20k regions of the human genome</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Convert data to a fasta format (text data ATGC)</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Bioinformatics pipelines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226" name="Google Shape;226;p22"/>
          <p:cNvSpPr txBox="1"/>
          <p:nvPr/>
        </p:nvSpPr>
        <p:spPr>
          <a:xfrm>
            <a:off x="3462750" y="1593375"/>
            <a:ext cx="198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27" name="Google Shape;227;p22"/>
          <p:cNvSpPr txBox="1"/>
          <p:nvPr/>
        </p:nvSpPr>
        <p:spPr>
          <a:xfrm>
            <a:off x="6540600" y="2048300"/>
            <a:ext cx="1981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 Since deep learning models are hard to interpret: DeepLift for the Explainable AI to backtrack and answer “WHY”</a:t>
            </a:r>
            <a:endParaRPr>
              <a:latin typeface="Calibri"/>
              <a:ea typeface="Calibri"/>
              <a:cs typeface="Calibri"/>
              <a:sym typeface="Calibri"/>
            </a:endParaRPr>
          </a:p>
        </p:txBody>
      </p:sp>
      <p:sp>
        <p:nvSpPr>
          <p:cNvPr id="228" name="Google Shape;228;p22"/>
          <p:cNvSpPr txBox="1"/>
          <p:nvPr/>
        </p:nvSpPr>
        <p:spPr>
          <a:xfrm>
            <a:off x="3341437" y="1832750"/>
            <a:ext cx="2369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 Higher Order Markov Models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Using data as an image data for Convolution Neural Networks: DeepBind</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29" name="Google Shape;229;p22"/>
          <p:cNvPicPr preferRelativeResize="0"/>
          <p:nvPr/>
        </p:nvPicPr>
        <p:blipFill>
          <a:blip r:embed="rId3">
            <a:alphaModFix/>
          </a:blip>
          <a:stretch>
            <a:fillRect/>
          </a:stretch>
        </p:blipFill>
        <p:spPr>
          <a:xfrm>
            <a:off x="8175656" y="255986"/>
            <a:ext cx="701645" cy="756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3"/>
          <p:cNvSpPr/>
          <p:nvPr/>
        </p:nvSpPr>
        <p:spPr>
          <a:xfrm>
            <a:off x="745925" y="2837950"/>
            <a:ext cx="5188200" cy="1791600"/>
          </a:xfrm>
          <a:prstGeom prst="flowChartDelay">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
          <p:cNvSpPr/>
          <p:nvPr/>
        </p:nvSpPr>
        <p:spPr>
          <a:xfrm>
            <a:off x="745919" y="1152025"/>
            <a:ext cx="5188200" cy="1571700"/>
          </a:xfrm>
          <a:prstGeom prst="flowChartDelay">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txBox="1"/>
          <p:nvPr>
            <p:ph type="title"/>
          </p:nvPr>
        </p:nvSpPr>
        <p:spPr>
          <a:xfrm>
            <a:off x="819150" y="362925"/>
            <a:ext cx="7505700" cy="54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Requirements</a:t>
            </a:r>
            <a:endParaRPr b="1" u="sng"/>
          </a:p>
        </p:txBody>
      </p:sp>
      <p:pic>
        <p:nvPicPr>
          <p:cNvPr id="237" name="Google Shape;237;p23"/>
          <p:cNvPicPr preferRelativeResize="0"/>
          <p:nvPr/>
        </p:nvPicPr>
        <p:blipFill>
          <a:blip r:embed="rId3">
            <a:alphaModFix/>
          </a:blip>
          <a:stretch>
            <a:fillRect/>
          </a:stretch>
        </p:blipFill>
        <p:spPr>
          <a:xfrm>
            <a:off x="6475375" y="1114674"/>
            <a:ext cx="2019025" cy="890050"/>
          </a:xfrm>
          <a:prstGeom prst="rect">
            <a:avLst/>
          </a:prstGeom>
          <a:noFill/>
          <a:ln>
            <a:noFill/>
          </a:ln>
        </p:spPr>
      </p:pic>
      <p:pic>
        <p:nvPicPr>
          <p:cNvPr id="238" name="Google Shape;238;p23"/>
          <p:cNvPicPr preferRelativeResize="0"/>
          <p:nvPr/>
        </p:nvPicPr>
        <p:blipFill>
          <a:blip r:embed="rId4">
            <a:alphaModFix/>
          </a:blip>
          <a:stretch>
            <a:fillRect/>
          </a:stretch>
        </p:blipFill>
        <p:spPr>
          <a:xfrm>
            <a:off x="7012250" y="3262428"/>
            <a:ext cx="1226425" cy="1226447"/>
          </a:xfrm>
          <a:prstGeom prst="rect">
            <a:avLst/>
          </a:prstGeom>
          <a:noFill/>
          <a:ln>
            <a:noFill/>
          </a:ln>
        </p:spPr>
      </p:pic>
      <p:pic>
        <p:nvPicPr>
          <p:cNvPr id="239" name="Google Shape;239;p23"/>
          <p:cNvPicPr preferRelativeResize="0"/>
          <p:nvPr/>
        </p:nvPicPr>
        <p:blipFill>
          <a:blip r:embed="rId5">
            <a:alphaModFix/>
          </a:blip>
          <a:stretch>
            <a:fillRect/>
          </a:stretch>
        </p:blipFill>
        <p:spPr>
          <a:xfrm>
            <a:off x="7098424" y="2106549"/>
            <a:ext cx="1054050" cy="1054050"/>
          </a:xfrm>
          <a:prstGeom prst="rect">
            <a:avLst/>
          </a:prstGeom>
          <a:noFill/>
          <a:ln>
            <a:noFill/>
          </a:ln>
        </p:spPr>
      </p:pic>
      <p:sp>
        <p:nvSpPr>
          <p:cNvPr id="240" name="Google Shape;240;p23"/>
          <p:cNvSpPr txBox="1"/>
          <p:nvPr/>
        </p:nvSpPr>
        <p:spPr>
          <a:xfrm>
            <a:off x="745925" y="1258375"/>
            <a:ext cx="4180800" cy="135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r>
              <a:rPr lang="en"/>
              <a:t>Technical Requirements:</a:t>
            </a:r>
            <a:endParaRPr/>
          </a:p>
          <a:p>
            <a:pPr indent="-317500" lvl="0" marL="457200" rtl="0" algn="just">
              <a:lnSpc>
                <a:spcPct val="115000"/>
              </a:lnSpc>
              <a:spcBef>
                <a:spcPts val="0"/>
              </a:spcBef>
              <a:spcAft>
                <a:spcPts val="0"/>
              </a:spcAft>
              <a:buSzPts val="1400"/>
              <a:buChar char="●"/>
            </a:pPr>
            <a:r>
              <a:rPr lang="en"/>
              <a:t>Google Colab</a:t>
            </a:r>
            <a:endParaRPr/>
          </a:p>
          <a:p>
            <a:pPr indent="-317500" lvl="0" marL="457200" rtl="0" algn="just">
              <a:lnSpc>
                <a:spcPct val="115000"/>
              </a:lnSpc>
              <a:spcBef>
                <a:spcPts val="0"/>
              </a:spcBef>
              <a:spcAft>
                <a:spcPts val="0"/>
              </a:spcAft>
              <a:buSzPts val="1400"/>
              <a:buChar char="●"/>
            </a:pPr>
            <a:r>
              <a:rPr lang="en"/>
              <a:t>BED Tools</a:t>
            </a:r>
            <a:endParaRPr/>
          </a:p>
          <a:p>
            <a:pPr indent="-317500" lvl="0" marL="457200" rtl="0" algn="just">
              <a:lnSpc>
                <a:spcPct val="115000"/>
              </a:lnSpc>
              <a:spcBef>
                <a:spcPts val="0"/>
              </a:spcBef>
              <a:spcAft>
                <a:spcPts val="0"/>
              </a:spcAft>
              <a:buSzPts val="1400"/>
              <a:buChar char="●"/>
            </a:pPr>
            <a:r>
              <a:rPr lang="en"/>
              <a:t>DeepLift - Stanford Lab </a:t>
            </a:r>
            <a:endParaRPr/>
          </a:p>
          <a:p>
            <a:pPr indent="-317500" lvl="0" marL="457200" rtl="0" algn="just">
              <a:lnSpc>
                <a:spcPct val="115000"/>
              </a:lnSpc>
              <a:spcBef>
                <a:spcPts val="0"/>
              </a:spcBef>
              <a:spcAft>
                <a:spcPts val="0"/>
              </a:spcAft>
              <a:buSzPts val="1400"/>
              <a:buChar char="●"/>
            </a:pPr>
            <a:r>
              <a:rPr lang="en"/>
              <a:t>DeepBind - University of Toronto Lab</a:t>
            </a:r>
            <a:endParaRPr/>
          </a:p>
        </p:txBody>
      </p:sp>
      <p:sp>
        <p:nvSpPr>
          <p:cNvPr id="241" name="Google Shape;241;p23"/>
          <p:cNvSpPr txBox="1"/>
          <p:nvPr/>
        </p:nvSpPr>
        <p:spPr>
          <a:xfrm>
            <a:off x="745926" y="2969825"/>
            <a:ext cx="4550100" cy="1639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t>Hardware required:</a:t>
            </a:r>
            <a:endParaRPr/>
          </a:p>
          <a:p>
            <a:pPr indent="-317500" lvl="0" marL="457200" rtl="0" algn="just">
              <a:lnSpc>
                <a:spcPct val="115000"/>
              </a:lnSpc>
              <a:spcBef>
                <a:spcPts val="0"/>
              </a:spcBef>
              <a:spcAft>
                <a:spcPts val="0"/>
              </a:spcAft>
              <a:buSzPts val="1400"/>
              <a:buChar char="●"/>
            </a:pPr>
            <a:r>
              <a:rPr lang="en"/>
              <a:t>GPU access for training models</a:t>
            </a:r>
            <a:endParaRPr/>
          </a:p>
          <a:p>
            <a:pPr indent="-317500" lvl="0" marL="457200" rtl="0" algn="just">
              <a:lnSpc>
                <a:spcPct val="115000"/>
              </a:lnSpc>
              <a:spcBef>
                <a:spcPts val="0"/>
              </a:spcBef>
              <a:spcAft>
                <a:spcPts val="0"/>
              </a:spcAft>
              <a:buSzPts val="1400"/>
              <a:buChar char="●"/>
            </a:pPr>
            <a:r>
              <a:rPr lang="en"/>
              <a:t>Linux Kernel for bioinformatics tools (BED Tools)</a:t>
            </a:r>
            <a:endParaRPr/>
          </a:p>
          <a:p>
            <a:pPr indent="-317500" lvl="0" marL="457200" rtl="0" algn="just">
              <a:lnSpc>
                <a:spcPct val="115000"/>
              </a:lnSpc>
              <a:spcBef>
                <a:spcPts val="0"/>
              </a:spcBef>
              <a:spcAft>
                <a:spcPts val="0"/>
              </a:spcAft>
              <a:buSzPts val="1400"/>
              <a:buChar char="●"/>
            </a:pPr>
            <a:r>
              <a:rPr lang="en"/>
              <a:t>Intel i3 or higher</a:t>
            </a:r>
            <a:endParaRPr/>
          </a:p>
          <a:p>
            <a:pPr indent="-317500" lvl="0" marL="457200" rtl="0" algn="just">
              <a:lnSpc>
                <a:spcPct val="115000"/>
              </a:lnSpc>
              <a:spcBef>
                <a:spcPts val="0"/>
              </a:spcBef>
              <a:spcAft>
                <a:spcPts val="0"/>
              </a:spcAft>
              <a:buSzPts val="1400"/>
              <a:buChar char="●"/>
            </a:pPr>
            <a:r>
              <a:rPr lang="en"/>
              <a:t>4GB RAM</a:t>
            </a:r>
            <a:endParaRPr/>
          </a:p>
          <a:p>
            <a:pPr indent="-317500" lvl="0" marL="457200" rtl="0" algn="just">
              <a:lnSpc>
                <a:spcPct val="115000"/>
              </a:lnSpc>
              <a:spcBef>
                <a:spcPts val="0"/>
              </a:spcBef>
              <a:spcAft>
                <a:spcPts val="0"/>
              </a:spcAft>
              <a:buSzPts val="1400"/>
              <a:buChar char="●"/>
            </a:pPr>
            <a:r>
              <a:rPr lang="en"/>
              <a:t>1 Gb hard free drive space</a:t>
            </a:r>
            <a:endParaRPr>
              <a:latin typeface="Calibri"/>
              <a:ea typeface="Calibri"/>
              <a:cs typeface="Calibri"/>
              <a:sym typeface="Calibri"/>
            </a:endParaRPr>
          </a:p>
        </p:txBody>
      </p:sp>
      <p:pic>
        <p:nvPicPr>
          <p:cNvPr id="242" name="Google Shape;242;p23"/>
          <p:cNvPicPr preferRelativeResize="0"/>
          <p:nvPr/>
        </p:nvPicPr>
        <p:blipFill>
          <a:blip r:embed="rId6">
            <a:alphaModFix/>
          </a:blip>
          <a:stretch>
            <a:fillRect/>
          </a:stretch>
        </p:blipFill>
        <p:spPr>
          <a:xfrm>
            <a:off x="8175656" y="255986"/>
            <a:ext cx="701645" cy="756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36"/>
                                        </p:tgtEl>
                                        <p:attrNameLst>
                                          <p:attrName>style.visibility</p:attrName>
                                        </p:attrNameLst>
                                      </p:cBhvr>
                                      <p:to>
                                        <p:strVal val="visible"/>
                                      </p:to>
                                    </p:set>
                                    <p:anim calcmode="lin" valueType="num">
                                      <p:cBhvr additive="base">
                                        <p:cTn dur="1000"/>
                                        <p:tgtEl>
                                          <p:spTgt spid="23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4"/>
          <p:cNvSpPr txBox="1"/>
          <p:nvPr>
            <p:ph type="title"/>
          </p:nvPr>
        </p:nvSpPr>
        <p:spPr>
          <a:xfrm>
            <a:off x="819150" y="362925"/>
            <a:ext cx="7505700" cy="54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References</a:t>
            </a:r>
            <a:endParaRPr b="1" u="sng"/>
          </a:p>
        </p:txBody>
      </p:sp>
      <p:sp>
        <p:nvSpPr>
          <p:cNvPr id="248" name="Google Shape;248;p24"/>
          <p:cNvSpPr txBox="1"/>
          <p:nvPr/>
        </p:nvSpPr>
        <p:spPr>
          <a:xfrm>
            <a:off x="648800" y="1087000"/>
            <a:ext cx="75720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latin typeface="Nunito"/>
              <a:ea typeface="Nunito"/>
              <a:cs typeface="Nunito"/>
              <a:sym typeface="Nunito"/>
            </a:endParaRPr>
          </a:p>
        </p:txBody>
      </p:sp>
      <p:sp>
        <p:nvSpPr>
          <p:cNvPr id="249" name="Google Shape;249;p24"/>
          <p:cNvSpPr txBox="1"/>
          <p:nvPr/>
        </p:nvSpPr>
        <p:spPr>
          <a:xfrm>
            <a:off x="340200" y="1008225"/>
            <a:ext cx="8210400" cy="19956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Font typeface="Nunito"/>
              <a:buAutoNum type="arabicPeriod"/>
            </a:pPr>
            <a:r>
              <a:rPr lang="en" sz="1300">
                <a:latin typeface="Nunito"/>
                <a:ea typeface="Nunito"/>
                <a:cs typeface="Nunito"/>
                <a:sym typeface="Nunito"/>
              </a:rPr>
              <a:t>Methods for mapping 3D chromosome architecture: theory </a:t>
            </a:r>
            <a:r>
              <a:rPr lang="en" sz="1300" u="sng">
                <a:solidFill>
                  <a:srgbClr val="1155CC"/>
                </a:solidFill>
                <a:latin typeface="Nunito"/>
                <a:ea typeface="Nunito"/>
                <a:cs typeface="Nunito"/>
                <a:sym typeface="Nunito"/>
                <a:hlinkClick r:id="rId3">
                  <a:extLst>
                    <a:ext uri="{A12FA001-AC4F-418D-AE19-62706E023703}">
                      <ahyp:hlinkClr val="tx"/>
                    </a:ext>
                  </a:extLst>
                </a:hlinkClick>
              </a:rPr>
              <a:t>https://www.nature.com/articles/s41576-019-0195-2</a:t>
            </a:r>
            <a:endParaRPr sz="1300">
              <a:latin typeface="Nunito"/>
              <a:ea typeface="Nunito"/>
              <a:cs typeface="Nunito"/>
              <a:sym typeface="Nunito"/>
            </a:endParaRPr>
          </a:p>
          <a:p>
            <a:pPr indent="-311150" lvl="0" marL="457200" rtl="0" algn="l">
              <a:lnSpc>
                <a:spcPct val="115000"/>
              </a:lnSpc>
              <a:spcBef>
                <a:spcPts val="0"/>
              </a:spcBef>
              <a:spcAft>
                <a:spcPts val="0"/>
              </a:spcAft>
              <a:buSzPts val="1300"/>
              <a:buFont typeface="Nunito"/>
              <a:buAutoNum type="arabicPeriod"/>
            </a:pPr>
            <a:r>
              <a:rPr lang="en" sz="1300">
                <a:latin typeface="Nunito"/>
                <a:ea typeface="Nunito"/>
                <a:cs typeface="Nunito"/>
                <a:sym typeface="Nunito"/>
              </a:rPr>
              <a:t>3C and 3C-based techniques: the powerful tools for spatial genome organization deciphering: method </a:t>
            </a:r>
            <a:r>
              <a:rPr lang="en" sz="1300" u="sng">
                <a:solidFill>
                  <a:srgbClr val="1155CC"/>
                </a:solidFill>
                <a:latin typeface="Nunito"/>
                <a:ea typeface="Nunito"/>
                <a:cs typeface="Nunito"/>
                <a:sym typeface="Nunito"/>
                <a:hlinkClick r:id="rId4">
                  <a:extLst>
                    <a:ext uri="{A12FA001-AC4F-418D-AE19-62706E023703}">
                      <ahyp:hlinkClr val="tx"/>
                    </a:ext>
                  </a:extLst>
                </a:hlinkClick>
              </a:rPr>
              <a:t>https://molecularcytogenetics.biomedcentral.com/articles/10.1186/s13039-018-0368-2</a:t>
            </a:r>
            <a:endParaRPr sz="1300">
              <a:latin typeface="Nunito"/>
              <a:ea typeface="Nunito"/>
              <a:cs typeface="Nunito"/>
              <a:sym typeface="Nunito"/>
            </a:endParaRPr>
          </a:p>
          <a:p>
            <a:pPr indent="-311150" lvl="0" marL="457200" rtl="0" algn="l">
              <a:lnSpc>
                <a:spcPct val="115000"/>
              </a:lnSpc>
              <a:spcBef>
                <a:spcPts val="0"/>
              </a:spcBef>
              <a:spcAft>
                <a:spcPts val="0"/>
              </a:spcAft>
              <a:buSzPts val="1300"/>
              <a:buFont typeface="Nunito"/>
              <a:buAutoNum type="arabicPeriod"/>
            </a:pPr>
            <a:r>
              <a:rPr lang="en" sz="1300">
                <a:latin typeface="Nunito"/>
                <a:ea typeface="Nunito"/>
                <a:cs typeface="Nunito"/>
                <a:sym typeface="Nunito"/>
              </a:rPr>
              <a:t>A decade of 3C technologies: insights into nuclear organization: theory </a:t>
            </a:r>
            <a:r>
              <a:rPr lang="en" sz="1300" u="sng">
                <a:solidFill>
                  <a:srgbClr val="1155CC"/>
                </a:solidFill>
                <a:latin typeface="Nunito"/>
                <a:ea typeface="Nunito"/>
                <a:cs typeface="Nunito"/>
                <a:sym typeface="Nunito"/>
                <a:hlinkClick r:id="rId5">
                  <a:extLst>
                    <a:ext uri="{A12FA001-AC4F-418D-AE19-62706E023703}">
                      <ahyp:hlinkClr val="tx"/>
                    </a:ext>
                  </a:extLst>
                </a:hlinkClick>
              </a:rPr>
              <a:t>http://genesdev.cshlp.org/content/26/1/11.full</a:t>
            </a:r>
            <a:endParaRPr sz="1300">
              <a:latin typeface="Nunito"/>
              <a:ea typeface="Nunito"/>
              <a:cs typeface="Nunito"/>
              <a:sym typeface="Nunito"/>
            </a:endParaRPr>
          </a:p>
          <a:p>
            <a:pPr indent="-311150" lvl="0" marL="457200" rtl="0" algn="l">
              <a:lnSpc>
                <a:spcPct val="115000"/>
              </a:lnSpc>
              <a:spcBef>
                <a:spcPts val="0"/>
              </a:spcBef>
              <a:spcAft>
                <a:spcPts val="0"/>
              </a:spcAft>
              <a:buSzPts val="1300"/>
              <a:buFont typeface="Nunito"/>
              <a:buAutoNum type="arabicPeriod"/>
            </a:pPr>
            <a:r>
              <a:rPr lang="en" sz="1300">
                <a:latin typeface="Nunito"/>
                <a:ea typeface="Nunito"/>
                <a:cs typeface="Nunito"/>
                <a:sym typeface="Nunito"/>
              </a:rPr>
              <a:t>Comparative Hi-C Reveals that CTCF Underlies Evolution of Chromosomal Domain Architecture: method </a:t>
            </a:r>
            <a:r>
              <a:rPr lang="en" sz="1300" u="sng">
                <a:solidFill>
                  <a:srgbClr val="1155CC"/>
                </a:solidFill>
                <a:latin typeface="Nunito"/>
                <a:ea typeface="Nunito"/>
                <a:cs typeface="Nunito"/>
                <a:sym typeface="Nunito"/>
                <a:hlinkClick r:id="rId6">
                  <a:extLst>
                    <a:ext uri="{A12FA001-AC4F-418D-AE19-62706E023703}">
                      <ahyp:hlinkClr val="tx"/>
                    </a:ext>
                  </a:extLst>
                </a:hlinkClick>
              </a:rPr>
              <a:t>https://www.sciencedirect.com/science/article/pii/S2211124715001126#app1</a:t>
            </a:r>
            <a:endParaRPr sz="1300">
              <a:latin typeface="Nunito"/>
              <a:ea typeface="Nunito"/>
              <a:cs typeface="Nunito"/>
              <a:sym typeface="Nunito"/>
            </a:endParaRPr>
          </a:p>
        </p:txBody>
      </p:sp>
      <p:pic>
        <p:nvPicPr>
          <p:cNvPr id="250" name="Google Shape;250;p24"/>
          <p:cNvPicPr preferRelativeResize="0"/>
          <p:nvPr/>
        </p:nvPicPr>
        <p:blipFill>
          <a:blip r:embed="rId7">
            <a:alphaModFix/>
          </a:blip>
          <a:stretch>
            <a:fillRect/>
          </a:stretch>
        </p:blipFill>
        <p:spPr>
          <a:xfrm>
            <a:off x="8175656" y="255986"/>
            <a:ext cx="701645" cy="756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5"/>
          <p:cNvSpPr txBox="1"/>
          <p:nvPr>
            <p:ph type="title"/>
          </p:nvPr>
        </p:nvSpPr>
        <p:spPr>
          <a:xfrm>
            <a:off x="1957200" y="2094450"/>
            <a:ext cx="5229600" cy="954600"/>
          </a:xfrm>
          <a:prstGeom prst="rect">
            <a:avLst/>
          </a:prstGeom>
          <a:solidFill>
            <a:srgbClr val="EFEFEF"/>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819150" y="362925"/>
            <a:ext cx="7505700" cy="54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Road Map</a:t>
            </a:r>
            <a:endParaRPr b="1" u="sng"/>
          </a:p>
        </p:txBody>
      </p:sp>
      <p:sp>
        <p:nvSpPr>
          <p:cNvPr id="140" name="Google Shape;140;p14"/>
          <p:cNvSpPr txBox="1"/>
          <p:nvPr>
            <p:ph idx="1" type="body"/>
          </p:nvPr>
        </p:nvSpPr>
        <p:spPr>
          <a:xfrm>
            <a:off x="532550" y="1117150"/>
            <a:ext cx="8117400" cy="3672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en" sz="2000"/>
              <a:t>Introduction </a:t>
            </a:r>
            <a:endParaRPr sz="2000"/>
          </a:p>
          <a:p>
            <a:pPr indent="-355600" lvl="0" marL="457200" rtl="0" algn="l">
              <a:spcBef>
                <a:spcPts val="0"/>
              </a:spcBef>
              <a:spcAft>
                <a:spcPts val="0"/>
              </a:spcAft>
              <a:buSzPts val="2000"/>
              <a:buAutoNum type="arabicPeriod"/>
            </a:pPr>
            <a:r>
              <a:rPr lang="en" sz="2000"/>
              <a:t>Literature Review</a:t>
            </a:r>
            <a:endParaRPr sz="2000"/>
          </a:p>
          <a:p>
            <a:pPr indent="-355600" lvl="0" marL="457200" rtl="0" algn="l">
              <a:spcBef>
                <a:spcPts val="0"/>
              </a:spcBef>
              <a:spcAft>
                <a:spcPts val="0"/>
              </a:spcAft>
              <a:buSzPts val="2000"/>
              <a:buAutoNum type="arabicPeriod"/>
            </a:pPr>
            <a:r>
              <a:rPr lang="en" sz="2000"/>
              <a:t>Motivation</a:t>
            </a:r>
            <a:endParaRPr sz="2000"/>
          </a:p>
          <a:p>
            <a:pPr indent="-355600" lvl="0" marL="457200" rtl="0" algn="l">
              <a:spcBef>
                <a:spcPts val="0"/>
              </a:spcBef>
              <a:spcAft>
                <a:spcPts val="0"/>
              </a:spcAft>
              <a:buSzPts val="2000"/>
              <a:buAutoNum type="arabicPeriod"/>
            </a:pPr>
            <a:r>
              <a:rPr lang="en" sz="2000"/>
              <a:t>Formation of Problem Statement</a:t>
            </a:r>
            <a:endParaRPr sz="2000"/>
          </a:p>
          <a:p>
            <a:pPr indent="-355600" lvl="0" marL="457200" rtl="0" algn="l">
              <a:spcBef>
                <a:spcPts val="0"/>
              </a:spcBef>
              <a:spcAft>
                <a:spcPts val="0"/>
              </a:spcAft>
              <a:buSzPts val="2000"/>
              <a:buAutoNum type="arabicPeriod"/>
            </a:pPr>
            <a:r>
              <a:rPr lang="en" sz="2000"/>
              <a:t>Proposed Methodology</a:t>
            </a:r>
            <a:endParaRPr sz="2000"/>
          </a:p>
          <a:p>
            <a:pPr indent="-355600" lvl="0" marL="457200" rtl="0" algn="l">
              <a:spcBef>
                <a:spcPts val="0"/>
              </a:spcBef>
              <a:spcAft>
                <a:spcPts val="0"/>
              </a:spcAft>
              <a:buSzPts val="2000"/>
              <a:buAutoNum type="arabicPeriod"/>
            </a:pPr>
            <a:r>
              <a:rPr lang="en" sz="2000"/>
              <a:t>Requirements</a:t>
            </a:r>
            <a:endParaRPr sz="2000"/>
          </a:p>
        </p:txBody>
      </p:sp>
      <p:pic>
        <p:nvPicPr>
          <p:cNvPr id="141" name="Google Shape;141;p14"/>
          <p:cNvPicPr preferRelativeResize="0"/>
          <p:nvPr/>
        </p:nvPicPr>
        <p:blipFill>
          <a:blip r:embed="rId3">
            <a:alphaModFix/>
          </a:blip>
          <a:stretch>
            <a:fillRect/>
          </a:stretch>
        </p:blipFill>
        <p:spPr>
          <a:xfrm>
            <a:off x="5791200" y="390925"/>
            <a:ext cx="2858750" cy="4361651"/>
          </a:xfrm>
          <a:prstGeom prst="rect">
            <a:avLst/>
          </a:prstGeom>
          <a:noFill/>
          <a:ln>
            <a:noFill/>
          </a:ln>
        </p:spPr>
      </p:pic>
      <p:pic>
        <p:nvPicPr>
          <p:cNvPr id="142" name="Google Shape;142;p14"/>
          <p:cNvPicPr preferRelativeResize="0"/>
          <p:nvPr/>
        </p:nvPicPr>
        <p:blipFill>
          <a:blip r:embed="rId4">
            <a:alphaModFix/>
          </a:blip>
          <a:stretch>
            <a:fillRect/>
          </a:stretch>
        </p:blipFill>
        <p:spPr>
          <a:xfrm>
            <a:off x="8175656" y="255986"/>
            <a:ext cx="701645" cy="756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819150" y="362925"/>
            <a:ext cx="7505700" cy="54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Introduction</a:t>
            </a:r>
            <a:endParaRPr b="1" u="sng"/>
          </a:p>
        </p:txBody>
      </p:sp>
      <p:pic>
        <p:nvPicPr>
          <p:cNvPr id="148" name="Google Shape;148;p15"/>
          <p:cNvPicPr preferRelativeResize="0"/>
          <p:nvPr/>
        </p:nvPicPr>
        <p:blipFill>
          <a:blip r:embed="rId3">
            <a:alphaModFix/>
          </a:blip>
          <a:stretch>
            <a:fillRect/>
          </a:stretch>
        </p:blipFill>
        <p:spPr>
          <a:xfrm>
            <a:off x="6464325" y="1088175"/>
            <a:ext cx="2061325" cy="1733276"/>
          </a:xfrm>
          <a:prstGeom prst="rect">
            <a:avLst/>
          </a:prstGeom>
          <a:noFill/>
          <a:ln cap="flat" cmpd="sng" w="19050">
            <a:solidFill>
              <a:schemeClr val="dk2"/>
            </a:solidFill>
            <a:prstDash val="solid"/>
            <a:round/>
            <a:headEnd len="sm" w="sm" type="none"/>
            <a:tailEnd len="sm" w="sm" type="none"/>
          </a:ln>
        </p:spPr>
      </p:pic>
      <p:pic>
        <p:nvPicPr>
          <p:cNvPr id="149" name="Google Shape;149;p15"/>
          <p:cNvPicPr preferRelativeResize="0"/>
          <p:nvPr/>
        </p:nvPicPr>
        <p:blipFill>
          <a:blip r:embed="rId4">
            <a:alphaModFix/>
          </a:blip>
          <a:stretch>
            <a:fillRect/>
          </a:stretch>
        </p:blipFill>
        <p:spPr>
          <a:xfrm>
            <a:off x="6688586" y="3003700"/>
            <a:ext cx="1612800" cy="1612800"/>
          </a:xfrm>
          <a:prstGeom prst="rect">
            <a:avLst/>
          </a:prstGeom>
          <a:noFill/>
          <a:ln cap="flat" cmpd="sng" w="19050">
            <a:solidFill>
              <a:schemeClr val="dk2"/>
            </a:solidFill>
            <a:prstDash val="solid"/>
            <a:round/>
            <a:headEnd len="sm" w="sm" type="none"/>
            <a:tailEnd len="sm" w="sm" type="none"/>
          </a:ln>
        </p:spPr>
      </p:pic>
      <p:sp>
        <p:nvSpPr>
          <p:cNvPr id="150" name="Google Shape;150;p15"/>
          <p:cNvSpPr txBox="1"/>
          <p:nvPr/>
        </p:nvSpPr>
        <p:spPr>
          <a:xfrm>
            <a:off x="528125" y="996500"/>
            <a:ext cx="5527800" cy="32940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u="sng">
                <a:latin typeface="Calibri"/>
                <a:ea typeface="Calibri"/>
                <a:cs typeface="Calibri"/>
                <a:sym typeface="Calibri"/>
              </a:rPr>
              <a:t>Genomes:</a:t>
            </a:r>
            <a:endParaRPr b="1" sz="2100" u="sng">
              <a:latin typeface="Calibri"/>
              <a:ea typeface="Calibri"/>
              <a:cs typeface="Calibri"/>
              <a:sym typeface="Calibri"/>
            </a:endParaRPr>
          </a:p>
          <a:p>
            <a:pPr indent="0" lvl="0" marL="0" rtl="0" algn="l">
              <a:spcBef>
                <a:spcPts val="0"/>
              </a:spcBef>
              <a:spcAft>
                <a:spcPts val="0"/>
              </a:spcAft>
              <a:buNone/>
            </a:pPr>
            <a:r>
              <a:t/>
            </a:r>
            <a:endParaRPr b="1" sz="2100" u="sng">
              <a:latin typeface="Calibri"/>
              <a:ea typeface="Calibri"/>
              <a:cs typeface="Calibri"/>
              <a:sym typeface="Calibri"/>
            </a:endParaRPr>
          </a:p>
          <a:p>
            <a:pPr indent="-355600" lvl="0" marL="457200" rtl="0" algn="l">
              <a:spcBef>
                <a:spcPts val="0"/>
              </a:spcBef>
              <a:spcAft>
                <a:spcPts val="0"/>
              </a:spcAft>
              <a:buSzPts val="2000"/>
              <a:buFont typeface="Calibri"/>
              <a:buChar char="●"/>
            </a:pPr>
            <a:r>
              <a:rPr lang="en" sz="2000">
                <a:latin typeface="Calibri"/>
                <a:ea typeface="Calibri"/>
                <a:cs typeface="Calibri"/>
                <a:sym typeface="Calibri"/>
              </a:rPr>
              <a:t>DNA is the hereditary material in all living cells</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 sz="2000">
                <a:latin typeface="Calibri"/>
                <a:ea typeface="Calibri"/>
                <a:cs typeface="Calibri"/>
                <a:sym typeface="Calibri"/>
              </a:rPr>
              <a:t>Sum total of an organism's DNA.</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 sz="2000">
                <a:latin typeface="Calibri"/>
                <a:ea typeface="Calibri"/>
                <a:cs typeface="Calibri"/>
                <a:sym typeface="Calibri"/>
              </a:rPr>
              <a:t>Complete set of genetic information in an organism</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 sz="2000">
                <a:latin typeface="Calibri"/>
                <a:ea typeface="Calibri"/>
                <a:cs typeface="Calibri"/>
                <a:sym typeface="Calibri"/>
              </a:rPr>
              <a:t>Provides all of the information the organism requires to function</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 sz="2000">
                <a:latin typeface="Calibri"/>
                <a:ea typeface="Calibri"/>
                <a:cs typeface="Calibri"/>
                <a:sym typeface="Calibri"/>
              </a:rPr>
              <a:t>The study and analysis of genomes is called genomics.</a:t>
            </a:r>
            <a:endParaRPr sz="2000">
              <a:latin typeface="Calibri"/>
              <a:ea typeface="Calibri"/>
              <a:cs typeface="Calibri"/>
              <a:sym typeface="Calibri"/>
            </a:endParaRPr>
          </a:p>
        </p:txBody>
      </p:sp>
      <p:pic>
        <p:nvPicPr>
          <p:cNvPr id="151" name="Google Shape;151;p15"/>
          <p:cNvPicPr preferRelativeResize="0"/>
          <p:nvPr/>
        </p:nvPicPr>
        <p:blipFill>
          <a:blip r:embed="rId5">
            <a:alphaModFix/>
          </a:blip>
          <a:stretch>
            <a:fillRect/>
          </a:stretch>
        </p:blipFill>
        <p:spPr>
          <a:xfrm>
            <a:off x="8175656" y="255986"/>
            <a:ext cx="701645" cy="756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0"/>
                                        </p:tgtEl>
                                        <p:attrNameLst>
                                          <p:attrName>style.visibility</p:attrName>
                                        </p:attrNameLst>
                                      </p:cBhvr>
                                      <p:to>
                                        <p:strVal val="visible"/>
                                      </p:to>
                                    </p:set>
                                    <p:anim calcmode="lin" valueType="num">
                                      <p:cBhvr additive="base">
                                        <p:cTn dur="1000"/>
                                        <p:tgtEl>
                                          <p:spTgt spid="15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nvSpPr>
        <p:spPr>
          <a:xfrm>
            <a:off x="537475" y="1061325"/>
            <a:ext cx="5958000" cy="32940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u="sng">
                <a:latin typeface="Calibri"/>
                <a:ea typeface="Calibri"/>
                <a:cs typeface="Calibri"/>
                <a:sym typeface="Calibri"/>
              </a:rPr>
              <a:t>Topologically associating domains (TADs)</a:t>
            </a:r>
            <a:r>
              <a:rPr b="1" lang="en" sz="2100" u="sng">
                <a:latin typeface="Calibri"/>
                <a:ea typeface="Calibri"/>
                <a:cs typeface="Calibri"/>
                <a:sym typeface="Calibri"/>
              </a:rPr>
              <a:t>:</a:t>
            </a:r>
            <a:endParaRPr b="1" sz="2100" u="sng">
              <a:latin typeface="Calibri"/>
              <a:ea typeface="Calibri"/>
              <a:cs typeface="Calibri"/>
              <a:sym typeface="Calibri"/>
            </a:endParaRPr>
          </a:p>
          <a:p>
            <a:pPr indent="0" lvl="0" marL="0" rtl="0" algn="l">
              <a:spcBef>
                <a:spcPts val="0"/>
              </a:spcBef>
              <a:spcAft>
                <a:spcPts val="0"/>
              </a:spcAft>
              <a:buNone/>
            </a:pPr>
            <a:r>
              <a:t/>
            </a:r>
            <a:endParaRPr b="1" sz="2100" u="sng">
              <a:latin typeface="Calibri"/>
              <a:ea typeface="Calibri"/>
              <a:cs typeface="Calibri"/>
              <a:sym typeface="Calibri"/>
            </a:endParaRPr>
          </a:p>
          <a:p>
            <a:pPr indent="-355600" lvl="0" marL="457200" rtl="0" algn="l">
              <a:spcBef>
                <a:spcPts val="0"/>
              </a:spcBef>
              <a:spcAft>
                <a:spcPts val="0"/>
              </a:spcAft>
              <a:buSzPts val="2000"/>
              <a:buFont typeface="Calibri"/>
              <a:buChar char="●"/>
            </a:pPr>
            <a:r>
              <a:rPr lang="en" sz="2000">
                <a:latin typeface="Calibri"/>
                <a:ea typeface="Calibri"/>
                <a:cs typeface="Calibri"/>
                <a:sym typeface="Calibri"/>
              </a:rPr>
              <a:t>Extremely interacting regions of the genomes</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 sz="2000">
                <a:latin typeface="Calibri"/>
                <a:ea typeface="Calibri"/>
                <a:cs typeface="Calibri"/>
                <a:sym typeface="Calibri"/>
              </a:rPr>
              <a:t>I</a:t>
            </a:r>
            <a:r>
              <a:rPr lang="en" sz="2000">
                <a:latin typeface="Calibri"/>
                <a:ea typeface="Calibri"/>
                <a:cs typeface="Calibri"/>
                <a:sym typeface="Calibri"/>
              </a:rPr>
              <a:t>n charge of a collection of genes</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 sz="2000">
                <a:latin typeface="Calibri"/>
                <a:ea typeface="Calibri"/>
                <a:cs typeface="Calibri"/>
                <a:sym typeface="Calibri"/>
              </a:rPr>
              <a:t>S</a:t>
            </a:r>
            <a:r>
              <a:rPr lang="en" sz="2000">
                <a:latin typeface="Calibri"/>
                <a:ea typeface="Calibri"/>
                <a:cs typeface="Calibri"/>
                <a:sym typeface="Calibri"/>
              </a:rPr>
              <a:t>elf-interacting domains found in the 3D genome organization</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 sz="2000">
                <a:latin typeface="Calibri"/>
                <a:ea typeface="Calibri"/>
                <a:cs typeface="Calibri"/>
                <a:sym typeface="Calibri"/>
              </a:rPr>
              <a:t>2800 and 3741 TADs in primary human blood cell types.</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 sz="2000">
                <a:latin typeface="Calibri"/>
                <a:ea typeface="Calibri"/>
                <a:cs typeface="Calibri"/>
                <a:sym typeface="Calibri"/>
              </a:rPr>
              <a:t>TAD disruption can result in altered gene expression - cancer / genetic diseases</a:t>
            </a:r>
            <a:endParaRPr sz="2000">
              <a:latin typeface="Calibri"/>
              <a:ea typeface="Calibri"/>
              <a:cs typeface="Calibri"/>
              <a:sym typeface="Calibri"/>
            </a:endParaRPr>
          </a:p>
        </p:txBody>
      </p:sp>
      <p:pic>
        <p:nvPicPr>
          <p:cNvPr id="157" name="Google Shape;157;p16"/>
          <p:cNvPicPr preferRelativeResize="0"/>
          <p:nvPr/>
        </p:nvPicPr>
        <p:blipFill>
          <a:blip r:embed="rId3">
            <a:alphaModFix/>
          </a:blip>
          <a:stretch>
            <a:fillRect/>
          </a:stretch>
        </p:blipFill>
        <p:spPr>
          <a:xfrm>
            <a:off x="6902950" y="1061325"/>
            <a:ext cx="1490074" cy="1418049"/>
          </a:xfrm>
          <a:prstGeom prst="rect">
            <a:avLst/>
          </a:prstGeom>
          <a:noFill/>
          <a:ln cap="flat" cmpd="sng" w="19050">
            <a:solidFill>
              <a:srgbClr val="695D46"/>
            </a:solidFill>
            <a:prstDash val="solid"/>
            <a:round/>
            <a:headEnd len="sm" w="sm" type="none"/>
            <a:tailEnd len="sm" w="sm" type="none"/>
          </a:ln>
        </p:spPr>
      </p:pic>
      <p:pic>
        <p:nvPicPr>
          <p:cNvPr id="158" name="Google Shape;158;p16"/>
          <p:cNvPicPr preferRelativeResize="0"/>
          <p:nvPr/>
        </p:nvPicPr>
        <p:blipFill>
          <a:blip r:embed="rId4">
            <a:alphaModFix/>
          </a:blip>
          <a:stretch>
            <a:fillRect/>
          </a:stretch>
        </p:blipFill>
        <p:spPr>
          <a:xfrm>
            <a:off x="6902950" y="2792287"/>
            <a:ext cx="1587825" cy="2001863"/>
          </a:xfrm>
          <a:prstGeom prst="rect">
            <a:avLst/>
          </a:prstGeom>
          <a:noFill/>
          <a:ln cap="flat" cmpd="sng" w="19050">
            <a:solidFill>
              <a:srgbClr val="695D46"/>
            </a:solidFill>
            <a:prstDash val="solid"/>
            <a:round/>
            <a:headEnd len="sm" w="sm" type="none"/>
            <a:tailEnd len="sm" w="sm" type="none"/>
          </a:ln>
        </p:spPr>
      </p:pic>
      <p:pic>
        <p:nvPicPr>
          <p:cNvPr id="159" name="Google Shape;159;p16"/>
          <p:cNvPicPr preferRelativeResize="0"/>
          <p:nvPr/>
        </p:nvPicPr>
        <p:blipFill>
          <a:blip r:embed="rId5">
            <a:alphaModFix/>
          </a:blip>
          <a:stretch>
            <a:fillRect/>
          </a:stretch>
        </p:blipFill>
        <p:spPr>
          <a:xfrm>
            <a:off x="8175656" y="255986"/>
            <a:ext cx="701645" cy="756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6"/>
                                        </p:tgtEl>
                                        <p:attrNameLst>
                                          <p:attrName>style.visibility</p:attrName>
                                        </p:attrNameLst>
                                      </p:cBhvr>
                                      <p:to>
                                        <p:strVal val="visible"/>
                                      </p:to>
                                    </p:set>
                                    <p:anim calcmode="lin" valueType="num">
                                      <p:cBhvr additive="base">
                                        <p:cTn dur="1000"/>
                                        <p:tgtEl>
                                          <p:spTgt spid="15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464425" y="362925"/>
            <a:ext cx="8136900" cy="54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Literature Review</a:t>
            </a:r>
            <a:endParaRPr b="1" u="sng"/>
          </a:p>
        </p:txBody>
      </p:sp>
      <p:graphicFrame>
        <p:nvGraphicFramePr>
          <p:cNvPr id="165" name="Google Shape;165;p17"/>
          <p:cNvGraphicFramePr/>
          <p:nvPr/>
        </p:nvGraphicFramePr>
        <p:xfrm>
          <a:off x="414900" y="1109450"/>
          <a:ext cx="3000000" cy="3000000"/>
        </p:xfrm>
        <a:graphic>
          <a:graphicData uri="http://schemas.openxmlformats.org/drawingml/2006/table">
            <a:tbl>
              <a:tblPr>
                <a:noFill/>
                <a:tableStyleId>{431CF490-5D2A-4CF9-BFED-471178F9488F}</a:tableStyleId>
              </a:tblPr>
              <a:tblGrid>
                <a:gridCol w="1976000"/>
                <a:gridCol w="1782250"/>
                <a:gridCol w="516200"/>
                <a:gridCol w="4039750"/>
              </a:tblGrid>
              <a:tr h="344025">
                <a:tc>
                  <a:txBody>
                    <a:bodyPr/>
                    <a:lstStyle/>
                    <a:p>
                      <a:pPr indent="0" lvl="0" marL="0" rtl="0" algn="l">
                        <a:spcBef>
                          <a:spcPts val="0"/>
                        </a:spcBef>
                        <a:spcAft>
                          <a:spcPts val="0"/>
                        </a:spcAft>
                        <a:buNone/>
                      </a:pPr>
                      <a:r>
                        <a:rPr b="1" lang="en" sz="1100" u="sng"/>
                        <a:t>Paper Name</a:t>
                      </a:r>
                      <a:endParaRPr b="1" sz="1100" u="sng"/>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 sz="1100" u="sng"/>
                        <a:t>Author Names</a:t>
                      </a:r>
                      <a:endParaRPr b="1" sz="1100" u="sng"/>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 sz="1100" u="sng"/>
                        <a:t>Year</a:t>
                      </a:r>
                      <a:endParaRPr b="1" sz="1100" u="sng"/>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 sz="1100" u="sng"/>
                        <a:t>Details</a:t>
                      </a:r>
                      <a:endParaRPr b="1" sz="1100" u="sng"/>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CE5CD"/>
                    </a:solidFill>
                  </a:tcPr>
                </a:tc>
              </a:tr>
              <a:tr h="635700">
                <a:tc>
                  <a:txBody>
                    <a:bodyPr/>
                    <a:lstStyle/>
                    <a:p>
                      <a:pPr indent="0" lvl="0" marL="0" rtl="0" algn="l">
                        <a:spcBef>
                          <a:spcPts val="0"/>
                        </a:spcBef>
                        <a:spcAft>
                          <a:spcPts val="0"/>
                        </a:spcAft>
                        <a:buNone/>
                      </a:pPr>
                      <a:r>
                        <a:rPr lang="en" sz="1000"/>
                        <a:t>Methods for mapping 3D chromosome architecture</a:t>
                      </a:r>
                      <a:endParaRPr sz="1000"/>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000"/>
                        <a:t>Rieke Kempfer &amp; Ana Pombo </a:t>
                      </a:r>
                      <a:endParaRPr sz="1000"/>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000"/>
                        <a:t>2019</a:t>
                      </a:r>
                      <a:endParaRPr sz="1000"/>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000"/>
                        <a:t>Discusses the Chromatin Conformation Capture 3C approach needed to study the chromatin structure. They reveal the chromosome organization.</a:t>
                      </a:r>
                      <a:endParaRPr sz="1000"/>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3F3F3"/>
                    </a:solidFill>
                  </a:tcPr>
                </a:tc>
              </a:tr>
              <a:tr h="777775">
                <a:tc>
                  <a:txBody>
                    <a:bodyPr/>
                    <a:lstStyle/>
                    <a:p>
                      <a:pPr indent="0" lvl="0" marL="0" rtl="0" algn="l">
                        <a:spcBef>
                          <a:spcPts val="0"/>
                        </a:spcBef>
                        <a:spcAft>
                          <a:spcPts val="0"/>
                        </a:spcAft>
                        <a:buNone/>
                      </a:pPr>
                      <a:r>
                        <a:rPr lang="en" sz="1000"/>
                        <a:t>3C and 3C-based techniques: the powerful tools for spatial genome organization deciphering</a:t>
                      </a:r>
                      <a:endParaRPr sz="1000"/>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000"/>
                        <a:t>Jinlei Han, Zhiliang Zhang &amp; Kai Wang</a:t>
                      </a:r>
                      <a:endParaRPr sz="1000"/>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000"/>
                        <a:t>2018</a:t>
                      </a:r>
                      <a:endParaRPr sz="1000"/>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000"/>
                        <a:t>Discusses how Hi-C has helped in visualizing the abstract 3D structure of the genome. High-throughput and long sequencing reads, single cell sequencing and epigenomics data provide us more insights on the 3D genome .</a:t>
                      </a:r>
                      <a:endParaRPr sz="1000"/>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3F3F3"/>
                    </a:solidFill>
                  </a:tcPr>
                </a:tc>
              </a:tr>
              <a:tr h="1076950">
                <a:tc>
                  <a:txBody>
                    <a:bodyPr/>
                    <a:lstStyle/>
                    <a:p>
                      <a:pPr indent="0" lvl="0" marL="0" rtl="0" algn="l">
                        <a:spcBef>
                          <a:spcPts val="0"/>
                        </a:spcBef>
                        <a:spcAft>
                          <a:spcPts val="0"/>
                        </a:spcAft>
                        <a:buNone/>
                      </a:pPr>
                      <a:r>
                        <a:rPr lang="en" sz="1000"/>
                        <a:t>Comparative Hi-C Reveals that CTCF Underlies Evolution of Chromosomal Domain Architecture</a:t>
                      </a:r>
                      <a:endParaRPr sz="1000"/>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000"/>
                        <a:t>Matteo Vietri Rudan,Christopher Barrington,Stephen Henderson,Christina Ernst, Duncan T.Odom, Amos Tanay,Suzana Hadjur</a:t>
                      </a:r>
                      <a:endParaRPr sz="1000"/>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000"/>
                        <a:t>2015</a:t>
                      </a:r>
                      <a:endParaRPr sz="1000"/>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000"/>
                        <a:t>Tells us how Hi-C is used to detect gene proximity and chromosomal rearrangements. Hi-C approach extends 3C-Seq to map chromatin contacts genome-wide, and it has also been applied to studying in situ chromatin interactions.</a:t>
                      </a:r>
                      <a:endParaRPr sz="1000"/>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3F3F3"/>
                    </a:solidFill>
                  </a:tcPr>
                </a:tc>
              </a:tr>
              <a:tr h="777775">
                <a:tc>
                  <a:txBody>
                    <a:bodyPr/>
                    <a:lstStyle/>
                    <a:p>
                      <a:pPr indent="0" lvl="0" marL="0" rtl="0" algn="l">
                        <a:spcBef>
                          <a:spcPts val="0"/>
                        </a:spcBef>
                        <a:spcAft>
                          <a:spcPts val="0"/>
                        </a:spcAft>
                        <a:buNone/>
                      </a:pPr>
                      <a:r>
                        <a:rPr lang="en" sz="1000"/>
                        <a:t>A decade of 3C technologies: insights into nuclear organization</a:t>
                      </a:r>
                      <a:endParaRPr sz="1000"/>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000"/>
                        <a:t>Elzo de Wit and Wouter de Laat</a:t>
                      </a:r>
                      <a:endParaRPr sz="1000"/>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000"/>
                        <a:t>2012</a:t>
                      </a:r>
                      <a:endParaRPr sz="1000"/>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1000"/>
                        <a:t>Discusses how current 3C, 4C [ chromosome conformation capture-on-chip ], 5C [chromosome conformation capture carbon copy], HiC, and ChIA-PET),have contributed to our current understanding of genome structure</a:t>
                      </a:r>
                      <a:endParaRPr sz="1000"/>
                    </a:p>
                  </a:txBody>
                  <a:tcPr marT="91425" marB="91425" marR="91425" marL="91425">
                    <a:lnL cap="flat" cmpd="sng" w="19050">
                      <a:solidFill>
                        <a:srgbClr val="695D46"/>
                      </a:solidFill>
                      <a:prstDash val="solid"/>
                      <a:round/>
                      <a:headEnd len="sm" w="sm" type="none"/>
                      <a:tailEnd len="sm" w="sm" type="none"/>
                    </a:lnL>
                    <a:lnR cap="flat" cmpd="sng" w="19050">
                      <a:solidFill>
                        <a:srgbClr val="695D46"/>
                      </a:solidFill>
                      <a:prstDash val="solid"/>
                      <a:round/>
                      <a:headEnd len="sm" w="sm" type="none"/>
                      <a:tailEnd len="sm" w="sm" type="none"/>
                    </a:lnR>
                    <a:lnT cap="flat" cmpd="sng" w="19050">
                      <a:solidFill>
                        <a:srgbClr val="695D46"/>
                      </a:solidFill>
                      <a:prstDash val="solid"/>
                      <a:round/>
                      <a:headEnd len="sm" w="sm" type="none"/>
                      <a:tailEnd len="sm" w="sm" type="none"/>
                    </a:lnT>
                    <a:lnB cap="flat" cmpd="sng" w="19050">
                      <a:solidFill>
                        <a:srgbClr val="695D46"/>
                      </a:solidFill>
                      <a:prstDash val="solid"/>
                      <a:round/>
                      <a:headEnd len="sm" w="sm" type="none"/>
                      <a:tailEnd len="sm" w="sm" type="none"/>
                    </a:lnB>
                    <a:solidFill>
                      <a:srgbClr val="F3F3F3"/>
                    </a:solidFill>
                  </a:tcPr>
                </a:tc>
              </a:tr>
            </a:tbl>
          </a:graphicData>
        </a:graphic>
      </p:graphicFrame>
      <p:pic>
        <p:nvPicPr>
          <p:cNvPr id="166" name="Google Shape;166;p17"/>
          <p:cNvPicPr preferRelativeResize="0"/>
          <p:nvPr/>
        </p:nvPicPr>
        <p:blipFill>
          <a:blip r:embed="rId3">
            <a:alphaModFix/>
          </a:blip>
          <a:stretch>
            <a:fillRect/>
          </a:stretch>
        </p:blipFill>
        <p:spPr>
          <a:xfrm>
            <a:off x="8175656" y="255986"/>
            <a:ext cx="701645" cy="756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1000"/>
                                        <p:tgtEl>
                                          <p:spTgt spid="16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440000" y="265175"/>
            <a:ext cx="8136900" cy="54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Literature Review</a:t>
            </a:r>
            <a:endParaRPr b="1" u="sng"/>
          </a:p>
          <a:p>
            <a:pPr indent="0" lvl="0" marL="0" rtl="0" algn="l">
              <a:spcBef>
                <a:spcPts val="0"/>
              </a:spcBef>
              <a:spcAft>
                <a:spcPts val="0"/>
              </a:spcAft>
              <a:buNone/>
            </a:pPr>
            <a:r>
              <a:t/>
            </a:r>
            <a:endParaRPr b="1" u="sng"/>
          </a:p>
        </p:txBody>
      </p:sp>
      <p:pic>
        <p:nvPicPr>
          <p:cNvPr id="172" name="Google Shape;172;p18"/>
          <p:cNvPicPr preferRelativeResize="0"/>
          <p:nvPr/>
        </p:nvPicPr>
        <p:blipFill>
          <a:blip r:embed="rId3">
            <a:alphaModFix/>
          </a:blip>
          <a:stretch>
            <a:fillRect/>
          </a:stretch>
        </p:blipFill>
        <p:spPr>
          <a:xfrm>
            <a:off x="7559551" y="1508288"/>
            <a:ext cx="1142525" cy="914025"/>
          </a:xfrm>
          <a:prstGeom prst="rect">
            <a:avLst/>
          </a:prstGeom>
          <a:noFill/>
          <a:ln cap="flat" cmpd="sng" w="19050">
            <a:solidFill>
              <a:schemeClr val="dk2"/>
            </a:solidFill>
            <a:prstDash val="solid"/>
            <a:round/>
            <a:headEnd len="sm" w="sm" type="none"/>
            <a:tailEnd len="sm" w="sm" type="none"/>
          </a:ln>
        </p:spPr>
      </p:pic>
      <p:pic>
        <p:nvPicPr>
          <p:cNvPr id="173" name="Google Shape;173;p18"/>
          <p:cNvPicPr preferRelativeResize="0"/>
          <p:nvPr/>
        </p:nvPicPr>
        <p:blipFill>
          <a:blip r:embed="rId4">
            <a:alphaModFix/>
          </a:blip>
          <a:stretch>
            <a:fillRect/>
          </a:stretch>
        </p:blipFill>
        <p:spPr>
          <a:xfrm>
            <a:off x="7559553" y="2917775"/>
            <a:ext cx="1197525" cy="829400"/>
          </a:xfrm>
          <a:prstGeom prst="rect">
            <a:avLst/>
          </a:prstGeom>
          <a:noFill/>
          <a:ln cap="flat" cmpd="sng" w="19050">
            <a:solidFill>
              <a:schemeClr val="dk2"/>
            </a:solidFill>
            <a:prstDash val="solid"/>
            <a:round/>
            <a:headEnd len="sm" w="sm" type="none"/>
            <a:tailEnd len="sm" w="sm" type="none"/>
          </a:ln>
        </p:spPr>
      </p:pic>
      <p:graphicFrame>
        <p:nvGraphicFramePr>
          <p:cNvPr id="174" name="Google Shape;174;p18"/>
          <p:cNvGraphicFramePr/>
          <p:nvPr/>
        </p:nvGraphicFramePr>
        <p:xfrm>
          <a:off x="440000" y="965675"/>
          <a:ext cx="3000000" cy="3000000"/>
        </p:xfrm>
        <a:graphic>
          <a:graphicData uri="http://schemas.openxmlformats.org/drawingml/2006/table">
            <a:tbl>
              <a:tblPr>
                <a:noFill/>
                <a:tableStyleId>{9A3AE0E5-62F8-48B1-8A78-2DEA24370935}</a:tableStyleId>
              </a:tblPr>
              <a:tblGrid>
                <a:gridCol w="762300"/>
                <a:gridCol w="2511300"/>
                <a:gridCol w="2131450"/>
                <a:gridCol w="1574775"/>
              </a:tblGrid>
              <a:tr h="269975">
                <a:tc>
                  <a:txBody>
                    <a:bodyPr/>
                    <a:lstStyle/>
                    <a:p>
                      <a:pPr indent="0" lvl="0" marL="0" rtl="0" algn="l">
                        <a:spcBef>
                          <a:spcPts val="0"/>
                        </a:spcBef>
                        <a:spcAft>
                          <a:spcPts val="0"/>
                        </a:spcAft>
                        <a:buNone/>
                      </a:pPr>
                      <a:r>
                        <a:rPr b="1" lang="en" sz="900"/>
                        <a:t>Method</a:t>
                      </a:r>
                      <a:endParaRPr b="1" sz="900"/>
                    </a:p>
                  </a:txBody>
                  <a:tcPr marT="63500" marB="63500" marR="63500" marL="63500">
                    <a:solidFill>
                      <a:srgbClr val="F4CCCC"/>
                    </a:solidFill>
                  </a:tcPr>
                </a:tc>
                <a:tc>
                  <a:txBody>
                    <a:bodyPr/>
                    <a:lstStyle/>
                    <a:p>
                      <a:pPr indent="0" lvl="0" marL="0" rtl="0" algn="l">
                        <a:spcBef>
                          <a:spcPts val="0"/>
                        </a:spcBef>
                        <a:spcAft>
                          <a:spcPts val="0"/>
                        </a:spcAft>
                        <a:buNone/>
                      </a:pPr>
                      <a:r>
                        <a:rPr b="1" lang="en" sz="900"/>
                        <a:t>Description</a:t>
                      </a:r>
                      <a:endParaRPr b="1" sz="900"/>
                    </a:p>
                  </a:txBody>
                  <a:tcPr marT="63500" marB="63500" marR="63500" marL="63500">
                    <a:solidFill>
                      <a:srgbClr val="F4CCCC"/>
                    </a:solidFill>
                  </a:tcPr>
                </a:tc>
                <a:tc>
                  <a:txBody>
                    <a:bodyPr/>
                    <a:lstStyle/>
                    <a:p>
                      <a:pPr indent="0" lvl="0" marL="0" rtl="0" algn="l">
                        <a:spcBef>
                          <a:spcPts val="0"/>
                        </a:spcBef>
                        <a:spcAft>
                          <a:spcPts val="0"/>
                        </a:spcAft>
                        <a:buNone/>
                      </a:pPr>
                      <a:r>
                        <a:rPr b="1" lang="en" sz="900"/>
                        <a:t>Advantages</a:t>
                      </a:r>
                      <a:endParaRPr b="1" sz="900"/>
                    </a:p>
                  </a:txBody>
                  <a:tcPr marT="63500" marB="63500" marR="63500" marL="63500">
                    <a:solidFill>
                      <a:srgbClr val="F4CCCC"/>
                    </a:solidFill>
                  </a:tcPr>
                </a:tc>
                <a:tc>
                  <a:txBody>
                    <a:bodyPr/>
                    <a:lstStyle/>
                    <a:p>
                      <a:pPr indent="0" lvl="0" marL="0" rtl="0" algn="l">
                        <a:spcBef>
                          <a:spcPts val="0"/>
                        </a:spcBef>
                        <a:spcAft>
                          <a:spcPts val="0"/>
                        </a:spcAft>
                        <a:buNone/>
                      </a:pPr>
                      <a:r>
                        <a:rPr b="1" lang="en" sz="900"/>
                        <a:t>Disadvantages</a:t>
                      </a:r>
                      <a:endParaRPr b="1" sz="900"/>
                    </a:p>
                  </a:txBody>
                  <a:tcPr marT="63500" marB="63500" marR="63500" marL="63500">
                    <a:solidFill>
                      <a:srgbClr val="F4CCCC"/>
                    </a:solidFill>
                  </a:tcPr>
                </a:tc>
              </a:tr>
              <a:tr h="351975">
                <a:tc>
                  <a:txBody>
                    <a:bodyPr/>
                    <a:lstStyle/>
                    <a:p>
                      <a:pPr indent="0" lvl="0" marL="0" rtl="0" algn="l">
                        <a:spcBef>
                          <a:spcPts val="0"/>
                        </a:spcBef>
                        <a:spcAft>
                          <a:spcPts val="0"/>
                        </a:spcAft>
                        <a:buNone/>
                      </a:pPr>
                      <a:r>
                        <a:rPr b="1" lang="en" sz="900" u="sng"/>
                        <a:t>3C</a:t>
                      </a:r>
                      <a:endParaRPr b="1" sz="900" u="sng"/>
                    </a:p>
                  </a:txBody>
                  <a:tcPr marT="63500" marB="63500" marR="63500" marL="63500">
                    <a:solidFill>
                      <a:srgbClr val="FFFFFF"/>
                    </a:solidFill>
                  </a:tcPr>
                </a:tc>
                <a:tc>
                  <a:txBody>
                    <a:bodyPr/>
                    <a:lstStyle/>
                    <a:p>
                      <a:pPr indent="0" lvl="0" marL="0" rtl="0" algn="l">
                        <a:spcBef>
                          <a:spcPts val="0"/>
                        </a:spcBef>
                        <a:spcAft>
                          <a:spcPts val="0"/>
                        </a:spcAft>
                        <a:buNone/>
                      </a:pPr>
                      <a:r>
                        <a:rPr lang="en" sz="900"/>
                        <a:t>Used to study chromatin structure</a:t>
                      </a:r>
                      <a:endParaRPr sz="900"/>
                    </a:p>
                    <a:p>
                      <a:pPr indent="0" lvl="0" marL="0" rtl="0" algn="l">
                        <a:spcBef>
                          <a:spcPts val="0"/>
                        </a:spcBef>
                        <a:spcAft>
                          <a:spcPts val="0"/>
                        </a:spcAft>
                        <a:buNone/>
                      </a:pPr>
                      <a:r>
                        <a:rPr lang="en" sz="900"/>
                        <a:t>Basis for several derivative techniques</a:t>
                      </a:r>
                      <a:endParaRPr sz="900"/>
                    </a:p>
                  </a:txBody>
                  <a:tcPr marT="63500" marB="63500" marR="63500" marL="63500">
                    <a:solidFill>
                      <a:srgbClr val="FFFFFF"/>
                    </a:solidFill>
                  </a:tcPr>
                </a:tc>
                <a:tc>
                  <a:txBody>
                    <a:bodyPr/>
                    <a:lstStyle/>
                    <a:p>
                      <a:pPr indent="0" lvl="0" marL="0" rtl="0" algn="l">
                        <a:spcBef>
                          <a:spcPts val="0"/>
                        </a:spcBef>
                        <a:spcAft>
                          <a:spcPts val="0"/>
                        </a:spcAft>
                        <a:buNone/>
                      </a:pPr>
                      <a:r>
                        <a:rPr lang="en" sz="900"/>
                        <a:t>Highly Quantitative</a:t>
                      </a:r>
                      <a:endParaRPr sz="900"/>
                    </a:p>
                    <a:p>
                      <a:pPr indent="0" lvl="0" marL="0" rtl="0" algn="l">
                        <a:spcBef>
                          <a:spcPts val="0"/>
                        </a:spcBef>
                        <a:spcAft>
                          <a:spcPts val="0"/>
                        </a:spcAft>
                        <a:buNone/>
                      </a:pPr>
                      <a:r>
                        <a:rPr lang="en" sz="900"/>
                        <a:t>Easy Data Analysis</a:t>
                      </a:r>
                      <a:endParaRPr sz="900"/>
                    </a:p>
                  </a:txBody>
                  <a:tcPr marT="63500" marB="63500" marR="63500" marL="63500">
                    <a:solidFill>
                      <a:srgbClr val="FFFFFF"/>
                    </a:solidFill>
                  </a:tcPr>
                </a:tc>
                <a:tc>
                  <a:txBody>
                    <a:bodyPr/>
                    <a:lstStyle/>
                    <a:p>
                      <a:pPr indent="0" lvl="0" marL="0" rtl="0" algn="l">
                        <a:spcBef>
                          <a:spcPts val="0"/>
                        </a:spcBef>
                        <a:spcAft>
                          <a:spcPts val="0"/>
                        </a:spcAft>
                        <a:buNone/>
                      </a:pPr>
                      <a:r>
                        <a:rPr lang="en" sz="900"/>
                        <a:t>Large amount of input cells</a:t>
                      </a:r>
                      <a:endParaRPr sz="900"/>
                    </a:p>
                  </a:txBody>
                  <a:tcPr marT="63500" marB="63500" marR="63500" marL="63500">
                    <a:solidFill>
                      <a:srgbClr val="FFFFFF"/>
                    </a:solidFill>
                  </a:tcPr>
                </a:tc>
              </a:tr>
              <a:tr h="551475">
                <a:tc>
                  <a:txBody>
                    <a:bodyPr/>
                    <a:lstStyle/>
                    <a:p>
                      <a:pPr indent="0" lvl="0" marL="0" rtl="0" algn="l">
                        <a:spcBef>
                          <a:spcPts val="0"/>
                        </a:spcBef>
                        <a:spcAft>
                          <a:spcPts val="0"/>
                        </a:spcAft>
                        <a:buNone/>
                      </a:pPr>
                      <a:r>
                        <a:rPr b="1" lang="en" sz="900" u="sng"/>
                        <a:t>4C</a:t>
                      </a:r>
                      <a:endParaRPr b="1" sz="900" u="sng"/>
                    </a:p>
                  </a:txBody>
                  <a:tcPr marT="63500" marB="63500" marR="63500" marL="63500">
                    <a:solidFill>
                      <a:srgbClr val="FFFFFF"/>
                    </a:solidFill>
                  </a:tcPr>
                </a:tc>
                <a:tc>
                  <a:txBody>
                    <a:bodyPr/>
                    <a:lstStyle/>
                    <a:p>
                      <a:pPr indent="0" lvl="0" marL="0" rtl="0" algn="l">
                        <a:spcBef>
                          <a:spcPts val="0"/>
                        </a:spcBef>
                        <a:spcAft>
                          <a:spcPts val="0"/>
                        </a:spcAft>
                        <a:buNone/>
                      </a:pPr>
                      <a:r>
                        <a:rPr lang="en" sz="900"/>
                        <a:t>A derivative 3C method</a:t>
                      </a:r>
                      <a:endParaRPr sz="900"/>
                    </a:p>
                    <a:p>
                      <a:pPr indent="0" lvl="0" marL="0" rtl="0" algn="l">
                        <a:spcBef>
                          <a:spcPts val="0"/>
                        </a:spcBef>
                        <a:spcAft>
                          <a:spcPts val="0"/>
                        </a:spcAft>
                        <a:buNone/>
                      </a:pPr>
                      <a:r>
                        <a:rPr lang="en" sz="900"/>
                        <a:t>Designed to search the genome for sequences contacting a selected genomic site of interest</a:t>
                      </a:r>
                      <a:endParaRPr sz="900"/>
                    </a:p>
                  </a:txBody>
                  <a:tcPr marT="63500" marB="63500" marR="63500" marL="63500">
                    <a:solidFill>
                      <a:srgbClr val="FFFFFF"/>
                    </a:solidFill>
                  </a:tcPr>
                </a:tc>
                <a:tc>
                  <a:txBody>
                    <a:bodyPr/>
                    <a:lstStyle/>
                    <a:p>
                      <a:pPr indent="0" lvl="0" marL="0" rtl="0" algn="l">
                        <a:spcBef>
                          <a:spcPts val="0"/>
                        </a:spcBef>
                        <a:spcAft>
                          <a:spcPts val="0"/>
                        </a:spcAft>
                        <a:buNone/>
                      </a:pPr>
                      <a:r>
                        <a:rPr lang="en" sz="900"/>
                        <a:t>Modified and better protocol than 3C</a:t>
                      </a:r>
                      <a:endParaRPr sz="900"/>
                    </a:p>
                  </a:txBody>
                  <a:tcPr marT="63500" marB="63500" marR="63500" marL="63500">
                    <a:solidFill>
                      <a:srgbClr val="FFFFFF"/>
                    </a:solidFill>
                  </a:tcPr>
                </a:tc>
                <a:tc>
                  <a:txBody>
                    <a:bodyPr/>
                    <a:lstStyle/>
                    <a:p>
                      <a:pPr indent="0" lvl="0" marL="0" rtl="0" algn="l">
                        <a:spcBef>
                          <a:spcPts val="0"/>
                        </a:spcBef>
                        <a:spcAft>
                          <a:spcPts val="0"/>
                        </a:spcAft>
                        <a:buNone/>
                      </a:pPr>
                      <a:r>
                        <a:rPr lang="en" sz="900"/>
                        <a:t>Chromatin interactions must be close and stable to be detected</a:t>
                      </a:r>
                      <a:endParaRPr sz="900"/>
                    </a:p>
                  </a:txBody>
                  <a:tcPr marT="63500" marB="63500" marR="63500" marL="63500">
                    <a:solidFill>
                      <a:srgbClr val="FFFFFF"/>
                    </a:solidFill>
                  </a:tcPr>
                </a:tc>
              </a:tr>
              <a:tr h="524550">
                <a:tc>
                  <a:txBody>
                    <a:bodyPr/>
                    <a:lstStyle/>
                    <a:p>
                      <a:pPr indent="0" lvl="0" marL="0" rtl="0" algn="l">
                        <a:spcBef>
                          <a:spcPts val="0"/>
                        </a:spcBef>
                        <a:spcAft>
                          <a:spcPts val="0"/>
                        </a:spcAft>
                        <a:buNone/>
                      </a:pPr>
                      <a:r>
                        <a:rPr b="1" lang="en" sz="900" u="sng"/>
                        <a:t>5C </a:t>
                      </a:r>
                      <a:endParaRPr b="1" sz="900" u="sng"/>
                    </a:p>
                  </a:txBody>
                  <a:tcPr marT="63500" marB="63500" marR="63500" marL="63500">
                    <a:solidFill>
                      <a:srgbClr val="FFFFFF"/>
                    </a:solidFill>
                  </a:tcPr>
                </a:tc>
                <a:tc>
                  <a:txBody>
                    <a:bodyPr/>
                    <a:lstStyle/>
                    <a:p>
                      <a:pPr indent="0" lvl="0" marL="0" rtl="0" algn="l">
                        <a:spcBef>
                          <a:spcPts val="0"/>
                        </a:spcBef>
                        <a:spcAft>
                          <a:spcPts val="0"/>
                        </a:spcAft>
                        <a:buNone/>
                      </a:pPr>
                      <a:r>
                        <a:rPr lang="en" sz="900"/>
                        <a:t>Known as 3C-Carbon Copy.</a:t>
                      </a:r>
                      <a:endParaRPr sz="900"/>
                    </a:p>
                    <a:p>
                      <a:pPr indent="0" lvl="0" marL="0" rtl="0" algn="l">
                        <a:spcBef>
                          <a:spcPts val="0"/>
                        </a:spcBef>
                        <a:spcAft>
                          <a:spcPts val="0"/>
                        </a:spcAft>
                        <a:buNone/>
                      </a:pPr>
                      <a:r>
                        <a:rPr lang="en" sz="900"/>
                        <a:t>Detects interactions between all restriction fragments within a given region</a:t>
                      </a:r>
                      <a:endParaRPr sz="900"/>
                    </a:p>
                  </a:txBody>
                  <a:tcPr marT="63500" marB="63500" marR="63500" marL="63500">
                    <a:solidFill>
                      <a:srgbClr val="FFFFFF"/>
                    </a:solidFill>
                  </a:tcPr>
                </a:tc>
                <a:tc>
                  <a:txBody>
                    <a:bodyPr/>
                    <a:lstStyle/>
                    <a:p>
                      <a:pPr indent="0" lvl="0" marL="0" rtl="0" algn="l">
                        <a:spcBef>
                          <a:spcPts val="0"/>
                        </a:spcBef>
                        <a:spcAft>
                          <a:spcPts val="0"/>
                        </a:spcAft>
                        <a:buNone/>
                      </a:pPr>
                      <a:r>
                        <a:rPr lang="en" sz="900"/>
                        <a:t>High efficiency</a:t>
                      </a:r>
                      <a:endParaRPr sz="900"/>
                    </a:p>
                  </a:txBody>
                  <a:tcPr marT="63500" marB="63500" marR="63500" marL="63500">
                    <a:solidFill>
                      <a:srgbClr val="FFFFFF"/>
                    </a:solidFill>
                  </a:tcPr>
                </a:tc>
                <a:tc>
                  <a:txBody>
                    <a:bodyPr/>
                    <a:lstStyle/>
                    <a:p>
                      <a:pPr indent="0" lvl="0" marL="0" rtl="0" algn="l">
                        <a:spcBef>
                          <a:spcPts val="0"/>
                        </a:spcBef>
                        <a:spcAft>
                          <a:spcPts val="0"/>
                        </a:spcAft>
                        <a:buNone/>
                      </a:pPr>
                      <a:r>
                        <a:rPr lang="en" sz="900"/>
                        <a:t>Cannot detect contact larger than a few MBs</a:t>
                      </a:r>
                      <a:endParaRPr sz="900"/>
                    </a:p>
                  </a:txBody>
                  <a:tcPr marT="63500" marB="63500" marR="63500" marL="63500">
                    <a:solidFill>
                      <a:srgbClr val="FFFFFF"/>
                    </a:solidFill>
                  </a:tcPr>
                </a:tc>
              </a:tr>
              <a:tr h="525000">
                <a:tc>
                  <a:txBody>
                    <a:bodyPr/>
                    <a:lstStyle/>
                    <a:p>
                      <a:pPr indent="0" lvl="0" marL="0" rtl="0" algn="l">
                        <a:spcBef>
                          <a:spcPts val="0"/>
                        </a:spcBef>
                        <a:spcAft>
                          <a:spcPts val="0"/>
                        </a:spcAft>
                        <a:buNone/>
                      </a:pPr>
                      <a:r>
                        <a:rPr b="1" lang="en" sz="900" u="sng"/>
                        <a:t>Hi-C</a:t>
                      </a:r>
                      <a:endParaRPr b="1" sz="900" u="sng"/>
                    </a:p>
                  </a:txBody>
                  <a:tcPr marT="63500" marB="63500" marR="63500" marL="63500">
                    <a:solidFill>
                      <a:srgbClr val="FFFFFF"/>
                    </a:solidFill>
                  </a:tcPr>
                </a:tc>
                <a:tc>
                  <a:txBody>
                    <a:bodyPr/>
                    <a:lstStyle/>
                    <a:p>
                      <a:pPr indent="0" lvl="0" marL="0" rtl="0" algn="l">
                        <a:spcBef>
                          <a:spcPts val="0"/>
                        </a:spcBef>
                        <a:spcAft>
                          <a:spcPts val="0"/>
                        </a:spcAft>
                        <a:buNone/>
                      </a:pPr>
                      <a:r>
                        <a:rPr lang="en" sz="900"/>
                        <a:t>Capable of identifying long range interactions</a:t>
                      </a:r>
                      <a:endParaRPr sz="900"/>
                    </a:p>
                    <a:p>
                      <a:pPr indent="0" lvl="0" marL="0" rtl="0" algn="l">
                        <a:spcBef>
                          <a:spcPts val="0"/>
                        </a:spcBef>
                        <a:spcAft>
                          <a:spcPts val="0"/>
                        </a:spcAft>
                        <a:buNone/>
                      </a:pPr>
                      <a:r>
                        <a:rPr lang="en" sz="900"/>
                        <a:t>Used to analyze genome-wide chromatin organization</a:t>
                      </a:r>
                      <a:endParaRPr sz="900"/>
                    </a:p>
                  </a:txBody>
                  <a:tcPr marT="63500" marB="63500" marR="63500" marL="63500">
                    <a:solidFill>
                      <a:srgbClr val="FFFFFF"/>
                    </a:solidFill>
                  </a:tcPr>
                </a:tc>
                <a:tc>
                  <a:txBody>
                    <a:bodyPr/>
                    <a:lstStyle/>
                    <a:p>
                      <a:pPr indent="0" lvl="0" marL="0" rtl="0" algn="l">
                        <a:spcBef>
                          <a:spcPts val="0"/>
                        </a:spcBef>
                        <a:spcAft>
                          <a:spcPts val="0"/>
                        </a:spcAft>
                        <a:buNone/>
                      </a:pPr>
                      <a:r>
                        <a:rPr lang="en" sz="900"/>
                        <a:t>Interactions can be detected even over relatively large genomic-distances</a:t>
                      </a:r>
                      <a:endParaRPr sz="900"/>
                    </a:p>
                    <a:p>
                      <a:pPr indent="0" lvl="0" marL="0" rtl="0" algn="l">
                        <a:spcBef>
                          <a:spcPts val="0"/>
                        </a:spcBef>
                        <a:spcAft>
                          <a:spcPts val="0"/>
                        </a:spcAft>
                        <a:buNone/>
                      </a:pPr>
                      <a:r>
                        <a:rPr lang="en" sz="900"/>
                        <a:t>Can detect in-cis interactions and trans-interactions</a:t>
                      </a:r>
                      <a:endParaRPr sz="900"/>
                    </a:p>
                  </a:txBody>
                  <a:tcPr marT="63500" marB="63500" marR="63500" marL="63500">
                    <a:solidFill>
                      <a:srgbClr val="FFFFFF"/>
                    </a:solidFill>
                  </a:tcPr>
                </a:tc>
                <a:tc>
                  <a:txBody>
                    <a:bodyPr/>
                    <a:lstStyle/>
                    <a:p>
                      <a:pPr indent="0" lvl="0" marL="0" rtl="0" algn="l">
                        <a:spcBef>
                          <a:spcPts val="0"/>
                        </a:spcBef>
                        <a:spcAft>
                          <a:spcPts val="0"/>
                        </a:spcAft>
                        <a:buNone/>
                      </a:pPr>
                      <a:r>
                        <a:rPr lang="en" sz="900"/>
                        <a:t>Low resolution</a:t>
                      </a:r>
                      <a:endParaRPr sz="900"/>
                    </a:p>
                    <a:p>
                      <a:pPr indent="0" lvl="0" marL="0" rtl="0" algn="l">
                        <a:spcBef>
                          <a:spcPts val="0"/>
                        </a:spcBef>
                        <a:spcAft>
                          <a:spcPts val="0"/>
                        </a:spcAft>
                        <a:buNone/>
                      </a:pPr>
                      <a:r>
                        <a:rPr lang="en" sz="900"/>
                        <a:t>Deep sequencing needed</a:t>
                      </a:r>
                      <a:endParaRPr sz="900"/>
                    </a:p>
                  </a:txBody>
                  <a:tcPr marT="63500" marB="63500" marR="63500" marL="63500">
                    <a:solidFill>
                      <a:srgbClr val="FFFFFF"/>
                    </a:solidFill>
                  </a:tcPr>
                </a:tc>
              </a:tr>
              <a:tr h="498775">
                <a:tc>
                  <a:txBody>
                    <a:bodyPr/>
                    <a:lstStyle/>
                    <a:p>
                      <a:pPr indent="0" lvl="0" marL="0" rtl="0" algn="l">
                        <a:spcBef>
                          <a:spcPts val="0"/>
                        </a:spcBef>
                        <a:spcAft>
                          <a:spcPts val="0"/>
                        </a:spcAft>
                        <a:buNone/>
                      </a:pPr>
                      <a:r>
                        <a:rPr b="1" lang="en" sz="900" u="sng"/>
                        <a:t>Statistical Techniques</a:t>
                      </a:r>
                      <a:endParaRPr b="1" sz="900" u="sng"/>
                    </a:p>
                  </a:txBody>
                  <a:tcPr marT="63500" marB="63500" marR="63500" marL="63500">
                    <a:solidFill>
                      <a:srgbClr val="FFFFFF"/>
                    </a:solidFill>
                  </a:tcPr>
                </a:tc>
                <a:tc>
                  <a:txBody>
                    <a:bodyPr/>
                    <a:lstStyle/>
                    <a:p>
                      <a:pPr indent="0" lvl="0" marL="0" rtl="0" algn="l">
                        <a:spcBef>
                          <a:spcPts val="0"/>
                        </a:spcBef>
                        <a:spcAft>
                          <a:spcPts val="0"/>
                        </a:spcAft>
                        <a:buNone/>
                      </a:pPr>
                      <a:r>
                        <a:rPr lang="en" sz="900"/>
                        <a:t>Used in statistical analysis of raw research data.</a:t>
                      </a:r>
                      <a:endParaRPr sz="900"/>
                    </a:p>
                    <a:p>
                      <a:pPr indent="0" lvl="0" marL="0" rtl="0" algn="l">
                        <a:spcBef>
                          <a:spcPts val="0"/>
                        </a:spcBef>
                        <a:spcAft>
                          <a:spcPts val="0"/>
                        </a:spcAft>
                        <a:buNone/>
                      </a:pPr>
                      <a:r>
                        <a:rPr lang="en" sz="900"/>
                        <a:t>Provides different ways to assess the robustness of research outputs.</a:t>
                      </a:r>
                      <a:endParaRPr sz="900"/>
                    </a:p>
                  </a:txBody>
                  <a:tcPr marT="63500" marB="63500" marR="63500" marL="63500">
                    <a:solidFill>
                      <a:srgbClr val="FFFFFF"/>
                    </a:solidFill>
                  </a:tcPr>
                </a:tc>
                <a:tc>
                  <a:txBody>
                    <a:bodyPr/>
                    <a:lstStyle/>
                    <a:p>
                      <a:pPr indent="0" lvl="0" marL="0" rtl="0" algn="l">
                        <a:spcBef>
                          <a:spcPts val="0"/>
                        </a:spcBef>
                        <a:spcAft>
                          <a:spcPts val="0"/>
                        </a:spcAft>
                        <a:buNone/>
                      </a:pPr>
                      <a:r>
                        <a:rPr lang="en" sz="900"/>
                        <a:t>Flexibility - Fits data Better</a:t>
                      </a:r>
                      <a:endParaRPr sz="900"/>
                    </a:p>
                    <a:p>
                      <a:pPr indent="0" lvl="0" marL="0" rtl="0" algn="l">
                        <a:spcBef>
                          <a:spcPts val="0"/>
                        </a:spcBef>
                        <a:spcAft>
                          <a:spcPts val="0"/>
                        </a:spcAft>
                        <a:buNone/>
                      </a:pPr>
                      <a:r>
                        <a:rPr lang="en" sz="900"/>
                        <a:t>Can handle inputs of variable lengths</a:t>
                      </a:r>
                      <a:endParaRPr sz="900"/>
                    </a:p>
                  </a:txBody>
                  <a:tcPr marT="63500" marB="63500" marR="63500" marL="63500">
                    <a:solidFill>
                      <a:srgbClr val="FFFFFF"/>
                    </a:solidFill>
                  </a:tcPr>
                </a:tc>
                <a:tc>
                  <a:txBody>
                    <a:bodyPr/>
                    <a:lstStyle/>
                    <a:p>
                      <a:pPr indent="0" lvl="0" marL="0" rtl="0" algn="l">
                        <a:spcBef>
                          <a:spcPts val="0"/>
                        </a:spcBef>
                        <a:spcAft>
                          <a:spcPts val="0"/>
                        </a:spcAft>
                        <a:buNone/>
                      </a:pPr>
                      <a:r>
                        <a:rPr lang="en" sz="900"/>
                        <a:t>High memory and compute time</a:t>
                      </a:r>
                      <a:endParaRPr sz="900"/>
                    </a:p>
                  </a:txBody>
                  <a:tcPr marT="63500" marB="63500" marR="63500" marL="63500">
                    <a:solidFill>
                      <a:srgbClr val="FFFFFF"/>
                    </a:solidFill>
                  </a:tcPr>
                </a:tc>
              </a:tr>
              <a:tr h="550425">
                <a:tc>
                  <a:txBody>
                    <a:bodyPr/>
                    <a:lstStyle/>
                    <a:p>
                      <a:pPr indent="0" lvl="0" marL="0" rtl="0" algn="l">
                        <a:spcBef>
                          <a:spcPts val="0"/>
                        </a:spcBef>
                        <a:spcAft>
                          <a:spcPts val="0"/>
                        </a:spcAft>
                        <a:buNone/>
                      </a:pPr>
                      <a:r>
                        <a:rPr b="1" lang="en" sz="900" u="sng"/>
                        <a:t>Deep Learning</a:t>
                      </a:r>
                      <a:endParaRPr b="1" sz="900" u="sng"/>
                    </a:p>
                  </a:txBody>
                  <a:tcPr marT="63500" marB="63500" marR="63500" marL="63500">
                    <a:solidFill>
                      <a:srgbClr val="FFFFFF"/>
                    </a:solidFill>
                  </a:tcPr>
                </a:tc>
                <a:tc>
                  <a:txBody>
                    <a:bodyPr/>
                    <a:lstStyle/>
                    <a:p>
                      <a:pPr indent="0" lvl="0" marL="0" rtl="0" algn="l">
                        <a:spcBef>
                          <a:spcPts val="0"/>
                        </a:spcBef>
                        <a:spcAft>
                          <a:spcPts val="0"/>
                        </a:spcAft>
                        <a:buNone/>
                      </a:pPr>
                      <a:r>
                        <a:rPr lang="en" sz="900"/>
                        <a:t>Class of machine learning algorithms</a:t>
                      </a:r>
                      <a:endParaRPr sz="900"/>
                    </a:p>
                    <a:p>
                      <a:pPr indent="0" lvl="0" marL="0" rtl="0" algn="l">
                        <a:spcBef>
                          <a:spcPts val="0"/>
                        </a:spcBef>
                        <a:spcAft>
                          <a:spcPts val="0"/>
                        </a:spcAft>
                        <a:buNone/>
                      </a:pPr>
                      <a:r>
                        <a:rPr lang="en" sz="900"/>
                        <a:t>Create models with several hidden layers of neural networks to make accurate predictions.</a:t>
                      </a:r>
                      <a:endParaRPr sz="900"/>
                    </a:p>
                  </a:txBody>
                  <a:tcPr marT="63500" marB="63500" marR="63500" marL="63500">
                    <a:solidFill>
                      <a:srgbClr val="FFFFFF"/>
                    </a:solidFill>
                  </a:tcPr>
                </a:tc>
                <a:tc>
                  <a:txBody>
                    <a:bodyPr/>
                    <a:lstStyle/>
                    <a:p>
                      <a:pPr indent="0" lvl="0" marL="0" rtl="0" algn="l">
                        <a:spcBef>
                          <a:spcPts val="0"/>
                        </a:spcBef>
                        <a:spcAft>
                          <a:spcPts val="0"/>
                        </a:spcAft>
                        <a:buNone/>
                      </a:pPr>
                      <a:r>
                        <a:rPr lang="en" sz="900"/>
                        <a:t>Efficient at Delivering High-quality Results</a:t>
                      </a:r>
                      <a:endParaRPr sz="900"/>
                    </a:p>
                    <a:p>
                      <a:pPr indent="0" lvl="0" marL="0" rtl="0" algn="l">
                        <a:spcBef>
                          <a:spcPts val="0"/>
                        </a:spcBef>
                        <a:spcAft>
                          <a:spcPts val="0"/>
                        </a:spcAft>
                        <a:buNone/>
                      </a:pPr>
                      <a:r>
                        <a:rPr lang="en" sz="900"/>
                        <a:t>Best Results with Unstructured Data</a:t>
                      </a:r>
                      <a:endParaRPr sz="900"/>
                    </a:p>
                    <a:p>
                      <a:pPr indent="0" lvl="0" marL="0" rtl="0" algn="l">
                        <a:spcBef>
                          <a:spcPts val="0"/>
                        </a:spcBef>
                        <a:spcAft>
                          <a:spcPts val="0"/>
                        </a:spcAft>
                        <a:buNone/>
                      </a:pPr>
                      <a:r>
                        <a:rPr lang="en" sz="900"/>
                        <a:t>No Need for Feature Engineering</a:t>
                      </a:r>
                      <a:endParaRPr sz="900"/>
                    </a:p>
                  </a:txBody>
                  <a:tcPr marT="63500" marB="63500" marR="63500" marL="63500">
                    <a:solidFill>
                      <a:srgbClr val="FFFFFF"/>
                    </a:solidFill>
                  </a:tcPr>
                </a:tc>
                <a:tc>
                  <a:txBody>
                    <a:bodyPr/>
                    <a:lstStyle/>
                    <a:p>
                      <a:pPr indent="0" lvl="0" marL="0" rtl="0" algn="l">
                        <a:spcBef>
                          <a:spcPts val="0"/>
                        </a:spcBef>
                        <a:spcAft>
                          <a:spcPts val="0"/>
                        </a:spcAft>
                        <a:buNone/>
                      </a:pPr>
                      <a:r>
                        <a:rPr lang="en" sz="900"/>
                        <a:t>Requires very large amount of data</a:t>
                      </a:r>
                      <a:endParaRPr sz="900"/>
                    </a:p>
                    <a:p>
                      <a:pPr indent="0" lvl="0" marL="0" rtl="0" algn="l">
                        <a:spcBef>
                          <a:spcPts val="0"/>
                        </a:spcBef>
                        <a:spcAft>
                          <a:spcPts val="0"/>
                        </a:spcAft>
                        <a:buNone/>
                      </a:pPr>
                      <a:r>
                        <a:rPr lang="en" sz="900"/>
                        <a:t>Extremely expensive to train due to complex data models</a:t>
                      </a:r>
                      <a:endParaRPr sz="900"/>
                    </a:p>
                  </a:txBody>
                  <a:tcPr marT="63500" marB="63500" marR="63500" marL="63500">
                    <a:solidFill>
                      <a:srgbClr val="FFFFFF"/>
                    </a:solidFill>
                  </a:tcPr>
                </a:tc>
              </a:tr>
            </a:tbl>
          </a:graphicData>
        </a:graphic>
      </p:graphicFrame>
      <p:pic>
        <p:nvPicPr>
          <p:cNvPr id="175" name="Google Shape;175;p18"/>
          <p:cNvPicPr preferRelativeResize="0"/>
          <p:nvPr/>
        </p:nvPicPr>
        <p:blipFill>
          <a:blip r:embed="rId5">
            <a:alphaModFix/>
          </a:blip>
          <a:stretch>
            <a:fillRect/>
          </a:stretch>
        </p:blipFill>
        <p:spPr>
          <a:xfrm>
            <a:off x="8175656" y="255986"/>
            <a:ext cx="701645" cy="756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819150" y="362925"/>
            <a:ext cx="7505700" cy="54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Motivation</a:t>
            </a:r>
            <a:endParaRPr b="1" u="sng"/>
          </a:p>
        </p:txBody>
      </p:sp>
      <p:sp>
        <p:nvSpPr>
          <p:cNvPr id="181" name="Google Shape;181;p19"/>
          <p:cNvSpPr txBox="1"/>
          <p:nvPr/>
        </p:nvSpPr>
        <p:spPr>
          <a:xfrm>
            <a:off x="542400" y="929200"/>
            <a:ext cx="5934000" cy="2696700"/>
          </a:xfrm>
          <a:prstGeom prst="rect">
            <a:avLst/>
          </a:prstGeom>
          <a:solidFill>
            <a:srgbClr val="F4CCCC"/>
          </a:solid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SzPts val="1600"/>
              <a:buChar char="●"/>
            </a:pPr>
            <a:r>
              <a:rPr lang="en" sz="1600"/>
              <a:t>Genes account for only 2% of the genomes</a:t>
            </a:r>
            <a:endParaRPr sz="1600"/>
          </a:p>
          <a:p>
            <a:pPr indent="-330200" lvl="0" marL="457200" rtl="0" algn="just">
              <a:lnSpc>
                <a:spcPct val="115000"/>
              </a:lnSpc>
              <a:spcBef>
                <a:spcPts val="0"/>
              </a:spcBef>
              <a:spcAft>
                <a:spcPts val="0"/>
              </a:spcAft>
              <a:buSzPts val="1600"/>
              <a:buChar char="●"/>
            </a:pPr>
            <a:r>
              <a:rPr lang="en" sz="1600"/>
              <a:t>Majority of the Diseases and disorders are caused by incorrect gene expression.</a:t>
            </a:r>
            <a:endParaRPr sz="1600"/>
          </a:p>
          <a:p>
            <a:pPr indent="-330200" lvl="0" marL="457200" rtl="0" algn="just">
              <a:lnSpc>
                <a:spcPct val="115000"/>
              </a:lnSpc>
              <a:spcBef>
                <a:spcPts val="0"/>
              </a:spcBef>
              <a:spcAft>
                <a:spcPts val="0"/>
              </a:spcAft>
              <a:buSzPts val="1600"/>
              <a:buChar char="●"/>
            </a:pPr>
            <a:r>
              <a:rPr lang="en" sz="1600"/>
              <a:t>All chronic diseases are </a:t>
            </a:r>
            <a:r>
              <a:rPr lang="en" sz="1600"/>
              <a:t>believed</a:t>
            </a:r>
            <a:r>
              <a:rPr lang="en" sz="1600"/>
              <a:t> to be caused by mis regulation of genes. </a:t>
            </a:r>
            <a:endParaRPr sz="1600"/>
          </a:p>
          <a:p>
            <a:pPr indent="-330200" lvl="0" marL="457200" rtl="0" algn="just">
              <a:lnSpc>
                <a:spcPct val="115000"/>
              </a:lnSpc>
              <a:spcBef>
                <a:spcPts val="0"/>
              </a:spcBef>
              <a:spcAft>
                <a:spcPts val="0"/>
              </a:spcAft>
              <a:buSzPts val="1600"/>
              <a:buChar char="●"/>
            </a:pPr>
            <a:r>
              <a:rPr lang="en" sz="1600"/>
              <a:t>We can describe how the non-coding portion of our DNA by investigating the transcription factors.</a:t>
            </a:r>
            <a:endParaRPr sz="1600"/>
          </a:p>
          <a:p>
            <a:pPr indent="-330200" lvl="0" marL="457200" rtl="0" algn="just">
              <a:lnSpc>
                <a:spcPct val="115000"/>
              </a:lnSpc>
              <a:spcBef>
                <a:spcPts val="0"/>
              </a:spcBef>
              <a:spcAft>
                <a:spcPts val="0"/>
              </a:spcAft>
              <a:buSzPts val="1600"/>
              <a:buChar char="●"/>
            </a:pPr>
            <a:r>
              <a:rPr lang="en" sz="1600"/>
              <a:t>So there is a need to explore genomic sequences at TAD boundaries.</a:t>
            </a:r>
            <a:endParaRPr sz="1700"/>
          </a:p>
        </p:txBody>
      </p:sp>
      <p:pic>
        <p:nvPicPr>
          <p:cNvPr id="182" name="Google Shape;182;p19"/>
          <p:cNvPicPr preferRelativeResize="0"/>
          <p:nvPr/>
        </p:nvPicPr>
        <p:blipFill>
          <a:blip r:embed="rId3">
            <a:alphaModFix/>
          </a:blip>
          <a:stretch>
            <a:fillRect/>
          </a:stretch>
        </p:blipFill>
        <p:spPr>
          <a:xfrm>
            <a:off x="6797175" y="1287400"/>
            <a:ext cx="1926549" cy="2568700"/>
          </a:xfrm>
          <a:prstGeom prst="rect">
            <a:avLst/>
          </a:prstGeom>
          <a:noFill/>
          <a:ln cap="flat" cmpd="sng" w="19050">
            <a:solidFill>
              <a:schemeClr val="dk2"/>
            </a:solidFill>
            <a:prstDash val="solid"/>
            <a:round/>
            <a:headEnd len="sm" w="sm" type="none"/>
            <a:tailEnd len="sm" w="sm" type="none"/>
          </a:ln>
        </p:spPr>
      </p:pic>
      <p:sp>
        <p:nvSpPr>
          <p:cNvPr id="183" name="Google Shape;183;p19"/>
          <p:cNvSpPr/>
          <p:nvPr/>
        </p:nvSpPr>
        <p:spPr>
          <a:xfrm>
            <a:off x="574201" y="3700050"/>
            <a:ext cx="5902200" cy="11352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
          <p:cNvSpPr txBox="1"/>
          <p:nvPr/>
        </p:nvSpPr>
        <p:spPr>
          <a:xfrm>
            <a:off x="504375" y="3700051"/>
            <a:ext cx="59022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u="sng">
                <a:latin typeface="Calibri"/>
                <a:ea typeface="Calibri"/>
                <a:cs typeface="Calibri"/>
                <a:sym typeface="Calibri"/>
              </a:rPr>
              <a:t>Existing Solutions from the Problem: </a:t>
            </a:r>
            <a:r>
              <a:rPr lang="en" sz="1300">
                <a:latin typeface="Calibri"/>
                <a:ea typeface="Calibri"/>
                <a:cs typeface="Calibri"/>
                <a:sym typeface="Calibri"/>
              </a:rPr>
              <a:t> </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3C-based methods</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4C [chromosome conformation capture-on-chip]</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5C [chromosome conformation capture carbon copy]</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HiC</a:t>
            </a:r>
            <a:endParaRPr sz="1300">
              <a:latin typeface="Calibri"/>
              <a:ea typeface="Calibri"/>
              <a:cs typeface="Calibri"/>
              <a:sym typeface="Calibri"/>
            </a:endParaRPr>
          </a:p>
        </p:txBody>
      </p:sp>
      <p:pic>
        <p:nvPicPr>
          <p:cNvPr id="185" name="Google Shape;185;p19"/>
          <p:cNvPicPr preferRelativeResize="0"/>
          <p:nvPr/>
        </p:nvPicPr>
        <p:blipFill>
          <a:blip r:embed="rId4">
            <a:alphaModFix/>
          </a:blip>
          <a:stretch>
            <a:fillRect/>
          </a:stretch>
        </p:blipFill>
        <p:spPr>
          <a:xfrm>
            <a:off x="8175656" y="255986"/>
            <a:ext cx="701645" cy="756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p:nvPr/>
        </p:nvSpPr>
        <p:spPr>
          <a:xfrm>
            <a:off x="317825" y="1012850"/>
            <a:ext cx="8217000" cy="3484200"/>
          </a:xfrm>
          <a:prstGeom prst="roundRect">
            <a:avLst>
              <a:gd fmla="val 16667"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txBox="1"/>
          <p:nvPr>
            <p:ph type="title"/>
          </p:nvPr>
        </p:nvSpPr>
        <p:spPr>
          <a:xfrm>
            <a:off x="819150" y="362925"/>
            <a:ext cx="7505700" cy="54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Formation of Problem Statement</a:t>
            </a:r>
            <a:endParaRPr b="1" u="sng"/>
          </a:p>
        </p:txBody>
      </p:sp>
      <p:sp>
        <p:nvSpPr>
          <p:cNvPr id="192" name="Google Shape;192;p20"/>
          <p:cNvSpPr txBox="1"/>
          <p:nvPr/>
        </p:nvSpPr>
        <p:spPr>
          <a:xfrm>
            <a:off x="480506" y="1042625"/>
            <a:ext cx="8034900" cy="3458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Thus, our </a:t>
            </a:r>
            <a:r>
              <a:rPr b="1" lang="en">
                <a:latin typeface="Nunito"/>
                <a:ea typeface="Nunito"/>
                <a:cs typeface="Nunito"/>
                <a:sym typeface="Nunito"/>
              </a:rPr>
              <a:t>Problem Statement</a:t>
            </a:r>
            <a:r>
              <a:rPr lang="en">
                <a:latin typeface="Nunito"/>
                <a:ea typeface="Nunito"/>
                <a:cs typeface="Nunito"/>
                <a:sym typeface="Nunito"/>
              </a:rPr>
              <a:t> is as follows: </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i="1" lang="en">
                <a:latin typeface="Nunito"/>
                <a:ea typeface="Nunito"/>
                <a:cs typeface="Nunito"/>
                <a:sym typeface="Nunito"/>
              </a:rPr>
              <a:t>“</a:t>
            </a:r>
            <a:r>
              <a:rPr i="1" lang="en">
                <a:latin typeface="Nunito"/>
                <a:ea typeface="Nunito"/>
                <a:cs typeface="Nunito"/>
                <a:sym typeface="Nunito"/>
              </a:rPr>
              <a:t>To identify the regions governing gene regulation and classify them as diseased and non- diseased.”</a:t>
            </a:r>
            <a:r>
              <a:rPr i="1" lang="en" sz="1500">
                <a:latin typeface="Nunito"/>
                <a:ea typeface="Nunito"/>
                <a:cs typeface="Nunito"/>
                <a:sym typeface="Nunito"/>
              </a:rPr>
              <a:t> </a:t>
            </a:r>
            <a:endParaRPr i="1" sz="1500">
              <a:latin typeface="Nunito"/>
              <a:ea typeface="Nunito"/>
              <a:cs typeface="Nunito"/>
              <a:sym typeface="Nunito"/>
            </a:endParaRPr>
          </a:p>
          <a:p>
            <a:pPr indent="0" lvl="0" marL="0" rtl="0" algn="l">
              <a:spcBef>
                <a:spcPts val="0"/>
              </a:spcBef>
              <a:spcAft>
                <a:spcPts val="0"/>
              </a:spcAft>
              <a:buNone/>
            </a:pPr>
            <a:r>
              <a:t/>
            </a:r>
            <a:endParaRPr sz="1500">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The </a:t>
            </a:r>
            <a:r>
              <a:rPr b="1" lang="en">
                <a:latin typeface="Nunito"/>
                <a:ea typeface="Nunito"/>
                <a:cs typeface="Nunito"/>
                <a:sym typeface="Nunito"/>
              </a:rPr>
              <a:t>Objectives</a:t>
            </a:r>
            <a:r>
              <a:rPr lang="en">
                <a:latin typeface="Nunito"/>
                <a:ea typeface="Nunito"/>
                <a:cs typeface="Nunito"/>
                <a:sym typeface="Nunito"/>
              </a:rPr>
              <a:t> being covered are : </a:t>
            </a:r>
            <a:endParaRPr>
              <a:latin typeface="Nunito"/>
              <a:ea typeface="Nunito"/>
              <a:cs typeface="Nunito"/>
              <a:sym typeface="Nunito"/>
            </a:endParaRPr>
          </a:p>
          <a:p>
            <a:pPr indent="-317500" lvl="0" marL="457200" rtl="0" algn="just">
              <a:lnSpc>
                <a:spcPct val="115000"/>
              </a:lnSpc>
              <a:spcBef>
                <a:spcPts val="0"/>
              </a:spcBef>
              <a:spcAft>
                <a:spcPts val="0"/>
              </a:spcAft>
              <a:buSzPts val="1400"/>
              <a:buFont typeface="Nunito"/>
              <a:buChar char="●"/>
            </a:pPr>
            <a:r>
              <a:rPr lang="en">
                <a:latin typeface="Nunito"/>
                <a:ea typeface="Nunito"/>
                <a:cs typeface="Nunito"/>
                <a:sym typeface="Nunito"/>
              </a:rPr>
              <a:t>Learn how to model biological sequencing and DNA data. Understand their underlying properties and how to find patterns in them</a:t>
            </a:r>
            <a:endParaRPr>
              <a:latin typeface="Nunito"/>
              <a:ea typeface="Nunito"/>
              <a:cs typeface="Nunito"/>
              <a:sym typeface="Nunito"/>
            </a:endParaRPr>
          </a:p>
          <a:p>
            <a:pPr indent="-317500" lvl="0" marL="457200" rtl="0" algn="just">
              <a:lnSpc>
                <a:spcPct val="115000"/>
              </a:lnSpc>
              <a:spcBef>
                <a:spcPts val="0"/>
              </a:spcBef>
              <a:spcAft>
                <a:spcPts val="0"/>
              </a:spcAft>
              <a:buSzPts val="1400"/>
              <a:buFont typeface="Nunito"/>
              <a:buChar char="●"/>
            </a:pPr>
            <a:r>
              <a:rPr lang="en">
                <a:latin typeface="Nunito"/>
                <a:ea typeface="Nunito"/>
                <a:cs typeface="Nunito"/>
                <a:sym typeface="Nunito"/>
              </a:rPr>
              <a:t>Efficiently use deep learning algorithms to distinguish TADs and their boundaries.</a:t>
            </a:r>
            <a:endParaRPr>
              <a:latin typeface="Nunito"/>
              <a:ea typeface="Nunito"/>
              <a:cs typeface="Nunito"/>
              <a:sym typeface="Nunito"/>
            </a:endParaRPr>
          </a:p>
          <a:p>
            <a:pPr indent="-317500" lvl="0" marL="457200" rtl="0" algn="just">
              <a:lnSpc>
                <a:spcPct val="115000"/>
              </a:lnSpc>
              <a:spcBef>
                <a:spcPts val="0"/>
              </a:spcBef>
              <a:spcAft>
                <a:spcPts val="0"/>
              </a:spcAft>
              <a:buSzPts val="1400"/>
              <a:buFont typeface="Nunito"/>
              <a:buChar char="●"/>
            </a:pPr>
            <a:r>
              <a:rPr lang="en">
                <a:latin typeface="Nunito"/>
                <a:ea typeface="Nunito"/>
                <a:cs typeface="Nunito"/>
                <a:sym typeface="Nunito"/>
              </a:rPr>
              <a:t>Classify genomic sequences as potentially interacting regions or non-interacting regions</a:t>
            </a:r>
            <a:endParaRPr>
              <a:latin typeface="Nunito"/>
              <a:ea typeface="Nunito"/>
              <a:cs typeface="Nunito"/>
              <a:sym typeface="Nunito"/>
            </a:endParaRPr>
          </a:p>
          <a:p>
            <a:pPr indent="-317500" lvl="0" marL="457200" rtl="0" algn="just">
              <a:lnSpc>
                <a:spcPct val="115000"/>
              </a:lnSpc>
              <a:spcBef>
                <a:spcPts val="0"/>
              </a:spcBef>
              <a:spcAft>
                <a:spcPts val="0"/>
              </a:spcAft>
              <a:buSzPts val="1400"/>
              <a:buFont typeface="Nunito"/>
              <a:buChar char="●"/>
            </a:pPr>
            <a:r>
              <a:rPr lang="en">
                <a:latin typeface="Nunito"/>
                <a:ea typeface="Nunito"/>
                <a:cs typeface="Nunito"/>
                <a:sym typeface="Nunito"/>
              </a:rPr>
              <a:t>Find which traits of TADs in these regions make them more interactive.</a:t>
            </a:r>
            <a:endParaRPr>
              <a:latin typeface="Nunito"/>
              <a:ea typeface="Nunito"/>
              <a:cs typeface="Nunito"/>
              <a:sym typeface="Nunito"/>
            </a:endParaRPr>
          </a:p>
          <a:p>
            <a:pPr indent="-317500" lvl="0" marL="457200" rtl="0" algn="just">
              <a:lnSpc>
                <a:spcPct val="115000"/>
              </a:lnSpc>
              <a:spcBef>
                <a:spcPts val="0"/>
              </a:spcBef>
              <a:spcAft>
                <a:spcPts val="0"/>
              </a:spcAft>
              <a:buSzPts val="1400"/>
              <a:buFont typeface="Nunito"/>
              <a:buChar char="●"/>
            </a:pPr>
            <a:r>
              <a:rPr lang="en">
                <a:latin typeface="Nunito"/>
                <a:ea typeface="Nunito"/>
                <a:cs typeface="Nunito"/>
                <a:sym typeface="Nunito"/>
              </a:rPr>
              <a:t>Understand how these specific regions influence gene regulation.</a:t>
            </a:r>
            <a:endParaRPr>
              <a:latin typeface="Nunito"/>
              <a:ea typeface="Nunito"/>
              <a:cs typeface="Nunito"/>
              <a:sym typeface="Nunito"/>
            </a:endParaRPr>
          </a:p>
          <a:p>
            <a:pPr indent="-317500" lvl="0" marL="457200" rtl="0" algn="just">
              <a:lnSpc>
                <a:spcPct val="115000"/>
              </a:lnSpc>
              <a:spcBef>
                <a:spcPts val="0"/>
              </a:spcBef>
              <a:spcAft>
                <a:spcPts val="0"/>
              </a:spcAft>
              <a:buSzPts val="1400"/>
              <a:buFont typeface="Nunito"/>
              <a:buChar char="●"/>
            </a:pPr>
            <a:r>
              <a:rPr lang="en">
                <a:latin typeface="Nunito"/>
                <a:ea typeface="Nunito"/>
                <a:cs typeface="Nunito"/>
                <a:sym typeface="Nunito"/>
              </a:rPr>
              <a:t>Find genomic sequence properties which influence the transformation of a cell into a diseased cell.</a:t>
            </a:r>
            <a:endParaRPr sz="1500">
              <a:latin typeface="Nunito"/>
              <a:ea typeface="Nunito"/>
              <a:cs typeface="Nunito"/>
              <a:sym typeface="Nunito"/>
            </a:endParaRPr>
          </a:p>
        </p:txBody>
      </p:sp>
      <p:pic>
        <p:nvPicPr>
          <p:cNvPr id="193" name="Google Shape;193;p20"/>
          <p:cNvPicPr preferRelativeResize="0"/>
          <p:nvPr/>
        </p:nvPicPr>
        <p:blipFill>
          <a:blip r:embed="rId3">
            <a:alphaModFix/>
          </a:blip>
          <a:stretch>
            <a:fillRect/>
          </a:stretch>
        </p:blipFill>
        <p:spPr>
          <a:xfrm>
            <a:off x="8175656" y="255986"/>
            <a:ext cx="701645" cy="756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1"/>
          <p:cNvSpPr/>
          <p:nvPr/>
        </p:nvSpPr>
        <p:spPr>
          <a:xfrm>
            <a:off x="6223700" y="1788000"/>
            <a:ext cx="2257800" cy="1567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
          <p:cNvSpPr/>
          <p:nvPr/>
        </p:nvSpPr>
        <p:spPr>
          <a:xfrm>
            <a:off x="465150" y="1762450"/>
            <a:ext cx="2339700" cy="16536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
          <p:cNvSpPr/>
          <p:nvPr/>
        </p:nvSpPr>
        <p:spPr>
          <a:xfrm>
            <a:off x="3361686" y="1788000"/>
            <a:ext cx="2305200" cy="15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
          <p:cNvSpPr txBox="1"/>
          <p:nvPr/>
        </p:nvSpPr>
        <p:spPr>
          <a:xfrm>
            <a:off x="852225" y="2281450"/>
            <a:ext cx="183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Hi-C Experimental Data</a:t>
            </a:r>
            <a:endParaRPr>
              <a:latin typeface="Calibri"/>
              <a:ea typeface="Calibri"/>
              <a:cs typeface="Calibri"/>
              <a:sym typeface="Calibri"/>
            </a:endParaRPr>
          </a:p>
        </p:txBody>
      </p:sp>
      <p:sp>
        <p:nvSpPr>
          <p:cNvPr id="202" name="Google Shape;202;p21"/>
          <p:cNvSpPr txBox="1"/>
          <p:nvPr/>
        </p:nvSpPr>
        <p:spPr>
          <a:xfrm>
            <a:off x="3755175" y="2103275"/>
            <a:ext cx="1832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Model: Classification into diseased or non-diseased cell</a:t>
            </a:r>
            <a:endParaRPr>
              <a:latin typeface="Calibri"/>
              <a:ea typeface="Calibri"/>
              <a:cs typeface="Calibri"/>
              <a:sym typeface="Calibri"/>
            </a:endParaRPr>
          </a:p>
        </p:txBody>
      </p:sp>
      <p:sp>
        <p:nvSpPr>
          <p:cNvPr id="203" name="Google Shape;203;p21"/>
          <p:cNvSpPr txBox="1"/>
          <p:nvPr/>
        </p:nvSpPr>
        <p:spPr>
          <a:xfrm>
            <a:off x="6374175" y="2065900"/>
            <a:ext cx="2047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Understanding the classification output, explore WHAT caused the classification</a:t>
            </a:r>
            <a:endParaRPr>
              <a:latin typeface="Calibri"/>
              <a:ea typeface="Calibri"/>
              <a:cs typeface="Calibri"/>
              <a:sym typeface="Calibri"/>
            </a:endParaRPr>
          </a:p>
        </p:txBody>
      </p:sp>
      <p:sp>
        <p:nvSpPr>
          <p:cNvPr id="204" name="Google Shape;204;p21"/>
          <p:cNvSpPr txBox="1"/>
          <p:nvPr/>
        </p:nvSpPr>
        <p:spPr>
          <a:xfrm>
            <a:off x="1284150" y="1881250"/>
            <a:ext cx="7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INPUT</a:t>
            </a:r>
            <a:endParaRPr>
              <a:latin typeface="Calibri"/>
              <a:ea typeface="Calibri"/>
              <a:cs typeface="Calibri"/>
              <a:sym typeface="Calibri"/>
            </a:endParaRPr>
          </a:p>
        </p:txBody>
      </p:sp>
      <p:sp>
        <p:nvSpPr>
          <p:cNvPr id="205" name="Google Shape;205;p21"/>
          <p:cNvSpPr txBox="1"/>
          <p:nvPr/>
        </p:nvSpPr>
        <p:spPr>
          <a:xfrm>
            <a:off x="3858588" y="1838500"/>
            <a:ext cx="193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CLASSIFICATION</a:t>
            </a:r>
            <a:endParaRPr>
              <a:latin typeface="Calibri"/>
              <a:ea typeface="Calibri"/>
              <a:cs typeface="Calibri"/>
              <a:sym typeface="Calibri"/>
            </a:endParaRPr>
          </a:p>
        </p:txBody>
      </p:sp>
      <p:sp>
        <p:nvSpPr>
          <p:cNvPr id="206" name="Google Shape;206;p21"/>
          <p:cNvSpPr txBox="1"/>
          <p:nvPr/>
        </p:nvSpPr>
        <p:spPr>
          <a:xfrm>
            <a:off x="6430125" y="1788000"/>
            <a:ext cx="193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EXPLAINABLE AI</a:t>
            </a:r>
            <a:endParaRPr>
              <a:latin typeface="Calibri"/>
              <a:ea typeface="Calibri"/>
              <a:cs typeface="Calibri"/>
              <a:sym typeface="Calibri"/>
            </a:endParaRPr>
          </a:p>
        </p:txBody>
      </p:sp>
      <p:sp>
        <p:nvSpPr>
          <p:cNvPr id="207" name="Google Shape;207;p21"/>
          <p:cNvSpPr/>
          <p:nvPr/>
        </p:nvSpPr>
        <p:spPr>
          <a:xfrm>
            <a:off x="2866050" y="2444500"/>
            <a:ext cx="434400" cy="2895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
          <p:cNvSpPr/>
          <p:nvPr/>
        </p:nvSpPr>
        <p:spPr>
          <a:xfrm>
            <a:off x="5728088" y="2509000"/>
            <a:ext cx="434400" cy="2895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
          <p:cNvSpPr txBox="1"/>
          <p:nvPr>
            <p:ph type="title"/>
          </p:nvPr>
        </p:nvSpPr>
        <p:spPr>
          <a:xfrm>
            <a:off x="819150" y="268325"/>
            <a:ext cx="7505700" cy="54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Proposed Methodology</a:t>
            </a:r>
            <a:endParaRPr b="1" u="sng"/>
          </a:p>
        </p:txBody>
      </p:sp>
      <p:pic>
        <p:nvPicPr>
          <p:cNvPr id="210" name="Google Shape;210;p21"/>
          <p:cNvPicPr preferRelativeResize="0"/>
          <p:nvPr/>
        </p:nvPicPr>
        <p:blipFill>
          <a:blip r:embed="rId3">
            <a:alphaModFix/>
          </a:blip>
          <a:stretch>
            <a:fillRect/>
          </a:stretch>
        </p:blipFill>
        <p:spPr>
          <a:xfrm>
            <a:off x="8175656" y="255986"/>
            <a:ext cx="701645" cy="756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