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8"/>
  </p:notesMasterIdLst>
  <p:sldIdLst>
    <p:sldId id="256" r:id="rId2"/>
    <p:sldId id="274" r:id="rId3"/>
    <p:sldId id="281" r:id="rId4"/>
    <p:sldId id="280" r:id="rId5"/>
    <p:sldId id="279" r:id="rId6"/>
    <p:sldId id="260" r:id="rId7"/>
    <p:sldId id="275" r:id="rId8"/>
    <p:sldId id="261" r:id="rId9"/>
    <p:sldId id="272" r:id="rId10"/>
    <p:sldId id="282" r:id="rId11"/>
    <p:sldId id="268" r:id="rId12"/>
    <p:sldId id="283" r:id="rId13"/>
    <p:sldId id="278" r:id="rId14"/>
    <p:sldId id="269" r:id="rId15"/>
    <p:sldId id="284" r:id="rId16"/>
    <p:sldId id="285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0BAD1-0067-8C68-F5FC-ACE4BA634986}" v="128" dt="2023-11-21T10:48:47.784"/>
    <p1510:client id="{6EFFFBC9-199E-8CDE-AFF4-734A461D43A9}" v="433" dt="2023-11-21T12:07:50.263"/>
    <p1510:client id="{CEBA5C2E-94AB-6F45-8EA1-E16149E7F867}" v="3151" dt="2023-11-21T12:09:22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ABAB7-B3A3-4912-B246-FFEBCC6B69E1}" type="datetimeFigureOut">
              <a:t>21.11.23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8F60-73E2-4499-99A3-B3AE2808F5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Video Game market overview </a:t>
            </a:r>
          </a:p>
          <a:p>
            <a:r>
              <a:rPr lang="en-US"/>
              <a:t>2. </a:t>
            </a:r>
            <a:r>
              <a:rPr lang="en-US" err="1"/>
              <a:t>Deepdive</a:t>
            </a:r>
            <a:r>
              <a:rPr lang="en-US"/>
              <a:t> on console market</a:t>
            </a:r>
          </a:p>
          <a:p>
            <a:r>
              <a:rPr lang="en-US"/>
              <a:t>3. deeper look into products</a:t>
            </a:r>
          </a:p>
          <a:p>
            <a:r>
              <a:rPr lang="en-US"/>
              <a:t>4. PS4/PS5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5. console sales progress over time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6. video games made specifically for PS, talk about the major series made specifically for </a:t>
            </a:r>
            <a:r>
              <a:rPr lang="en-US" err="1"/>
              <a:t>playstation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7. transition to professional e-sports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8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6. transition to professional e-sports</a:t>
            </a:r>
          </a:p>
          <a:p>
            <a:r>
              <a:rPr lang="en-US"/>
              <a:t>7. Dota 2 </a:t>
            </a:r>
            <a:r>
              <a:rPr lang="en-US" err="1"/>
              <a:t>prizepool</a:t>
            </a:r>
            <a:r>
              <a:rPr lang="en-US"/>
              <a:t> domination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6. transition to professional e-sports</a:t>
            </a:r>
          </a:p>
          <a:p>
            <a:r>
              <a:rPr lang="en-US"/>
              <a:t>7. Dota 2 </a:t>
            </a:r>
            <a:r>
              <a:rPr lang="en-US" err="1"/>
              <a:t>prizepool</a:t>
            </a:r>
            <a:r>
              <a:rPr lang="en-US"/>
              <a:t> domination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3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Video Game market overview</a:t>
            </a:r>
          </a:p>
          <a:p>
            <a:r>
              <a:rPr lang="en-US">
                <a:cs typeface="Calibri"/>
              </a:rPr>
              <a:t>TITLE: </a:t>
            </a:r>
            <a:endParaRPr lang="en-US"/>
          </a:p>
          <a:p>
            <a:r>
              <a:rPr lang="en-US"/>
              <a:t>Inflection Point: Video Game Sales Descend After 2011 Peak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Video Game market overview</a:t>
            </a:r>
          </a:p>
          <a:p>
            <a:r>
              <a:rPr lang="en-US">
                <a:cs typeface="Calibri"/>
              </a:rPr>
              <a:t>TITLE: </a:t>
            </a:r>
            <a:endParaRPr lang="en-US"/>
          </a:p>
          <a:p>
            <a:r>
              <a:rPr lang="en-US"/>
              <a:t>Inflection Point: Video Game Sales Descend After 2011 Peak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Subtitle: </a:t>
            </a:r>
            <a:r>
              <a:rPr lang="en-GB" b="0" i="0" u="none" strike="noStrike">
                <a:solidFill>
                  <a:srgbClr val="ECECF1"/>
                </a:solidFill>
                <a:effectLst/>
                <a:latin typeface="Söhne"/>
              </a:rPr>
              <a:t>Showcasing the Top 20 Best-Selling Consoles with Unit Sales in Millions</a:t>
            </a:r>
          </a:p>
          <a:p>
            <a:r>
              <a:rPr lang="en-GB" b="0" i="0" u="none" strike="noStrike">
                <a:solidFill>
                  <a:srgbClr val="ECECF1"/>
                </a:solidFill>
                <a:effectLst/>
                <a:latin typeface="Söhne"/>
                <a:cs typeface="Calibri"/>
              </a:rPr>
              <a:t>Title: S</a:t>
            </a:r>
            <a:r>
              <a:rPr lang="en-GB" b="0" i="0" u="none" strike="noStrike">
                <a:solidFill>
                  <a:srgbClr val="ECECF1"/>
                </a:solidFill>
                <a:effectLst/>
                <a:latin typeface="Söhne"/>
              </a:rPr>
              <a:t>ony and Nintendo Lead the Charge in Console Sales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see that PS4 still has the highest sales even though PS5 is released. Likely because PS4 has been in the market for longer. NOW let's take a look at whether the introduction of PS5 reduced sales of PS4 at all...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Title: </a:t>
            </a:r>
            <a:r>
              <a:rPr lang="en-GB" b="0" i="0" u="none" strike="noStrike">
                <a:solidFill>
                  <a:srgbClr val="ECECF1"/>
                </a:solidFill>
                <a:effectLst/>
                <a:latin typeface="Söhne"/>
              </a:rPr>
              <a:t>Dominance of the Nintendo Switch and PlayStation 4 in last decade</a:t>
            </a:r>
            <a:br>
              <a:rPr lang="en-GB" b="0" i="0" u="none" strike="noStrike">
                <a:solidFill>
                  <a:srgbClr val="ECECF1"/>
                </a:solidFill>
                <a:effectLst/>
                <a:latin typeface="Söhne"/>
              </a:rPr>
            </a:br>
            <a:r>
              <a:rPr lang="en-GB" b="0" i="0" u="none" strike="noStrike">
                <a:solidFill>
                  <a:srgbClr val="ECECF1"/>
                </a:solidFill>
                <a:effectLst/>
                <a:latin typeface="Söhne"/>
              </a:rPr>
              <a:t>Subtitle: Top 10 Best-Seller Consoles from 2010-2020 by Units Sold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8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4. PS4/PS5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98F60-73E2-4499-99A3-B3AE2808F55C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879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B212F7D-23E1-A2DD-DA85-5B275EC7AF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4000168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212F7D-23E1-A2DD-DA85-5B275EC7AF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0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5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0BD4683-EE7E-CDD6-57BC-FC0540942A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25081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0BD4683-EE7E-CDD6-57BC-FC0540942A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 descr="Neon Coloured Gadgets">
            <a:extLst>
              <a:ext uri="{FF2B5EF4-FFF2-40B4-BE49-F238E27FC236}">
                <a16:creationId xmlns:a16="http://schemas.microsoft.com/office/drawing/2014/main" id="{1CE82A16-5B8B-7E92-ECDE-F2CA050D85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775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he Serif Hand Black"/>
                <a:ea typeface="+mj-lt"/>
                <a:cs typeface="+mj-lt"/>
              </a:rPr>
              <a:t>Digital Playgrounds: </a:t>
            </a:r>
            <a:br>
              <a:rPr lang="en-US">
                <a:latin typeface="The Serif Hand Black"/>
                <a:ea typeface="+mj-lt"/>
                <a:cs typeface="+mj-lt"/>
              </a:rPr>
            </a:br>
            <a:r>
              <a:rPr lang="en-US">
                <a:latin typeface="The Serif Hand Black"/>
                <a:ea typeface="+mj-lt"/>
                <a:cs typeface="+mj-lt"/>
              </a:rPr>
              <a:t>A Snapshot of Today's Gaming Industry</a:t>
            </a:r>
            <a:endParaRPr lang="en-US">
              <a:latin typeface="The Serif Hand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3951" y="3827610"/>
            <a:ext cx="5437187" cy="2265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Group   5: </a:t>
            </a:r>
          </a:p>
          <a:p>
            <a:r>
              <a:rPr lang="en-US" err="1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Yaoming</a:t>
            </a:r>
            <a:r>
              <a:rPr lang="en-US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 Jiang, Juliette 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Larmuseau</a:t>
            </a:r>
            <a:r>
              <a:rPr lang="en-US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Swarnim</a:t>
            </a:r>
            <a:r>
              <a:rPr lang="en-US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Mudaliar</a:t>
            </a:r>
            <a:r>
              <a:rPr lang="en-US">
                <a:solidFill>
                  <a:schemeClr val="tx1">
                    <a:alpha val="60000"/>
                  </a:schemeClr>
                </a:solidFill>
                <a:latin typeface="The Serif Hand Black"/>
                <a:ea typeface="Calibri"/>
                <a:cs typeface="Calibri"/>
              </a:rPr>
              <a:t>, Svenja Nitschke, Radhika Taneja, Albert Xu</a:t>
            </a:r>
            <a:endParaRPr lang="en-US">
              <a:solidFill>
                <a:schemeClr val="tx1">
                  <a:alpha val="60000"/>
                </a:schemeClr>
              </a:solidFill>
              <a:latin typeface="The Serif Hand Black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880E58E-7623-5740-27C8-C6C6731EA9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30067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880E58E-7623-5740-27C8-C6C6731EA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DEC7FF-3D3C-4D92-4001-956A630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>
            <a:normAutofit/>
          </a:bodyPr>
          <a:lstStyle/>
          <a:p>
            <a:r>
              <a:rPr lang="en-GB" sz="2000">
                <a:solidFill>
                  <a:schemeClr val="accent6">
                    <a:lumMod val="50000"/>
                  </a:schemeClr>
                </a:solidFill>
              </a:rPr>
              <a:t>Showcasing Japan's Pioneering Consoles That Revolutionized the Global Gaming Market</a:t>
            </a:r>
            <a:br>
              <a:rPr lang="en-GB" sz="300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3000" b="1">
                <a:solidFill>
                  <a:schemeClr val="accent6">
                    <a:lumMod val="50000"/>
                  </a:schemeClr>
                </a:solidFill>
              </a:rPr>
              <a:t>Decade's Defenders: Stalwarts of the Console Market</a:t>
            </a:r>
            <a:endParaRPr lang="en-DE" sz="3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62603-69E3-5820-E5EB-8BA0C41DF231}"/>
              </a:ext>
            </a:extLst>
          </p:cNvPr>
          <p:cNvSpPr/>
          <p:nvPr/>
        </p:nvSpPr>
        <p:spPr>
          <a:xfrm>
            <a:off x="550862" y="2113199"/>
            <a:ext cx="3202431" cy="2937266"/>
          </a:xfrm>
          <a:prstGeom prst="rect">
            <a:avLst/>
          </a:prstGeom>
          <a:solidFill>
            <a:srgbClr val="4F5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D2B9A-7536-F8BA-B228-D98E92B0EF59}"/>
              </a:ext>
            </a:extLst>
          </p:cNvPr>
          <p:cNvSpPr/>
          <p:nvPr/>
        </p:nvSpPr>
        <p:spPr>
          <a:xfrm>
            <a:off x="4494783" y="2113199"/>
            <a:ext cx="3202431" cy="2937266"/>
          </a:xfrm>
          <a:prstGeom prst="rect">
            <a:avLst/>
          </a:prstGeom>
          <a:solidFill>
            <a:srgbClr val="4F5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601F3-F778-28D6-8F35-E1D7D1AE936A}"/>
              </a:ext>
            </a:extLst>
          </p:cNvPr>
          <p:cNvSpPr/>
          <p:nvPr/>
        </p:nvSpPr>
        <p:spPr>
          <a:xfrm>
            <a:off x="8438704" y="2113199"/>
            <a:ext cx="3202431" cy="2937266"/>
          </a:xfrm>
          <a:prstGeom prst="rect">
            <a:avLst/>
          </a:prstGeom>
          <a:solidFill>
            <a:srgbClr val="4F5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6" name="Picture 2" descr="Dimprice | Nintendo Switch Console - Neon Red / Neon blue (Latest Model)">
            <a:extLst>
              <a:ext uri="{FF2B5EF4-FFF2-40B4-BE49-F238E27FC236}">
                <a16:creationId xmlns:a16="http://schemas.microsoft.com/office/drawing/2014/main" id="{9EA3980B-760B-481B-F7FD-A8C253495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12" y="25102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20AAD9DC-DA38-2726-20A0-8C5B72B33414}"/>
              </a:ext>
            </a:extLst>
          </p:cNvPr>
          <p:cNvSpPr txBox="1">
            <a:spLocks/>
          </p:cNvSpPr>
          <p:nvPr/>
        </p:nvSpPr>
        <p:spPr>
          <a:xfrm>
            <a:off x="782282" y="2237079"/>
            <a:ext cx="2739587" cy="3307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/>
              <a:t>Nintendo Switch</a:t>
            </a:r>
            <a:endParaRPr lang="en-GB" sz="2000"/>
          </a:p>
        </p:txBody>
      </p:sp>
      <p:pic>
        <p:nvPicPr>
          <p:cNvPr id="8" name="Picture 2" descr="Dimprice | Nintendo Switch Console - Neon Red / Neon blue (Latest Model)">
            <a:extLst>
              <a:ext uri="{FF2B5EF4-FFF2-40B4-BE49-F238E27FC236}">
                <a16:creationId xmlns:a16="http://schemas.microsoft.com/office/drawing/2014/main" id="{10CE03CE-AD58-3420-63AD-5046B61D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12" y="25102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295FE6A-7E9F-78F5-4F27-A167CDBFE327}"/>
              </a:ext>
            </a:extLst>
          </p:cNvPr>
          <p:cNvSpPr txBox="1">
            <a:spLocks/>
          </p:cNvSpPr>
          <p:nvPr/>
        </p:nvSpPr>
        <p:spPr>
          <a:xfrm>
            <a:off x="550858" y="4538848"/>
            <a:ext cx="3202431" cy="3307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500"/>
              <a:t>Launched in 2017</a:t>
            </a:r>
          </a:p>
          <a:p>
            <a:pPr algn="ctr"/>
            <a:r>
              <a:rPr lang="en-GB" sz="1500"/>
              <a:t>Price: $299.99</a:t>
            </a:r>
          </a:p>
        </p:txBody>
      </p:sp>
      <p:pic>
        <p:nvPicPr>
          <p:cNvPr id="10" name="Picture 4" descr="Sony PS4 Pro, PS4 Slim Deals Hit New Price Lows [Updated] - Forbes Vetted">
            <a:extLst>
              <a:ext uri="{FF2B5EF4-FFF2-40B4-BE49-F238E27FC236}">
                <a16:creationId xmlns:a16="http://schemas.microsoft.com/office/drawing/2014/main" id="{7E47B137-A57D-38C2-54ED-4DDF7736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66" y="2694264"/>
            <a:ext cx="2375063" cy="177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8">
            <a:extLst>
              <a:ext uri="{FF2B5EF4-FFF2-40B4-BE49-F238E27FC236}">
                <a16:creationId xmlns:a16="http://schemas.microsoft.com/office/drawing/2014/main" id="{939A46C8-ECBD-7B4E-DC12-51DC3E9343D6}"/>
              </a:ext>
            </a:extLst>
          </p:cNvPr>
          <p:cNvSpPr txBox="1">
            <a:spLocks/>
          </p:cNvSpPr>
          <p:nvPr/>
        </p:nvSpPr>
        <p:spPr>
          <a:xfrm>
            <a:off x="4494783" y="2237079"/>
            <a:ext cx="3202432" cy="3307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/>
              <a:t>PlayStation 4</a:t>
            </a:r>
            <a:endParaRPr lang="en-GB" sz="2000"/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714A5D70-876C-6206-54FA-B68F294396A0}"/>
              </a:ext>
            </a:extLst>
          </p:cNvPr>
          <p:cNvSpPr txBox="1">
            <a:spLocks/>
          </p:cNvSpPr>
          <p:nvPr/>
        </p:nvSpPr>
        <p:spPr>
          <a:xfrm>
            <a:off x="4494773" y="4538848"/>
            <a:ext cx="3202442" cy="3307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500"/>
              <a:t>Launched in 2013</a:t>
            </a:r>
          </a:p>
          <a:p>
            <a:pPr algn="ctr"/>
            <a:r>
              <a:rPr lang="en-GB" sz="1500"/>
              <a:t>Price: $399.99 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5B51C0A5-231E-4EEE-2F30-8974C8B90B5A}"/>
              </a:ext>
            </a:extLst>
          </p:cNvPr>
          <p:cNvSpPr txBox="1">
            <a:spLocks/>
          </p:cNvSpPr>
          <p:nvPr/>
        </p:nvSpPr>
        <p:spPr>
          <a:xfrm>
            <a:off x="8438702" y="2237079"/>
            <a:ext cx="3202432" cy="3307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/>
              <a:t>Nintendo 3DS</a:t>
            </a:r>
            <a:endParaRPr lang="en-GB" sz="2000"/>
          </a:p>
        </p:txBody>
      </p:sp>
      <p:pic>
        <p:nvPicPr>
          <p:cNvPr id="16" name="Picture 6" descr="Nintendo 3DS Metallic Red Console [NA] - Consolevariations">
            <a:extLst>
              <a:ext uri="{FF2B5EF4-FFF2-40B4-BE49-F238E27FC236}">
                <a16:creationId xmlns:a16="http://schemas.microsoft.com/office/drawing/2014/main" id="{C44AD466-0BB1-FC3B-5C57-D69354790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68" y="2844360"/>
            <a:ext cx="1954300" cy="147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8">
            <a:extLst>
              <a:ext uri="{FF2B5EF4-FFF2-40B4-BE49-F238E27FC236}">
                <a16:creationId xmlns:a16="http://schemas.microsoft.com/office/drawing/2014/main" id="{01627D51-D6B6-74B5-15C8-84F814D1963C}"/>
              </a:ext>
            </a:extLst>
          </p:cNvPr>
          <p:cNvSpPr txBox="1">
            <a:spLocks/>
          </p:cNvSpPr>
          <p:nvPr/>
        </p:nvSpPr>
        <p:spPr>
          <a:xfrm>
            <a:off x="8438698" y="4538848"/>
            <a:ext cx="3202438" cy="3307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500"/>
              <a:t>Launched in 2011</a:t>
            </a:r>
          </a:p>
          <a:p>
            <a:pPr algn="ctr"/>
            <a:r>
              <a:rPr lang="en-GB" sz="1500"/>
              <a:t>Price: $249.99 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9624A73-5452-17A1-0491-978E0B78DA30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71DDE11D-E425-28F2-9DFF-B898416325F3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8557B96E-ACBF-F3F0-4B7A-300D11DA442E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1032" name="TextBox 3">
              <a:extLst>
                <a:ext uri="{FF2B5EF4-FFF2-40B4-BE49-F238E27FC236}">
                  <a16:creationId xmlns:a16="http://schemas.microsoft.com/office/drawing/2014/main" id="{DFCC63B6-9963-5EC7-6186-88CAC78CDAD5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50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CEB82F6-F55E-C605-C31A-61509E2014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48533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EB82F6-F55E-C605-C31A-61509E201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 descr="Game controller outline">
            <a:extLst>
              <a:ext uri="{FF2B5EF4-FFF2-40B4-BE49-F238E27FC236}">
                <a16:creationId xmlns:a16="http://schemas.microsoft.com/office/drawing/2014/main" id="{82C53168-A222-3072-1650-C9CA6F9F1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ED4F41B-E29C-4D4F-30C0-7DD2403A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2700">
                <a:solidFill>
                  <a:schemeClr val="bg1"/>
                </a:solidFill>
              </a:rPr>
              <a:t>How do newer versions impact sales?</a:t>
            </a:r>
            <a:br>
              <a:rPr lang="en-GB" sz="2700" b="1"/>
            </a:br>
            <a:r>
              <a:rPr lang="en-GB" sz="3000" b="1">
                <a:solidFill>
                  <a:schemeClr val="accent6">
                    <a:lumMod val="50000"/>
                  </a:schemeClr>
                </a:solidFill>
              </a:rPr>
              <a:t>The PlayStation Legacy: PS4 and PS5's Market Impact</a:t>
            </a:r>
            <a:br>
              <a:rPr lang="en-GB" sz="2700" b="1"/>
            </a:br>
            <a:endParaRPr lang="en-GB" sz="24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A graph of sales&#10;&#10;Description automatically generated">
            <a:extLst>
              <a:ext uri="{FF2B5EF4-FFF2-40B4-BE49-F238E27FC236}">
                <a16:creationId xmlns:a16="http://schemas.microsoft.com/office/drawing/2014/main" id="{435210E0-AD1C-279E-E916-F8947FE08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728" y="1676429"/>
            <a:ext cx="6421461" cy="460112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3D5B9FF-9622-2031-888A-9AB5F3E2E514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303672-D4B9-6BE0-26DB-C38DB841A328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5D00C1-773B-33F0-0C42-853A2BE5F30F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24" name="TextBox 3">
              <a:extLst>
                <a:ext uri="{FF2B5EF4-FFF2-40B4-BE49-F238E27FC236}">
                  <a16:creationId xmlns:a16="http://schemas.microsoft.com/office/drawing/2014/main" id="{15EF31CF-6830-5788-1CC4-95DAD4DE0FCE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14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FA8555AA-4AA4-EF9C-DFDD-2ED7F91685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128660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8555AA-4AA4-EF9C-DFDD-2ED7F91685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BC8A8DBD-6C3D-AFA5-6CB5-0E07DD7F6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17" y="1843725"/>
            <a:ext cx="4568372" cy="4546137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6E432837-54E2-A2B8-E318-343501C8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What are PlayStation's most popular games? </a:t>
            </a:r>
            <a:br>
              <a:rPr lang="en-GB" sz="2700" b="1"/>
            </a:br>
            <a:r>
              <a:rPr lang="en-GB" sz="2700" b="1">
                <a:solidFill>
                  <a:schemeClr val="accent6">
                    <a:lumMod val="50000"/>
                  </a:schemeClr>
                </a:solidFill>
              </a:rPr>
              <a:t>Diving into the PlayStation Universe: A Spectrum of Blockbusters</a:t>
            </a:r>
            <a:endParaRPr lang="en-GB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08416E-968B-277F-3B4F-ACEE2412894B}"/>
              </a:ext>
            </a:extLst>
          </p:cNvPr>
          <p:cNvSpPr/>
          <p:nvPr/>
        </p:nvSpPr>
        <p:spPr>
          <a:xfrm>
            <a:off x="7549703" y="1843725"/>
            <a:ext cx="3775179" cy="4356659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ts val="400"/>
              </a:spcBef>
            </a:pPr>
            <a:endParaRPr lang="en-US" sz="160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GB" sz="16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Top 50 games by sales for PlayStation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GB" sz="16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Popularity </a:t>
            </a:r>
            <a:r>
              <a:rPr lang="en-GB" sz="16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is</a:t>
            </a:r>
            <a:r>
              <a:rPr lang="en-GB" sz="16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evenly spread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GB" sz="16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Franchises</a:t>
            </a:r>
            <a:r>
              <a:rPr lang="en-GB" sz="16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like 'Call of Duty' and 'FIFA' show recurring success, indicating strong </a:t>
            </a:r>
            <a:r>
              <a:rPr lang="en-GB" sz="16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brand loyalty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GB" sz="16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Many games offer robust</a:t>
            </a:r>
            <a:r>
              <a:rPr lang="en-GB" sz="16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online multiplayer features</a:t>
            </a:r>
            <a:r>
              <a:rPr lang="en-GB" sz="16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reflecting the social shift in gaming </a:t>
            </a:r>
          </a:p>
          <a:p>
            <a:pPr marL="285750" indent="-285750">
              <a:buFont typeface="Arial"/>
              <a:buChar char="•"/>
            </a:pPr>
            <a:endParaRPr lang="en-GB" sz="140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40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b="1">
                <a:solidFill>
                  <a:schemeClr val="accent6">
                    <a:lumMod val="50000"/>
                  </a:schemeClr>
                </a:solidFill>
              </a:rPr>
              <a:t>How many of these have you played before?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2DD5C357-72BE-978C-FFDA-20EF2C935EB8}"/>
              </a:ext>
            </a:extLst>
          </p:cNvPr>
          <p:cNvSpPr txBox="1">
            <a:spLocks/>
          </p:cNvSpPr>
          <p:nvPr/>
        </p:nvSpPr>
        <p:spPr>
          <a:xfrm>
            <a:off x="260400" y="1676526"/>
            <a:ext cx="5781807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b="1">
                <a:solidFill>
                  <a:schemeClr val="bg1"/>
                </a:solidFill>
                <a:latin typeface="+mn-lt"/>
              </a:rPr>
              <a:t>PlayStation’s most popular games – An illustration </a:t>
            </a:r>
            <a:endParaRPr lang="en-GB" sz="1600" b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E1637CE4-E936-0E7E-956F-0432101E9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63" y="3367043"/>
            <a:ext cx="914400" cy="914400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2CF9EA44-F958-E62E-8914-912A0DDB8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208692" y="4637761"/>
            <a:ext cx="457200" cy="4572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FF1A620-E953-7B51-7516-1862D9B184DC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5A1409-32B7-D1F7-C41A-40F796E55ADD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0A1FB7-528F-270A-9DCA-3A4CDAD7076B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F06D8DE-98BD-1E2F-184D-EC5CEE3EE9DD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27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9D8DDED5-7925-63A9-E8D0-493D0EB24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02171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8DDED5-7925-63A9-E8D0-493D0EB24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phic 3" descr="Game controller outline">
            <a:extLst>
              <a:ext uri="{FF2B5EF4-FFF2-40B4-BE49-F238E27FC236}">
                <a16:creationId xmlns:a16="http://schemas.microsoft.com/office/drawing/2014/main" id="{3C40400D-C46D-53B0-EB9D-FE362FE80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A1346EB-4035-E8EE-31DA-9F98F567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04928" cy="5337077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GB" sz="3600" b="1">
                <a:solidFill>
                  <a:schemeClr val="bg1"/>
                </a:solidFill>
              </a:rPr>
              <a:t>What opportunities lie in this industry?</a:t>
            </a:r>
            <a:br>
              <a:rPr lang="en-GB" sz="3600" b="1">
                <a:solidFill>
                  <a:schemeClr val="bg1"/>
                </a:solidFill>
              </a:rPr>
            </a:br>
            <a:br>
              <a:rPr lang="en-GB" sz="3600" b="1"/>
            </a:br>
            <a:r>
              <a:rPr lang="en-GB" sz="3600" b="1">
                <a:solidFill>
                  <a:schemeClr val="bg1"/>
                </a:solidFill>
              </a:rPr>
              <a:t>Part III: The </a:t>
            </a:r>
            <a:r>
              <a:rPr lang="en-GB" sz="3600" b="1">
                <a:solidFill>
                  <a:srgbClr val="7030A0"/>
                </a:solidFill>
              </a:rPr>
              <a:t>Career</a:t>
            </a:r>
          </a:p>
        </p:txBody>
      </p:sp>
    </p:spTree>
    <p:extLst>
      <p:ext uri="{BB962C8B-B14F-4D97-AF65-F5344CB8AC3E}">
        <p14:creationId xmlns:p14="http://schemas.microsoft.com/office/powerpoint/2010/main" val="54957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9BBAB9A9-C824-321B-D6F3-1641B86298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08243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BAB9A9-C824-321B-D6F3-1641B8629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 descr="Game controller outline">
            <a:extLst>
              <a:ext uri="{FF2B5EF4-FFF2-40B4-BE49-F238E27FC236}">
                <a16:creationId xmlns:a16="http://schemas.microsoft.com/office/drawing/2014/main" id="{82C53168-A222-3072-1650-C9CA6F9F1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860A504-186C-6107-6CBF-235B8F05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2700">
                <a:solidFill>
                  <a:schemeClr val="bg1"/>
                </a:solidFill>
              </a:rPr>
              <a:t>Wait, but what about professional gaming? </a:t>
            </a:r>
            <a:br>
              <a:rPr lang="en-GB" sz="2700" b="1"/>
            </a:br>
            <a:r>
              <a:rPr lang="en-GB" sz="2700" b="1" i="0" u="none" strike="noStrike">
                <a:solidFill>
                  <a:schemeClr val="accent6">
                    <a:lumMod val="50000"/>
                  </a:schemeClr>
                </a:solidFill>
                <a:effectLst/>
              </a:rPr>
              <a:t>From Living Room to Arena: The Rise of Professional E-Sports</a:t>
            </a:r>
            <a:br>
              <a:rPr lang="en-GB" sz="2700" b="1" i="0" u="none" strike="noStrike">
                <a:effectLst/>
              </a:rPr>
            </a:br>
            <a:endParaRPr lang="en-GB" sz="22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50996C-A785-4958-EB87-20AEA9A4273B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8F9A1B-E268-58DD-5A0B-399F7E9F3C48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F74083-4851-25F6-E308-3552689033EE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10" name="TextBox 3">
              <a:extLst>
                <a:ext uri="{FF2B5EF4-FFF2-40B4-BE49-F238E27FC236}">
                  <a16:creationId xmlns:a16="http://schemas.microsoft.com/office/drawing/2014/main" id="{1F6D4A68-7697-71A3-454E-436D2E7A64FE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467678-A928-F290-2B15-98E3F1285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509" y="1531394"/>
            <a:ext cx="7504981" cy="46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4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9BBAB9A9-C824-321B-D6F3-1641B86298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BAB9A9-C824-321B-D6F3-1641B8629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 descr="Game controller outline">
            <a:extLst>
              <a:ext uri="{FF2B5EF4-FFF2-40B4-BE49-F238E27FC236}">
                <a16:creationId xmlns:a16="http://schemas.microsoft.com/office/drawing/2014/main" id="{82C53168-A222-3072-1650-C9CA6F9F1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860A504-186C-6107-6CBF-235B8F05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2700">
                <a:solidFill>
                  <a:schemeClr val="bg1"/>
                </a:solidFill>
              </a:rPr>
              <a:t>Wait, but what about professional gaming? </a:t>
            </a:r>
            <a:br>
              <a:rPr lang="en-GB" sz="2700" b="1"/>
            </a:br>
            <a:r>
              <a:rPr lang="en-GB" sz="2700" b="1" i="0" u="none" strike="noStrike">
                <a:solidFill>
                  <a:schemeClr val="accent6">
                    <a:lumMod val="50000"/>
                  </a:schemeClr>
                </a:solidFill>
                <a:effectLst/>
              </a:rPr>
              <a:t>From Living Room to Arena: The Rise of Professional E-Sports</a:t>
            </a:r>
            <a:br>
              <a:rPr lang="en-GB" sz="2700" b="1" i="0" u="none" strike="noStrike">
                <a:effectLst/>
              </a:rPr>
            </a:br>
            <a:endParaRPr lang="en-GB" sz="22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8" name="Picture 17" descr="A graph of a game&#10;&#10;Description automatically generated">
            <a:extLst>
              <a:ext uri="{FF2B5EF4-FFF2-40B4-BE49-F238E27FC236}">
                <a16:creationId xmlns:a16="http://schemas.microsoft.com/office/drawing/2014/main" id="{74D2CE41-4BF0-27D3-0041-F985FDB96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9601" y="1849914"/>
            <a:ext cx="7121470" cy="43932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0E85956-1417-4B3F-9097-903E0D57822B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98C008-25A5-7985-3E03-B9A300CD0E7C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DBCD6E-FBF7-0848-8144-1DEAA3114628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352B0EC-1969-2454-A3FE-19F4554B5E00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48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6FC5F41-244E-E2B4-9B40-BEB4DB1AD7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474978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6FC5F41-244E-E2B4-9B40-BEB4DB1AD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A2887D-4AED-BCF7-000C-A5247436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Limitations &amp;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1214-BF6B-7A0E-3FB1-226EDF6E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AEE93-7AFA-B3EE-1DCD-5A5C091A6C5D}"/>
              </a:ext>
            </a:extLst>
          </p:cNvPr>
          <p:cNvSpPr/>
          <p:nvPr/>
        </p:nvSpPr>
        <p:spPr>
          <a:xfrm>
            <a:off x="520597" y="1736166"/>
            <a:ext cx="4927703" cy="4356659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ts val="400"/>
              </a:spcBef>
            </a:pPr>
            <a:r>
              <a:rPr lang="en-GB" sz="20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Limitations</a:t>
            </a:r>
          </a:p>
          <a:p>
            <a:pPr>
              <a:spcBef>
                <a:spcPts val="400"/>
              </a:spcBef>
            </a:pPr>
            <a:endParaRPr lang="en-GB" sz="1600" b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Datasets do not comprehensively cover all segments of the gaming industry (e.g., mobile, console, PC, and emerging platforms like VR)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GB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Gaming industry is highly dynamic, with trends and consumer preferences changing swiftly. Data collected even a few months ago might not accurately reflect current market conditions or forecast future trends effectively</a:t>
            </a:r>
            <a:endParaRPr lang="en-GB" sz="24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 descr="Neon Coloured Gadgets">
            <a:extLst>
              <a:ext uri="{FF2B5EF4-FFF2-40B4-BE49-F238E27FC236}">
                <a16:creationId xmlns:a16="http://schemas.microsoft.com/office/drawing/2014/main" id="{EC995AE1-A91F-7323-B332-A9DC7D381B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b="20775"/>
          <a:stretch/>
        </p:blipFill>
        <p:spPr>
          <a:xfrm>
            <a:off x="609601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C57FDE-11A2-3D29-AFA9-DC6114C4812E}"/>
              </a:ext>
            </a:extLst>
          </p:cNvPr>
          <p:cNvSpPr/>
          <p:nvPr/>
        </p:nvSpPr>
        <p:spPr>
          <a:xfrm>
            <a:off x="9060872" y="549275"/>
            <a:ext cx="2925968" cy="854635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ts val="400"/>
              </a:spcBef>
            </a:pPr>
            <a:r>
              <a:rPr lang="en-GB" sz="20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THANK YOU!</a:t>
            </a:r>
            <a:endParaRPr lang="en-GB" sz="24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880E58E-7623-5740-27C8-C6C6731EA9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25151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880E58E-7623-5740-27C8-C6C6731EA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DEC7FF-3D3C-4D92-4001-956A6300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sz="3600" b="1">
                <a:solidFill>
                  <a:schemeClr val="bg1"/>
                </a:solidFill>
              </a:rPr>
              <a:t>Data Sources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62603-69E3-5820-E5EB-8BA0C41DF231}"/>
              </a:ext>
            </a:extLst>
          </p:cNvPr>
          <p:cNvSpPr/>
          <p:nvPr/>
        </p:nvSpPr>
        <p:spPr>
          <a:xfrm>
            <a:off x="435843" y="2127576"/>
            <a:ext cx="2656092" cy="293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Video Game Sales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"vgsales.csv"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Scraped from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vgchartz.com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100">
                <a:solidFill>
                  <a:srgbClr val="3C4043"/>
                </a:solidFill>
                <a:ea typeface="+mn-lt"/>
                <a:cs typeface="+mn-lt"/>
              </a:rPr>
              <a:t>This dataset contains a list of video games with sales greater than 100,000 copies</a:t>
            </a:r>
            <a:endParaRPr lang="en-US" sz="1100">
              <a:solidFill>
                <a:srgbClr val="20212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D2B9A-7536-F8BA-B228-D98E92B0EF59}"/>
              </a:ext>
            </a:extLst>
          </p:cNvPr>
          <p:cNvSpPr/>
          <p:nvPr/>
        </p:nvSpPr>
        <p:spPr>
          <a:xfrm>
            <a:off x="3330217" y="2127576"/>
            <a:ext cx="2648903" cy="293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 b="1">
                <a:solidFill>
                  <a:schemeClr val="bg1"/>
                </a:solidFill>
              </a:rPr>
              <a:t>List of Best-Selling Game Consoles</a:t>
            </a:r>
            <a:endParaRPr lang="en-US" b="1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Scraped from Wikipedia.com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100">
              <a:solidFill>
                <a:srgbClr val="202122"/>
              </a:solidFill>
              <a:ea typeface="+mn-lt"/>
              <a:cs typeface="+mn-lt"/>
            </a:endParaRPr>
          </a:p>
          <a:p>
            <a:pPr algn="ctr"/>
            <a:r>
              <a:rPr lang="en-US" sz="1100">
                <a:solidFill>
                  <a:srgbClr val="202122"/>
                </a:solidFill>
                <a:ea typeface="+mn-lt"/>
                <a:cs typeface="+mn-lt"/>
              </a:rPr>
              <a:t>The data contains video game consoles that have sold at least 1 million units worldwide</a:t>
            </a:r>
            <a:endParaRPr lang="en-US" sz="1100">
              <a:solidFill>
                <a:srgbClr val="20212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AC7D7-CB88-7BEE-8199-B2BFE12DADAC}"/>
              </a:ext>
            </a:extLst>
          </p:cNvPr>
          <p:cNvSpPr/>
          <p:nvPr/>
        </p:nvSpPr>
        <p:spPr>
          <a:xfrm>
            <a:off x="6220066" y="2127576"/>
            <a:ext cx="2641715" cy="293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 b="1">
                <a:solidFill>
                  <a:schemeClr val="bg1"/>
                </a:solidFill>
              </a:rPr>
              <a:t>Worldwide PS4 &amp; PS5 Software Unit Sales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Scraped from SonyInteractive.com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100">
              <a:solidFill>
                <a:srgbClr val="202122"/>
              </a:solidFill>
              <a:ea typeface="+mn-lt"/>
              <a:cs typeface="+mn-lt"/>
            </a:endParaRPr>
          </a:p>
          <a:p>
            <a:pPr algn="ctr"/>
            <a:r>
              <a:rPr lang="en-US" sz="1100">
                <a:solidFill>
                  <a:srgbClr val="202122"/>
                </a:solidFill>
                <a:ea typeface="+mn-lt"/>
                <a:cs typeface="+mn-lt"/>
              </a:rPr>
              <a:t>The data contains unit sales for </a:t>
            </a: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PlayStation®4 &amp; PlayStation®5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3A598A-8582-51D6-9193-836F6907E289}"/>
              </a:ext>
            </a:extLst>
          </p:cNvPr>
          <p:cNvSpPr/>
          <p:nvPr/>
        </p:nvSpPr>
        <p:spPr>
          <a:xfrm>
            <a:off x="9109914" y="2127575"/>
            <a:ext cx="2641715" cy="293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venir Next LT Pro"/>
                <a:ea typeface="Verdana"/>
              </a:rPr>
              <a:t>Largest Overall Prize Pools in Esports</a:t>
            </a:r>
            <a:endParaRPr lang="en-US"/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Scraped from EsportsEarnings.com</a:t>
            </a:r>
          </a:p>
          <a:p>
            <a:pPr algn="ctr"/>
            <a:endParaRPr lang="en-US" sz="1100">
              <a:solidFill>
                <a:srgbClr val="202122"/>
              </a:solidFill>
              <a:ea typeface="+mn-lt"/>
              <a:cs typeface="+mn-lt"/>
            </a:endParaRPr>
          </a:p>
          <a:p>
            <a:pPr algn="ctr"/>
            <a:r>
              <a:rPr lang="en-US" sz="1100">
                <a:solidFill>
                  <a:srgbClr val="202122"/>
                </a:solidFill>
                <a:latin typeface="Avenir Next LT Pro"/>
                <a:ea typeface="Verdana"/>
                <a:cs typeface="+mn-lt"/>
              </a:rPr>
              <a:t>This list represents video game tournaments with the largest prize pools in esports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9D8DDED5-7925-63A9-E8D0-493D0EB24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41121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8DDED5-7925-63A9-E8D0-493D0EB24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phic 3" descr="Game controller outline">
            <a:extLst>
              <a:ext uri="{FF2B5EF4-FFF2-40B4-BE49-F238E27FC236}">
                <a16:creationId xmlns:a16="http://schemas.microsoft.com/office/drawing/2014/main" id="{3C40400D-C46D-53B0-EB9D-FE362FE80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A1346EB-4035-E8EE-31DA-9F98F567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04928" cy="5337077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GB" sz="3600" b="1">
                <a:solidFill>
                  <a:schemeClr val="bg1"/>
                </a:solidFill>
              </a:rPr>
              <a:t>Part I: The </a:t>
            </a:r>
            <a:r>
              <a:rPr lang="en-GB" sz="3600" b="1">
                <a:solidFill>
                  <a:srgbClr val="7030A0"/>
                </a:solidFill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0023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46A758F4-C4D9-F87F-5986-DFC797C222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40918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A758F4-C4D9-F87F-5986-DFC797C22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B57BA8D-3AE8-990F-8218-083935EA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2700">
                <a:solidFill>
                  <a:schemeClr val="bg1"/>
                </a:solidFill>
              </a:rPr>
              <a:t>What does the market look like?</a:t>
            </a:r>
            <a:br>
              <a:rPr lang="en-GB" sz="2700" b="1"/>
            </a:br>
            <a:r>
              <a:rPr lang="en-GB" sz="2700" b="1">
                <a:solidFill>
                  <a:schemeClr val="accent6">
                    <a:lumMod val="50000"/>
                  </a:schemeClr>
                </a:solidFill>
              </a:rPr>
              <a:t>A Global Market Overview</a:t>
            </a:r>
            <a:br>
              <a:rPr lang="en-GB"/>
            </a:br>
            <a:endParaRPr lang="en-GB" sz="24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Graphic 8" descr="Game controller outline">
            <a:extLst>
              <a:ext uri="{FF2B5EF4-FFF2-40B4-BE49-F238E27FC236}">
                <a16:creationId xmlns:a16="http://schemas.microsoft.com/office/drawing/2014/main" id="{A5E22A7C-AC4A-B302-DEC4-FB64A325D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DDBAFA1C-0460-8052-37EC-5A30FF7C5F33}"/>
              </a:ext>
            </a:extLst>
          </p:cNvPr>
          <p:cNvSpPr txBox="1">
            <a:spLocks/>
          </p:cNvSpPr>
          <p:nvPr/>
        </p:nvSpPr>
        <p:spPr>
          <a:xfrm>
            <a:off x="7693147" y="2401521"/>
            <a:ext cx="4232276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700" b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58C7-70A2-E6EA-D248-BB60B8A41635}"/>
              </a:ext>
            </a:extLst>
          </p:cNvPr>
          <p:cNvSpPr/>
          <p:nvPr/>
        </p:nvSpPr>
        <p:spPr>
          <a:xfrm>
            <a:off x="8582438" y="2008262"/>
            <a:ext cx="3058700" cy="3631962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Video game sales decline due to </a:t>
            </a:r>
            <a:r>
              <a:rPr lang="en-GB" sz="14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rising mobile game popularity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Microsoft and Sony respond to the mobile-gaming trend by offering cloud-based subscriptions for multi-device access</a:t>
            </a:r>
            <a:endParaRPr lang="en-GB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The gaming industry must adapt to </a:t>
            </a:r>
            <a:r>
              <a:rPr lang="en-GB" sz="1400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changing preferences and tech trends</a:t>
            </a:r>
            <a:r>
              <a:rPr lang="en-GB" sz="14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driven by smartphones, social media games, and streaming services</a:t>
            </a:r>
            <a:endParaRPr lang="en-GB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5F509E-C78C-E648-EF6F-BA70A47CFCBB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91E574-2750-8CB3-211C-BB6EC8213549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0B7CE2-7356-8CF7-C5AF-582D88393EC0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EB655FE1-A3BE-6DBD-C1BE-40D71A196232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  <p:pic>
        <p:nvPicPr>
          <p:cNvPr id="4" name="Picture 3" descr="A graph showing growth of a dollar&#10;&#10;Description automatically generated">
            <a:extLst>
              <a:ext uri="{FF2B5EF4-FFF2-40B4-BE49-F238E27FC236}">
                <a16:creationId xmlns:a16="http://schemas.microsoft.com/office/drawing/2014/main" id="{4FC65A09-95DC-8F3D-88D1-8B14629AE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453" y="1538583"/>
            <a:ext cx="7354018" cy="45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46A758F4-C4D9-F87F-5986-DFC797C222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84766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A758F4-C4D9-F87F-5986-DFC797C22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B57BA8D-3AE8-990F-8218-083935EA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04928" cy="1219346"/>
          </a:xfrm>
        </p:spPr>
        <p:txBody>
          <a:bodyPr vert="horz">
            <a:normAutofit fontScale="90000"/>
          </a:bodyPr>
          <a:lstStyle/>
          <a:p>
            <a:r>
              <a:rPr lang="en-GB" sz="2700">
                <a:solidFill>
                  <a:schemeClr val="bg1"/>
                </a:solidFill>
              </a:rPr>
              <a:t>What explains the sharp downward turn post 2011?</a:t>
            </a:r>
            <a:br>
              <a:rPr lang="en-GB" sz="2700" b="1"/>
            </a:br>
            <a:r>
              <a:rPr lang="en-GB" sz="2700" b="1">
                <a:solidFill>
                  <a:schemeClr val="bg1"/>
                </a:solidFill>
              </a:rPr>
              <a:t>Sudden Level Down in Game Releases: The Likely Culprit</a:t>
            </a:r>
            <a:br>
              <a:rPr lang="en-GB" sz="2700" b="1">
                <a:solidFill>
                  <a:schemeClr val="bg1"/>
                </a:solidFill>
              </a:rPr>
            </a:br>
            <a:endParaRPr lang="en-GB" sz="2700" b="1">
              <a:solidFill>
                <a:schemeClr val="bg1"/>
              </a:solidFill>
            </a:endParaRPr>
          </a:p>
        </p:txBody>
      </p:sp>
      <p:pic>
        <p:nvPicPr>
          <p:cNvPr id="9" name="Graphic 8" descr="Game controller outline">
            <a:extLst>
              <a:ext uri="{FF2B5EF4-FFF2-40B4-BE49-F238E27FC236}">
                <a16:creationId xmlns:a16="http://schemas.microsoft.com/office/drawing/2014/main" id="{A5E22A7C-AC4A-B302-DEC4-FB64A325D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pic>
        <p:nvPicPr>
          <p:cNvPr id="10" name="Picture 9" descr="A graph showing sales infection&#10;&#10;Description automatically generated">
            <a:extLst>
              <a:ext uri="{FF2B5EF4-FFF2-40B4-BE49-F238E27FC236}">
                <a16:creationId xmlns:a16="http://schemas.microsoft.com/office/drawing/2014/main" id="{E3935833-5AF5-5148-BD6F-E44E73257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650" y="1384933"/>
            <a:ext cx="7964365" cy="49241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F61A09-C36D-B45C-E4E1-5C0EC8906EE5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4E03E-DF09-49CF-20C5-CDD15FD0E710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0EF684-4750-ED1D-91C1-7ACD11F2500C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4D01FC75-9AF6-F9C9-6A84-15BBBB6699FE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9D8DDED5-7925-63A9-E8D0-493D0EB24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12941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8DDED5-7925-63A9-E8D0-493D0EB24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phic 3" descr="Game controller outline">
            <a:extLst>
              <a:ext uri="{FF2B5EF4-FFF2-40B4-BE49-F238E27FC236}">
                <a16:creationId xmlns:a16="http://schemas.microsoft.com/office/drawing/2014/main" id="{3C40400D-C46D-53B0-EB9D-FE362FE80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A1346EB-4035-E8EE-31DA-9F98F567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04928" cy="5337077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GB" sz="3600" b="1">
                <a:solidFill>
                  <a:schemeClr val="bg1"/>
                </a:solidFill>
              </a:rPr>
              <a:t>Who led this trend?</a:t>
            </a:r>
            <a:br>
              <a:rPr lang="en-GB" sz="3600" b="1">
                <a:solidFill>
                  <a:schemeClr val="accent6"/>
                </a:solidFill>
              </a:rPr>
            </a:br>
            <a:br>
              <a:rPr lang="en-GB" sz="3600" b="1"/>
            </a:br>
            <a:r>
              <a:rPr lang="en-GB" sz="3600" b="1">
                <a:solidFill>
                  <a:schemeClr val="bg1"/>
                </a:solidFill>
              </a:rPr>
              <a:t>Part II: The </a:t>
            </a:r>
            <a:r>
              <a:rPr lang="en-GB" sz="3600" b="1">
                <a:solidFill>
                  <a:srgbClr val="7030A0"/>
                </a:solidFill>
              </a:rPr>
              <a:t>Players</a:t>
            </a:r>
            <a:endParaRPr lang="en-GB" sz="3600" b="1"/>
          </a:p>
        </p:txBody>
      </p:sp>
    </p:spTree>
    <p:extLst>
      <p:ext uri="{BB962C8B-B14F-4D97-AF65-F5344CB8AC3E}">
        <p14:creationId xmlns:p14="http://schemas.microsoft.com/office/powerpoint/2010/main" val="211752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9D8DDED5-7925-63A9-E8D0-493D0EB24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58433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8DDED5-7925-63A9-E8D0-493D0EB24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phic 3" descr="Game controller outline">
            <a:extLst>
              <a:ext uri="{FF2B5EF4-FFF2-40B4-BE49-F238E27FC236}">
                <a16:creationId xmlns:a16="http://schemas.microsoft.com/office/drawing/2014/main" id="{3C40400D-C46D-53B0-EB9D-FE362FE80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A1346EB-4035-E8EE-31DA-9F98F567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2700">
                <a:solidFill>
                  <a:schemeClr val="bg1"/>
                </a:solidFill>
              </a:rPr>
              <a:t>Who are the key companies in the console market?</a:t>
            </a:r>
            <a:br>
              <a:rPr lang="en-GB" sz="2700" b="1"/>
            </a:br>
            <a:r>
              <a:rPr lang="en-GB" sz="3000" b="1">
                <a:solidFill>
                  <a:schemeClr val="accent6">
                    <a:lumMod val="50000"/>
                  </a:schemeClr>
                </a:solidFill>
              </a:rPr>
              <a:t>Console Wars: The Battle for Market Dominance</a:t>
            </a:r>
            <a:br>
              <a:rPr lang="en-GB" sz="3000"/>
            </a:br>
            <a:endParaRPr lang="en-GB" sz="30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C4DD52-4A84-11AD-BE3C-425AB50346BE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F667A-8C6D-B3E2-E04F-6E7B92B9CDD6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871F27-209E-DF51-A9E0-E49FD10D7F84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661F49BF-C4B5-D70E-0CAE-B1C7D342B2CB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91F0B9-D747-028C-5996-92638E9DE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038" y="1534712"/>
            <a:ext cx="7921924" cy="46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7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BDB7F39E-D7F7-8352-CFF9-8872030632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084844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B7F39E-D7F7-8352-CFF9-8872030632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 descr="Game controller outline">
            <a:extLst>
              <a:ext uri="{FF2B5EF4-FFF2-40B4-BE49-F238E27FC236}">
                <a16:creationId xmlns:a16="http://schemas.microsoft.com/office/drawing/2014/main" id="{82C53168-A222-3072-1650-C9CA6F9F1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019B9A-9243-1D5F-6786-13D94EFB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641137" cy="984885"/>
          </a:xfrm>
        </p:spPr>
        <p:txBody>
          <a:bodyPr vert="horz">
            <a:normAutofit fontScale="90000"/>
          </a:bodyPr>
          <a:lstStyle/>
          <a:p>
            <a:r>
              <a:rPr lang="en-GB" sz="2700">
                <a:solidFill>
                  <a:schemeClr val="bg1"/>
                </a:solidFill>
              </a:rPr>
              <a:t>Let's investigate the makeup of the console market...</a:t>
            </a:r>
            <a:br>
              <a:rPr lang="en-GB" sz="2700" b="1"/>
            </a:br>
            <a:r>
              <a:rPr lang="en-GB" sz="3000" b="1">
                <a:solidFill>
                  <a:schemeClr val="accent6">
                    <a:lumMod val="50000"/>
                  </a:schemeClr>
                </a:solidFill>
              </a:rPr>
              <a:t>Triumvirate of Tech: Decade-Long Dominance in the Console Market</a:t>
            </a:r>
            <a:endParaRPr lang="en-DE" sz="30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 descr="A graph of sales in a video game&#10;&#10;Description automatically generated">
            <a:extLst>
              <a:ext uri="{FF2B5EF4-FFF2-40B4-BE49-F238E27FC236}">
                <a16:creationId xmlns:a16="http://schemas.microsoft.com/office/drawing/2014/main" id="{ADF461AE-089E-E537-057B-4D6F5BF34D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6191" y="1692309"/>
            <a:ext cx="7678614" cy="472628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EEA71F2-C7CE-350A-AB0A-E247661CB96C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E63531-4C50-1790-D3D3-E90FB4ED0AA0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B8E85F-7A7D-75C1-029E-EBFDD11B118C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51ACD117-AA48-CF50-FDBC-9971CF9485DF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34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BDB7F39E-D7F7-8352-CFF9-8872030632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33733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B7F39E-D7F7-8352-CFF9-8872030632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 descr="Game controller outline">
            <a:extLst>
              <a:ext uri="{FF2B5EF4-FFF2-40B4-BE49-F238E27FC236}">
                <a16:creationId xmlns:a16="http://schemas.microsoft.com/office/drawing/2014/main" id="{82C53168-A222-3072-1650-C9CA6F9F1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9792" y="6044184"/>
            <a:ext cx="755904" cy="7559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019B9A-9243-1D5F-6786-13D94EFB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Let's take a closer look...</a:t>
            </a:r>
            <a:br>
              <a:rPr lang="en-GB" sz="2700" b="1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700" b="1">
                <a:solidFill>
                  <a:schemeClr val="accent6">
                    <a:lumMod val="50000"/>
                  </a:schemeClr>
                </a:solidFill>
              </a:rPr>
              <a:t>The Sony-Nintendo Rivalry Defines a Decade</a:t>
            </a:r>
            <a:endParaRPr lang="en-DE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DF412-C102-AF73-300F-C0844B4B7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2539" y="1956079"/>
            <a:ext cx="7326923" cy="45284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FDFCE2B-1753-3322-1AEB-19A6DA322C02}"/>
              </a:ext>
            </a:extLst>
          </p:cNvPr>
          <p:cNvGrpSpPr/>
          <p:nvPr/>
        </p:nvGrpSpPr>
        <p:grpSpPr>
          <a:xfrm>
            <a:off x="4178506" y="6422136"/>
            <a:ext cx="3834988" cy="307777"/>
            <a:chOff x="237147" y="5301679"/>
            <a:chExt cx="3834988" cy="307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EAED33-173F-8EDD-3949-FEE67A159147}"/>
                </a:ext>
              </a:extLst>
            </p:cNvPr>
            <p:cNvSpPr txBox="1"/>
            <p:nvPr/>
          </p:nvSpPr>
          <p:spPr>
            <a:xfrm>
              <a:off x="237147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Market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19929D-E3C2-8A18-06F9-38AE4D37ED2D}"/>
                </a:ext>
              </a:extLst>
            </p:cNvPr>
            <p:cNvSpPr txBox="1"/>
            <p:nvPr/>
          </p:nvSpPr>
          <p:spPr>
            <a:xfrm>
              <a:off x="1524612" y="5301679"/>
              <a:ext cx="1270841" cy="307777"/>
            </a:xfrm>
            <a:prstGeom prst="chevron">
              <a:avLst/>
            </a:prstGeom>
            <a:solidFill>
              <a:srgbClr val="4F516F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Players</a:t>
              </a:r>
            </a:p>
          </p:txBody>
        </p:sp>
        <p:sp>
          <p:nvSpPr>
            <p:cNvPr id="19" name="TextBox 3">
              <a:extLst>
                <a:ext uri="{FF2B5EF4-FFF2-40B4-BE49-F238E27FC236}">
                  <a16:creationId xmlns:a16="http://schemas.microsoft.com/office/drawing/2014/main" id="{BC9401E8-394E-D419-0DF7-44BF5868771C}"/>
                </a:ext>
              </a:extLst>
            </p:cNvPr>
            <p:cNvSpPr txBox="1"/>
            <p:nvPr/>
          </p:nvSpPr>
          <p:spPr>
            <a:xfrm>
              <a:off x="2801294" y="5301679"/>
              <a:ext cx="1270841" cy="307777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033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Macintosh PowerPoint</Application>
  <PresentationFormat>Widescreen</PresentationFormat>
  <Paragraphs>132</Paragraphs>
  <Slides>16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Söhne</vt:lpstr>
      <vt:lpstr>The Serif Hand Black</vt:lpstr>
      <vt:lpstr>3DFloatVTI</vt:lpstr>
      <vt:lpstr>think-cell Slide</vt:lpstr>
      <vt:lpstr>Digital Playgrounds:  A Snapshot of Today's Gaming Industry</vt:lpstr>
      <vt:lpstr>Data Sources</vt:lpstr>
      <vt:lpstr>Part I: The Market</vt:lpstr>
      <vt:lpstr>What does the market look like? A Global Market Overview </vt:lpstr>
      <vt:lpstr>What explains the sharp downward turn post 2011? Sudden Level Down in Game Releases: The Likely Culprit </vt:lpstr>
      <vt:lpstr>Who led this trend?  Part II: The Players</vt:lpstr>
      <vt:lpstr>Who are the key companies in the console market? Console Wars: The Battle for Market Dominance </vt:lpstr>
      <vt:lpstr>Let's investigate the makeup of the console market... Triumvirate of Tech: Decade-Long Dominance in the Console Market</vt:lpstr>
      <vt:lpstr>Let's take a closer look... The Sony-Nintendo Rivalry Defines a Decade</vt:lpstr>
      <vt:lpstr>Showcasing Japan's Pioneering Consoles That Revolutionized the Global Gaming Market Decade's Defenders: Stalwarts of the Console Market</vt:lpstr>
      <vt:lpstr>How do newer versions impact sales? The PlayStation Legacy: PS4 and PS5's Market Impact </vt:lpstr>
      <vt:lpstr>What are PlayStation's most popular games?  Diving into the PlayStation Universe: A Spectrum of Blockbusters</vt:lpstr>
      <vt:lpstr>What opportunities lie in this industry?  Part III: The Career</vt:lpstr>
      <vt:lpstr>Wait, but what about professional gaming?  From Living Room to Arena: The Rise of Professional E-Sports </vt:lpstr>
      <vt:lpstr>Wait, but what about professional gaming?  From Living Room to Arena: The Rise of Professional E-Sports </vt:lpstr>
      <vt:lpstr>Limitations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</dc:title>
  <dc:creator/>
  <cp:lastModifiedBy>Svenja Nitschke</cp:lastModifiedBy>
  <cp:revision>1</cp:revision>
  <cp:lastPrinted>2023-11-21T12:08:57Z</cp:lastPrinted>
  <dcterms:created xsi:type="dcterms:W3CDTF">2023-11-20T08:47:20Z</dcterms:created>
  <dcterms:modified xsi:type="dcterms:W3CDTF">2023-11-21T12:09:22Z</dcterms:modified>
</cp:coreProperties>
</file>