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72" r:id="rId5"/>
    <p:sldId id="273" r:id="rId6"/>
    <p:sldId id="261" r:id="rId7"/>
    <p:sldId id="283" r:id="rId8"/>
    <p:sldId id="284" r:id="rId9"/>
    <p:sldId id="286" r:id="rId10"/>
    <p:sldId id="285" r:id="rId11"/>
    <p:sldId id="288" r:id="rId12"/>
    <p:sldId id="287" r:id="rId13"/>
    <p:sldId id="292" r:id="rId14"/>
    <p:sldId id="293" r:id="rId15"/>
    <p:sldId id="291" r:id="rId16"/>
    <p:sldId id="290" r:id="rId17"/>
    <p:sldId id="295" r:id="rId18"/>
    <p:sldId id="294" r:id="rId19"/>
    <p:sldId id="289" r:id="rId20"/>
    <p:sldId id="296" r:id="rId21"/>
    <p:sldId id="297" r:id="rId22"/>
    <p:sldId id="300" r:id="rId23"/>
    <p:sldId id="304" r:id="rId24"/>
    <p:sldId id="299" r:id="rId25"/>
    <p:sldId id="301" r:id="rId26"/>
    <p:sldId id="303" r:id="rId27"/>
    <p:sldId id="302" r:id="rId28"/>
    <p:sldId id="298" r:id="rId29"/>
    <p:sldId id="305" r:id="rId30"/>
    <p:sldId id="307" r:id="rId31"/>
    <p:sldId id="306" r:id="rId32"/>
    <p:sldId id="308" r:id="rId33"/>
    <p:sldId id="309" r:id="rId34"/>
    <p:sldId id="310" r:id="rId35"/>
    <p:sldId id="312" r:id="rId36"/>
    <p:sldId id="311"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p:scale>
          <a:sx n="75" d="100"/>
          <a:sy n="75" d="100"/>
        </p:scale>
        <p:origin x="284" y="8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98152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45298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27</a:t>
            </a:fld>
            <a:endParaRPr lang="en-US" dirty="0"/>
          </a:p>
        </p:txBody>
      </p:sp>
    </p:spTree>
    <p:extLst>
      <p:ext uri="{BB962C8B-B14F-4D97-AF65-F5344CB8AC3E}">
        <p14:creationId xmlns:p14="http://schemas.microsoft.com/office/powerpoint/2010/main" val="5839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nowflake-schema-in-data-warehouse-model/" TargetMode="External"/><Relationship Id="rId2" Type="http://schemas.openxmlformats.org/officeDocument/2006/relationships/hyperlink" Target="https://www.geeksforgeeks.org/star-schema-in-data-warehouse-modeling/"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IDA </a:t>
            </a:r>
            <a:br>
              <a:rPr lang="en-US" dirty="0"/>
            </a:br>
            <a:r>
              <a:rPr lang="en-US" dirty="0"/>
              <a:t>CUSTOM  BOOTCAMP</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RADHIKA TIBREWAL</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9B66DA-9055-8DEE-1265-610CE4B82187}"/>
              </a:ext>
            </a:extLst>
          </p:cNvPr>
          <p:cNvGraphicFramePr>
            <a:graphicFrameLocks noGrp="1"/>
          </p:cNvGraphicFramePr>
          <p:nvPr>
            <p:extLst>
              <p:ext uri="{D42A27DB-BD31-4B8C-83A1-F6EECF244321}">
                <p14:modId xmlns:p14="http://schemas.microsoft.com/office/powerpoint/2010/main" val="3897012153"/>
              </p:ext>
            </p:extLst>
          </p:nvPr>
        </p:nvGraphicFramePr>
        <p:xfrm>
          <a:off x="240241" y="576335"/>
          <a:ext cx="8048625" cy="973328"/>
        </p:xfrm>
        <a:graphic>
          <a:graphicData uri="http://schemas.openxmlformats.org/drawingml/2006/table">
            <a:tbl>
              <a:tblPr firstRow="1" firstCol="1" bandRow="1">
                <a:tableStyleId>{5C22544A-7EE6-4342-B048-85BDC9FD1C3A}</a:tableStyleId>
              </a:tblPr>
              <a:tblGrid>
                <a:gridCol w="1669121">
                  <a:extLst>
                    <a:ext uri="{9D8B030D-6E8A-4147-A177-3AD203B41FA5}">
                      <a16:colId xmlns:a16="http://schemas.microsoft.com/office/drawing/2014/main" val="2488199696"/>
                    </a:ext>
                  </a:extLst>
                </a:gridCol>
                <a:gridCol w="1669982">
                  <a:extLst>
                    <a:ext uri="{9D8B030D-6E8A-4147-A177-3AD203B41FA5}">
                      <a16:colId xmlns:a16="http://schemas.microsoft.com/office/drawing/2014/main" val="3673506112"/>
                    </a:ext>
                  </a:extLst>
                </a:gridCol>
                <a:gridCol w="1616612">
                  <a:extLst>
                    <a:ext uri="{9D8B030D-6E8A-4147-A177-3AD203B41FA5}">
                      <a16:colId xmlns:a16="http://schemas.microsoft.com/office/drawing/2014/main" val="3736328519"/>
                    </a:ext>
                  </a:extLst>
                </a:gridCol>
                <a:gridCol w="1689781">
                  <a:extLst>
                    <a:ext uri="{9D8B030D-6E8A-4147-A177-3AD203B41FA5}">
                      <a16:colId xmlns:a16="http://schemas.microsoft.com/office/drawing/2014/main" val="3445648053"/>
                    </a:ext>
                  </a:extLst>
                </a:gridCol>
                <a:gridCol w="1403129">
                  <a:extLst>
                    <a:ext uri="{9D8B030D-6E8A-4147-A177-3AD203B41FA5}">
                      <a16:colId xmlns:a16="http://schemas.microsoft.com/office/drawing/2014/main" val="4127940632"/>
                    </a:ext>
                  </a:extLst>
                </a:gridCol>
              </a:tblGrid>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Customer ID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Customer Name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Contact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Location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New Location</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5956923"/>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1</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A</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64535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Bengaluru</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Null</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9127858"/>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2</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B</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56747</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Mumbai</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Null</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0116051"/>
                  </a:ext>
                </a:extLst>
              </a:tr>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3</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87654</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Goa</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Delhi</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738119"/>
                  </a:ext>
                </a:extLst>
              </a:tr>
            </a:tbl>
          </a:graphicData>
        </a:graphic>
      </p:graphicFrame>
      <p:sp>
        <p:nvSpPr>
          <p:cNvPr id="3" name="Rectangle 1">
            <a:extLst>
              <a:ext uri="{FF2B5EF4-FFF2-40B4-BE49-F238E27FC236}">
                <a16:creationId xmlns:a16="http://schemas.microsoft.com/office/drawing/2014/main" id="{2EACCCCE-C3B2-F697-6B76-4CC51E5313BB}"/>
              </a:ext>
            </a:extLst>
          </p:cNvPr>
          <p:cNvSpPr>
            <a:spLocks noChangeArrowheads="1"/>
          </p:cNvSpPr>
          <p:nvPr/>
        </p:nvSpPr>
        <p:spPr bwMode="auto">
          <a:xfrm>
            <a:off x="172509" y="143989"/>
            <a:ext cx="8162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SCD- 3</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97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DAY 2</a:t>
            </a:r>
          </a:p>
        </p:txBody>
      </p:sp>
    </p:spTree>
    <p:extLst>
      <p:ext uri="{BB962C8B-B14F-4D97-AF65-F5344CB8AC3E}">
        <p14:creationId xmlns:p14="http://schemas.microsoft.com/office/powerpoint/2010/main" val="161511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83EE25-AB78-395D-3B19-4C375E8DE878}"/>
              </a:ext>
            </a:extLst>
          </p:cNvPr>
          <p:cNvSpPr>
            <a:spLocks noChangeArrowheads="1"/>
          </p:cNvSpPr>
          <p:nvPr/>
        </p:nvSpPr>
        <p:spPr bwMode="auto">
          <a:xfrm>
            <a:off x="558801" y="172760"/>
            <a:ext cx="3587777"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Big Data</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huge amount of data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4Vs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Velocity, Volume, Veracity, Variety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Variety – data at many forms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Volume- data at rest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Velocity – data in motion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Veracity – data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uncertainity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and Stream Data Processing</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descr="Batch Processing vs Stream Processing in Microsoft Azure">
            <a:extLst>
              <a:ext uri="{FF2B5EF4-FFF2-40B4-BE49-F238E27FC236}">
                <a16:creationId xmlns:a16="http://schemas.microsoft.com/office/drawing/2014/main" id="{E755C0D7-79B1-BBC6-E7FC-DAA4804EA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1" y="2168526"/>
            <a:ext cx="5949950" cy="1530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B3446E1-E605-89E1-65CA-04455E3B8CC0}"/>
              </a:ext>
            </a:extLst>
          </p:cNvPr>
          <p:cNvSpPr>
            <a:spLocks noChangeArrowheads="1"/>
          </p:cNvSpPr>
          <p:nvPr/>
        </p:nvSpPr>
        <p:spPr bwMode="auto">
          <a:xfrm>
            <a:off x="1007534" y="4603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5DEB35E4-CD26-4152-C801-CA6BF0E3AAC3}"/>
              </a:ext>
            </a:extLst>
          </p:cNvPr>
          <p:cNvSpPr txBox="1"/>
          <p:nvPr/>
        </p:nvSpPr>
        <p:spPr>
          <a:xfrm>
            <a:off x="499533" y="3773138"/>
            <a:ext cx="11878733" cy="2592697"/>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Batch Processing: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Batch processing involves collecting a bunch of data, processing it all together, and then getting the results.</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Example: Imagine you're running a survey and collecting responses over a week. At the end of the week, you take all the responses, analyze them together, and generate a report showing the overall trends and insights from the entire week's worth of data. This is batch processing.</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Stream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Processsing</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Stream processing involves dealing with data as it arrives, one piece at a time, in real-time.</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Example: Think of a social media platform where new posts and comments keep appearing constantly. Instead of waiting for a whole day to see what's been posted, the platform processes each new post or comment as it comes in. So, if someone posts a picture, it shows up in your feed almost instantly. This is stream processing.</a:t>
            </a:r>
          </a:p>
        </p:txBody>
      </p:sp>
    </p:spTree>
    <p:extLst>
      <p:ext uri="{BB962C8B-B14F-4D97-AF65-F5344CB8AC3E}">
        <p14:creationId xmlns:p14="http://schemas.microsoft.com/office/powerpoint/2010/main" val="310127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470821-FDBA-01E4-B3D0-DDC990B0B0BA}"/>
              </a:ext>
            </a:extLst>
          </p:cNvPr>
          <p:cNvSpPr txBox="1"/>
          <p:nvPr/>
        </p:nvSpPr>
        <p:spPr>
          <a:xfrm>
            <a:off x="110067" y="118735"/>
            <a:ext cx="11692467" cy="5817298"/>
          </a:xfrm>
          <a:prstGeom prst="rect">
            <a:avLst/>
          </a:prstGeom>
          <a:noFill/>
        </p:spPr>
        <p:txBody>
          <a:bodyPr wrap="square">
            <a:sp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Stream analytics help business</a:t>
            </a:r>
          </a:p>
          <a:p>
            <a:pPr marL="342900" marR="0" lvl="0" indent="-342900">
              <a:lnSpc>
                <a:spcPct val="107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360 deg view of the customer </a:t>
            </a:r>
          </a:p>
          <a:p>
            <a:pPr marL="342900" marR="0" lvl="0" indent="-342900">
              <a:lnSpc>
                <a:spcPct val="107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Recommendations </a:t>
            </a:r>
          </a:p>
          <a:p>
            <a:pPr marL="342900" marR="0" lvl="0" indent="-342900">
              <a:lnSpc>
                <a:spcPct val="107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Sentiment analysis : test data train the model </a:t>
            </a:r>
          </a:p>
          <a:p>
            <a:pPr marL="45720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Parallel and distributive processing: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Distributed Processing involves multiple computers working together over a network.</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Parallel Processing involves multiple processors or cores within a single machine working together.</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Stream Processing involves handling data in real-time as it arrives.</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Batch Processing involves processing a set of data all at once, typically done periodically.</a:t>
            </a: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Approaches how we are going to deal with data.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Warehouse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Save data as object </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Structured data </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modelling </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Fixed Schema </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ACID properties </a:t>
            </a:r>
          </a:p>
        </p:txBody>
      </p:sp>
    </p:spTree>
    <p:extLst>
      <p:ext uri="{BB962C8B-B14F-4D97-AF65-F5344CB8AC3E}">
        <p14:creationId xmlns:p14="http://schemas.microsoft.com/office/powerpoint/2010/main" val="103597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descr="Databricks Lakehouse: Powerful Storage Platform for BI and Analytics ...">
            <a:extLst>
              <a:ext uri="{FF2B5EF4-FFF2-40B4-BE49-F238E27FC236}">
                <a16:creationId xmlns:a16="http://schemas.microsoft.com/office/drawing/2014/main" id="{29A1893F-9BCC-B7AD-18F6-C174339CC015}"/>
              </a:ext>
            </a:extLst>
          </p:cNvPr>
          <p:cNvPicPr>
            <a:picLocks noChangeAspect="1"/>
          </p:cNvPicPr>
          <p:nvPr/>
        </p:nvPicPr>
        <p:blipFill rotWithShape="1">
          <a:blip r:embed="rId2">
            <a:extLst>
              <a:ext uri="{28A0092B-C50C-407E-A947-70E740481C1C}">
                <a14:useLocalDpi xmlns:a14="http://schemas.microsoft.com/office/drawing/2010/main" val="0"/>
              </a:ext>
            </a:extLst>
          </a:blip>
          <a:srcRect t="9172" b="6349"/>
          <a:stretch/>
        </p:blipFill>
        <p:spPr bwMode="auto">
          <a:xfrm>
            <a:off x="2443269" y="3935336"/>
            <a:ext cx="6170930" cy="2736397"/>
          </a:xfrm>
          <a:prstGeom prst="rect">
            <a:avLst/>
          </a:prstGeom>
          <a:noFill/>
          <a:ln>
            <a:noFill/>
          </a:ln>
        </p:spPr>
      </p:pic>
      <p:sp>
        <p:nvSpPr>
          <p:cNvPr id="4" name="TextBox 3">
            <a:extLst>
              <a:ext uri="{FF2B5EF4-FFF2-40B4-BE49-F238E27FC236}">
                <a16:creationId xmlns:a16="http://schemas.microsoft.com/office/drawing/2014/main" id="{DEB28BDA-7AC3-8111-FECE-E5A1BD6EDC35}"/>
              </a:ext>
            </a:extLst>
          </p:cNvPr>
          <p:cNvSpPr txBox="1"/>
          <p:nvPr/>
        </p:nvSpPr>
        <p:spPr>
          <a:xfrm>
            <a:off x="211666" y="0"/>
            <a:ext cx="11599333" cy="3850670"/>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Lake / BLOB Storage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[Multiple files how to know what files are imp and what data is to be processed? Every data will have their own data and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meta 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 where whatever data has to be processed can be found.]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Save data as object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Structured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modelling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Flexi Schema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strike="sngStrike" dirty="0">
                <a:effectLst/>
                <a:latin typeface="Times New Roman" panose="02020603050405020304" pitchFamily="18" charset="0"/>
                <a:ea typeface="Calibri" panose="020F0502020204030204" pitchFamily="34" charset="0"/>
                <a:cs typeface="Times New Roman" panose="02020603050405020304" pitchFamily="18" charset="0"/>
              </a:rPr>
              <a:t>ACID property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Disadvantage : missing acid properties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Merging Data Warehouse and Data lake is a tedious job , so later it was combined and its called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LAKEHOUSE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480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348C97-A312-EE4C-77AA-894CDF724418}"/>
              </a:ext>
            </a:extLst>
          </p:cNvPr>
          <p:cNvGraphicFramePr>
            <a:graphicFrameLocks noGrp="1"/>
          </p:cNvGraphicFramePr>
          <p:nvPr>
            <p:extLst>
              <p:ext uri="{D42A27DB-BD31-4B8C-83A1-F6EECF244321}">
                <p14:modId xmlns:p14="http://schemas.microsoft.com/office/powerpoint/2010/main" val="3558180901"/>
              </p:ext>
            </p:extLst>
          </p:nvPr>
        </p:nvGraphicFramePr>
        <p:xfrm>
          <a:off x="177801" y="237067"/>
          <a:ext cx="11785600" cy="6075023"/>
        </p:xfrm>
        <a:graphic>
          <a:graphicData uri="http://schemas.openxmlformats.org/drawingml/2006/table">
            <a:tbl>
              <a:tblPr firstRow="1" firstCol="1" bandRow="1">
                <a:tableStyleId>{5C22544A-7EE6-4342-B048-85BDC9FD1C3A}</a:tableStyleId>
              </a:tblPr>
              <a:tblGrid>
                <a:gridCol w="1608913">
                  <a:extLst>
                    <a:ext uri="{9D8B030D-6E8A-4147-A177-3AD203B41FA5}">
                      <a16:colId xmlns:a16="http://schemas.microsoft.com/office/drawing/2014/main" val="76175857"/>
                    </a:ext>
                  </a:extLst>
                </a:gridCol>
                <a:gridCol w="3580140">
                  <a:extLst>
                    <a:ext uri="{9D8B030D-6E8A-4147-A177-3AD203B41FA5}">
                      <a16:colId xmlns:a16="http://schemas.microsoft.com/office/drawing/2014/main" val="3250557419"/>
                    </a:ext>
                  </a:extLst>
                </a:gridCol>
                <a:gridCol w="3537153">
                  <a:extLst>
                    <a:ext uri="{9D8B030D-6E8A-4147-A177-3AD203B41FA5}">
                      <a16:colId xmlns:a16="http://schemas.microsoft.com/office/drawing/2014/main" val="1308043139"/>
                    </a:ext>
                  </a:extLst>
                </a:gridCol>
                <a:gridCol w="3059394">
                  <a:extLst>
                    <a:ext uri="{9D8B030D-6E8A-4147-A177-3AD203B41FA5}">
                      <a16:colId xmlns:a16="http://schemas.microsoft.com/office/drawing/2014/main" val="560238090"/>
                    </a:ext>
                  </a:extLst>
                </a:gridCol>
              </a:tblGrid>
              <a:tr h="367748">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cs typeface="Times New Roman" panose="02020603050405020304" pitchFamily="18" charset="0"/>
                        </a:rPr>
                        <a:t> </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Data Warehouse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Data Lake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Lake House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4005212235"/>
                  </a:ext>
                </a:extLst>
              </a:tr>
              <a:tr h="1041491">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cs typeface="Times New Roman" panose="02020603050405020304" pitchFamily="18" charset="0"/>
                        </a:rPr>
                        <a:t>Definition</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cs typeface="Times New Roman" panose="02020603050405020304" pitchFamily="18" charset="0"/>
                        </a:rPr>
                        <a:t>A structured, centralized repository that stores integrated, historical data from various sources, optimized for querying and reporting.</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A flexible, scalable repository that stores raw and diverse data in its native format, allowing for both structured and unstructured data.</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A hybrid architecture that combines the features of a data lake and a data warehouse, offering the benefits of both paradigms.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3724353729"/>
                  </a:ext>
                </a:extLst>
              </a:tr>
              <a:tr h="738532">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Storage </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Typically uses a relational database management system (RDBMS).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Often relies on distributed file systems like Hadoop HDFS or cloud-based object storage.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Utilizes both data lake storage and structured storage components.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2156759793"/>
                  </a:ext>
                </a:extLst>
              </a:tr>
              <a:tr h="738531">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Schema </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Enforces a predefined / fixed schema for structured data.</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Often relies on distributed file systems like Hadoop HDFS or cloud-based object storage.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Utilizes both data lake storage and structured storage components.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3141288633"/>
                  </a:ext>
                </a:extLst>
              </a:tr>
              <a:tr h="648099">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Processing </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Suited for structured and pre-aggregated data; optimized for analytical queries.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Often relies on distributed file systems like Hadoop HDFS or cloud-based object storage.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Supports a range of processing tools for different data types.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3083614606"/>
                  </a:ext>
                </a:extLst>
              </a:tr>
              <a:tr h="942005">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Use-cases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cs typeface="Times New Roman" panose="02020603050405020304" pitchFamily="18" charset="0"/>
                        </a:rPr>
                        <a:t>Business intelligence, reporting, structured analytics.</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Data exploration, big data processing, data science.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Integrated analytics, combining raw and structured data, bridging the gap between data lakes and data warehouses.</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1438976439"/>
                  </a:ext>
                </a:extLst>
              </a:tr>
              <a:tr h="1509527">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Example</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Traditional relational databases or cloud-based data warehouses like Amazon Redshift.</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cs typeface="Times New Roman" panose="02020603050405020304" pitchFamily="18" charset="0"/>
                        </a:rPr>
                        <a:t>Hadoop-based systems like Hadoop Distributed File System (HDFS) or cloud-based data lakes like Amazon S3.</a:t>
                      </a:r>
                      <a:endPar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cs typeface="Times New Roman" panose="02020603050405020304" pitchFamily="18" charset="0"/>
                        </a:rPr>
                        <a:t>Databricks Delta Lake, a unified analytics platform.</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736" marR="49736" marT="0" marB="0"/>
                </a:tc>
                <a:extLst>
                  <a:ext uri="{0D108BD9-81ED-4DB2-BD59-A6C34878D82A}">
                    <a16:rowId xmlns:a16="http://schemas.microsoft.com/office/drawing/2014/main" val="809864167"/>
                  </a:ext>
                </a:extLst>
              </a:tr>
            </a:tbl>
          </a:graphicData>
        </a:graphic>
      </p:graphicFrame>
    </p:spTree>
    <p:extLst>
      <p:ext uri="{BB962C8B-B14F-4D97-AF65-F5344CB8AC3E}">
        <p14:creationId xmlns:p14="http://schemas.microsoft.com/office/powerpoint/2010/main" val="404077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4D407-03C0-46EC-AE45-00E09EE5282C}"/>
              </a:ext>
            </a:extLst>
          </p:cNvPr>
          <p:cNvSpPr txBox="1"/>
          <p:nvPr/>
        </p:nvSpPr>
        <p:spPr>
          <a:xfrm>
            <a:off x="279400" y="155331"/>
            <a:ext cx="11912600" cy="6003823"/>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Public cloud: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amazon and azure cloud platform</a:t>
            </a: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Private cloud: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company maintain their own data centers and networking.</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Hybrid cloud: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combination of both public and private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Cloud Benefits: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High Availability</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Scalability </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Global reach </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Agility</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Disaster recovery</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Fault tolerance </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Elasticity</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Customer latency capabilities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Predictive cost considerations </a:t>
            </a:r>
          </a:p>
          <a:p>
            <a:pPr marL="342900" marR="0" lvl="0" indent="-342900">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Security</a:t>
            </a: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Two Models: Capex and Opex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Capital Expenditure: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Pay for everything [infrastructure ,resources , everything]</a:t>
            </a: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Operational Expenditure: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Pay only for the product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000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859053-753C-E42E-7A72-043DFF93CA18}"/>
              </a:ext>
            </a:extLst>
          </p:cNvPr>
          <p:cNvSpPr>
            <a:spLocks noChangeArrowheads="1"/>
          </p:cNvSpPr>
          <p:nvPr/>
        </p:nvSpPr>
        <p:spPr bwMode="auto">
          <a:xfrm>
            <a:off x="524933" y="765019"/>
            <a:ext cx="469053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Service Models: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Iaas: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only gives infrastructure.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 cloud will provide storage, network and computing power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Paas: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gives operating system and development tools.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 It includes server, network data center and operating system and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Saas: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will give all things along with the application.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 It includes storage, network, operating system and application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Computing shared Responsibility Model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69" name="Picture 2" descr="What is the Shared Responsibility Model? | Cloud computing services ...">
            <a:extLst>
              <a:ext uri="{FF2B5EF4-FFF2-40B4-BE49-F238E27FC236}">
                <a16:creationId xmlns:a16="http://schemas.microsoft.com/office/drawing/2014/main" id="{24FA9770-63F6-C1A2-CA8B-FBC2072DF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53066"/>
            <a:ext cx="5949950" cy="330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912651E-536D-19D8-19E7-954130953348}"/>
              </a:ext>
            </a:extLst>
          </p:cNvPr>
          <p:cNvSpPr>
            <a:spLocks noChangeArrowheads="1"/>
          </p:cNvSpPr>
          <p:nvPr/>
        </p:nvSpPr>
        <p:spPr bwMode="auto">
          <a:xfrm>
            <a:off x="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08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CD4C7-D9BE-B468-6071-4E13E4D44306}"/>
              </a:ext>
            </a:extLst>
          </p:cNvPr>
          <p:cNvSpPr txBox="1"/>
          <p:nvPr/>
        </p:nvSpPr>
        <p:spPr>
          <a:xfrm>
            <a:off x="364067" y="439531"/>
            <a:ext cx="12031133" cy="5549148"/>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Azure Fundamentals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Regions: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Nearer region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Region Pairs: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Should have atleast 300 miles of separation between region pairs. The reason is one region goes down /calamity; data is still available at the region pair.</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Automatic replication of services</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Prioritized region recovery </a:t>
            </a:r>
          </a:p>
          <a:p>
            <a:pPr marL="45720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E.g., Southeast Asia – east Asia </a:t>
            </a: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Availability Zone: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provide protection against downtime due to datacenter failure. if one goes down other remains.</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Physically separate datacenters within the same region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Each datacenter is equipped separately.</a:t>
            </a: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Azure Resources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Components like storage, VMs, networks, SQL database, that are available to build cloud solutions.</a:t>
            </a: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Azure Subscriptions: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Azure subscription provides with authenticated and authorized access to azure accounts.</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Billing boundary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Access control boundary</a:t>
            </a:r>
          </a:p>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Azure Resource Manager: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ARM provides a management layer that enables all resources. Basically, any service that we are going to get from azure.</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Resource Groups: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Container that holds all the services/resources we are using. Inside the resource group all the resources will be created</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Subscription -&gt; Resource Group -&gt; Resources [Webapp/</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vm</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/etc.]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148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F56C5B-4F68-3AD2-F0FD-C1309F0B314C}"/>
              </a:ext>
            </a:extLst>
          </p:cNvPr>
          <p:cNvSpPr>
            <a:spLocks noChangeArrowheads="1"/>
          </p:cNvSpPr>
          <p:nvPr/>
        </p:nvSpPr>
        <p:spPr bwMode="auto">
          <a:xfrm>
            <a:off x="143933" y="140958"/>
            <a:ext cx="246362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 to portal.azure.com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4">
            <a:extLst>
              <a:ext uri="{FF2B5EF4-FFF2-40B4-BE49-F238E27FC236}">
                <a16:creationId xmlns:a16="http://schemas.microsoft.com/office/drawing/2014/main" id="{B4742253-D346-1DAA-F853-6F1E1C750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865" y="2269065"/>
            <a:ext cx="8390467" cy="37380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EE97D88-CFD1-9621-A99E-6DFCCB7E2BC4}"/>
              </a:ext>
            </a:extLst>
          </p:cNvPr>
          <p:cNvSpPr>
            <a:spLocks noChangeArrowheads="1"/>
          </p:cNvSpPr>
          <p:nvPr/>
        </p:nvSpPr>
        <p:spPr bwMode="auto">
          <a:xfrm>
            <a:off x="279400" y="508455"/>
            <a:ext cx="60757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 all services from this site. Subscriptions are provided.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 either by searching or clicking create a service.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 a service -&gt; categories -&gt;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Mostly used: analytics -&gt; Data Bricks , Data Factory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Click on Create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Showed example of simple storage account how to create the resource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72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DAY 1</a:t>
            </a:r>
          </a:p>
        </p:txBody>
      </p: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DAY 3</a:t>
            </a:r>
          </a:p>
        </p:txBody>
      </p:sp>
    </p:spTree>
    <p:extLst>
      <p:ext uri="{BB962C8B-B14F-4D97-AF65-F5344CB8AC3E}">
        <p14:creationId xmlns:p14="http://schemas.microsoft.com/office/powerpoint/2010/main" val="143074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B6034-870D-3292-8E20-BC9BEFAC161F}"/>
              </a:ext>
            </a:extLst>
          </p:cNvPr>
          <p:cNvSpPr txBox="1"/>
          <p:nvPr/>
        </p:nvSpPr>
        <p:spPr>
          <a:xfrm>
            <a:off x="169334" y="606572"/>
            <a:ext cx="12217400" cy="5271700"/>
          </a:xfrm>
          <a:prstGeom prst="rect">
            <a:avLst/>
          </a:prstGeom>
          <a:noFill/>
        </p:spPr>
        <p:txBody>
          <a:bodyPr wrap="square">
            <a:spAutoFit/>
          </a:bodyPr>
          <a:lstStyle/>
          <a:p>
            <a:pPr marL="0" marR="0">
              <a:lnSpc>
                <a:spcPct val="107000"/>
              </a:lnSpc>
              <a:spcBef>
                <a:spcPts val="0"/>
              </a:spcBef>
              <a:spcAft>
                <a:spcPts val="80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Create Azure SQL in particular region: US East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Create Azure SQL -&gt; SQL Databases, SQL managed instances, SQL virtual machines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SQL Databases: when starting from scratch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SQL managed instances manages more services from azure security,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SQL virtual machines: SQL in virtual machine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SQL Databases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Resource Type: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Single Database-</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separate database for separate things.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Elastic Pool – </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single resource pool can be used for more services. instead of single combine both . create when one </a:t>
            </a:r>
            <a:r>
              <a:rPr lang="en-US" sz="1600" dirty="0" err="1">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db</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has less and two </a:t>
            </a:r>
            <a:r>
              <a:rPr lang="en-US" sz="1600" dirty="0" err="1">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db</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can be used to create pool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Database server-</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Database is created inside server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User &amp; Group Access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User: </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Individual access</a:t>
            </a: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6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Group: </a:t>
            </a: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E.g., New group called IDAShell which has 100 members and give access to the entire group. Maybe only 50/200 tables were required by the IDA team so only that access is provided. If new user comes the person is added to that gr</a:t>
            </a:r>
            <a:r>
              <a:rPr lang="en-US" sz="12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04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id="{C40ACD09-37AC-DC67-B1A1-FDA966B02E7C}"/>
              </a:ext>
            </a:extLst>
          </p:cNvPr>
          <p:cNvSpPr>
            <a:spLocks noChangeArrowheads="1"/>
          </p:cNvSpPr>
          <p:nvPr/>
        </p:nvSpPr>
        <p:spPr bwMode="auto">
          <a:xfrm>
            <a:off x="194733" y="270302"/>
            <a:ext cx="44437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Create SQL Database using Single Db resource: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Basics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226" name="Picture 7">
            <a:extLst>
              <a:ext uri="{FF2B5EF4-FFF2-40B4-BE49-F238E27FC236}">
                <a16:creationId xmlns:a16="http://schemas.microsoft.com/office/drawing/2014/main" id="{033ECA3E-FD72-21F3-ECB2-52058210A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4" y="1320800"/>
            <a:ext cx="5384800" cy="43624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2">
            <a:extLst>
              <a:ext uri="{FF2B5EF4-FFF2-40B4-BE49-F238E27FC236}">
                <a16:creationId xmlns:a16="http://schemas.microsoft.com/office/drawing/2014/main" id="{2ECF0CC8-4A8B-A942-D07B-4FCF33985492}"/>
              </a:ext>
            </a:extLst>
          </p:cNvPr>
          <p:cNvSpPr>
            <a:spLocks noChangeArrowheads="1"/>
          </p:cNvSpPr>
          <p:nvPr/>
        </p:nvSpPr>
        <p:spPr bwMode="auto">
          <a:xfrm>
            <a:off x="457200" y="4819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5858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658A22-59E7-BFB5-8970-2564F38EA732}"/>
              </a:ext>
            </a:extLst>
          </p:cNvPr>
          <p:cNvPicPr>
            <a:picLocks noChangeAspect="1"/>
          </p:cNvPicPr>
          <p:nvPr/>
        </p:nvPicPr>
        <p:blipFill>
          <a:blip r:embed="rId2"/>
          <a:stretch>
            <a:fillRect/>
          </a:stretch>
        </p:blipFill>
        <p:spPr>
          <a:xfrm>
            <a:off x="130492" y="99060"/>
            <a:ext cx="5479415" cy="3329940"/>
          </a:xfrm>
          <a:prstGeom prst="rect">
            <a:avLst/>
          </a:prstGeom>
          <a:ln>
            <a:solidFill>
              <a:schemeClr val="bg1">
                <a:lumMod val="95000"/>
              </a:schemeClr>
            </a:solidFill>
          </a:ln>
        </p:spPr>
      </p:pic>
      <p:sp>
        <p:nvSpPr>
          <p:cNvPr id="3" name="Rectangle 2">
            <a:extLst>
              <a:ext uri="{FF2B5EF4-FFF2-40B4-BE49-F238E27FC236}">
                <a16:creationId xmlns:a16="http://schemas.microsoft.com/office/drawing/2014/main" id="{B13FA1BC-A6CA-DB39-4A65-880668690E0C}"/>
              </a:ext>
            </a:extLst>
          </p:cNvPr>
          <p:cNvSpPr>
            <a:spLocks noChangeArrowheads="1"/>
          </p:cNvSpPr>
          <p:nvPr/>
        </p:nvSpPr>
        <p:spPr bwMode="auto">
          <a:xfrm>
            <a:off x="130492" y="3651250"/>
            <a:ext cx="547941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**In computer + storage -&gt; Select Basic 2 GB Storage because that will be cost effective.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**database name (if database server was selected in resource type then the server would have been created at that step) here we will need to create the server as below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1" name="Picture 6">
            <a:extLst>
              <a:ext uri="{FF2B5EF4-FFF2-40B4-BE49-F238E27FC236}">
                <a16:creationId xmlns:a16="http://schemas.microsoft.com/office/drawing/2014/main" id="{E1E96EFA-D29C-15CE-22F1-64C4C8832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731" y="99058"/>
            <a:ext cx="5024699" cy="33299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05C877-19DD-0AB6-6D51-9AF7B553EA38}"/>
              </a:ext>
            </a:extLst>
          </p:cNvPr>
          <p:cNvSpPr>
            <a:spLocks noChangeArrowheads="1"/>
          </p:cNvSpPr>
          <p:nvPr/>
        </p:nvSpPr>
        <p:spPr bwMode="auto">
          <a:xfrm>
            <a:off x="6671731" y="3651250"/>
            <a:ext cx="481965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*Authentication Method: </a:t>
            </a: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AD- Active Directory, SQL, Both AD &amp; SQL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Active Directory authentication:</a:t>
            </a:r>
            <a:endPar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We will go ahead with SQL because everyone has different servers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102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CC60CA9-DCAF-EAAE-6D06-755ED959199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9">
            <a:extLst>
              <a:ext uri="{FF2B5EF4-FFF2-40B4-BE49-F238E27FC236}">
                <a16:creationId xmlns:a16="http://schemas.microsoft.com/office/drawing/2014/main" id="{32A1D56D-6381-858A-9110-1CF10AE9B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3" y="355600"/>
            <a:ext cx="5238750" cy="1663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F4B3EDA-61D8-720C-3036-599D8FD07763}"/>
              </a:ext>
            </a:extLst>
          </p:cNvPr>
          <p:cNvSpPr>
            <a:spLocks noChangeArrowheads="1"/>
          </p:cNvSpPr>
          <p:nvPr/>
        </p:nvSpPr>
        <p:spPr bwMode="auto">
          <a:xfrm>
            <a:off x="296333" y="1959402"/>
            <a:ext cx="40911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Locally is selected because it reduces cost .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13">
            <a:extLst>
              <a:ext uri="{FF2B5EF4-FFF2-40B4-BE49-F238E27FC236}">
                <a16:creationId xmlns:a16="http://schemas.microsoft.com/office/drawing/2014/main" id="{1E560A90-EE1C-A84F-E361-7218BEC1E91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Networking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76" name="Picture 10">
            <a:extLst>
              <a:ext uri="{FF2B5EF4-FFF2-40B4-BE49-F238E27FC236}">
                <a16:creationId xmlns:a16="http://schemas.microsoft.com/office/drawing/2014/main" id="{C24F9889-C609-AA3E-300B-7F5F64D7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33" y="2568576"/>
            <a:ext cx="5435600" cy="34480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4">
            <a:extLst>
              <a:ext uri="{FF2B5EF4-FFF2-40B4-BE49-F238E27FC236}">
                <a16:creationId xmlns:a16="http://schemas.microsoft.com/office/drawing/2014/main" id="{B1CE7FE5-F55B-B881-9C26-4F3699D50EC4}"/>
              </a:ext>
            </a:extLst>
          </p:cNvPr>
          <p:cNvSpPr>
            <a:spLocks noChangeArrowheads="1"/>
          </p:cNvSpPr>
          <p:nvPr/>
        </p:nvSpPr>
        <p:spPr bwMode="auto">
          <a:xfrm>
            <a:off x="457200" y="3905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14480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2D5FA-0817-A316-4417-D1CBD1CCDB94}"/>
              </a:ext>
            </a:extLst>
          </p:cNvPr>
          <p:cNvSpPr txBox="1"/>
          <p:nvPr/>
        </p:nvSpPr>
        <p:spPr>
          <a:xfrm>
            <a:off x="135467" y="3292677"/>
            <a:ext cx="10930465" cy="3017044"/>
          </a:xfrm>
          <a:prstGeom prst="rect">
            <a:avLst/>
          </a:prstGeom>
          <a:noFill/>
        </p:spPr>
        <p:txBody>
          <a:bodyPr wrap="square">
            <a:spAutoFit/>
          </a:bodyPr>
          <a:lstStyle/>
          <a:p>
            <a:pPr marL="457200" marR="0">
              <a:lnSpc>
                <a:spcPct val="107000"/>
              </a:lnSpc>
              <a:spcBef>
                <a:spcPts val="0"/>
              </a:spcBef>
              <a:spcAft>
                <a:spcPts val="800"/>
              </a:spcAft>
            </a:pPr>
            <a:r>
              <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**Firewall Rules – Allow azure services and resources to access this server: should be Yes otherwise won’t work because no access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**Add current client Ip address – Also Yes Otherwise error.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*Connection Policy: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Default: For the users /client connection inside the azure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Proxy – Database provided through gateways because there is no connection access of the user/client inside azure.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Redirect – In this the client doesn’t have azure connection but it directly establishes connection to the node to access db.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*Transport Layer Security is used whenever the data is being transferred to secure 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*Minimum TLS Version – Choose the latest.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DA1CCDDB-C368-7D89-0041-7FE896F8125C}"/>
              </a:ext>
            </a:extLst>
          </p:cNvPr>
          <p:cNvSpPr>
            <a:spLocks noChangeArrowheads="1"/>
          </p:cNvSpPr>
          <p:nvPr/>
        </p:nvSpPr>
        <p:spPr bwMode="auto">
          <a:xfrm>
            <a:off x="541867" y="34049"/>
            <a:ext cx="1093046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Connectivity method public endpoint because for private endpoint we will have to create a private endpoint and connect through a virtual network</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89" name="Picture 12">
            <a:extLst>
              <a:ext uri="{FF2B5EF4-FFF2-40B4-BE49-F238E27FC236}">
                <a16:creationId xmlns:a16="http://schemas.microsoft.com/office/drawing/2014/main" id="{0D4F6A4B-1DF9-67B6-E8FA-3A864FF85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1" y="741209"/>
            <a:ext cx="4499696" cy="25167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0516EBA-C9A6-1D95-1245-B09D475BCB0C}"/>
              </a:ext>
            </a:extLst>
          </p:cNvPr>
          <p:cNvSpPr>
            <a:spLocks noChangeArrowheads="1"/>
          </p:cNvSpPr>
          <p:nvPr/>
        </p:nvSpPr>
        <p:spPr bwMode="auto">
          <a:xfrm>
            <a:off x="753533" y="34819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7284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3A6D042-7CDC-0F4B-3A8F-75E1B4598E95}"/>
              </a:ext>
            </a:extLst>
          </p:cNvPr>
          <p:cNvSpPr>
            <a:spLocks noChangeArrowheads="1"/>
          </p:cNvSpPr>
          <p:nvPr/>
        </p:nvSpPr>
        <p:spPr bwMode="auto">
          <a:xfrm>
            <a:off x="524933" y="234203"/>
            <a:ext cx="1069344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Connection Policy: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Default: For the users /client connection inside the azure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Proxy – Database provided through gateways because there is no connection access of the user/client inside azure.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Redirect – In this the client doesn’t have azure connection but it directly establishes connection to the node to access db.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*Transport Layer Security is used whenever the data is being transferred to secure it.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*Minimum TLS Version – Choose the latest.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3" name="Picture 13">
            <a:extLst>
              <a:ext uri="{FF2B5EF4-FFF2-40B4-BE49-F238E27FC236}">
                <a16:creationId xmlns:a16="http://schemas.microsoft.com/office/drawing/2014/main" id="{562CA7AA-696D-BB5F-7658-821F9248F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67" y="2460375"/>
            <a:ext cx="4953000"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C854691-9BE0-8C3A-4B06-042F1DC03B40}"/>
              </a:ext>
            </a:extLst>
          </p:cNvPr>
          <p:cNvSpPr>
            <a:spLocks noChangeArrowheads="1"/>
          </p:cNvSpPr>
          <p:nvPr/>
        </p:nvSpPr>
        <p:spPr bwMode="auto">
          <a:xfrm>
            <a:off x="457200" y="3581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9699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DAY 4</a:t>
            </a:r>
          </a:p>
        </p:txBody>
      </p:sp>
    </p:spTree>
    <p:extLst>
      <p:ext uri="{BB962C8B-B14F-4D97-AF65-F5344CB8AC3E}">
        <p14:creationId xmlns:p14="http://schemas.microsoft.com/office/powerpoint/2010/main" val="54304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59D5AC6-82CB-9276-A07E-20454496F824}"/>
              </a:ext>
            </a:extLst>
          </p:cNvPr>
          <p:cNvSpPr txBox="1"/>
          <p:nvPr/>
        </p:nvSpPr>
        <p:spPr>
          <a:xfrm>
            <a:off x="364067" y="182470"/>
            <a:ext cx="6112932" cy="3246530"/>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View : Limited access of table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CREATE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VIEW</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view_name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AS</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SELECT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column1</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column2</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table_name</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CD"/>
                </a:solidFill>
                <a:effectLst/>
                <a:latin typeface="Times New Roman" panose="02020603050405020304" pitchFamily="18" charset="0"/>
                <a:ea typeface="Calibri" panose="020F0502020204030204" pitchFamily="34" charset="0"/>
                <a:cs typeface="Times New Roman" panose="02020603050405020304" pitchFamily="18" charset="0"/>
              </a:rPr>
              <a:t>WHERE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condition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DDL : </a:t>
            </a:r>
            <a:r>
              <a:rPr lang="en-US"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Data definition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DML: </a:t>
            </a:r>
            <a:r>
              <a:rPr lang="en-US"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Data Manipulation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DCL: </a:t>
            </a:r>
            <a:r>
              <a:rPr lang="en-US"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Data Control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b="1"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TCL: </a:t>
            </a:r>
            <a:r>
              <a:rPr lang="en-US"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Transaction Control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20">
            <a:extLst>
              <a:ext uri="{FF2B5EF4-FFF2-40B4-BE49-F238E27FC236}">
                <a16:creationId xmlns:a16="http://schemas.microsoft.com/office/drawing/2014/main" id="{C78F3D2E-DDC8-AA44-2FEE-67257AFFEFAA}"/>
              </a:ext>
            </a:extLst>
          </p:cNvPr>
          <p:cNvSpPr>
            <a:spLocks noChangeArrowheads="1"/>
          </p:cNvSpPr>
          <p:nvPr/>
        </p:nvSpPr>
        <p:spPr bwMode="auto">
          <a:xfrm>
            <a:off x="4580466" y="605449"/>
            <a:ext cx="7027334" cy="502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Schema: </a:t>
            </a: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Logical grouping of table objects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Default Schema: </a:t>
            </a:r>
            <a:r>
              <a:rPr kumimoji="0" lang="en-US" altLang="en-US" sz="1600" b="1" i="0" u="none" strike="noStrike" cap="none" normalizeH="0" baseline="0" dirty="0" err="1">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dbo</a:t>
            </a: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If we write select without creating schema, if </a:t>
            </a:r>
            <a:r>
              <a:rPr kumimoji="0" lang="en-US" altLang="en-US" sz="1600" b="0" i="0" u="none" strike="noStrike" cap="none" normalizeH="0" baseline="0" dirty="0" err="1">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dbo</a:t>
            </a: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is there it will search for </a:t>
            </a:r>
            <a:r>
              <a:rPr kumimoji="0" lang="en-US" altLang="en-US" sz="1600" b="0" i="0" u="none" strike="noStrike" cap="none" normalizeH="0" baseline="0" dirty="0" err="1">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dbo</a:t>
            </a: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and if not there it will throw error .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If there is any project schema , first find out that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E.g.,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Create schema ven1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Create table ven1.vendor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SYNTAX:</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CREATE SCHEMA </a:t>
            </a:r>
            <a:r>
              <a:rPr kumimoji="0" lang="en-US" altLang="en-US" sz="1600" b="0" i="0"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schemaname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[AUTHORIZATION </a:t>
            </a:r>
            <a:r>
              <a:rPr kumimoji="0" lang="en-US" altLang="en-US" sz="1600" b="0" i="0"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ownername</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GO</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E.g.,</a:t>
            </a: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CREATE SCHEMA </a:t>
            </a:r>
            <a:r>
              <a:rPr kumimoji="0" lang="en-US" altLang="en-US" sz="1600" b="0" i="0"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geeks_sch;GO</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SELECT  *FROM </a:t>
            </a:r>
            <a:r>
              <a:rPr kumimoji="0" lang="en-US" altLang="en-US" sz="1600" b="0" i="0"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sys.schemas</a:t>
            </a:r>
            <a:endPar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Difference between Drop table, delete table and truncate </a:t>
            </a:r>
            <a:r>
              <a:rPr kumimoji="0" lang="en-US" altLang="en-US" sz="1600" b="1" i="0"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tableDrop</a:t>
            </a:r>
            <a:r>
              <a:rPr kumimoji="0" lang="en-US" altLang="en-US" sz="16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Table: </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Entire record and structure will be delete </a:t>
            </a: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Delete Table: </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Selects rows/records will be deleted </a:t>
            </a: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Truncate Table: </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All the records will be deleted but structure will be there.</a:t>
            </a:r>
            <a:r>
              <a:rPr kumimoji="0" lang="en-US" altLang="en-US" sz="16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Only difference between delete and truncate is that where clause can be put in delete that is selected records can be deleted.</a:t>
            </a:r>
            <a:r>
              <a:rPr kumimoji="0" lang="en-US" altLang="en-US" sz="16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55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E8DF29-457F-A438-8E90-B81FE13FE29A}"/>
              </a:ext>
            </a:extLst>
          </p:cNvPr>
          <p:cNvSpPr>
            <a:spLocks noChangeArrowheads="1"/>
          </p:cNvSpPr>
          <p:nvPr/>
        </p:nvSpPr>
        <p:spPr bwMode="auto">
          <a:xfrm>
            <a:off x="228600" y="312804"/>
            <a:ext cx="557312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Implementing join using sample data sets </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ProductID</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ProductCategory</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ProductCategoryID</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ProductCategory</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].Name 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 cross join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ProductCategory</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order by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SalesLT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ProductCategory</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ProductCategoryID</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1" name="Picture 5">
            <a:extLst>
              <a:ext uri="{FF2B5EF4-FFF2-40B4-BE49-F238E27FC236}">
                <a16:creationId xmlns:a16="http://schemas.microsoft.com/office/drawing/2014/main" id="{8E2CACFB-B70B-B4B7-0D3E-4F7CD0F35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13" y="2159463"/>
            <a:ext cx="7460219" cy="3605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78B2C9E-F2C8-4472-2CD6-75E6E73824DD}"/>
              </a:ext>
            </a:extLst>
          </p:cNvPr>
          <p:cNvSpPr>
            <a:spLocks noChangeArrowheads="1"/>
          </p:cNvSpPr>
          <p:nvPr/>
        </p:nvSpPr>
        <p:spPr bwMode="auto">
          <a:xfrm>
            <a:off x="0" y="3028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2166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4C4B0D3-7AF4-47B4-F042-2A05749D92C2}"/>
              </a:ext>
            </a:extLst>
          </p:cNvPr>
          <p:cNvSpPr txBox="1"/>
          <p:nvPr/>
        </p:nvSpPr>
        <p:spPr>
          <a:xfrm>
            <a:off x="135622" y="117445"/>
            <a:ext cx="11920756" cy="6807120"/>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IDA: valuable insight from raw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Petroleum production how much for next year acc to market and produce accordingly. Manage the demand and the need. Data broadcasting is done for the same.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company uses the previous data for employees recruitment, production ,etc. These are called data driven decisions. these would need proper data. But no one has properly structured data. So, extract data refine and store in final destination where the insight can be seen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Development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Testing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Production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data engineer development how to develop, deploy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End user start using in production – more of client.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Testing  more of python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Factual Information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Types of Data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Structured : Tables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Semi-structured: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Unstructured: media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088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23C4A3-7132-D7CF-8203-C792F5EBAEFF}"/>
              </a:ext>
            </a:extLst>
          </p:cNvPr>
          <p:cNvPicPr>
            <a:picLocks noChangeAspect="1"/>
          </p:cNvPicPr>
          <p:nvPr/>
        </p:nvPicPr>
        <p:blipFill>
          <a:blip r:embed="rId2"/>
          <a:stretch>
            <a:fillRect/>
          </a:stretch>
        </p:blipFill>
        <p:spPr>
          <a:xfrm>
            <a:off x="304799" y="209127"/>
            <a:ext cx="9615345" cy="4117340"/>
          </a:xfrm>
          <a:prstGeom prst="rect">
            <a:avLst/>
          </a:prstGeom>
        </p:spPr>
      </p:pic>
    </p:spTree>
    <p:extLst>
      <p:ext uri="{BB962C8B-B14F-4D97-AF65-F5344CB8AC3E}">
        <p14:creationId xmlns:p14="http://schemas.microsoft.com/office/powerpoint/2010/main" val="2377691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50C945-5254-A217-6FDF-CB390742343F}"/>
              </a:ext>
            </a:extLst>
          </p:cNvPr>
          <p:cNvPicPr>
            <a:picLocks noChangeAspect="1"/>
          </p:cNvPicPr>
          <p:nvPr/>
        </p:nvPicPr>
        <p:blipFill>
          <a:blip r:embed="rId2"/>
          <a:stretch>
            <a:fillRect/>
          </a:stretch>
        </p:blipFill>
        <p:spPr>
          <a:xfrm>
            <a:off x="1481666" y="965835"/>
            <a:ext cx="8413567" cy="3953298"/>
          </a:xfrm>
          <a:prstGeom prst="rect">
            <a:avLst/>
          </a:prstGeom>
        </p:spPr>
      </p:pic>
    </p:spTree>
    <p:extLst>
      <p:ext uri="{BB962C8B-B14F-4D97-AF65-F5344CB8AC3E}">
        <p14:creationId xmlns:p14="http://schemas.microsoft.com/office/powerpoint/2010/main" val="1787022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993EED-C505-DBB5-B1C0-D704816A0722}"/>
              </a:ext>
            </a:extLst>
          </p:cNvPr>
          <p:cNvPicPr>
            <a:picLocks noChangeAspect="1"/>
          </p:cNvPicPr>
          <p:nvPr/>
        </p:nvPicPr>
        <p:blipFill>
          <a:blip r:embed="rId2"/>
          <a:stretch>
            <a:fillRect/>
          </a:stretch>
        </p:blipFill>
        <p:spPr>
          <a:xfrm>
            <a:off x="1354667" y="779356"/>
            <a:ext cx="7763933" cy="4157354"/>
          </a:xfrm>
          <a:prstGeom prst="rect">
            <a:avLst/>
          </a:prstGeom>
        </p:spPr>
      </p:pic>
    </p:spTree>
    <p:extLst>
      <p:ext uri="{BB962C8B-B14F-4D97-AF65-F5344CB8AC3E}">
        <p14:creationId xmlns:p14="http://schemas.microsoft.com/office/powerpoint/2010/main" val="115509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FC56E-6DCE-4DB9-5C2A-3E4B1DA91B52}"/>
              </a:ext>
            </a:extLst>
          </p:cNvPr>
          <p:cNvPicPr>
            <a:picLocks noChangeAspect="1"/>
          </p:cNvPicPr>
          <p:nvPr/>
        </p:nvPicPr>
        <p:blipFill>
          <a:blip r:embed="rId2"/>
          <a:stretch>
            <a:fillRect/>
          </a:stretch>
        </p:blipFill>
        <p:spPr>
          <a:xfrm>
            <a:off x="1337733" y="727073"/>
            <a:ext cx="7739186" cy="4192059"/>
          </a:xfrm>
          <a:prstGeom prst="rect">
            <a:avLst/>
          </a:prstGeom>
        </p:spPr>
      </p:pic>
    </p:spTree>
    <p:extLst>
      <p:ext uri="{BB962C8B-B14F-4D97-AF65-F5344CB8AC3E}">
        <p14:creationId xmlns:p14="http://schemas.microsoft.com/office/powerpoint/2010/main" val="2049846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B5D707-8EA9-8E69-97D4-F5958C582317}"/>
              </a:ext>
            </a:extLst>
          </p:cNvPr>
          <p:cNvSpPr txBox="1"/>
          <p:nvPr/>
        </p:nvSpPr>
        <p:spPr>
          <a:xfrm>
            <a:off x="4178300" y="2875002"/>
            <a:ext cx="3835399"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0875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805CA8-D6A0-8D35-F204-DF1D49D40666}"/>
              </a:ext>
            </a:extLst>
          </p:cNvPr>
          <p:cNvSpPr txBox="1"/>
          <p:nvPr/>
        </p:nvSpPr>
        <p:spPr>
          <a:xfrm>
            <a:off x="260059" y="128964"/>
            <a:ext cx="11853644" cy="624645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Advantage of semi-structured in terms of structured is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More flexible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Schema is not fixed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 fixed as more fields can be added while tables have fixed no.</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 type of files of company saving in local 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Problems with using data, txt, and other file formats used in the file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doesn’t support large amounts of storage.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takes a long time to read through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high data redundancy.</a:t>
            </a:r>
            <a:endParaRPr lang="en-US" dirty="0"/>
          </a:p>
        </p:txBody>
      </p:sp>
    </p:spTree>
    <p:extLst>
      <p:ext uri="{BB962C8B-B14F-4D97-AF65-F5344CB8AC3E}">
        <p14:creationId xmlns:p14="http://schemas.microsoft.com/office/powerpoint/2010/main" val="4362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FB734-AA6D-4F15-A6A9-E10B64CAFBD4}"/>
              </a:ext>
            </a:extLst>
          </p:cNvPr>
          <p:cNvSpPr txBox="1"/>
          <p:nvPr/>
        </p:nvSpPr>
        <p:spPr>
          <a:xfrm>
            <a:off x="336958" y="175977"/>
            <a:ext cx="11518084" cy="5997796"/>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Primary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not null and unique (because without primary key can’t uniquely identify,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maintain integrity and uniqueness)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Foreign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To create a relation between two tables there has to be a foreign key. foreign key is the primary key in another table. it can have diff name than primary key.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Candidate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combination of two keys.</a:t>
            </a:r>
            <a:r>
              <a:rPr lang="en-US"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Composite key</a:t>
            </a:r>
            <a:r>
              <a:rPr lang="en-US"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 composite key can also be made by the combination of more than one candidate key. A composite key cannot be null.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difference between composite keys and super keys is that composite keys are minimal super keys. If even 1 column is removed from the set of keys in a composite key, it is no longer unique.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Super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single key can connect with all other keys -&gt; employee name can be same but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employeeid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employee name can’t be same so these two taken as super key.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Unique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unique value but can be null. ( e.g. contact no. can be null)</a:t>
            </a:r>
          </a:p>
          <a:p>
            <a:pPr marL="342900" marR="0" lvl="0" indent="-342900">
              <a:lnSpc>
                <a:spcPct val="107000"/>
              </a:lnSpc>
              <a:spcBef>
                <a:spcPts val="0"/>
              </a:spcBef>
              <a:spcAft>
                <a:spcPts val="800"/>
              </a:spcAft>
              <a:buFont typeface="Symbol" panose="05050102010706020507" pitchFamily="18"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Redundancy is removed by normalization.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Normalization: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Splitting the table to reduce data redundancy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Denormalization: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usually not preferred.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05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07988AD-4ABA-E6D0-78DF-AB7F86B3BB6B}"/>
              </a:ext>
            </a:extLst>
          </p:cNvPr>
          <p:cNvSpPr>
            <a:spLocks noChangeArrowheads="1"/>
          </p:cNvSpPr>
          <p:nvPr/>
        </p:nvSpPr>
        <p:spPr bwMode="auto">
          <a:xfrm>
            <a:off x="508000" y="477054"/>
            <a:ext cx="483446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ER DIAGRAM: Entity Relationship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ER Modelling for bookstore.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 author, customer, order, publisher - entities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 – bid,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bname</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edition,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pub_id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cost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 -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auth_name</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phone_num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cust_name</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phone_num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 –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qty, amount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Publisher –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pub_id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pub_name</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phone_num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step in working with any requirements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Analyze the requirement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Come up with the ER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C2481E7-AA2A-C661-069C-C9ACDDB4B14C}"/>
              </a:ext>
            </a:extLst>
          </p:cNvPr>
          <p:cNvSpPr txBox="1"/>
          <p:nvPr/>
        </p:nvSpPr>
        <p:spPr>
          <a:xfrm>
            <a:off x="5833534" y="477054"/>
            <a:ext cx="6112932" cy="55092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multi-valued attributes should be present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 be in 1NF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Non-key attributes should not depend on the partial of the primary key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Composite key -&gt; id + course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 is dependent on the partial of the this composite key: id, name, age are present in the same table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 and course are present in another 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 be in 2NF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Non-key attributes should not have any dependency among them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BCNF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Should be in 3NF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Identify the primary key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Identify the functional dependencies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Check if the columns are non-key attributes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If they are not key attributes, then break the table and put them in another table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45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39708-5526-721A-63DF-6362F394F681}"/>
              </a:ext>
            </a:extLst>
          </p:cNvPr>
          <p:cNvSpPr txBox="1"/>
          <p:nvPr/>
        </p:nvSpPr>
        <p:spPr>
          <a:xfrm>
            <a:off x="666750" y="561833"/>
            <a:ext cx="4743450" cy="50552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Common Terminologies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Key-value attributes: unique identifier</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Non-key attribute: non unique identifiers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Dimension Modelling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Dimension Table: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Contains all the columns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Fact Table</a:t>
            </a: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Contains all the columns that are quantitatively measured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Star Schema</a:t>
            </a: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Fact table surrounded by a dimension 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Snowflake schema</a:t>
            </a: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Fact table is surrounded by a dimension table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Each dimension table is also further surrounded by dimensions 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53FE741D-A134-53AD-6E65-280F291F25A2}"/>
              </a:ext>
            </a:extLst>
          </p:cNvPr>
          <p:cNvSpPr txBox="1"/>
          <p:nvPr/>
        </p:nvSpPr>
        <p:spPr>
          <a:xfrm>
            <a:off x="6575425" y="374863"/>
            <a:ext cx="611505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Difference between Star and Snowflake Schema</a:t>
            </a:r>
            <a:endParaRPr lang="en-US" b="1" dirty="0"/>
          </a:p>
        </p:txBody>
      </p:sp>
      <p:graphicFrame>
        <p:nvGraphicFramePr>
          <p:cNvPr id="6" name="Table 5">
            <a:extLst>
              <a:ext uri="{FF2B5EF4-FFF2-40B4-BE49-F238E27FC236}">
                <a16:creationId xmlns:a16="http://schemas.microsoft.com/office/drawing/2014/main" id="{62762C87-75CB-B11C-8C12-106635E87453}"/>
              </a:ext>
            </a:extLst>
          </p:cNvPr>
          <p:cNvGraphicFramePr>
            <a:graphicFrameLocks noGrp="1"/>
          </p:cNvGraphicFramePr>
          <p:nvPr>
            <p:extLst>
              <p:ext uri="{D42A27DB-BD31-4B8C-83A1-F6EECF244321}">
                <p14:modId xmlns:p14="http://schemas.microsoft.com/office/powerpoint/2010/main" val="392827825"/>
              </p:ext>
            </p:extLst>
          </p:nvPr>
        </p:nvGraphicFramePr>
        <p:xfrm>
          <a:off x="6197600" y="899566"/>
          <a:ext cx="5848350" cy="4717497"/>
        </p:xfrm>
        <a:graphic>
          <a:graphicData uri="http://schemas.openxmlformats.org/drawingml/2006/table">
            <a:tbl>
              <a:tblPr firstRow="1" firstCol="1" bandRow="1">
                <a:tableStyleId>{5C22544A-7EE6-4342-B048-85BDC9FD1C3A}</a:tableStyleId>
              </a:tblPr>
              <a:tblGrid>
                <a:gridCol w="326404">
                  <a:extLst>
                    <a:ext uri="{9D8B030D-6E8A-4147-A177-3AD203B41FA5}">
                      <a16:colId xmlns:a16="http://schemas.microsoft.com/office/drawing/2014/main" val="3934475521"/>
                    </a:ext>
                  </a:extLst>
                </a:gridCol>
                <a:gridCol w="2112026">
                  <a:extLst>
                    <a:ext uri="{9D8B030D-6E8A-4147-A177-3AD203B41FA5}">
                      <a16:colId xmlns:a16="http://schemas.microsoft.com/office/drawing/2014/main" val="1924619938"/>
                    </a:ext>
                  </a:extLst>
                </a:gridCol>
                <a:gridCol w="3409920">
                  <a:extLst>
                    <a:ext uri="{9D8B030D-6E8A-4147-A177-3AD203B41FA5}">
                      <a16:colId xmlns:a16="http://schemas.microsoft.com/office/drawing/2014/main" val="2522969923"/>
                    </a:ext>
                  </a:extLst>
                </a:gridCol>
              </a:tblGrid>
              <a:tr h="280484">
                <a:tc>
                  <a:txBody>
                    <a:bodyPr/>
                    <a:lstStyle/>
                    <a:p>
                      <a:pPr marL="0" marR="0" algn="ctr">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S.NO</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179" marR="28179" marT="70447" marB="70447" anchor="b"/>
                </a:tc>
                <a:tc>
                  <a:txBody>
                    <a:bodyPr/>
                    <a:lstStyle/>
                    <a:p>
                      <a:pPr marL="0" marR="0" algn="ctr">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Star Schema</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70447" marB="70447" anchor="b"/>
                </a:tc>
                <a:tc>
                  <a:txBody>
                    <a:bodyPr/>
                    <a:lstStyle/>
                    <a:p>
                      <a:pPr marL="0" marR="0" algn="ctr">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Snowflake Schema</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70447" marB="70447" anchor="b"/>
                </a:tc>
                <a:extLst>
                  <a:ext uri="{0D108BD9-81ED-4DB2-BD59-A6C34878D82A}">
                    <a16:rowId xmlns:a16="http://schemas.microsoft.com/office/drawing/2014/main" val="607430226"/>
                  </a:ext>
                </a:extLst>
              </a:tr>
              <a:tr h="628233">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1.</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In </a:t>
                      </a:r>
                      <a:r>
                        <a:rPr lang="en-US" sz="1000" u="sng" spc="10">
                          <a:solidFill>
                            <a:srgbClr val="00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star schema</a:t>
                      </a:r>
                      <a:r>
                        <a:rPr lang="en-US" sz="1000" spc="10">
                          <a:solidFill>
                            <a:srgbClr val="000000"/>
                          </a:solidFill>
                          <a:effectLst/>
                          <a:latin typeface="Times New Roman" panose="02020603050405020304" pitchFamily="18" charset="0"/>
                          <a:cs typeface="Times New Roman" panose="02020603050405020304" pitchFamily="18" charset="0"/>
                        </a:rPr>
                        <a:t>, The fact tables and the dimension tables are contained.</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While in </a:t>
                      </a:r>
                      <a:r>
                        <a:rPr lang="en-US" sz="1000" u="sng" spc="10">
                          <a:solidFill>
                            <a:srgbClr val="00000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snowflake schema</a:t>
                      </a:r>
                      <a:r>
                        <a:rPr lang="en-US" sz="1000" spc="10">
                          <a:solidFill>
                            <a:srgbClr val="000000"/>
                          </a:solidFill>
                          <a:effectLst/>
                          <a:latin typeface="Times New Roman" panose="02020603050405020304" pitchFamily="18" charset="0"/>
                          <a:cs typeface="Times New Roman" panose="02020603050405020304" pitchFamily="18" charset="0"/>
                        </a:rPr>
                        <a:t>, The fact tables, dimension tables as well as sub dimension tables are contained.</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787605668"/>
                  </a:ext>
                </a:extLst>
              </a:tr>
              <a:tr h="336503">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2.</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Star schema is a top-down model.</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While it is a bottom-up model.</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2565244618"/>
                  </a:ext>
                </a:extLst>
              </a:tr>
              <a:tr h="336503">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3.</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Star schema uses more space.</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While it uses less space.</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3380934377"/>
                  </a:ext>
                </a:extLst>
              </a:tr>
              <a:tr h="482368">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4.</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It takes less time for the execution of queries.</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While it takes more time than star schema for the execution of queries.</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878120667"/>
                  </a:ext>
                </a:extLst>
              </a:tr>
              <a:tr h="482368">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5.</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In star schema, Normalization is not used.</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While in this, both normalization and denormalization are used.</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932676145"/>
                  </a:ext>
                </a:extLst>
              </a:tr>
              <a:tr h="336503">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6.</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It’s design is very simple.</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While it’s design is complex.</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1034133026"/>
                  </a:ext>
                </a:extLst>
              </a:tr>
              <a:tr h="482368">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7.</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The query complexity of star schema is low.</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While the query complexity of snowflake schema is higher than star schema.</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2457175717"/>
                  </a:ext>
                </a:extLst>
              </a:tr>
              <a:tr h="336503">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8.</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Its understanding is very simple.</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While </a:t>
                      </a:r>
                      <a:r>
                        <a:rPr lang="en-US" sz="1000" spc="10" dirty="0" err="1">
                          <a:solidFill>
                            <a:srgbClr val="000000"/>
                          </a:solidFill>
                          <a:effectLst/>
                          <a:latin typeface="Times New Roman" panose="02020603050405020304" pitchFamily="18" charset="0"/>
                          <a:cs typeface="Times New Roman" panose="02020603050405020304" pitchFamily="18" charset="0"/>
                        </a:rPr>
                        <a:t>it’sunderstanding</a:t>
                      </a:r>
                      <a:r>
                        <a:rPr lang="en-US" sz="1000" spc="10" dirty="0">
                          <a:solidFill>
                            <a:srgbClr val="000000"/>
                          </a:solidFill>
                          <a:effectLst/>
                          <a:latin typeface="Times New Roman" panose="02020603050405020304" pitchFamily="18" charset="0"/>
                          <a:cs typeface="Times New Roman" panose="02020603050405020304" pitchFamily="18" charset="0"/>
                        </a:rPr>
                        <a:t> is difficult.</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3233254360"/>
                  </a:ext>
                </a:extLst>
              </a:tr>
              <a:tr h="336503">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9.</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It has less number of foreign keys.</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While it has more number of foreign keys.</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3119903419"/>
                  </a:ext>
                </a:extLst>
              </a:tr>
              <a:tr h="336503">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10.</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a:solidFill>
                            <a:srgbClr val="000000"/>
                          </a:solidFill>
                          <a:effectLst/>
                          <a:latin typeface="Times New Roman" panose="02020603050405020304" pitchFamily="18" charset="0"/>
                          <a:cs typeface="Times New Roman" panose="02020603050405020304" pitchFamily="18" charset="0"/>
                        </a:rPr>
                        <a:t>It has high data redundancy.</a:t>
                      </a:r>
                      <a:endPar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tc>
                  <a:txBody>
                    <a:bodyPr/>
                    <a:lstStyle/>
                    <a:p>
                      <a:pPr marL="0" marR="0">
                        <a:lnSpc>
                          <a:spcPct val="107000"/>
                        </a:lnSpc>
                        <a:spcBef>
                          <a:spcPts val="0"/>
                        </a:spcBef>
                        <a:spcAft>
                          <a:spcPts val="0"/>
                        </a:spcAft>
                      </a:pPr>
                      <a:r>
                        <a:rPr lang="en-US" sz="1000" spc="10" dirty="0">
                          <a:solidFill>
                            <a:srgbClr val="000000"/>
                          </a:solidFill>
                          <a:effectLst/>
                          <a:latin typeface="Times New Roman" panose="02020603050405020304" pitchFamily="18" charset="0"/>
                          <a:cs typeface="Times New Roman" panose="02020603050405020304" pitchFamily="18" charset="0"/>
                        </a:rPr>
                        <a:t>While it has low data redundancy.</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447" marR="70447" marT="98626" marB="98626" anchor="ctr"/>
                </a:tc>
                <a:extLst>
                  <a:ext uri="{0D108BD9-81ED-4DB2-BD59-A6C34878D82A}">
                    <a16:rowId xmlns:a16="http://schemas.microsoft.com/office/drawing/2014/main" val="1723749857"/>
                  </a:ext>
                </a:extLst>
              </a:tr>
            </a:tbl>
          </a:graphicData>
        </a:graphic>
      </p:graphicFrame>
    </p:spTree>
    <p:extLst>
      <p:ext uri="{BB962C8B-B14F-4D97-AF65-F5344CB8AC3E}">
        <p14:creationId xmlns:p14="http://schemas.microsoft.com/office/powerpoint/2010/main" val="157981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6E586-67B8-7ADE-F60B-93AF934CCB28}"/>
              </a:ext>
            </a:extLst>
          </p:cNvPr>
          <p:cNvSpPr txBox="1"/>
          <p:nvPr/>
        </p:nvSpPr>
        <p:spPr>
          <a:xfrm>
            <a:off x="575732" y="575419"/>
            <a:ext cx="9169399" cy="4700454"/>
          </a:xfrm>
          <a:prstGeom prst="rect">
            <a:avLst/>
          </a:prstGeom>
          <a:noFill/>
        </p:spPr>
        <p:txBody>
          <a:bodyPr wrap="square">
            <a:spAutoFit/>
          </a:bodyPr>
          <a:lstStyle/>
          <a:p>
            <a:pPr marL="0" marR="0">
              <a:lnSpc>
                <a:spcPct val="107000"/>
              </a:lnSpc>
              <a:spcBef>
                <a:spcPts val="0"/>
              </a:spcBef>
              <a:spcAft>
                <a:spcPts val="800"/>
              </a:spcAft>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Table List</a:t>
            </a:r>
          </a:p>
          <a:p>
            <a:pPr marL="342900" marR="0" lvl="0" indent="-342900">
              <a:lnSpc>
                <a:spcPct val="107000"/>
              </a:lnSpc>
              <a:spcBef>
                <a:spcPts val="0"/>
              </a:spcBef>
              <a:spcAft>
                <a:spcPts val="0"/>
              </a:spcAft>
              <a:buFont typeface="Symbol" panose="05050102010706020507" pitchFamily="18" charset="2"/>
              <a:buChar char=""/>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Product</a:t>
            </a:r>
          </a:p>
          <a:p>
            <a:pPr marL="342900" marR="0" lvl="0" indent="-342900">
              <a:lnSpc>
                <a:spcPct val="107000"/>
              </a:lnSpc>
              <a:spcBef>
                <a:spcPts val="0"/>
              </a:spcBef>
              <a:spcAft>
                <a:spcPts val="0"/>
              </a:spcAft>
              <a:buFont typeface="Symbol" panose="05050102010706020507" pitchFamily="18" charset="2"/>
              <a:buChar char=""/>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Date</a:t>
            </a:r>
          </a:p>
          <a:p>
            <a:pPr marL="342900" marR="0" lvl="0" indent="-342900">
              <a:lnSpc>
                <a:spcPct val="107000"/>
              </a:lnSpc>
              <a:spcBef>
                <a:spcPts val="0"/>
              </a:spcBef>
              <a:spcAft>
                <a:spcPts val="0"/>
              </a:spcAft>
              <a:buFont typeface="Symbol" panose="05050102010706020507" pitchFamily="18" charset="2"/>
              <a:buChar char=""/>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Location</a:t>
            </a:r>
          </a:p>
          <a:p>
            <a:pPr marL="342900" marR="0" lvl="0" indent="-342900">
              <a:lnSpc>
                <a:spcPct val="107000"/>
              </a:lnSpc>
              <a:spcBef>
                <a:spcPts val="0"/>
              </a:spcBef>
              <a:spcAft>
                <a:spcPts val="0"/>
              </a:spcAft>
              <a:buFont typeface="Symbol" panose="05050102010706020507" pitchFamily="18" charset="2"/>
              <a:buChar char=""/>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Customer</a:t>
            </a:r>
          </a:p>
          <a:p>
            <a:pPr marL="342900" marR="0" lvl="0" indent="-342900">
              <a:lnSpc>
                <a:spcPct val="107000"/>
              </a:lnSpc>
              <a:spcBef>
                <a:spcPts val="0"/>
              </a:spcBef>
              <a:spcAft>
                <a:spcPts val="0"/>
              </a:spcAft>
              <a:buFont typeface="Symbol" panose="05050102010706020507" pitchFamily="18" charset="2"/>
              <a:buChar char=""/>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Salesperson</a:t>
            </a:r>
          </a:p>
          <a:p>
            <a:pPr marL="685800" marR="0">
              <a:lnSpc>
                <a:spcPct val="107000"/>
              </a:lnSpc>
              <a:spcBef>
                <a:spcPts val="0"/>
              </a:spcBef>
              <a:spcAft>
                <a:spcPts val="800"/>
              </a:spcAft>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tabLst>
                <a:tab pos="21145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above table will use a Star Schema </a:t>
            </a:r>
          </a:p>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SLOWLY CHANGING DIMENSION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SCD-1: Just Replace the record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location changes from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delhi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goa </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SCD-2:Add one row . Add three columns – Effective from date, End date (system defined – infinite date), Current flag – Y : Latest City ,N : Not living currently</a:t>
            </a:r>
          </a:p>
          <a:p>
            <a:pPr marL="45720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Here, the previous row will have eff from earlier date , end date as today’s date . Whereas the new row will have eff from date today but end date not defined </a:t>
            </a:r>
          </a:p>
          <a:p>
            <a:pPr marL="342900" marR="0" lvl="0" indent="-342900">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SCD-3: Will create one more column and that column will tell whether it is old location or new location. If it’s old write null otherwise new locations name </a:t>
            </a:r>
          </a:p>
        </p:txBody>
      </p:sp>
    </p:spTree>
    <p:extLst>
      <p:ext uri="{BB962C8B-B14F-4D97-AF65-F5344CB8AC3E}">
        <p14:creationId xmlns:p14="http://schemas.microsoft.com/office/powerpoint/2010/main" val="185721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934D2E8-12B7-661A-5092-57997DC43C56}"/>
              </a:ext>
            </a:extLst>
          </p:cNvPr>
          <p:cNvGraphicFramePr>
            <a:graphicFrameLocks noGrp="1"/>
          </p:cNvGraphicFramePr>
          <p:nvPr>
            <p:extLst>
              <p:ext uri="{D42A27DB-BD31-4B8C-83A1-F6EECF244321}">
                <p14:modId xmlns:p14="http://schemas.microsoft.com/office/powerpoint/2010/main" val="2642364605"/>
              </p:ext>
            </p:extLst>
          </p:nvPr>
        </p:nvGraphicFramePr>
        <p:xfrm>
          <a:off x="324908" y="267789"/>
          <a:ext cx="6329890" cy="973328"/>
        </p:xfrm>
        <a:graphic>
          <a:graphicData uri="http://schemas.openxmlformats.org/drawingml/2006/table">
            <a:tbl>
              <a:tblPr firstRow="1" firstCol="1" bandRow="1">
                <a:tableStyleId>{5C22544A-7EE6-4342-B048-85BDC9FD1C3A}</a:tableStyleId>
              </a:tblPr>
              <a:tblGrid>
                <a:gridCol w="1582134">
                  <a:extLst>
                    <a:ext uri="{9D8B030D-6E8A-4147-A177-3AD203B41FA5}">
                      <a16:colId xmlns:a16="http://schemas.microsoft.com/office/drawing/2014/main" val="1209057986"/>
                    </a:ext>
                  </a:extLst>
                </a:gridCol>
                <a:gridCol w="1582134">
                  <a:extLst>
                    <a:ext uri="{9D8B030D-6E8A-4147-A177-3AD203B41FA5}">
                      <a16:colId xmlns:a16="http://schemas.microsoft.com/office/drawing/2014/main" val="2831038255"/>
                    </a:ext>
                  </a:extLst>
                </a:gridCol>
                <a:gridCol w="1582811">
                  <a:extLst>
                    <a:ext uri="{9D8B030D-6E8A-4147-A177-3AD203B41FA5}">
                      <a16:colId xmlns:a16="http://schemas.microsoft.com/office/drawing/2014/main" val="4276643019"/>
                    </a:ext>
                  </a:extLst>
                </a:gridCol>
                <a:gridCol w="1582811">
                  <a:extLst>
                    <a:ext uri="{9D8B030D-6E8A-4147-A177-3AD203B41FA5}">
                      <a16:colId xmlns:a16="http://schemas.microsoft.com/office/drawing/2014/main" val="2866369919"/>
                    </a:ext>
                  </a:extLst>
                </a:gridCol>
              </a:tblGrid>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Customer ID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Customer Name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Contact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Location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782942"/>
                  </a:ext>
                </a:extLst>
              </a:tr>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A</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64535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Bengaluru</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4070739"/>
                  </a:ext>
                </a:extLst>
              </a:tr>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B</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56747</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Mumbai</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505475"/>
                  </a:ext>
                </a:extLst>
              </a:tr>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3</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87654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Goa</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551587"/>
                  </a:ext>
                </a:extLst>
              </a:tr>
            </a:tbl>
          </a:graphicData>
        </a:graphic>
      </p:graphicFrame>
      <p:graphicFrame>
        <p:nvGraphicFramePr>
          <p:cNvPr id="8" name="Table 7">
            <a:extLst>
              <a:ext uri="{FF2B5EF4-FFF2-40B4-BE49-F238E27FC236}">
                <a16:creationId xmlns:a16="http://schemas.microsoft.com/office/drawing/2014/main" id="{029C7489-285A-F947-6B48-48D7E75CE222}"/>
              </a:ext>
            </a:extLst>
          </p:cNvPr>
          <p:cNvGraphicFramePr>
            <a:graphicFrameLocks noGrp="1"/>
          </p:cNvGraphicFramePr>
          <p:nvPr>
            <p:extLst>
              <p:ext uri="{D42A27DB-BD31-4B8C-83A1-F6EECF244321}">
                <p14:modId xmlns:p14="http://schemas.microsoft.com/office/powerpoint/2010/main" val="1027790460"/>
              </p:ext>
            </p:extLst>
          </p:nvPr>
        </p:nvGraphicFramePr>
        <p:xfrm>
          <a:off x="324907" y="2240802"/>
          <a:ext cx="6329890" cy="973328"/>
        </p:xfrm>
        <a:graphic>
          <a:graphicData uri="http://schemas.openxmlformats.org/drawingml/2006/table">
            <a:tbl>
              <a:tblPr firstRow="1" firstCol="1" bandRow="1">
                <a:tableStyleId>{5C22544A-7EE6-4342-B048-85BDC9FD1C3A}</a:tableStyleId>
              </a:tblPr>
              <a:tblGrid>
                <a:gridCol w="1582134">
                  <a:extLst>
                    <a:ext uri="{9D8B030D-6E8A-4147-A177-3AD203B41FA5}">
                      <a16:colId xmlns:a16="http://schemas.microsoft.com/office/drawing/2014/main" val="2894380487"/>
                    </a:ext>
                  </a:extLst>
                </a:gridCol>
                <a:gridCol w="1582134">
                  <a:extLst>
                    <a:ext uri="{9D8B030D-6E8A-4147-A177-3AD203B41FA5}">
                      <a16:colId xmlns:a16="http://schemas.microsoft.com/office/drawing/2014/main" val="3781973117"/>
                    </a:ext>
                  </a:extLst>
                </a:gridCol>
                <a:gridCol w="1582811">
                  <a:extLst>
                    <a:ext uri="{9D8B030D-6E8A-4147-A177-3AD203B41FA5}">
                      <a16:colId xmlns:a16="http://schemas.microsoft.com/office/drawing/2014/main" val="759090176"/>
                    </a:ext>
                  </a:extLst>
                </a:gridCol>
                <a:gridCol w="1582811">
                  <a:extLst>
                    <a:ext uri="{9D8B030D-6E8A-4147-A177-3AD203B41FA5}">
                      <a16:colId xmlns:a16="http://schemas.microsoft.com/office/drawing/2014/main" val="1409274330"/>
                    </a:ext>
                  </a:extLst>
                </a:gridCol>
              </a:tblGrid>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Customer ID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Customer Name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Contact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Location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577007"/>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1</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A</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64535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Bengaluru</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8457247"/>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2</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B</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56747</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Mumbai</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206660"/>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C</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87654</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Delhi</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70548"/>
                  </a:ext>
                </a:extLst>
              </a:tr>
            </a:tbl>
          </a:graphicData>
        </a:graphic>
      </p:graphicFrame>
      <p:sp>
        <p:nvSpPr>
          <p:cNvPr id="9" name="Rectangle 2">
            <a:extLst>
              <a:ext uri="{FF2B5EF4-FFF2-40B4-BE49-F238E27FC236}">
                <a16:creationId xmlns:a16="http://schemas.microsoft.com/office/drawing/2014/main" id="{20BF384D-DFEF-8E34-E9FF-525E22F78177}"/>
              </a:ext>
            </a:extLst>
          </p:cNvPr>
          <p:cNvSpPr>
            <a:spLocks noChangeArrowheads="1"/>
          </p:cNvSpPr>
          <p:nvPr/>
        </p:nvSpPr>
        <p:spPr bwMode="auto">
          <a:xfrm>
            <a:off x="240242" y="1325461"/>
            <a:ext cx="4642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Change location to new location for C – Goa to Delhi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SCD- 1</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213C1241-1A86-7FBC-22ED-DF9BC8063FC2}"/>
              </a:ext>
            </a:extLst>
          </p:cNvPr>
          <p:cNvGraphicFramePr>
            <a:graphicFrameLocks noGrp="1"/>
          </p:cNvGraphicFramePr>
          <p:nvPr>
            <p:extLst>
              <p:ext uri="{D42A27DB-BD31-4B8C-83A1-F6EECF244321}">
                <p14:modId xmlns:p14="http://schemas.microsoft.com/office/powerpoint/2010/main" val="3242002191"/>
              </p:ext>
            </p:extLst>
          </p:nvPr>
        </p:nvGraphicFramePr>
        <p:xfrm>
          <a:off x="324907" y="3828589"/>
          <a:ext cx="11542186" cy="1738503"/>
        </p:xfrm>
        <a:graphic>
          <a:graphicData uri="http://schemas.openxmlformats.org/drawingml/2006/table">
            <a:tbl>
              <a:tblPr firstRow="1" firstCol="1" bandRow="1">
                <a:tableStyleId>{5C22544A-7EE6-4342-B048-85BDC9FD1C3A}</a:tableStyleId>
              </a:tblPr>
              <a:tblGrid>
                <a:gridCol w="1967727">
                  <a:extLst>
                    <a:ext uri="{9D8B030D-6E8A-4147-A177-3AD203B41FA5}">
                      <a16:colId xmlns:a16="http://schemas.microsoft.com/office/drawing/2014/main" val="915271800"/>
                    </a:ext>
                  </a:extLst>
                </a:gridCol>
                <a:gridCol w="1968961">
                  <a:extLst>
                    <a:ext uri="{9D8B030D-6E8A-4147-A177-3AD203B41FA5}">
                      <a16:colId xmlns:a16="http://schemas.microsoft.com/office/drawing/2014/main" val="4170648074"/>
                    </a:ext>
                  </a:extLst>
                </a:gridCol>
                <a:gridCol w="1825764">
                  <a:extLst>
                    <a:ext uri="{9D8B030D-6E8A-4147-A177-3AD203B41FA5}">
                      <a16:colId xmlns:a16="http://schemas.microsoft.com/office/drawing/2014/main" val="1343660487"/>
                    </a:ext>
                  </a:extLst>
                </a:gridCol>
                <a:gridCol w="2020809">
                  <a:extLst>
                    <a:ext uri="{9D8B030D-6E8A-4147-A177-3AD203B41FA5}">
                      <a16:colId xmlns:a16="http://schemas.microsoft.com/office/drawing/2014/main" val="3300530144"/>
                    </a:ext>
                  </a:extLst>
                </a:gridCol>
                <a:gridCol w="1252975">
                  <a:extLst>
                    <a:ext uri="{9D8B030D-6E8A-4147-A177-3AD203B41FA5}">
                      <a16:colId xmlns:a16="http://schemas.microsoft.com/office/drawing/2014/main" val="657870388"/>
                    </a:ext>
                  </a:extLst>
                </a:gridCol>
                <a:gridCol w="1252975">
                  <a:extLst>
                    <a:ext uri="{9D8B030D-6E8A-4147-A177-3AD203B41FA5}">
                      <a16:colId xmlns:a16="http://schemas.microsoft.com/office/drawing/2014/main" val="3997160520"/>
                    </a:ext>
                  </a:extLst>
                </a:gridCol>
                <a:gridCol w="1252975">
                  <a:extLst>
                    <a:ext uri="{9D8B030D-6E8A-4147-A177-3AD203B41FA5}">
                      <a16:colId xmlns:a16="http://schemas.microsoft.com/office/drawing/2014/main" val="2053544123"/>
                    </a:ext>
                  </a:extLst>
                </a:gridCol>
              </a:tblGrid>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Customer ID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Customer Name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Contact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Location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Effective from date</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End date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Current flag [y: current, n:old]</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5445318"/>
                  </a:ext>
                </a:extLst>
              </a:tr>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A</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64535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Bengaluru</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1.02.22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null</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Y</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9707772"/>
                  </a:ext>
                </a:extLst>
              </a:tr>
              <a:tr h="0">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B</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56747</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Mumbai</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2.03.23</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null</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Y</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5340456"/>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C</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87654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Times New Roman" panose="02020603050405020304" pitchFamily="18" charset="0"/>
                          <a:cs typeface="Times New Roman" panose="02020603050405020304" pitchFamily="18" charset="0"/>
                        </a:rPr>
                        <a:t>Goa</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3.03.22</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29.08.23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N</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8863063"/>
                  </a:ext>
                </a:extLst>
              </a:tr>
              <a:tr h="0">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C</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87654</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Delhi</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29.08.23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null</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Times New Roman" panose="02020603050405020304" pitchFamily="18" charset="0"/>
                          <a:cs typeface="Times New Roman" panose="02020603050405020304" pitchFamily="18" charset="0"/>
                        </a:rPr>
                        <a:t>Y</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485827"/>
                  </a:ext>
                </a:extLst>
              </a:tr>
            </a:tbl>
          </a:graphicData>
        </a:graphic>
      </p:graphicFrame>
      <p:sp>
        <p:nvSpPr>
          <p:cNvPr id="11" name="Rectangle 3">
            <a:extLst>
              <a:ext uri="{FF2B5EF4-FFF2-40B4-BE49-F238E27FC236}">
                <a16:creationId xmlns:a16="http://schemas.microsoft.com/office/drawing/2014/main" id="{9A32D8D4-AD9E-F0FA-C0BC-98763C4C1FB2}"/>
              </a:ext>
            </a:extLst>
          </p:cNvPr>
          <p:cNvSpPr>
            <a:spLocks noChangeArrowheads="1"/>
          </p:cNvSpPr>
          <p:nvPr/>
        </p:nvSpPr>
        <p:spPr bwMode="auto">
          <a:xfrm>
            <a:off x="240242" y="3474594"/>
            <a:ext cx="8162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SCD- 2</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57975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{41EA1417-DC1A-45B5-9409-0333C25097F3}tf11964407_win32</Template>
  <TotalTime>141</TotalTime>
  <Words>3021</Words>
  <Application>Microsoft Office PowerPoint</Application>
  <PresentationFormat>Widescreen</PresentationFormat>
  <Paragraphs>442</Paragraphs>
  <Slides>34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Courier New</vt:lpstr>
      <vt:lpstr>Gill Sans Nova</vt:lpstr>
      <vt:lpstr>Gill Sans Nova Light</vt:lpstr>
      <vt:lpstr>Sagona Book</vt:lpstr>
      <vt:lpstr>Symbol</vt:lpstr>
      <vt:lpstr>Times New Roman</vt:lpstr>
      <vt:lpstr>Wingdings</vt:lpstr>
      <vt:lpstr>Custom</vt:lpstr>
      <vt:lpstr>IDA  CUSTOM  BOOTCAMP</vt:lpstr>
      <vt:lpstr>DAY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3</vt:lpstr>
      <vt:lpstr>PowerPoint Presentation</vt:lpstr>
      <vt:lpstr>PowerPoint Presentation</vt:lpstr>
      <vt:lpstr>PowerPoint Presentation</vt:lpstr>
      <vt:lpstr>PowerPoint Presentation</vt:lpstr>
      <vt:lpstr>PowerPoint Presentation</vt:lpstr>
      <vt:lpstr>PowerPoint Presentation</vt:lpstr>
      <vt:lpstr>DAY 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IDA  CUSTOM  BOOTCAMP</dc:title>
  <dc:creator>Tibrewal, Radhika SBOBNG-PTIY/FUG</dc:creator>
  <cp:lastModifiedBy>Tibrewal, Radhika SBOBNG-PTIY/FUG</cp:lastModifiedBy>
  <cp:revision>3</cp:revision>
  <dcterms:created xsi:type="dcterms:W3CDTF">2023-09-01T04:55:38Z</dcterms:created>
  <dcterms:modified xsi:type="dcterms:W3CDTF">2023-09-01T11:14:02Z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