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72" r:id="rId5"/>
    <p:sldId id="273" r:id="rId6"/>
    <p:sldId id="262" r:id="rId7"/>
    <p:sldId id="261" r:id="rId8"/>
    <p:sldId id="283" r:id="rId9"/>
    <p:sldId id="284" r:id="rId10"/>
    <p:sldId id="285" r:id="rId11"/>
    <p:sldId id="286" r:id="rId12"/>
    <p:sldId id="287" r:id="rId13"/>
    <p:sldId id="288" r:id="rId14"/>
    <p:sldId id="290" r:id="rId15"/>
    <p:sldId id="289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830"/>
  </p:normalViewPr>
  <p:slideViewPr>
    <p:cSldViewPr snapToGrid="0">
      <p:cViewPr varScale="1">
        <p:scale>
          <a:sx n="76" d="100"/>
          <a:sy n="76" d="100"/>
        </p:scale>
        <p:origin x="260" y="6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8/25/2023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38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3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73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51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59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Radhika.Tibrewal@shell.com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944" y="-60485"/>
            <a:ext cx="9144000" cy="2387600"/>
          </a:xfrm>
        </p:spPr>
        <p:txBody>
          <a:bodyPr/>
          <a:lstStyle/>
          <a:p>
            <a:r>
              <a:rPr lang="en-US" dirty="0"/>
              <a:t>JOURNEY SCRAPBOOK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4216" y="3098699"/>
            <a:ext cx="9144000" cy="1655762"/>
          </a:xfrm>
        </p:spPr>
        <p:txBody>
          <a:bodyPr/>
          <a:lstStyle/>
          <a:p>
            <a:r>
              <a:rPr lang="en-US" dirty="0"/>
              <a:t>FOUNDATIONAL TRAINING – WEEK 1</a:t>
            </a:r>
          </a:p>
          <a:p>
            <a:r>
              <a:rPr lang="en-US" dirty="0"/>
              <a:t>14 Aug’23 – 18 August’23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C54693-BED9-BB44-0341-21C10FE2A4E5}"/>
              </a:ext>
            </a:extLst>
          </p:cNvPr>
          <p:cNvSpPr txBox="1"/>
          <p:nvPr/>
        </p:nvSpPr>
        <p:spPr>
          <a:xfrm>
            <a:off x="478172" y="241145"/>
            <a:ext cx="1116574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1">
                    <a:lumMod val="50000"/>
                  </a:schemeClr>
                </a:solidFill>
                <a:latin typeface="Söhne"/>
              </a:rPr>
              <a:t>Scrum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Söhne"/>
              </a:rPr>
              <a:t>The sprint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Söhne"/>
              </a:rPr>
              <a:t>Sprint planning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Söhne"/>
              </a:rPr>
              <a:t>Daily Scrum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Söhne"/>
              </a:rPr>
              <a:t>Sprint review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Söhne"/>
              </a:rPr>
              <a:t>Sprint retrospective</a:t>
            </a:r>
          </a:p>
          <a:p>
            <a:endParaRPr lang="en-US" sz="2000" noProof="1">
              <a:solidFill>
                <a:schemeClr val="tx1">
                  <a:lumMod val="50000"/>
                </a:schemeClr>
              </a:solidFill>
              <a:latin typeface="Söhne"/>
            </a:endParaRPr>
          </a:p>
          <a:p>
            <a:r>
              <a:rPr lang="en-US" sz="2000" b="1" noProof="1">
                <a:solidFill>
                  <a:schemeClr val="tx1">
                    <a:lumMod val="50000"/>
                  </a:schemeClr>
                </a:solidFill>
                <a:latin typeface="Söhne"/>
              </a:rPr>
              <a:t>Two types of charts- burn-up charts &amp; burn-down charts</a:t>
            </a:r>
          </a:p>
          <a:p>
            <a:endParaRPr lang="en-US" sz="2000" noProof="1">
              <a:solidFill>
                <a:schemeClr val="tx1">
                  <a:lumMod val="50000"/>
                </a:schemeClr>
              </a:solidFill>
              <a:latin typeface="Söhne"/>
            </a:endParaRPr>
          </a:p>
          <a:p>
            <a:r>
              <a:rPr lang="en-US" sz="2000" b="1" noProof="1">
                <a:solidFill>
                  <a:schemeClr val="tx1">
                    <a:lumMod val="50000"/>
                  </a:schemeClr>
                </a:solidFill>
                <a:latin typeface="Söhne"/>
              </a:rPr>
              <a:t>Velocity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50000"/>
                  </a:schemeClr>
                </a:solidFill>
                <a:latin typeface="Söhne"/>
              </a:rPr>
              <a:t>It gives an estimate of how much work has been delivered for each sprint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50000"/>
                  </a:schemeClr>
                </a:solidFill>
                <a:latin typeface="Söhne"/>
              </a:rPr>
              <a:t>Average of the total story points completed over a given number of sprints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noProof="1">
              <a:solidFill>
                <a:schemeClr val="tx1">
                  <a:lumMod val="50000"/>
                </a:schemeClr>
              </a:solidFill>
              <a:latin typeface="Söhne"/>
            </a:endParaRPr>
          </a:p>
          <a:p>
            <a:r>
              <a:rPr lang="en-US" sz="2000" noProof="1">
                <a:solidFill>
                  <a:schemeClr val="tx1">
                    <a:lumMod val="50000"/>
                  </a:schemeClr>
                </a:solidFill>
                <a:latin typeface="Söhne"/>
              </a:rPr>
              <a:t>*** iteration is synonymous with sprint in SCRUM</a:t>
            </a:r>
          </a:p>
          <a:p>
            <a:endParaRPr lang="en-US" sz="2000" noProof="1">
              <a:solidFill>
                <a:schemeClr val="tx1">
                  <a:lumMod val="50000"/>
                </a:schemeClr>
              </a:solidFill>
              <a:latin typeface="Söhne"/>
            </a:endParaRPr>
          </a:p>
          <a:p>
            <a:r>
              <a:rPr lang="en-US" sz="2000" b="1" noProof="1">
                <a:solidFill>
                  <a:schemeClr val="tx1">
                    <a:lumMod val="50000"/>
                  </a:schemeClr>
                </a:solidFill>
                <a:latin typeface="Söhne"/>
              </a:rPr>
              <a:t>Complexity calculation in SCRUM</a:t>
            </a:r>
          </a:p>
          <a:p>
            <a:endParaRPr lang="en-US" sz="2000" b="1" noProof="1">
              <a:solidFill>
                <a:schemeClr val="tx1">
                  <a:lumMod val="50000"/>
                </a:schemeClr>
              </a:solidFill>
              <a:latin typeface="Söhne"/>
            </a:endParaRPr>
          </a:p>
          <a:p>
            <a:r>
              <a:rPr lang="en-US" sz="2000" noProof="1">
                <a:solidFill>
                  <a:schemeClr val="tx1">
                    <a:lumMod val="50000"/>
                  </a:schemeClr>
                </a:solidFill>
                <a:latin typeface="Söhne"/>
              </a:rPr>
              <a:t>Complexity = Amount of Work + Degree of Risk + Level of Uncertainty</a:t>
            </a:r>
          </a:p>
        </p:txBody>
      </p:sp>
    </p:spTree>
    <p:extLst>
      <p:ext uri="{BB962C8B-B14F-4D97-AF65-F5344CB8AC3E}">
        <p14:creationId xmlns:p14="http://schemas.microsoft.com/office/powerpoint/2010/main" val="63154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4633" y="1479838"/>
            <a:ext cx="7860776" cy="1325563"/>
          </a:xfrm>
        </p:spPr>
        <p:txBody>
          <a:bodyPr/>
          <a:lstStyle/>
          <a:p>
            <a:r>
              <a:rPr lang="en-US" dirty="0"/>
              <a:t>DAY 3 </a:t>
            </a:r>
            <a:br>
              <a:rPr lang="en-US" dirty="0"/>
            </a:br>
            <a:br>
              <a:rPr lang="en-US" dirty="0"/>
            </a:br>
            <a:r>
              <a:rPr lang="en-US" sz="7200" dirty="0"/>
              <a:t>PostgreSQL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7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532F0-5998-3467-FCDC-6FFE540FD636}"/>
              </a:ext>
            </a:extLst>
          </p:cNvPr>
          <p:cNvSpPr txBox="1"/>
          <p:nvPr/>
        </p:nvSpPr>
        <p:spPr>
          <a:xfrm>
            <a:off x="505522" y="228967"/>
            <a:ext cx="537516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DBMS (Database Management System)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Represents information stored in a structured manner.</a:t>
            </a:r>
          </a:p>
          <a:p>
            <a:pPr algn="l"/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Need for DBMS: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Collectively retrieve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 data retrieval in the required format.</a:t>
            </a:r>
          </a:p>
          <a:p>
            <a:pPr algn="l"/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Database: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Systematic storage of data.</a:t>
            </a:r>
          </a:p>
          <a:p>
            <a:pPr algn="l"/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Changes in the Database: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Manipulate data to suit requirements.</a:t>
            </a:r>
          </a:p>
          <a:p>
            <a:pPr algn="l"/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DBMS: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Facilitates changes in a database.</a:t>
            </a:r>
          </a:p>
          <a:p>
            <a:pPr algn="l"/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RDBMS (Relational DBMS):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Manipulates relational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"Relational" refers to relationships existing in the 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E38D3-AAF1-6DEE-4E10-0ADB6BD8D0C4}"/>
              </a:ext>
            </a:extLst>
          </p:cNvPr>
          <p:cNvSpPr txBox="1"/>
          <p:nvPr/>
        </p:nvSpPr>
        <p:spPr>
          <a:xfrm>
            <a:off x="7185803" y="1602812"/>
            <a:ext cx="44197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User Administration: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Registers and monitors users to maintain data integrity.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Three Types of Databases: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Relational Databases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Object-Oriented Databases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Distributed Databases</a:t>
            </a:r>
          </a:p>
        </p:txBody>
      </p:sp>
    </p:spTree>
    <p:extLst>
      <p:ext uri="{BB962C8B-B14F-4D97-AF65-F5344CB8AC3E}">
        <p14:creationId xmlns:p14="http://schemas.microsoft.com/office/powerpoint/2010/main" val="2016497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E38D3-AAF1-6DEE-4E10-0ADB6BD8D0C4}"/>
              </a:ext>
            </a:extLst>
          </p:cNvPr>
          <p:cNvSpPr txBox="1"/>
          <p:nvPr/>
        </p:nvSpPr>
        <p:spPr>
          <a:xfrm>
            <a:off x="7421988" y="226503"/>
            <a:ext cx="441977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SQL (Structured Query Language):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Manipulates databases.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DDL (Data Definition Language):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Creates, alters, drops, truncates.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DQL (Data Query Language):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Performs SELECT queries.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DML (Data Manipulation Language):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Executes INSERT, UPDATE, DELETE operations.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DCL (Data Control Language):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Manages permissions with GRANT and REVOKE.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TCL (Transaction Control Language):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Handles transactions with COMMIT, ROLLBACK, SAVEPOINT, SET TRANSACTION.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76AD45-A254-449A-070D-833132388379}"/>
              </a:ext>
            </a:extLst>
          </p:cNvPr>
          <p:cNvSpPr txBox="1"/>
          <p:nvPr/>
        </p:nvSpPr>
        <p:spPr>
          <a:xfrm>
            <a:off x="350241" y="81429"/>
            <a:ext cx="6604232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Warehouse: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Central repository for multiple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Enables faster querying and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Similar data grouped together.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NoSQL: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Schema-less database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Stores raw data efficiently.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Allows fast querying and handling large data.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Graph Database: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Represents data in a graphical format.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Example: Neo4j.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OLTP (Online Transaction Processing):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Adheres to ACID properties: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Atomicity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Consistency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Isolation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Durability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569FAF-858B-C6D3-2E2F-A4728C1E2796}"/>
              </a:ext>
            </a:extLst>
          </p:cNvPr>
          <p:cNvCxnSpPr/>
          <p:nvPr/>
        </p:nvCxnSpPr>
        <p:spPr>
          <a:xfrm>
            <a:off x="6954473" y="226503"/>
            <a:ext cx="0" cy="5632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76AD45-A254-449A-070D-833132388379}"/>
              </a:ext>
            </a:extLst>
          </p:cNvPr>
          <p:cNvSpPr txBox="1"/>
          <p:nvPr/>
        </p:nvSpPr>
        <p:spPr>
          <a:xfrm>
            <a:off x="350241" y="81429"/>
            <a:ext cx="66042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Normalization:</a:t>
            </a:r>
          </a:p>
          <a:p>
            <a:pPr algn="l"/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Process to organize data efficiently.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1NF: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No multi-valued attributes.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2NF: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No dependencies among columns.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Joins: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Combines data from different tables.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Types: INNER, OUTER (LEFT, RIGHT, FULL), CROSS.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56535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68A88E8-5D33-90FE-DFE3-6A3C946B5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20" y="120341"/>
            <a:ext cx="6199464" cy="673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77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16</a:t>
            </a:fld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176B55F-05D9-DA0A-8624-62DA8D5F2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90" b="9159"/>
          <a:stretch/>
        </p:blipFill>
        <p:spPr>
          <a:xfrm>
            <a:off x="983075" y="293615"/>
            <a:ext cx="9881754" cy="586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32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4633" y="1479838"/>
            <a:ext cx="7860776" cy="1325563"/>
          </a:xfrm>
        </p:spPr>
        <p:txBody>
          <a:bodyPr/>
          <a:lstStyle/>
          <a:p>
            <a:r>
              <a:rPr lang="en-US" dirty="0"/>
              <a:t>DAY 4 </a:t>
            </a:r>
            <a:br>
              <a:rPr lang="en-US" dirty="0"/>
            </a:br>
            <a:br>
              <a:rPr lang="en-US" dirty="0"/>
            </a:br>
            <a:r>
              <a:rPr lang="en-US" sz="7200" dirty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11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DD1335-18EB-4F42-B433-BBC99E11A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40" y="489643"/>
            <a:ext cx="4655889" cy="546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Testing Process: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Requirement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High-Level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Low-Level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Coding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Integration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System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Production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Test Data: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Dummy data used for creating test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Types of Testing: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White Box: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Unit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Black Box: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Functional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Gray Box: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Automation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6E957-25C7-BAA1-B433-A9A80B3FD6EC}"/>
              </a:ext>
            </a:extLst>
          </p:cNvPr>
          <p:cNvSpPr txBox="1"/>
          <p:nvPr/>
        </p:nvSpPr>
        <p:spPr>
          <a:xfrm>
            <a:off x="6205757" y="649065"/>
            <a:ext cx="610299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Need for Testing: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Ensure the product meets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Verify product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Confirm adherence to safety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rgbClr val="000000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Types of Functional Testing: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Unit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System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Integration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Regression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Smoke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Sanity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Ad hoc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End-to-End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98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CD860-F897-081E-98D1-F34B85AC6D68}"/>
              </a:ext>
            </a:extLst>
          </p:cNvPr>
          <p:cNvSpPr txBox="1"/>
          <p:nvPr/>
        </p:nvSpPr>
        <p:spPr>
          <a:xfrm>
            <a:off x="251670" y="144752"/>
            <a:ext cx="507533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Types of Non-Functional/Performance Testing: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Load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Stress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Software Testing Lifecycle: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Test Strategy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Test Planning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Test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Test Environment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Test Execution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Defect Reporting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Test Closure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Defect Lifecycle: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New -&gt; Active (possibly defer) -&gt; Resolve -&gt; Close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CEF70-9EEA-D53D-62DE-50EEE6AAB4E2}"/>
              </a:ext>
            </a:extLst>
          </p:cNvPr>
          <p:cNvSpPr txBox="1"/>
          <p:nvPr/>
        </p:nvSpPr>
        <p:spPr>
          <a:xfrm>
            <a:off x="6864993" y="905010"/>
            <a:ext cx="610299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Testing Deliverables: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Test Strategy: Word 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Test Plan: Word 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Test Design: Test Case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Test Environment Setup: QA Environment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Test Execution: Pass/Fail Statistics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Defect Report: Severity Indication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Test Closure: Test End Summary Report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Testing Triangle: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UI Exploratory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Integration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2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6519" y="1429504"/>
            <a:ext cx="7860776" cy="1325563"/>
          </a:xfrm>
        </p:spPr>
        <p:txBody>
          <a:bodyPr/>
          <a:lstStyle/>
          <a:p>
            <a:r>
              <a:rPr lang="en-US" dirty="0"/>
              <a:t>DAY 1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TOPICS COVERED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A129C-72A7-DC19-52B0-5F42B5E64FA5}"/>
              </a:ext>
            </a:extLst>
          </p:cNvPr>
          <p:cNvSpPr txBox="1"/>
          <p:nvPr/>
        </p:nvSpPr>
        <p:spPr>
          <a:xfrm>
            <a:off x="7080308" y="2625753"/>
            <a:ext cx="52095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+mj-lt"/>
              </a:rPr>
              <a:t>INTRODUCTION TO BUSINESS ANALYSIS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+mj-lt"/>
              </a:rPr>
              <a:t>REQUITEMENTS ANALYSIS – FUNCTIONAL AND NON-FUNCTIONAL REQUIREMENTS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+mj-lt"/>
              </a:rPr>
              <a:t>REQUIREMENTS TRACEABILITY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+mj-lt"/>
              </a:rPr>
              <a:t>PROJECT MANAGEMENT BASICS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+mj-lt"/>
              </a:rPr>
              <a:t>WATERFALL VS AGILE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+mj-lt"/>
              </a:rPr>
              <a:t>SPRINT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+mj-lt"/>
              </a:rPr>
              <a:t>SCRUM AND DIFFERENT ROLES IN IT </a:t>
            </a: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4633" y="1479838"/>
            <a:ext cx="7860776" cy="1325563"/>
          </a:xfrm>
        </p:spPr>
        <p:txBody>
          <a:bodyPr/>
          <a:lstStyle/>
          <a:p>
            <a:r>
              <a:rPr lang="en-US" dirty="0"/>
              <a:t>DAY 5 </a:t>
            </a:r>
            <a:br>
              <a:rPr lang="en-US" dirty="0"/>
            </a:br>
            <a:br>
              <a:rPr lang="en-US" dirty="0"/>
            </a:br>
            <a:r>
              <a:rPr lang="en-US" sz="7200" dirty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33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DD1335-18EB-4F42-B433-BBC99E11A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40" y="2844133"/>
            <a:ext cx="4655889" cy="75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6E957-25C7-BAA1-B433-A9A80B3FD6EC}"/>
              </a:ext>
            </a:extLst>
          </p:cNvPr>
          <p:cNvSpPr txBox="1"/>
          <p:nvPr/>
        </p:nvSpPr>
        <p:spPr>
          <a:xfrm>
            <a:off x="6096000" y="82296"/>
            <a:ext cx="610299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DevOps Principles: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Automation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Iteration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Continuous Improvement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Collaboration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Benefits of DevOps: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Faster project 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Increased revenue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Greater stakeholder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Enhanced efficiency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Improved collaboration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Reduced risks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Continuous Integration (CI):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Merging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devops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changes into a central repository.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Automation and testing of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Principles: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Revision control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Automated testing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Build automation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481AEC-9FF3-8D42-FFEC-32079E2E1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374" y="-154141"/>
            <a:ext cx="5350119" cy="629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DevOps Process: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Local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Central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Pre-Production (Staging)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Production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Why DevOps: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Accelerate software delivery.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Increase revenue for business stakeholders.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DevOps Purpose: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Bridging the gap between development and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DevOps Lifecycle: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Continuous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Continuous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Continuous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Continuous 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Continuous Monitoring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Continuous Feedback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Continuous Operations</a:t>
            </a:r>
          </a:p>
        </p:txBody>
      </p:sp>
    </p:spTree>
    <p:extLst>
      <p:ext uri="{BB962C8B-B14F-4D97-AF65-F5344CB8AC3E}">
        <p14:creationId xmlns:p14="http://schemas.microsoft.com/office/powerpoint/2010/main" val="3135190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DD1335-18EB-4F42-B433-BBC99E11A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458" y="481416"/>
            <a:ext cx="4655889" cy="629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Continuous Delivery: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Automated deployment of code changes to testing and/or production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Continuous Deployment: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Immediate release of every code change that passes through all production pipeline stages.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GitHub Actions: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CI/CD platform for automating workflows.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rgbClr val="000000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GitHub Actions Components: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Workflow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Events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Jobs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Runners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12853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4633" y="1479838"/>
            <a:ext cx="10587198" cy="1325563"/>
          </a:xfrm>
        </p:spPr>
        <p:txBody>
          <a:bodyPr/>
          <a:lstStyle/>
          <a:p>
            <a:r>
              <a:rPr lang="en-US" dirty="0"/>
              <a:t>DAY 6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GITHUB WORKFLOW &amp;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356431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DD1335-18EB-4F42-B433-BBC99E11A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99" y="389952"/>
            <a:ext cx="4655889" cy="352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Steps are as follows: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Söhne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Create a new repo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000000"/>
                </a:solidFill>
                <a:latin typeface="Söhne"/>
              </a:rPr>
              <a:t>Inside the repo, go to actions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Create a simple workflow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000000"/>
                </a:solidFill>
                <a:latin typeface="Söhne"/>
              </a:rPr>
              <a:t>Add a file in .</a:t>
            </a:r>
            <a:r>
              <a:rPr lang="en-US" altLang="en-US" dirty="0" err="1">
                <a:solidFill>
                  <a:srgbClr val="000000"/>
                </a:solidFill>
                <a:latin typeface="Söhne"/>
              </a:rPr>
              <a:t>yaml</a:t>
            </a:r>
            <a:r>
              <a:rPr lang="en-US" altLang="en-US" dirty="0">
                <a:solidFill>
                  <a:srgbClr val="000000"/>
                </a:solidFill>
                <a:latin typeface="Söhne"/>
              </a:rPr>
              <a:t> format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Add a sample code 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github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docs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000000"/>
                </a:solidFill>
                <a:latin typeface="Söhne"/>
              </a:rPr>
              <a:t>Commit changes whenever required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000000"/>
                </a:solidFill>
                <a:latin typeface="Söhne"/>
              </a:rPr>
              <a:t>Return all jobs after going to actions again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90341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A628402-EF36-C1D0-2C8D-5B38B3899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450" y="244269"/>
            <a:ext cx="10457213" cy="5740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Cloud Computing: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Network of systems globally providing storage and processing services on a pay-as-you-go basis.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Service Models: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IaaS (Infrastructure as a Service):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Offers virtualized computing resources over the internet.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SaaS (Software as a Service):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Provides software applications via the internet.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PaaS (Platform as a Service):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Offers a platform for developers to build, deploy, and manage applications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Disadvantages of Cloud Computing: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Dependency on internet connectivity.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Concerns about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Costs for limited services or negligence.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Ownership and control of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Virtualization: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Enables multiple software instances to run on the same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Reduces costs of maintaining separate systems for different operating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089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Radhika Tibrewal</a:t>
            </a:r>
          </a:p>
          <a:p>
            <a:r>
              <a:rPr lang="en-US" dirty="0">
                <a:hlinkClick r:id="rId2"/>
              </a:rPr>
              <a:t>Radhika.Tibrewal@shell.com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0D274D-A208-C07F-768C-ABEE7FCB79FA}"/>
              </a:ext>
            </a:extLst>
          </p:cNvPr>
          <p:cNvSpPr txBox="1"/>
          <p:nvPr/>
        </p:nvSpPr>
        <p:spPr>
          <a:xfrm>
            <a:off x="383795" y="179768"/>
            <a:ext cx="115453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b="1" i="0" dirty="0">
                <a:solidFill>
                  <a:srgbClr val="374151"/>
                </a:solidFill>
                <a:effectLst/>
                <a:latin typeface="+mj-lt"/>
              </a:rPr>
              <a:t>Learnings about Business Analysis and SDLC:</a:t>
            </a:r>
          </a:p>
          <a:p>
            <a:pPr algn="l"/>
            <a:endParaRPr lang="en-US" sz="3000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Explored the role and significance of a business analyst within an organization.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Gained insights into the Software Development Life Cycle (SDLC) and its crucial steps.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Understood how a structured SDLC enhances project management and product development.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CB355E-5254-7D6B-FBFA-9C0D44997343}"/>
              </a:ext>
            </a:extLst>
          </p:cNvPr>
          <p:cNvSpPr txBox="1"/>
          <p:nvPr/>
        </p:nvSpPr>
        <p:spPr>
          <a:xfrm>
            <a:off x="536895" y="3292084"/>
            <a:ext cx="113922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b="1" i="0" dirty="0">
                <a:solidFill>
                  <a:srgbClr val="374151"/>
                </a:solidFill>
                <a:effectLst/>
                <a:latin typeface="+mj-lt"/>
              </a:rPr>
              <a:t>Requirement Analysis and Types of Requirements:</a:t>
            </a:r>
          </a:p>
          <a:p>
            <a:pPr algn="l"/>
            <a:endParaRPr lang="en-US" sz="3000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Delved into the process of requirement analysis and its pivotal role in project success.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Recognized the distinction between functional and non-functional requirements.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Learned how thorough requirement analysis lays the foundation for effective 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3DC5DB-F069-65F0-156D-EF7EB96CE067}"/>
              </a:ext>
            </a:extLst>
          </p:cNvPr>
          <p:cNvSpPr txBox="1"/>
          <p:nvPr/>
        </p:nvSpPr>
        <p:spPr>
          <a:xfrm>
            <a:off x="427839" y="707545"/>
            <a:ext cx="1147613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b="1" i="0" dirty="0">
                <a:solidFill>
                  <a:srgbClr val="374151"/>
                </a:solidFill>
                <a:effectLst/>
                <a:latin typeface="+mj-lt"/>
              </a:rPr>
              <a:t>Introduction to Waterfall and Agile Methodologies:</a:t>
            </a:r>
            <a:endParaRPr lang="en-US" sz="3000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Explored two prominent software development methodologies: waterfall and agile.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Discussed the advantages and disadvantages of each approach.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Grasped how choosing the right methodology can impact project outcomes.</a:t>
            </a:r>
          </a:p>
          <a:p>
            <a:pPr algn="l"/>
            <a:endParaRPr lang="en-US" sz="2000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l"/>
            <a:endParaRPr lang="en-US" sz="2000" dirty="0">
              <a:solidFill>
                <a:srgbClr val="374151"/>
              </a:solidFill>
              <a:latin typeface="+mj-lt"/>
            </a:endParaRPr>
          </a:p>
          <a:p>
            <a:pPr algn="l"/>
            <a:endParaRPr lang="en-US" sz="2000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l"/>
            <a:r>
              <a:rPr lang="en-US" sz="3000" b="1" i="0" dirty="0">
                <a:solidFill>
                  <a:srgbClr val="374151"/>
                </a:solidFill>
                <a:effectLst/>
                <a:latin typeface="+mj-lt"/>
              </a:rPr>
              <a:t>Sprints, Scrum, and Practical Activity:</a:t>
            </a:r>
            <a:endParaRPr lang="en-US" sz="3000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Learned about sprints as time-bound development iterations within the Agile framework.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Discovered the Scrum framework as a popular Agile methodology.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Engaged in a hands-on activity involving sprint planning, daily scrum meetings, review, and retrospective.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Gained practical insight into the collaborative nature of Agile development.</a:t>
            </a:r>
          </a:p>
        </p:txBody>
      </p:sp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3DC5DB-F069-65F0-156D-EF7EB96CE067}"/>
              </a:ext>
            </a:extLst>
          </p:cNvPr>
          <p:cNvSpPr txBox="1"/>
          <p:nvPr/>
        </p:nvSpPr>
        <p:spPr>
          <a:xfrm>
            <a:off x="539078" y="481043"/>
            <a:ext cx="1147613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b="1" i="0" dirty="0">
                <a:solidFill>
                  <a:srgbClr val="374151"/>
                </a:solidFill>
                <a:effectLst/>
                <a:latin typeface="+mj-lt"/>
              </a:rPr>
              <a:t>Azure DevOps and Project Management:</a:t>
            </a:r>
          </a:p>
          <a:p>
            <a:pPr algn="l"/>
            <a:endParaRPr lang="en-US" sz="3000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Explored Azure DevOps, a widely used tool for project management and collaboration in software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Learned how to create and manage tasks, epics, and user stories within Azure DevOps.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+mj-lt"/>
              </a:rPr>
              <a:t>Grasped the importance of efficient project management tools for streamlining development workflows.</a:t>
            </a:r>
          </a:p>
        </p:txBody>
      </p:sp>
    </p:spTree>
    <p:extLst>
      <p:ext uri="{BB962C8B-B14F-4D97-AF65-F5344CB8AC3E}">
        <p14:creationId xmlns:p14="http://schemas.microsoft.com/office/powerpoint/2010/main" val="178636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4633" y="1479838"/>
            <a:ext cx="7860776" cy="1325563"/>
          </a:xfrm>
        </p:spPr>
        <p:txBody>
          <a:bodyPr/>
          <a:lstStyle/>
          <a:p>
            <a:r>
              <a:rPr lang="en-US" dirty="0"/>
              <a:t>DAY 2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51151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0D274D-A208-C07F-768C-ABEE7FCB79FA}"/>
              </a:ext>
            </a:extLst>
          </p:cNvPr>
          <p:cNvSpPr txBox="1"/>
          <p:nvPr/>
        </p:nvSpPr>
        <p:spPr>
          <a:xfrm>
            <a:off x="383795" y="179768"/>
            <a:ext cx="115453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Enabler Stories: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Enabler stories support the expansion of the Architecture Runway to accommodate future business functionality.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Following the Use Case Enabler approach in Scrum, these stories provide a foundation for upcoming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Examples of user stories include actions like login and adding items to a shopping cart.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Enabler story instance: Implementation of facial recognition for login.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Another enabler story: Enhancing the item-to-cart process for scalability and future improvements.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While not mandatory, these features are designed for gradual enhancement and scalability.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Story Points: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Story points quantify the effort required for completing Product Backlog Items (PBIs) or other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They serve as a unit of measurement to estimate and plan work effectively.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Definition of Ready: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Definition of Ready outlines the prerequisites that a user story must meet before being taken up in a sprint.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It establishes the criteria that make a user story actionable for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Simply put, a user story needs to fulfill certain conditions before it's considered ready for sprint planning.</a:t>
            </a:r>
          </a:p>
        </p:txBody>
      </p:sp>
    </p:spTree>
    <p:extLst>
      <p:ext uri="{BB962C8B-B14F-4D97-AF65-F5344CB8AC3E}">
        <p14:creationId xmlns:p14="http://schemas.microsoft.com/office/powerpoint/2010/main" val="24882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6B751-EF60-03FD-6E7F-A537630B98F6}"/>
              </a:ext>
            </a:extLst>
          </p:cNvPr>
          <p:cNvSpPr txBox="1"/>
          <p:nvPr/>
        </p:nvSpPr>
        <p:spPr>
          <a:xfrm>
            <a:off x="167780" y="82296"/>
            <a:ext cx="1142860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Definition of Done (DoD):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Definition of Done represents a specific type of working agreement within a development team.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encompasses the conditions that must be met for a user story or task to be considered complete.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Components of the Definition of Done include passing unit test cases, completion of code reviews, meeting acceptance criteria, successful functional testing, passing non-functional tests, and obtaining approval from the product owner.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KANBAN Workflow Stages: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Backlog | In Progress | Peer Review | In Test | Done | Blocked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Tasks progress through these stages in a Kanban workflow to indicate their current status.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Difference between SCRUM and KANBAN: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Timeboxing: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Scrum involves timeboxed iterations (sprints) where work is planned for a fixed time. Kanban's iterations are optional and not timeboxed.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Commitment: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Scrum teams commit to a specific amount of work for a sprint. In Kanban, this commitment is optional, and work is pulled based on capacity.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Burndown Chart: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Scrum employs a burndown chart to track work completed over time. Kanban doesn't prescribe a specific chart.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Estimation: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Scrum requires estimation of work during sprint planning. Kanban allows estimation but doesn't mandate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Adding Work: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 Scrum, items cannot be added to an ongoing sprint. Kanban allows adding items whenever capacity is available.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Ownership: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Scrum's sprint backlog is owned by a specific team. Kanban boards can be shared by multiple teams.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Reset: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 Scrum board is reset after each sprint. Kanban boards are not reset; they show continuous flow.</a:t>
            </a:r>
          </a:p>
        </p:txBody>
      </p:sp>
    </p:spTree>
    <p:extLst>
      <p:ext uri="{BB962C8B-B14F-4D97-AF65-F5344CB8AC3E}">
        <p14:creationId xmlns:p14="http://schemas.microsoft.com/office/powerpoint/2010/main" val="218283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7F968-ED23-A3D6-F203-7F7E33E889B3}"/>
              </a:ext>
            </a:extLst>
          </p:cNvPr>
          <p:cNvSpPr txBox="1"/>
          <p:nvPr/>
        </p:nvSpPr>
        <p:spPr>
          <a:xfrm>
            <a:off x="83890" y="82296"/>
            <a:ext cx="1245765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Notable Project Failures: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Sony Betamax: Sony's Betamax video recording format lost to VHS due to factors like marketing, cost, and availability of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New Coke: The introduction of a reformulated Coca-Cola, known as New Coke, led to public backlash and a swift return to the original formula.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Product and Sprint Backlog: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Product Backlog: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 list of all desired features, enhancements, and fixes for a product.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Sprint Backlog: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 subset of the product backlog, containing items selected for a specific sprint.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Estimation in Agile: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Agile estimation involves determining the effort, time, scope, and cost required for completing tasks or user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stories.It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includes: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Estimating the amount of work involved.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Estimating the time required for completion.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Estimating the associated costs.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Estimating the effort required, often measured in personal hours.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Estimating the project's overall cost in monetary terms.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Story Points: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Story points are a relative unit of measurement used for estimating the effort required to complete user stories in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Agile.The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process involves: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customer presents a user story.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development team estimates the effort needed.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team discusses and aligns on the estimates.</a:t>
            </a:r>
          </a:p>
        </p:txBody>
      </p:sp>
    </p:spTree>
    <p:extLst>
      <p:ext uri="{BB962C8B-B14F-4D97-AF65-F5344CB8AC3E}">
        <p14:creationId xmlns:p14="http://schemas.microsoft.com/office/powerpoint/2010/main" val="42450394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F6C2ABF3-C322-42BE-B48A-63C78EC4C218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13FD1EE-2EF1-42E3-9260-53F7A9198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7964E6-3618-4106-9F0D-0B5B915068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A499FA-9FE2-4A54-8493-B62A0ECF167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{8D62757F-567F-4B54-8E69-1403E35ED286}tf11964407_win32</Template>
  <TotalTime>234</TotalTime>
  <Words>1916</Words>
  <Application>Microsoft Office PowerPoint</Application>
  <PresentationFormat>Widescreen</PresentationFormat>
  <Paragraphs>367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Courier New</vt:lpstr>
      <vt:lpstr>Gill Sans Nova</vt:lpstr>
      <vt:lpstr>Gill Sans Nova Light</vt:lpstr>
      <vt:lpstr>Sagona Book</vt:lpstr>
      <vt:lpstr>Söhne</vt:lpstr>
      <vt:lpstr>Custom</vt:lpstr>
      <vt:lpstr>JOURNEY SCRAPBOOK</vt:lpstr>
      <vt:lpstr>DAY 1   TOPICS COVERED</vt:lpstr>
      <vt:lpstr>PowerPoint Presentation</vt:lpstr>
      <vt:lpstr>PowerPoint Presentation</vt:lpstr>
      <vt:lpstr>PowerPoint Presentation</vt:lpstr>
      <vt:lpstr>DAY 2   PROJECT MANAGEMENT</vt:lpstr>
      <vt:lpstr>PowerPoint Presentation</vt:lpstr>
      <vt:lpstr>PowerPoint Presentation</vt:lpstr>
      <vt:lpstr>PowerPoint Presentation</vt:lpstr>
      <vt:lpstr>PowerPoint Presentation</vt:lpstr>
      <vt:lpstr>DAY 3   PostgreSQL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DAY 4   TESTING</vt:lpstr>
      <vt:lpstr>PowerPoint Presentation</vt:lpstr>
      <vt:lpstr>PowerPoint Presentation</vt:lpstr>
      <vt:lpstr>DAY 5   TESTING</vt:lpstr>
      <vt:lpstr>PowerPoint Presentation</vt:lpstr>
      <vt:lpstr>PowerPoint Presentation</vt:lpstr>
      <vt:lpstr>DAY 6  GITHUB WORKFLOW &amp; CLOUD COMPUTING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SCRAPBOOK</dc:title>
  <dc:creator>Tibrewal, Radhika SBOBNG-PTIY/FUG</dc:creator>
  <cp:lastModifiedBy>Tibrewal, Radhika SBOBNG-PTIY/FUG</cp:lastModifiedBy>
  <cp:revision>2</cp:revision>
  <dcterms:created xsi:type="dcterms:W3CDTF">2023-08-23T03:57:22Z</dcterms:created>
  <dcterms:modified xsi:type="dcterms:W3CDTF">2023-08-25T17:14:06Z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