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72" r:id="rId5"/>
    <p:sldId id="273" r:id="rId6"/>
    <p:sldId id="262" r:id="rId7"/>
    <p:sldId id="261" r:id="rId8"/>
    <p:sldId id="283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830"/>
  </p:normalViewPr>
  <p:slideViewPr>
    <p:cSldViewPr snapToGrid="0">
      <p:cViewPr varScale="1">
        <p:scale>
          <a:sx n="76" d="100"/>
          <a:sy n="76" d="100"/>
        </p:scale>
        <p:origin x="260" y="64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8/23/2023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Radhika.Tibrewal@shell.com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4944" y="-60485"/>
            <a:ext cx="9144000" cy="2387600"/>
          </a:xfrm>
        </p:spPr>
        <p:txBody>
          <a:bodyPr/>
          <a:lstStyle/>
          <a:p>
            <a:r>
              <a:rPr lang="en-US" dirty="0"/>
              <a:t>JOURNEY SCRAPBOOK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4216" y="3098699"/>
            <a:ext cx="9144000" cy="1655762"/>
          </a:xfrm>
        </p:spPr>
        <p:txBody>
          <a:bodyPr/>
          <a:lstStyle/>
          <a:p>
            <a:r>
              <a:rPr lang="en-US" dirty="0"/>
              <a:t>FOUNDATIONAL TRAINING – WEEK 1</a:t>
            </a:r>
          </a:p>
          <a:p>
            <a:r>
              <a:rPr lang="en-US" dirty="0"/>
              <a:t>14 Aug’23 – 18 August’23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6519" y="1429504"/>
            <a:ext cx="7860776" cy="1325563"/>
          </a:xfrm>
        </p:spPr>
        <p:txBody>
          <a:bodyPr/>
          <a:lstStyle/>
          <a:p>
            <a:r>
              <a:rPr lang="en-US" dirty="0"/>
              <a:t>DAY 1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TOPICS COVERED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AA129C-72A7-DC19-52B0-5F42B5E64FA5}"/>
              </a:ext>
            </a:extLst>
          </p:cNvPr>
          <p:cNvSpPr txBox="1"/>
          <p:nvPr/>
        </p:nvSpPr>
        <p:spPr>
          <a:xfrm>
            <a:off x="7080308" y="2625753"/>
            <a:ext cx="52095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latin typeface="+mj-lt"/>
              </a:rPr>
              <a:t>INTRODUCTION TO BUSINESS ANALYSIS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+mj-lt"/>
              </a:rPr>
              <a:t>REQUITEMENTS ANALYSIS – FUNCTIONAL AND NON-FUNCTIONAL REQUIREMENTS 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+mj-lt"/>
              </a:rPr>
              <a:t>REQUIREMENTS TRACEABILITY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+mj-lt"/>
              </a:rPr>
              <a:t>PROJECT MANAGEMENT BASICS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+mj-lt"/>
              </a:rPr>
              <a:t>WATERFALL VS AGILE 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+mj-lt"/>
              </a:rPr>
              <a:t>SPRINT 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+mj-lt"/>
              </a:rPr>
              <a:t>SCRUM AND DIFFERENT ROLES IN IT </a:t>
            </a:r>
            <a:br>
              <a:rPr lang="en-US" sz="2000" dirty="0">
                <a:latin typeface="+mj-lt"/>
              </a:rPr>
            </a:b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0D274D-A208-C07F-768C-ABEE7FCB79FA}"/>
              </a:ext>
            </a:extLst>
          </p:cNvPr>
          <p:cNvSpPr txBox="1"/>
          <p:nvPr/>
        </p:nvSpPr>
        <p:spPr>
          <a:xfrm>
            <a:off x="383795" y="179768"/>
            <a:ext cx="1154535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000" b="1" i="0" dirty="0">
                <a:solidFill>
                  <a:srgbClr val="374151"/>
                </a:solidFill>
                <a:effectLst/>
                <a:latin typeface="+mj-lt"/>
              </a:rPr>
              <a:t>Learnings about Business Analysis and SDLC:</a:t>
            </a:r>
          </a:p>
          <a:p>
            <a:pPr algn="l"/>
            <a:endParaRPr lang="en-US" sz="3000" b="0" i="0" dirty="0">
              <a:solidFill>
                <a:srgbClr val="374151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+mj-lt"/>
              </a:rPr>
              <a:t>Explored the role and significance of a business analyst within an organization.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+mj-lt"/>
              </a:rPr>
              <a:t>Gained insights into the Software Development Life Cycle (SDLC) and its crucial steps.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+mj-lt"/>
              </a:rPr>
              <a:t>Understood how a structured SDLC enhances project management and product development.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CB355E-5254-7D6B-FBFA-9C0D44997343}"/>
              </a:ext>
            </a:extLst>
          </p:cNvPr>
          <p:cNvSpPr txBox="1"/>
          <p:nvPr/>
        </p:nvSpPr>
        <p:spPr>
          <a:xfrm>
            <a:off x="536895" y="3292084"/>
            <a:ext cx="1139225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000" b="1" i="0" dirty="0">
                <a:solidFill>
                  <a:srgbClr val="374151"/>
                </a:solidFill>
                <a:effectLst/>
                <a:latin typeface="+mj-lt"/>
              </a:rPr>
              <a:t>Requirement Analysis and Types of Requirements:</a:t>
            </a:r>
          </a:p>
          <a:p>
            <a:pPr algn="l"/>
            <a:endParaRPr lang="en-US" sz="3000" b="0" i="0" dirty="0">
              <a:solidFill>
                <a:srgbClr val="374151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+mj-lt"/>
              </a:rPr>
              <a:t>Delved into the process of requirement analysis and its pivotal role in project success.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+mj-lt"/>
              </a:rPr>
              <a:t>Recognized the distinction between functional and non-functional requirements.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+mj-lt"/>
              </a:rPr>
              <a:t>Learned how thorough requirement analysis lays the foundation for effective software development.</a:t>
            </a:r>
          </a:p>
        </p:txBody>
      </p:sp>
    </p:spTree>
    <p:extLst>
      <p:ext uri="{BB962C8B-B14F-4D97-AF65-F5344CB8AC3E}">
        <p14:creationId xmlns:p14="http://schemas.microsoft.com/office/powerpoint/2010/main" val="2752853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F8520-CF3A-DEEA-6A9F-571CC04E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3DC5DB-F069-65F0-156D-EF7EB96CE067}"/>
              </a:ext>
            </a:extLst>
          </p:cNvPr>
          <p:cNvSpPr txBox="1"/>
          <p:nvPr/>
        </p:nvSpPr>
        <p:spPr>
          <a:xfrm>
            <a:off x="427839" y="707545"/>
            <a:ext cx="1147613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000" b="1" i="0" dirty="0">
                <a:solidFill>
                  <a:srgbClr val="374151"/>
                </a:solidFill>
                <a:effectLst/>
                <a:latin typeface="+mj-lt"/>
              </a:rPr>
              <a:t>Introduction to Waterfall and Agile Methodologies:</a:t>
            </a:r>
            <a:endParaRPr lang="en-US" sz="3000" b="0" i="0" dirty="0">
              <a:solidFill>
                <a:srgbClr val="374151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+mj-lt"/>
              </a:rPr>
              <a:t>Explored two prominent software development methodologies: waterfall and agile.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+mj-lt"/>
              </a:rPr>
              <a:t>Discussed the advantages and disadvantages of each approach.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+mj-lt"/>
              </a:rPr>
              <a:t>Grasped how choosing the right methodology can impact project outcomes.</a:t>
            </a:r>
          </a:p>
          <a:p>
            <a:pPr algn="l"/>
            <a:endParaRPr lang="en-US" sz="2000" b="0" i="0" dirty="0">
              <a:solidFill>
                <a:srgbClr val="374151"/>
              </a:solidFill>
              <a:effectLst/>
              <a:latin typeface="+mj-lt"/>
            </a:endParaRPr>
          </a:p>
          <a:p>
            <a:pPr algn="l"/>
            <a:endParaRPr lang="en-US" sz="2000" dirty="0">
              <a:solidFill>
                <a:srgbClr val="374151"/>
              </a:solidFill>
              <a:latin typeface="+mj-lt"/>
            </a:endParaRPr>
          </a:p>
          <a:p>
            <a:pPr algn="l"/>
            <a:endParaRPr lang="en-US" sz="2000" b="0" i="0" dirty="0">
              <a:solidFill>
                <a:srgbClr val="374151"/>
              </a:solidFill>
              <a:effectLst/>
              <a:latin typeface="+mj-lt"/>
            </a:endParaRPr>
          </a:p>
          <a:p>
            <a:pPr algn="l"/>
            <a:r>
              <a:rPr lang="en-US" sz="3000" b="1" i="0" dirty="0">
                <a:solidFill>
                  <a:srgbClr val="374151"/>
                </a:solidFill>
                <a:effectLst/>
                <a:latin typeface="+mj-lt"/>
              </a:rPr>
              <a:t>Sprints, Scrum, and Practical Activity:</a:t>
            </a:r>
            <a:endParaRPr lang="en-US" sz="3000" b="0" i="0" dirty="0">
              <a:solidFill>
                <a:srgbClr val="374151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+mj-lt"/>
              </a:rPr>
              <a:t>Learned about sprints as time-bound development iterations within the Agile framework.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+mj-lt"/>
              </a:rPr>
              <a:t>Discovered the Scrum framework as a popular Agile methodology.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+mj-lt"/>
              </a:rPr>
              <a:t>Engaged in a hands-on activity involving sprint planning, daily scrum meetings, review, and retrospective.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+mj-lt"/>
              </a:rPr>
              <a:t>Gained practical insight into the collaborative nature of Agile development.</a:t>
            </a:r>
          </a:p>
        </p:txBody>
      </p:sp>
    </p:spTree>
    <p:extLst>
      <p:ext uri="{BB962C8B-B14F-4D97-AF65-F5344CB8AC3E}">
        <p14:creationId xmlns:p14="http://schemas.microsoft.com/office/powerpoint/2010/main" val="169908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F8520-CF3A-DEEA-6A9F-571CC04E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3DC5DB-F069-65F0-156D-EF7EB96CE067}"/>
              </a:ext>
            </a:extLst>
          </p:cNvPr>
          <p:cNvSpPr txBox="1"/>
          <p:nvPr/>
        </p:nvSpPr>
        <p:spPr>
          <a:xfrm>
            <a:off x="539078" y="481043"/>
            <a:ext cx="1147613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000" b="1" i="0" dirty="0">
                <a:solidFill>
                  <a:srgbClr val="374151"/>
                </a:solidFill>
                <a:effectLst/>
                <a:latin typeface="+mj-lt"/>
              </a:rPr>
              <a:t>Azure DevOps and Project Management:</a:t>
            </a:r>
          </a:p>
          <a:p>
            <a:pPr algn="l"/>
            <a:endParaRPr lang="en-US" sz="3000" b="0" i="0" dirty="0">
              <a:solidFill>
                <a:srgbClr val="374151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+mj-lt"/>
              </a:rPr>
              <a:t>Explored Azure DevOps, a widely used tool for project management and collaboration in software development.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+mj-lt"/>
              </a:rPr>
              <a:t>Learned how to create and manage tasks, epics, and user stories within Azure DevOps.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+mj-lt"/>
              </a:rPr>
              <a:t>Grasped the importance of efficient project management tools for streamlining development workflows.</a:t>
            </a:r>
          </a:p>
        </p:txBody>
      </p:sp>
    </p:spTree>
    <p:extLst>
      <p:ext uri="{BB962C8B-B14F-4D97-AF65-F5344CB8AC3E}">
        <p14:creationId xmlns:p14="http://schemas.microsoft.com/office/powerpoint/2010/main" val="1786361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Radhika Tibrewal</a:t>
            </a:r>
          </a:p>
          <a:p>
            <a:r>
              <a:rPr lang="en-US" dirty="0">
                <a:hlinkClick r:id="rId2"/>
              </a:rPr>
              <a:t>Radhika.Tibrewal@shell.com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F6C2ABF3-C322-42BE-B48A-63C78EC4C218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3FD1EE-2EF1-42E3-9260-53F7A9198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A499FA-9FE2-4A54-8493-B62A0ECF167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07964E6-3618-4106-9F0D-0B5B9150681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{8D62757F-567F-4B54-8E69-1403E35ED286}tf11964407_win32</Template>
  <TotalTime>172</TotalTime>
  <Words>302</Words>
  <Application>Microsoft Office PowerPoint</Application>
  <PresentationFormat>Widescreen</PresentationFormat>
  <Paragraphs>45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Courier New</vt:lpstr>
      <vt:lpstr>Gill Sans Nova</vt:lpstr>
      <vt:lpstr>Gill Sans Nova Light</vt:lpstr>
      <vt:lpstr>Sagona Book</vt:lpstr>
      <vt:lpstr>Custom</vt:lpstr>
      <vt:lpstr>JOURNEY SCRAPBOOK</vt:lpstr>
      <vt:lpstr>DAY 1   TOPICS COVERED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SCRAPBOOK</dc:title>
  <dc:creator>Tibrewal, Radhika SBOBNG-PTIY/FUG</dc:creator>
  <cp:lastModifiedBy>Tibrewal, Radhika SBOBNG-PTIY/FUG</cp:lastModifiedBy>
  <cp:revision>1</cp:revision>
  <dcterms:created xsi:type="dcterms:W3CDTF">2023-08-23T03:57:22Z</dcterms:created>
  <dcterms:modified xsi:type="dcterms:W3CDTF">2023-08-23T06:50:16Z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