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11" Type="http://schemas.openxmlformats.org/officeDocument/2006/relationships/slide" Target="slides/slide8.xml"/><Relationship Id="rId10" Type="http://schemas.openxmlformats.org/officeDocument/2006/relationships/slide" Target="slides/slide7.xml"/><Relationship Id="rId21" Type="http://schemas.openxmlformats.org/officeDocument/2006/relationships/slide" Target="slides/slide18.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22/12/2021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71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655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8134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1815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909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3973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0326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6294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100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649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007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962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227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079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679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599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7368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22/12/2021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4375511"/>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6858000"/>
          </a:xfrm>
        </p:spPr>
      </p:pic>
    </p:spTree>
    <p:extLst>
      <p:ext uri="{BB962C8B-B14F-4D97-AF65-F5344CB8AC3E}">
        <p14:creationId xmlns:p14="http://schemas.microsoft.com/office/powerpoint/2010/main" val="377958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671212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0" y="190501"/>
            <a:ext cx="1130300" cy="1095598"/>
          </a:xfrm>
          <a:prstGeom prst="rect">
            <a:avLst/>
          </a:prstGeom>
        </p:spPr>
      </p:pic>
    </p:spTree>
    <p:extLst>
      <p:ext uri="{BB962C8B-B14F-4D97-AF65-F5344CB8AC3E}">
        <p14:creationId xmlns:p14="http://schemas.microsoft.com/office/powerpoint/2010/main" val="2147128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5900"/>
            <a:ext cx="12052299" cy="58039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8100" y="0"/>
            <a:ext cx="1993900" cy="2105025"/>
          </a:xfrm>
          <a:prstGeom prst="rect">
            <a:avLst/>
          </a:prstGeom>
        </p:spPr>
      </p:pic>
      <p:sp>
        <p:nvSpPr>
          <p:cNvPr id="4" name="TextBox 3"/>
          <p:cNvSpPr txBox="1"/>
          <p:nvPr/>
        </p:nvSpPr>
        <p:spPr>
          <a:xfrm>
            <a:off x="3880021" y="395415"/>
            <a:ext cx="3440557" cy="369332"/>
          </a:xfrm>
          <a:prstGeom prst="rect">
            <a:avLst/>
          </a:prstGeom>
          <a:noFill/>
        </p:spPr>
        <p:txBody>
          <a:bodyPr wrap="none" rtlCol="0">
            <a:spAutoFit/>
          </a:bodyPr>
          <a:lstStyle/>
          <a:p>
            <a:r>
              <a:rPr lang="en-US" dirty="0" smtClean="0">
                <a:latin typeface="Arial Black" panose="020B0A04020102020204" pitchFamily="34" charset="0"/>
              </a:rPr>
              <a:t>When temperature is high</a:t>
            </a:r>
            <a:endParaRPr lang="en-US" dirty="0">
              <a:latin typeface="Arial Black" panose="020B0A04020102020204" pitchFamily="34" charset="0"/>
            </a:endParaRPr>
          </a:p>
        </p:txBody>
      </p:sp>
    </p:spTree>
    <p:extLst>
      <p:ext uri="{BB962C8B-B14F-4D97-AF65-F5344CB8AC3E}">
        <p14:creationId xmlns:p14="http://schemas.microsoft.com/office/powerpoint/2010/main" val="4014871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8900"/>
            <a:ext cx="12026900" cy="6769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0300" y="0"/>
            <a:ext cx="2171700" cy="2105025"/>
          </a:xfrm>
          <a:prstGeom prst="rect">
            <a:avLst/>
          </a:prstGeom>
        </p:spPr>
      </p:pic>
    </p:spTree>
    <p:extLst>
      <p:ext uri="{BB962C8B-B14F-4D97-AF65-F5344CB8AC3E}">
        <p14:creationId xmlns:p14="http://schemas.microsoft.com/office/powerpoint/2010/main" val="2802483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41315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541" y="86498"/>
            <a:ext cx="2059460" cy="2105025"/>
          </a:xfrm>
          <a:prstGeom prst="rect">
            <a:avLst/>
          </a:prstGeom>
        </p:spPr>
      </p:pic>
      <p:sp>
        <p:nvSpPr>
          <p:cNvPr id="9" name="TextBox 8"/>
          <p:cNvSpPr txBox="1"/>
          <p:nvPr/>
        </p:nvSpPr>
        <p:spPr>
          <a:xfrm>
            <a:off x="4769708" y="605481"/>
            <a:ext cx="4107406" cy="369332"/>
          </a:xfrm>
          <a:prstGeom prst="rect">
            <a:avLst/>
          </a:prstGeom>
          <a:noFill/>
        </p:spPr>
        <p:txBody>
          <a:bodyPr wrap="none" rtlCol="0">
            <a:spAutoFit/>
          </a:bodyPr>
          <a:lstStyle/>
          <a:p>
            <a:r>
              <a:rPr lang="en-US" dirty="0" smtClean="0">
                <a:latin typeface="Arial Black" panose="020B0A04020102020204" pitchFamily="34" charset="0"/>
              </a:rPr>
              <a:t>When temperature is moderate</a:t>
            </a:r>
            <a:endParaRPr lang="en-US" dirty="0">
              <a:latin typeface="Arial Black" panose="020B0A04020102020204" pitchFamily="34" charset="0"/>
            </a:endParaRPr>
          </a:p>
        </p:txBody>
      </p:sp>
    </p:spTree>
    <p:extLst>
      <p:ext uri="{BB962C8B-B14F-4D97-AF65-F5344CB8AC3E}">
        <p14:creationId xmlns:p14="http://schemas.microsoft.com/office/powerpoint/2010/main" val="2032919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4224"/>
            <a:ext cx="11565924" cy="67285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878" y="0"/>
            <a:ext cx="2171700" cy="2105025"/>
          </a:xfrm>
          <a:prstGeom prst="rect">
            <a:avLst/>
          </a:prstGeom>
        </p:spPr>
      </p:pic>
    </p:spTree>
    <p:extLst>
      <p:ext uri="{BB962C8B-B14F-4D97-AF65-F5344CB8AC3E}">
        <p14:creationId xmlns:p14="http://schemas.microsoft.com/office/powerpoint/2010/main" val="367413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4897" y="0"/>
            <a:ext cx="2007416" cy="2105025"/>
          </a:xfrm>
          <a:prstGeom prst="rect">
            <a:avLst/>
          </a:prstGeom>
        </p:spPr>
      </p:pic>
      <p:sp>
        <p:nvSpPr>
          <p:cNvPr id="3" name="TextBox 2"/>
          <p:cNvSpPr txBox="1"/>
          <p:nvPr/>
        </p:nvSpPr>
        <p:spPr>
          <a:xfrm>
            <a:off x="3978876" y="543697"/>
            <a:ext cx="3447535" cy="369332"/>
          </a:xfrm>
          <a:prstGeom prst="rect">
            <a:avLst/>
          </a:prstGeom>
          <a:noFill/>
        </p:spPr>
        <p:txBody>
          <a:bodyPr wrap="square" rtlCol="0">
            <a:spAutoFit/>
          </a:bodyPr>
          <a:lstStyle/>
          <a:p>
            <a:r>
              <a:rPr lang="en-US" dirty="0" smtClean="0">
                <a:latin typeface="Arial Black" panose="020B0A04020102020204" pitchFamily="34" charset="0"/>
              </a:rPr>
              <a:t>When temperature is low</a:t>
            </a:r>
            <a:endParaRPr lang="en-US" dirty="0">
              <a:latin typeface="Arial Black" panose="020B0A04020102020204" pitchFamily="34" charset="0"/>
            </a:endParaRPr>
          </a:p>
        </p:txBody>
      </p:sp>
    </p:spTree>
    <p:extLst>
      <p:ext uri="{BB962C8B-B14F-4D97-AF65-F5344CB8AC3E}">
        <p14:creationId xmlns:p14="http://schemas.microsoft.com/office/powerpoint/2010/main" val="1989016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74016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0300" y="0"/>
            <a:ext cx="2171700" cy="2105025"/>
          </a:xfrm>
          <a:prstGeom prst="rect">
            <a:avLst/>
          </a:prstGeom>
        </p:spPr>
      </p:pic>
    </p:spTree>
    <p:extLst>
      <p:ext uri="{BB962C8B-B14F-4D97-AF65-F5344CB8AC3E}">
        <p14:creationId xmlns:p14="http://schemas.microsoft.com/office/powerpoint/2010/main" val="1796326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CONCLUSION</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Arial Black" panose="020B0A04020102020204" pitchFamily="34" charset="0"/>
              </a:rPr>
              <a:t>This will help in measuring the temperature of the surrounding area.</a:t>
            </a:r>
          </a:p>
          <a:p>
            <a:r>
              <a:rPr lang="en-US" dirty="0" smtClean="0">
                <a:latin typeface="Arial Black" panose="020B0A04020102020204" pitchFamily="34" charset="0"/>
              </a:rPr>
              <a:t>We can install in places where we need to measure temperature regularly.</a:t>
            </a:r>
          </a:p>
          <a:p>
            <a:r>
              <a:rPr lang="en-US" dirty="0" smtClean="0">
                <a:latin typeface="Arial Black" panose="020B0A04020102020204" pitchFamily="34" charset="0"/>
              </a:rPr>
              <a:t>We can also store the value of temperature in files for future references.</a:t>
            </a:r>
            <a:endParaRPr lang="en-US"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897" y="0"/>
            <a:ext cx="2007416" cy="2105025"/>
          </a:xfrm>
          <a:prstGeom prst="rect">
            <a:avLst/>
          </a:prstGeom>
        </p:spPr>
      </p:pic>
    </p:spTree>
    <p:extLst>
      <p:ext uri="{BB962C8B-B14F-4D97-AF65-F5344CB8AC3E}">
        <p14:creationId xmlns:p14="http://schemas.microsoft.com/office/powerpoint/2010/main" val="3204392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9" y="685800"/>
            <a:ext cx="11194105" cy="6172200"/>
          </a:xfrm>
        </p:spPr>
        <p:txBody>
          <a:bodyPr>
            <a:normAutofit/>
          </a:bodyPr>
          <a:lstStyle/>
          <a:p>
            <a:r>
              <a:rPr lang="en-US" sz="7200" dirty="0" smtClean="0">
                <a:latin typeface="Arial Black" panose="020B0A04020102020204" pitchFamily="34" charset="0"/>
              </a:rPr>
              <a:t>THANK YOU</a:t>
            </a:r>
            <a:endParaRPr lang="en-US" sz="72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897" y="0"/>
            <a:ext cx="2007416" cy="2105025"/>
          </a:xfrm>
          <a:prstGeom prst="rect">
            <a:avLst/>
          </a:prstGeom>
        </p:spPr>
      </p:pic>
    </p:spTree>
    <p:extLst>
      <p:ext uri="{BB962C8B-B14F-4D97-AF65-F5344CB8AC3E}">
        <p14:creationId xmlns:p14="http://schemas.microsoft.com/office/powerpoint/2010/main" val="2166051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1741" y="-123567"/>
            <a:ext cx="5152769" cy="1308100"/>
          </a:xfrm>
        </p:spPr>
        <p:txBody>
          <a:bodyPr>
            <a:normAutofit fontScale="90000"/>
          </a:bodyPr>
          <a:lstStyle/>
          <a:p>
            <a:r>
              <a:rPr lang="en-US" b="1" dirty="0" smtClean="0"/>
              <a:t>INTRODUCTION</a:t>
            </a:r>
            <a:endParaRPr lang="en-US" b="1" dirty="0"/>
          </a:p>
        </p:txBody>
      </p:sp>
      <p:sp>
        <p:nvSpPr>
          <p:cNvPr id="3" name="Subtitle 2"/>
          <p:cNvSpPr>
            <a:spLocks noGrp="1"/>
          </p:cNvSpPr>
          <p:nvPr>
            <p:ph type="subTitle" idx="1"/>
          </p:nvPr>
        </p:nvSpPr>
        <p:spPr>
          <a:xfrm>
            <a:off x="691978" y="1511300"/>
            <a:ext cx="10911017" cy="5207000"/>
          </a:xfrm>
        </p:spPr>
        <p:txBody>
          <a:bodyPr>
            <a:normAutofit/>
          </a:bodyPr>
          <a:lstStyle/>
          <a:p>
            <a:pPr algn="l"/>
            <a:r>
              <a:rPr lang="en-US" sz="3600" dirty="0" smtClean="0">
                <a:latin typeface="Bahnschrift SemiBold" panose="020B0502040204020203" pitchFamily="34" charset="0"/>
              </a:rPr>
              <a:t>NAME- PULKIT GOEL</a:t>
            </a:r>
          </a:p>
          <a:p>
            <a:pPr algn="l"/>
            <a:r>
              <a:rPr lang="en-US" sz="3600" dirty="0" smtClean="0">
                <a:latin typeface="Bahnschrift SemiBold" panose="020B0502040204020203" pitchFamily="34" charset="0"/>
              </a:rPr>
              <a:t>BRANCH- ECE</a:t>
            </a:r>
          </a:p>
          <a:p>
            <a:pPr algn="l"/>
            <a:r>
              <a:rPr lang="en-US" sz="3600" dirty="0" smtClean="0">
                <a:latin typeface="Bahnschrift SemiBold" panose="020B0502040204020203" pitchFamily="34" charset="0"/>
              </a:rPr>
              <a:t>PROJECT-LED INDICATOR USING MYDAQ AND </a:t>
            </a:r>
            <a:r>
              <a:rPr lang="en-US" sz="3600" dirty="0" smtClean="0">
                <a:latin typeface="Bahnschrift SemiBold" panose="020B0502040204020203" pitchFamily="34" charset="0"/>
              </a:rPr>
              <a:t>NI </a:t>
            </a:r>
            <a:r>
              <a:rPr lang="en-US" sz="3600" dirty="0" smtClean="0">
                <a:latin typeface="Bahnschrift SemiBold" panose="020B0502040204020203" pitchFamily="34" charset="0"/>
              </a:rPr>
              <a:t>LABVIEW</a:t>
            </a:r>
          </a:p>
          <a:p>
            <a:pPr algn="l"/>
            <a:r>
              <a:rPr lang="en-US" sz="3600" dirty="0" smtClean="0">
                <a:latin typeface="Bahnschrift SemiBold" panose="020B0502040204020203" pitchFamily="34" charset="0"/>
              </a:rPr>
              <a:t>GUIDED BY- MRS.SUVARNA  MUJUMDAR</a:t>
            </a:r>
            <a:endParaRPr lang="en-US" sz="3600" dirty="0">
              <a:latin typeface="Bahnschrift SemiBold"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9" y="-15530"/>
            <a:ext cx="3315599" cy="15423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0300" y="0"/>
            <a:ext cx="2171700" cy="2105025"/>
          </a:xfrm>
          <a:prstGeom prst="rect">
            <a:avLst/>
          </a:prstGeom>
        </p:spPr>
      </p:pic>
    </p:spTree>
    <p:extLst>
      <p:ext uri="{BB962C8B-B14F-4D97-AF65-F5344CB8AC3E}">
        <p14:creationId xmlns:p14="http://schemas.microsoft.com/office/powerpoint/2010/main" val="331793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WHAT IS NI LABVIEW</a:t>
            </a:r>
            <a:r>
              <a:rPr lang="en-US" b="1"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4000" dirty="0">
                <a:effectLst>
                  <a:outerShdw blurRad="38100" dist="38100" dir="2700000" algn="tl">
                    <a:srgbClr val="000000">
                      <a:alpha val="43137"/>
                    </a:srgbClr>
                  </a:outerShdw>
                </a:effectLst>
              </a:rPr>
              <a:t>LabVIEW is a graphical programming environment engineers use to develop automated research, validation, and production test systems</a:t>
            </a: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367" y="0"/>
            <a:ext cx="2171700" cy="2105025"/>
          </a:xfrm>
          <a:prstGeom prst="rect">
            <a:avLst/>
          </a:prstGeom>
        </p:spPr>
      </p:pic>
    </p:spTree>
    <p:extLst>
      <p:ext uri="{BB962C8B-B14F-4D97-AF65-F5344CB8AC3E}">
        <p14:creationId xmlns:p14="http://schemas.microsoft.com/office/powerpoint/2010/main" val="1747647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What is myDAQ ?</a:t>
            </a:r>
            <a:endParaRPr lang="en-US" dirty="0">
              <a:latin typeface="Arial Black" panose="020B0A04020102020204" pitchFamily="34" charset="0"/>
            </a:endParaRPr>
          </a:p>
        </p:txBody>
      </p:sp>
      <p:sp>
        <p:nvSpPr>
          <p:cNvPr id="3" name="Content Placeholder 2"/>
          <p:cNvSpPr>
            <a:spLocks noGrp="1"/>
          </p:cNvSpPr>
          <p:nvPr>
            <p:ph idx="1"/>
          </p:nvPr>
        </p:nvSpPr>
        <p:spPr>
          <a:xfrm>
            <a:off x="1154954" y="2603500"/>
            <a:ext cx="8825659" cy="4019722"/>
          </a:xfrm>
        </p:spPr>
        <p:txBody>
          <a:bodyPr>
            <a:noAutofit/>
          </a:bodyPr>
          <a:lstStyle/>
          <a:p>
            <a:r>
              <a:rPr lang="en-US" sz="2800" dirty="0" smtClean="0">
                <a:latin typeface="Arial" panose="020B0604020202020204" pitchFamily="34" charset="0"/>
                <a:cs typeface="Arial" panose="020B0604020202020204" pitchFamily="34" charset="0"/>
              </a:rPr>
              <a:t>myDAQ  is based </a:t>
            </a:r>
            <a:r>
              <a:rPr lang="en-US" sz="2800" dirty="0">
                <a:latin typeface="Arial" panose="020B0604020202020204" pitchFamily="34" charset="0"/>
                <a:cs typeface="Arial" panose="020B0604020202020204" pitchFamily="34" charset="0"/>
              </a:rPr>
              <a:t>on </a:t>
            </a:r>
            <a:r>
              <a:rPr lang="en-US" sz="2800" dirty="0" smtClean="0">
                <a:latin typeface="Arial" panose="020B0604020202020204" pitchFamily="34" charset="0"/>
                <a:cs typeface="Arial" panose="020B0604020202020204" pitchFamily="34" charset="0"/>
              </a:rPr>
              <a:t>LabVIEW is a data acquisition and generation device that can connect virtual world to real word using  LabVIEW software  which give access to students and engineers to test their  system before their application to real world.</a:t>
            </a:r>
          </a:p>
          <a:p>
            <a:r>
              <a:rPr lang="en-US" sz="2800" dirty="0" smtClean="0">
                <a:latin typeface="Arial" panose="020B0604020202020204" pitchFamily="34" charset="0"/>
                <a:cs typeface="Arial" panose="020B0604020202020204" pitchFamily="34" charset="0"/>
              </a:rPr>
              <a:t>It can also generate data  based on our requirements.</a:t>
            </a:r>
            <a:endParaRPr lang="en-US"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0300" y="0"/>
            <a:ext cx="2171700" cy="2105025"/>
          </a:xfrm>
          <a:prstGeom prst="rect">
            <a:avLst/>
          </a:prstGeom>
        </p:spPr>
      </p:pic>
    </p:spTree>
    <p:extLst>
      <p:ext uri="{BB962C8B-B14F-4D97-AF65-F5344CB8AC3E}">
        <p14:creationId xmlns:p14="http://schemas.microsoft.com/office/powerpoint/2010/main" val="1432791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81" y="210065"/>
            <a:ext cx="12043719" cy="64609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0300" y="0"/>
            <a:ext cx="2171700" cy="2105025"/>
          </a:xfrm>
          <a:prstGeom prst="rect">
            <a:avLst/>
          </a:prstGeom>
        </p:spPr>
      </p:pic>
    </p:spTree>
    <p:extLst>
      <p:ext uri="{BB962C8B-B14F-4D97-AF65-F5344CB8AC3E}">
        <p14:creationId xmlns:p14="http://schemas.microsoft.com/office/powerpoint/2010/main" val="2244629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 OF myDAQ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843" y="1680632"/>
            <a:ext cx="10280822" cy="48560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464" y="0"/>
            <a:ext cx="2171700" cy="2105025"/>
          </a:xfrm>
          <a:prstGeom prst="rect">
            <a:avLst/>
          </a:prstGeom>
        </p:spPr>
      </p:pic>
    </p:spTree>
    <p:extLst>
      <p:ext uri="{BB962C8B-B14F-4D97-AF65-F5344CB8AC3E}">
        <p14:creationId xmlns:p14="http://schemas.microsoft.com/office/powerpoint/2010/main" val="1105427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1" y="0"/>
            <a:ext cx="11924270"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0300" y="84979"/>
            <a:ext cx="2171700" cy="2105025"/>
          </a:xfrm>
          <a:prstGeom prst="rect">
            <a:avLst/>
          </a:prstGeom>
        </p:spPr>
      </p:pic>
    </p:spTree>
    <p:extLst>
      <p:ext uri="{BB962C8B-B14F-4D97-AF65-F5344CB8AC3E}">
        <p14:creationId xmlns:p14="http://schemas.microsoft.com/office/powerpoint/2010/main" val="618392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932" y="877329"/>
            <a:ext cx="9026681" cy="790833"/>
          </a:xfrm>
        </p:spPr>
        <p:txBody>
          <a:bodyPr>
            <a:normAutofit fontScale="90000"/>
          </a:bodyPr>
          <a:lstStyle/>
          <a:p>
            <a:r>
              <a:rPr lang="en-US" sz="2800" dirty="0" smtClean="0">
                <a:latin typeface="Arial Black" panose="020B0A04020102020204" pitchFamily="34" charset="0"/>
              </a:rPr>
              <a:t>PROJECT- GLOWING DIFFERENT LED’S AS INDICATOR FOR DIFFERENT RANGE OF TEMPERATURE</a:t>
            </a:r>
            <a:endParaRPr lang="en-US" sz="2800" dirty="0">
              <a:latin typeface="Arial Black" panose="020B0A04020102020204" pitchFamily="34" charset="0"/>
            </a:endParaRPr>
          </a:p>
        </p:txBody>
      </p:sp>
      <p:sp>
        <p:nvSpPr>
          <p:cNvPr id="3" name="Content Placeholder 2"/>
          <p:cNvSpPr>
            <a:spLocks noGrp="1"/>
          </p:cNvSpPr>
          <p:nvPr>
            <p:ph idx="1"/>
          </p:nvPr>
        </p:nvSpPr>
        <p:spPr>
          <a:xfrm>
            <a:off x="1154954" y="2603500"/>
            <a:ext cx="8825659" cy="4254500"/>
          </a:xfrm>
        </p:spPr>
        <p:txBody>
          <a:bodyPr>
            <a:normAutofit lnSpcReduction="10000"/>
          </a:bodyPr>
          <a:lstStyle/>
          <a:p>
            <a:r>
              <a:rPr lang="en-US" sz="2600" dirty="0" smtClean="0"/>
              <a:t>As we know that the  measuring temperature can help us in many ways  as we can prevent something from burning .</a:t>
            </a:r>
          </a:p>
          <a:p>
            <a:r>
              <a:rPr lang="en-US" sz="2600" dirty="0" smtClean="0"/>
              <a:t>So temperature measurement plays a very important role but there must be an indicator also that can  help us to get the range of the temperature whether it is </a:t>
            </a:r>
            <a:r>
              <a:rPr lang="en-US" sz="2600" b="1" dirty="0" smtClean="0"/>
              <a:t>LOW,HIGH OR MODERATE.  </a:t>
            </a:r>
            <a:r>
              <a:rPr lang="en-US" sz="2600" dirty="0" smtClean="0"/>
              <a:t>The temperature indicator must be as clear as water i.e. anyone can see without going through the difficult traditional method of thermometer.</a:t>
            </a:r>
          </a:p>
          <a:p>
            <a:pPr marL="0" indent="0">
              <a:buNone/>
            </a:pPr>
            <a:endParaRPr lang="en-US" dirty="0" smtClean="0"/>
          </a:p>
          <a:p>
            <a:pPr marL="0" indent="0">
              <a:buNone/>
            </a:pPr>
            <a:r>
              <a:rPr lang="en-US" dirty="0" smtClean="0"/>
              <a:t>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0613" y="0"/>
            <a:ext cx="2171700" cy="2105025"/>
          </a:xfrm>
          <a:prstGeom prst="rect">
            <a:avLst/>
          </a:prstGeom>
        </p:spPr>
      </p:pic>
    </p:spTree>
    <p:extLst>
      <p:ext uri="{BB962C8B-B14F-4D97-AF65-F5344CB8AC3E}">
        <p14:creationId xmlns:p14="http://schemas.microsoft.com/office/powerpoint/2010/main" val="3832840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Equipments used-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effectLst>
                  <a:outerShdw blurRad="38100" dist="38100" dir="2700000" algn="tl">
                    <a:srgbClr val="000000">
                      <a:alpha val="43137"/>
                    </a:srgbClr>
                  </a:outerShdw>
                </a:effectLst>
              </a:rPr>
              <a:t>LabVIEW software</a:t>
            </a:r>
          </a:p>
          <a:p>
            <a:r>
              <a:rPr lang="en-US" b="1" dirty="0" smtClean="0">
                <a:effectLst>
                  <a:outerShdw blurRad="38100" dist="38100" dir="2700000" algn="tl">
                    <a:srgbClr val="000000">
                      <a:alpha val="43137"/>
                    </a:srgbClr>
                  </a:outerShdw>
                </a:effectLst>
              </a:rPr>
              <a:t>myDAQ</a:t>
            </a:r>
          </a:p>
          <a:p>
            <a:r>
              <a:rPr lang="en-US" b="1" dirty="0" smtClean="0">
                <a:effectLst>
                  <a:outerShdw blurRad="38100" dist="38100" dir="2700000" algn="tl">
                    <a:srgbClr val="000000">
                      <a:alpha val="43137"/>
                    </a:srgbClr>
                  </a:outerShdw>
                </a:effectLst>
              </a:rPr>
              <a:t>LEDS</a:t>
            </a:r>
          </a:p>
          <a:p>
            <a:r>
              <a:rPr lang="en-US" b="1" dirty="0" smtClean="0">
                <a:effectLst>
                  <a:outerShdw blurRad="38100" dist="38100" dir="2700000" algn="tl">
                    <a:srgbClr val="000000">
                      <a:alpha val="43137"/>
                    </a:srgbClr>
                  </a:outerShdw>
                </a:effectLst>
              </a:rPr>
              <a:t>Jumper wires</a:t>
            </a:r>
          </a:p>
          <a:p>
            <a:r>
              <a:rPr lang="en-US" b="1" dirty="0" smtClean="0">
                <a:effectLst>
                  <a:outerShdw blurRad="38100" dist="38100" dir="2700000" algn="tl">
                    <a:srgbClr val="000000">
                      <a:alpha val="43137"/>
                    </a:srgbClr>
                  </a:outerShdw>
                </a:effectLst>
              </a:rPr>
              <a:t>Breadboard</a:t>
            </a:r>
          </a:p>
          <a:p>
            <a:r>
              <a:rPr lang="en-US" b="1" dirty="0" smtClean="0">
                <a:effectLst>
                  <a:outerShdw blurRad="38100" dist="38100" dir="2700000" algn="tl">
                    <a:srgbClr val="000000">
                      <a:alpha val="43137"/>
                    </a:srgbClr>
                  </a:outerShdw>
                </a:effectLst>
              </a:rPr>
              <a:t>Temperature sensor</a:t>
            </a:r>
          </a:p>
          <a:p>
            <a:r>
              <a:rPr lang="en-US" b="1" dirty="0">
                <a:effectLst>
                  <a:outerShdw blurRad="38100" dist="38100" dir="2700000" algn="tl">
                    <a:srgbClr val="000000">
                      <a:alpha val="43137"/>
                    </a:srgbClr>
                  </a:outerShdw>
                </a:effectLst>
              </a:rPr>
              <a:t>R</a:t>
            </a:r>
            <a:r>
              <a:rPr lang="en-US" b="1" dirty="0" smtClean="0">
                <a:effectLst>
                  <a:outerShdw blurRad="38100" dist="38100" dir="2700000" algn="tl">
                    <a:srgbClr val="000000">
                      <a:alpha val="43137"/>
                    </a:srgbClr>
                  </a:outerShdw>
                </a:effectLst>
              </a:rPr>
              <a:t>esistors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0613" y="0"/>
            <a:ext cx="2171700" cy="2105025"/>
          </a:xfrm>
          <a:prstGeom prst="rect">
            <a:avLst/>
          </a:prstGeom>
        </p:spPr>
      </p:pic>
    </p:spTree>
    <p:extLst>
      <p:ext uri="{BB962C8B-B14F-4D97-AF65-F5344CB8AC3E}">
        <p14:creationId xmlns:p14="http://schemas.microsoft.com/office/powerpoint/2010/main" val="3052874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