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Economica" panose="02000506040000020004" pitchFamily="2" charset="77"/>
      <p:regular r:id="rId25"/>
      <p:bold r:id="rId26"/>
      <p:italic r:id="rId27"/>
      <p:boldItalic r:id="rId28"/>
    </p:embeddedFont>
    <p:embeddedFont>
      <p:font typeface="Gill Sans MT" panose="020B0502020104020203" pitchFamily="34" charset="77"/>
      <p:regular r:id="rId29"/>
      <p:bold r:id="rId30"/>
      <p:italic r:id="rId31"/>
      <p:boldItalic r:id="rId32"/>
    </p:embeddedFont>
    <p:embeddedFont>
      <p:font typeface="Proxima Nova" panose="02000506030000020004" pitchFamily="2" charset="0"/>
      <p:regular r:id="rId33"/>
      <p:bold r:id="rId34"/>
      <p:italic r:id="rId35"/>
      <p:boldItalic r:id="rId36"/>
    </p:embeddedFont>
    <p:embeddedFont>
      <p:font typeface="Raleway" pitchFamily="2" charset="77"/>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3A41BD-A9AB-4C61-9D3B-519AE6A81B6F}">
  <a:tblStyle styleId="{A33A41BD-A9AB-4C61-9D3B-519AE6A81B6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9C91758-B781-4844-A507-EEF6E094BF7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5cc84ccc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e5cc84ccc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5cc84ccc9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5cc84ccc9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cc84ccc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e5cc84ccc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5cc84ccc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5cc84ccc9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e5cc84ccc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e5cc84ccc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528c888c8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e528c888c8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528c888c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e528c888c8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45a2d77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45a2d77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5cc84ccc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e5cc84ccc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5cc84ccc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e5cc84ccc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5cc84ccc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5cc84ccc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5cc84ccc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e5cc84ccc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5cc84ccc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e5cc84ccc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e5cc84ccc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e5cc84ccc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5cc84ccc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5cc84ccc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5cc84ccc9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5cc84ccc9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5cc84ccc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5cc84ccc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5cc84ccc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e5cc84ccc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85000"/>
              </a:lnSpc>
              <a:spcBef>
                <a:spcPts val="0"/>
              </a:spcBef>
              <a:spcAft>
                <a:spcPts val="0"/>
              </a:spcAft>
              <a:buClr>
                <a:srgbClr val="3F3F3F"/>
              </a:buClr>
              <a:buSzPts val="3600"/>
              <a:buFont typeface="Arial"/>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lvl1pPr marL="457200" lvl="0" indent="-317500" algn="l" rtl="0">
              <a:lnSpc>
                <a:spcPct val="90000"/>
              </a:lnSpc>
              <a:spcBef>
                <a:spcPts val="900"/>
              </a:spcBef>
              <a:spcAft>
                <a:spcPts val="0"/>
              </a:spcAft>
              <a:buSzPts val="1400"/>
              <a:buChar char="●"/>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3" name="Google Shape;53;p13"/>
          <p:cNvSpPr txBox="1">
            <a:spLocks noGrp="1"/>
          </p:cNvSpPr>
          <p:nvPr>
            <p:ph type="dt" idx="10"/>
          </p:nvPr>
        </p:nvSpPr>
        <p:spPr>
          <a:xfrm>
            <a:off x="822960" y="4844839"/>
            <a:ext cx="18543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7425343" y="4844839"/>
            <a:ext cx="9840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844704" y="1773142"/>
            <a:ext cx="4810922" cy="1424100"/>
          </a:xfrm>
          <a:prstGeom prst="rect">
            <a:avLst/>
          </a:prstGeom>
          <a:noFill/>
          <a:ln>
            <a:noFill/>
          </a:ln>
        </p:spPr>
        <p:txBody>
          <a:bodyPr spcFirstLastPara="1" wrap="square" lIns="68575" tIns="34275" rIns="68575" bIns="0" anchor="b" anchorCtr="0">
            <a:noAutofit/>
          </a:bodyPr>
          <a:lstStyle/>
          <a:p>
            <a:pPr marL="0" lvl="0" indent="0" algn="ctr" rtl="0">
              <a:lnSpc>
                <a:spcPct val="115000"/>
              </a:lnSpc>
              <a:spcBef>
                <a:spcPts val="0"/>
              </a:spcBef>
              <a:spcAft>
                <a:spcPts val="0"/>
              </a:spcAft>
              <a:buClr>
                <a:schemeClr val="dk1"/>
              </a:buClr>
              <a:buSzPts val="800"/>
              <a:buFont typeface="Arial"/>
              <a:buNone/>
            </a:pPr>
            <a:r>
              <a:rPr lang="en-US" sz="2000" dirty="0">
                <a:solidFill>
                  <a:schemeClr val="accent5"/>
                </a:solidFill>
                <a:highlight>
                  <a:srgbClr val="FFFFFF"/>
                </a:highlight>
                <a:latin typeface="Gill Sans MT" panose="020B0502020104020203" pitchFamily="34" charset="77"/>
                <a:ea typeface="Economica"/>
                <a:cs typeface="Economica"/>
                <a:sym typeface="Economica"/>
              </a:rPr>
              <a:t>Financial analysis of Internal Combustion Engine car, Hybrid car </a:t>
            </a:r>
          </a:p>
          <a:p>
            <a:pPr marL="0" lvl="0" indent="0" algn="ctr" rtl="0">
              <a:lnSpc>
                <a:spcPct val="115000"/>
              </a:lnSpc>
              <a:spcBef>
                <a:spcPts val="0"/>
              </a:spcBef>
              <a:spcAft>
                <a:spcPts val="0"/>
              </a:spcAft>
              <a:buClr>
                <a:schemeClr val="dk1"/>
              </a:buClr>
              <a:buSzPts val="800"/>
              <a:buFont typeface="Arial"/>
              <a:buNone/>
            </a:pPr>
            <a:r>
              <a:rPr lang="en-US" sz="2000" dirty="0">
                <a:solidFill>
                  <a:schemeClr val="accent5"/>
                </a:solidFill>
                <a:highlight>
                  <a:srgbClr val="FFFFFF"/>
                </a:highlight>
                <a:latin typeface="Gill Sans MT" panose="020B0502020104020203" pitchFamily="34" charset="77"/>
                <a:ea typeface="Economica"/>
                <a:cs typeface="Economica"/>
                <a:sym typeface="Economica"/>
              </a:rPr>
              <a:t>and Electric vehicle</a:t>
            </a:r>
            <a:endParaRPr lang="en-US" sz="6000" dirty="0">
              <a:solidFill>
                <a:schemeClr val="accent5"/>
              </a:solidFill>
              <a:latin typeface="Gill Sans MT" panose="020B0502020104020203" pitchFamily="34" charset="77"/>
              <a:ea typeface="Economica"/>
              <a:cs typeface="Economica"/>
              <a:sym typeface="Economica"/>
            </a:endParaRPr>
          </a:p>
        </p:txBody>
      </p:sp>
      <p:sp>
        <p:nvSpPr>
          <p:cNvPr id="61" name="Google Shape;61;p14"/>
          <p:cNvSpPr txBox="1">
            <a:spLocks noGrp="1"/>
          </p:cNvSpPr>
          <p:nvPr>
            <p:ph type="subTitle" idx="1"/>
          </p:nvPr>
        </p:nvSpPr>
        <p:spPr>
          <a:xfrm>
            <a:off x="4681025" y="1903196"/>
            <a:ext cx="4257300" cy="1424100"/>
          </a:xfrm>
          <a:prstGeom prst="rect">
            <a:avLst/>
          </a:prstGeom>
          <a:noFill/>
          <a:ln>
            <a:noFill/>
          </a:ln>
        </p:spPr>
        <p:txBody>
          <a:bodyPr spcFirstLastPara="1" wrap="square" lIns="68575" tIns="68575" rIns="68575" bIns="68575" anchor="t" anchorCtr="0">
            <a:noAutofit/>
          </a:bodyPr>
          <a:lstStyle/>
          <a:p>
            <a:pPr marL="0" lvl="0" indent="0" algn="l" rtl="0">
              <a:lnSpc>
                <a:spcPct val="110000"/>
              </a:lnSpc>
              <a:spcBef>
                <a:spcPts val="0"/>
              </a:spcBef>
              <a:spcAft>
                <a:spcPts val="0"/>
              </a:spcAft>
              <a:buSzPts val="700"/>
              <a:buNone/>
            </a:pPr>
            <a:endParaRPr lang="en-US" sz="1100" b="1"/>
          </a:p>
          <a:p>
            <a:pPr marL="0" lvl="0" indent="0" algn="l" rtl="0">
              <a:lnSpc>
                <a:spcPct val="110000"/>
              </a:lnSpc>
              <a:spcBef>
                <a:spcPts val="800"/>
              </a:spcBef>
              <a:spcAft>
                <a:spcPts val="0"/>
              </a:spcAft>
              <a:buSzPts val="700"/>
              <a:buNone/>
            </a:pPr>
            <a:endParaRPr lang="en-US" sz="2000" b="1">
              <a:solidFill>
                <a:srgbClr val="555A50"/>
              </a:solidFill>
              <a:latin typeface="Economica"/>
              <a:ea typeface="Economica"/>
              <a:cs typeface="Economica"/>
              <a:sym typeface="Economica"/>
            </a:endParaRPr>
          </a:p>
          <a:p>
            <a:pPr marL="0" lvl="0" indent="0" algn="l" rtl="0">
              <a:lnSpc>
                <a:spcPct val="110000"/>
              </a:lnSpc>
              <a:spcBef>
                <a:spcPts val="800"/>
              </a:spcBef>
              <a:spcAft>
                <a:spcPts val="0"/>
              </a:spcAft>
              <a:buSzPts val="700"/>
              <a:buNone/>
            </a:pPr>
            <a:endParaRPr lang="en-US" sz="1400">
              <a:solidFill>
                <a:srgbClr val="555A50"/>
              </a:solidFill>
              <a:latin typeface="Economica"/>
              <a:ea typeface="Economica"/>
              <a:cs typeface="Economica"/>
              <a:sym typeface="Economica"/>
            </a:endParaRPr>
          </a:p>
          <a:p>
            <a:pPr marL="685800" lvl="0" indent="342900" algn="l" rtl="0">
              <a:lnSpc>
                <a:spcPct val="100000"/>
              </a:lnSpc>
              <a:spcBef>
                <a:spcPts val="800"/>
              </a:spcBef>
              <a:spcAft>
                <a:spcPts val="0"/>
              </a:spcAft>
              <a:buSzPts val="700"/>
              <a:buNone/>
            </a:pPr>
            <a:endParaRPr lang="en-US" sz="1900" b="1">
              <a:solidFill>
                <a:srgbClr val="555A50"/>
              </a:solidFill>
              <a:latin typeface="Economica"/>
              <a:ea typeface="Economica"/>
              <a:cs typeface="Economica"/>
              <a:sym typeface="Economica"/>
            </a:endParaRPr>
          </a:p>
          <a:p>
            <a:pPr marL="685800" lvl="0" indent="342900" algn="l" rtl="0">
              <a:lnSpc>
                <a:spcPct val="100000"/>
              </a:lnSpc>
              <a:spcBef>
                <a:spcPts val="800"/>
              </a:spcBef>
              <a:spcAft>
                <a:spcPts val="0"/>
              </a:spcAft>
              <a:buSzPts val="700"/>
              <a:buNone/>
            </a:pPr>
            <a:endParaRPr lang="en-US" sz="1900" b="1">
              <a:solidFill>
                <a:srgbClr val="555A50"/>
              </a:solidFill>
              <a:latin typeface="Economica"/>
              <a:ea typeface="Economica"/>
              <a:cs typeface="Economica"/>
              <a:sym typeface="Economica"/>
            </a:endParaRPr>
          </a:p>
          <a:p>
            <a:pPr marL="685800" lvl="0" indent="342900" algn="l" rtl="0">
              <a:lnSpc>
                <a:spcPct val="100000"/>
              </a:lnSpc>
              <a:spcBef>
                <a:spcPts val="800"/>
              </a:spcBef>
              <a:spcAft>
                <a:spcPts val="0"/>
              </a:spcAft>
              <a:buSzPts val="700"/>
              <a:buNone/>
            </a:pPr>
            <a:r>
              <a:rPr lang="en-US" sz="1900" b="1">
                <a:solidFill>
                  <a:srgbClr val="555A50"/>
                </a:solidFill>
                <a:latin typeface="Economica"/>
                <a:ea typeface="Economica"/>
                <a:cs typeface="Economica"/>
                <a:sym typeface="Economica"/>
              </a:rPr>
              <a:t>BY,</a:t>
            </a:r>
          </a:p>
          <a:p>
            <a:pPr marL="685800" lvl="0" indent="342900" algn="just" rtl="0">
              <a:lnSpc>
                <a:spcPct val="100000"/>
              </a:lnSpc>
              <a:spcBef>
                <a:spcPts val="0"/>
              </a:spcBef>
              <a:spcAft>
                <a:spcPts val="0"/>
              </a:spcAft>
              <a:buSzPts val="800"/>
              <a:buNone/>
            </a:pPr>
            <a:r>
              <a:rPr lang="en-US" sz="1900" b="1">
                <a:solidFill>
                  <a:srgbClr val="555A50"/>
                </a:solidFill>
                <a:latin typeface="Economica"/>
                <a:ea typeface="Economica"/>
                <a:cs typeface="Economica"/>
                <a:sym typeface="Economica"/>
              </a:rPr>
              <a:t>VIJAYARAGHAVAN, RADHIKA</a:t>
            </a:r>
          </a:p>
          <a:p>
            <a:pPr marL="685800" lvl="0" indent="342900" algn="just" rtl="0">
              <a:lnSpc>
                <a:spcPct val="100000"/>
              </a:lnSpc>
              <a:spcBef>
                <a:spcPts val="600"/>
              </a:spcBef>
              <a:spcAft>
                <a:spcPts val="600"/>
              </a:spcAft>
              <a:buClr>
                <a:schemeClr val="dk1"/>
              </a:buClr>
              <a:buSzPts val="800"/>
              <a:buFont typeface="Arial"/>
              <a:buNone/>
            </a:pPr>
            <a:endParaRPr lang="en-US" sz="2600" b="1">
              <a:solidFill>
                <a:srgbClr val="555A50"/>
              </a:solidFill>
              <a:latin typeface="Economica"/>
              <a:ea typeface="Economica"/>
              <a:cs typeface="Economica"/>
              <a:sym typeface="Economica"/>
            </a:endParaRPr>
          </a:p>
        </p:txBody>
      </p:sp>
      <p:pic>
        <p:nvPicPr>
          <p:cNvPr id="62" name="Google Shape;62;p14"/>
          <p:cNvPicPr preferRelativeResize="0"/>
          <p:nvPr/>
        </p:nvPicPr>
        <p:blipFill rotWithShape="1">
          <a:blip r:embed="rId3">
            <a:alphaModFix/>
          </a:blip>
          <a:srcRect/>
          <a:stretch/>
        </p:blipFill>
        <p:spPr>
          <a:xfrm>
            <a:off x="3197752" y="809801"/>
            <a:ext cx="2551000" cy="769975"/>
          </a:xfrm>
          <a:prstGeom prst="rect">
            <a:avLst/>
          </a:prstGeom>
          <a:noFill/>
          <a:ln>
            <a:noFill/>
          </a:ln>
        </p:spPr>
      </p:pic>
      <p:sp>
        <p:nvSpPr>
          <p:cNvPr id="63" name="Google Shape;63;p14"/>
          <p:cNvSpPr txBox="1"/>
          <p:nvPr/>
        </p:nvSpPr>
        <p:spPr>
          <a:xfrm>
            <a:off x="1082494" y="3930800"/>
            <a:ext cx="3075300" cy="4464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Clr>
                <a:schemeClr val="dk1"/>
              </a:buClr>
              <a:buFont typeface="Arial"/>
              <a:buNone/>
            </a:pPr>
            <a:r>
              <a:rPr lang="en-US" sz="2000" b="1">
                <a:solidFill>
                  <a:srgbClr val="3F3F3F"/>
                </a:solidFill>
                <a:latin typeface="Economica"/>
                <a:ea typeface="Economica"/>
                <a:cs typeface="Economica"/>
                <a:sym typeface="Economica"/>
              </a:rPr>
              <a:t>Summer 2021</a:t>
            </a:r>
            <a:endParaRPr lang="en-US" sz="1700" b="1">
              <a:solidFill>
                <a:srgbClr val="3F3F3F"/>
              </a:solidFill>
              <a:latin typeface="Economica"/>
              <a:ea typeface="Economica"/>
              <a:cs typeface="Economica"/>
              <a:sym typeface="Economica"/>
            </a:endParaRPr>
          </a:p>
        </p:txBody>
      </p:sp>
      <p:pic>
        <p:nvPicPr>
          <p:cNvPr id="64" name="Google Shape;64;p14"/>
          <p:cNvPicPr preferRelativeResize="0"/>
          <p:nvPr/>
        </p:nvPicPr>
        <p:blipFill>
          <a:blip r:embed="rId4">
            <a:alphaModFix/>
          </a:blip>
          <a:stretch>
            <a:fillRect/>
          </a:stretch>
        </p:blipFill>
        <p:spPr>
          <a:xfrm>
            <a:off x="6655625" y="2000450"/>
            <a:ext cx="1326848" cy="132684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604325" y="214950"/>
            <a:ext cx="7762500" cy="389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SzPts val="990"/>
              <a:buNone/>
            </a:pPr>
            <a:r>
              <a:rPr lang="en" sz="2200"/>
              <a:t>Capital recovery </a:t>
            </a:r>
            <a:endParaRPr sz="2200"/>
          </a:p>
        </p:txBody>
      </p:sp>
      <p:sp>
        <p:nvSpPr>
          <p:cNvPr id="136" name="Google Shape;136;p23"/>
          <p:cNvSpPr txBox="1">
            <a:spLocks noGrp="1"/>
          </p:cNvSpPr>
          <p:nvPr>
            <p:ph type="body" idx="1"/>
          </p:nvPr>
        </p:nvSpPr>
        <p:spPr>
          <a:xfrm>
            <a:off x="343275" y="850317"/>
            <a:ext cx="4673998" cy="3948300"/>
          </a:xfrm>
          <a:prstGeom prst="rect">
            <a:avLst/>
          </a:prstGeom>
        </p:spPr>
        <p:txBody>
          <a:bodyPr spcFirstLastPara="1" wrap="square" lIns="0" tIns="34275" rIns="0" bIns="34275" anchor="t" anchorCtr="0">
            <a:normAutofit/>
          </a:bodyPr>
          <a:lstStyle/>
          <a:p>
            <a:pPr marL="152400" lvl="0" indent="0" algn="l" rtl="0">
              <a:lnSpc>
                <a:spcPct val="150000"/>
              </a:lnSpc>
              <a:spcBef>
                <a:spcPts val="0"/>
              </a:spcBef>
              <a:spcAft>
                <a:spcPts val="0"/>
              </a:spcAft>
              <a:buClr>
                <a:schemeClr val="accent1"/>
              </a:buClr>
              <a:buSzPts val="1200"/>
              <a:buNone/>
            </a:pPr>
            <a:r>
              <a:rPr lang="en" sz="1100" dirty="0">
                <a:solidFill>
                  <a:schemeClr val="tx1"/>
                </a:solidFill>
                <a:latin typeface="Raleway" pitchFamily="2" charset="77"/>
                <a:sym typeface="Arial"/>
              </a:rPr>
              <a:t>Determined the capital recovery cost of each of the alternatives by calculating the net cost of purchase (after any salvage value adjustment) plus the interest rate multiplied by the salvage values.</a:t>
            </a:r>
            <a:endParaRPr sz="1100" dirty="0">
              <a:solidFill>
                <a:schemeClr val="tx1"/>
              </a:solidFill>
              <a:latin typeface="Raleway" pitchFamily="2" charset="77"/>
            </a:endParaRPr>
          </a:p>
        </p:txBody>
      </p:sp>
      <p:graphicFrame>
        <p:nvGraphicFramePr>
          <p:cNvPr id="137" name="Google Shape;137;p23"/>
          <p:cNvGraphicFramePr/>
          <p:nvPr>
            <p:extLst>
              <p:ext uri="{D42A27DB-BD31-4B8C-83A1-F6EECF244321}">
                <p14:modId xmlns:p14="http://schemas.microsoft.com/office/powerpoint/2010/main" val="4141219418"/>
              </p:ext>
            </p:extLst>
          </p:nvPr>
        </p:nvGraphicFramePr>
        <p:xfrm>
          <a:off x="2521100" y="2005040"/>
          <a:ext cx="1530550" cy="2348304"/>
        </p:xfrm>
        <a:graphic>
          <a:graphicData uri="http://schemas.openxmlformats.org/drawingml/2006/table">
            <a:tbl>
              <a:tblPr>
                <a:noFill/>
                <a:tableStyleId>{B9C91758-B781-4844-A507-EEF6E094BF78}</a:tableStyleId>
              </a:tblPr>
              <a:tblGrid>
                <a:gridCol w="1530550">
                  <a:extLst>
                    <a:ext uri="{9D8B030D-6E8A-4147-A177-3AD203B41FA5}">
                      <a16:colId xmlns:a16="http://schemas.microsoft.com/office/drawing/2014/main" val="20000"/>
                    </a:ext>
                  </a:extLst>
                </a:gridCol>
              </a:tblGrid>
              <a:tr h="350500">
                <a:tc>
                  <a:txBody>
                    <a:bodyPr/>
                    <a:lstStyle/>
                    <a:p>
                      <a:pPr marL="0" lvl="0" indent="0" algn="ctr" rtl="0">
                        <a:lnSpc>
                          <a:spcPct val="115000"/>
                        </a:lnSpc>
                        <a:spcBef>
                          <a:spcPts val="0"/>
                        </a:spcBef>
                        <a:spcAft>
                          <a:spcPts val="0"/>
                        </a:spcAft>
                        <a:buNone/>
                      </a:pPr>
                      <a:r>
                        <a:rPr lang="en" sz="1100" b="1"/>
                        <a:t>Initial cost</a:t>
                      </a:r>
                      <a:endParaRPr sz="11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50500">
                <a:tc>
                  <a:txBody>
                    <a:bodyPr/>
                    <a:lstStyle/>
                    <a:p>
                      <a:pPr marL="0" lvl="0" indent="0" algn="ctr" rtl="0">
                        <a:lnSpc>
                          <a:spcPct val="115000"/>
                        </a:lnSpc>
                        <a:spcBef>
                          <a:spcPts val="0"/>
                        </a:spcBef>
                        <a:spcAft>
                          <a:spcPts val="0"/>
                        </a:spcAft>
                        <a:buNone/>
                      </a:pPr>
                      <a:r>
                        <a:rPr lang="en" sz="1100" b="1" dirty="0"/>
                        <a:t>Salvage value</a:t>
                      </a:r>
                      <a:endParaRPr sz="1100" b="1" dirty="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50500">
                <a:tc>
                  <a:txBody>
                    <a:bodyPr/>
                    <a:lstStyle/>
                    <a:p>
                      <a:pPr marL="0" lvl="0" indent="0" algn="ctr" rtl="0">
                        <a:lnSpc>
                          <a:spcPct val="115000"/>
                        </a:lnSpc>
                        <a:spcBef>
                          <a:spcPts val="0"/>
                        </a:spcBef>
                        <a:spcAft>
                          <a:spcPts val="0"/>
                        </a:spcAft>
                        <a:buNone/>
                      </a:pPr>
                      <a:r>
                        <a:rPr lang="en" sz="1100" b="1"/>
                        <a:t>(P-S)</a:t>
                      </a:r>
                      <a:endParaRPr sz="11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350500">
                <a:tc>
                  <a:txBody>
                    <a:bodyPr/>
                    <a:lstStyle/>
                    <a:p>
                      <a:pPr marL="0" lvl="0" indent="0" algn="ctr" rtl="0">
                        <a:lnSpc>
                          <a:spcPct val="115000"/>
                        </a:lnSpc>
                        <a:spcBef>
                          <a:spcPts val="0"/>
                        </a:spcBef>
                        <a:spcAft>
                          <a:spcPts val="0"/>
                        </a:spcAft>
                        <a:buNone/>
                      </a:pPr>
                      <a:r>
                        <a:rPr lang="en" sz="1100" b="1"/>
                        <a:t>(P/A, i% ,N)</a:t>
                      </a:r>
                      <a:endParaRPr sz="11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3"/>
                  </a:ext>
                </a:extLst>
              </a:tr>
              <a:tr h="350500">
                <a:tc>
                  <a:txBody>
                    <a:bodyPr/>
                    <a:lstStyle/>
                    <a:p>
                      <a:pPr marL="0" lvl="0" indent="0" algn="ctr" rtl="0">
                        <a:lnSpc>
                          <a:spcPct val="115000"/>
                        </a:lnSpc>
                        <a:spcBef>
                          <a:spcPts val="0"/>
                        </a:spcBef>
                        <a:spcAft>
                          <a:spcPts val="0"/>
                        </a:spcAft>
                        <a:buNone/>
                      </a:pPr>
                      <a:r>
                        <a:rPr lang="en" sz="1100" b="1"/>
                        <a:t>i*S</a:t>
                      </a:r>
                      <a:endParaRPr sz="11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4"/>
                  </a:ext>
                </a:extLst>
              </a:tr>
              <a:tr h="543275">
                <a:tc>
                  <a:txBody>
                    <a:bodyPr/>
                    <a:lstStyle/>
                    <a:p>
                      <a:pPr marL="0" lvl="0" indent="0" algn="ctr" rtl="0">
                        <a:lnSpc>
                          <a:spcPct val="115000"/>
                        </a:lnSpc>
                        <a:spcBef>
                          <a:spcPts val="0"/>
                        </a:spcBef>
                        <a:spcAft>
                          <a:spcPts val="0"/>
                        </a:spcAft>
                        <a:buNone/>
                      </a:pPr>
                      <a:r>
                        <a:rPr lang="en" sz="1100" b="1" dirty="0"/>
                        <a:t>Capital Recovery</a:t>
                      </a:r>
                      <a:endParaRPr sz="1100" b="1" dirty="0"/>
                    </a:p>
                    <a:p>
                      <a:pPr marL="0" lvl="0" indent="0" algn="ctr" rtl="0">
                        <a:lnSpc>
                          <a:spcPct val="115000"/>
                        </a:lnSpc>
                        <a:spcBef>
                          <a:spcPts val="0"/>
                        </a:spcBef>
                        <a:spcAft>
                          <a:spcPts val="0"/>
                        </a:spcAft>
                        <a:buNone/>
                      </a:pPr>
                      <a:r>
                        <a:rPr lang="en" sz="1100" b="1" dirty="0"/>
                        <a:t>Cost</a:t>
                      </a:r>
                      <a:endParaRPr sz="1100" b="1" dirty="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5"/>
                  </a:ext>
                </a:extLst>
              </a:tr>
            </a:tbl>
          </a:graphicData>
        </a:graphic>
      </p:graphicFrame>
      <p:sp>
        <p:nvSpPr>
          <p:cNvPr id="138" name="Google Shape;138;p23"/>
          <p:cNvSpPr txBox="1"/>
          <p:nvPr/>
        </p:nvSpPr>
        <p:spPr>
          <a:xfrm>
            <a:off x="3528050" y="1060925"/>
            <a:ext cx="1889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u="sng">
              <a:latin typeface="Proxima Nova"/>
              <a:ea typeface="Proxima Nova"/>
              <a:cs typeface="Proxima Nova"/>
              <a:sym typeface="Proxima Nova"/>
            </a:endParaRPr>
          </a:p>
        </p:txBody>
      </p:sp>
      <p:graphicFrame>
        <p:nvGraphicFramePr>
          <p:cNvPr id="139" name="Google Shape;139;p23"/>
          <p:cNvGraphicFramePr/>
          <p:nvPr>
            <p:extLst>
              <p:ext uri="{D42A27DB-BD31-4B8C-83A1-F6EECF244321}">
                <p14:modId xmlns:p14="http://schemas.microsoft.com/office/powerpoint/2010/main" val="512181062"/>
              </p:ext>
            </p:extLst>
          </p:nvPr>
        </p:nvGraphicFramePr>
        <p:xfrm>
          <a:off x="5350175" y="127450"/>
          <a:ext cx="1288675" cy="4832275"/>
        </p:xfrm>
        <a:graphic>
          <a:graphicData uri="http://schemas.openxmlformats.org/drawingml/2006/table">
            <a:tbl>
              <a:tblPr>
                <a:noFill/>
                <a:tableStyleId>{A33A41BD-A9AB-4C61-9D3B-519AE6A81B6F}</a:tableStyleId>
              </a:tblPr>
              <a:tblGrid>
                <a:gridCol w="1288675">
                  <a:extLst>
                    <a:ext uri="{9D8B030D-6E8A-4147-A177-3AD203B41FA5}">
                      <a16:colId xmlns:a16="http://schemas.microsoft.com/office/drawing/2014/main" val="20000"/>
                    </a:ext>
                  </a:extLst>
                </a:gridCol>
              </a:tblGrid>
              <a:tr h="594300">
                <a:tc>
                  <a:txBody>
                    <a:bodyPr/>
                    <a:lstStyle/>
                    <a:p>
                      <a:pPr marL="0" lvl="0" indent="0" algn="ctr" rtl="0">
                        <a:lnSpc>
                          <a:spcPct val="115000"/>
                        </a:lnSpc>
                        <a:spcBef>
                          <a:spcPts val="0"/>
                        </a:spcBef>
                        <a:spcAft>
                          <a:spcPts val="0"/>
                        </a:spcAft>
                        <a:buNone/>
                      </a:pPr>
                      <a:r>
                        <a:rPr lang="en" sz="900" b="1" dirty="0"/>
                        <a:t>Capital Recovery</a:t>
                      </a:r>
                      <a:endParaRPr sz="900" b="1" dirty="0"/>
                    </a:p>
                    <a:p>
                      <a:pPr marL="0" lvl="0" indent="0" algn="ctr" rtl="0">
                        <a:lnSpc>
                          <a:spcPct val="115000"/>
                        </a:lnSpc>
                        <a:spcBef>
                          <a:spcPts val="0"/>
                        </a:spcBef>
                        <a:spcAft>
                          <a:spcPts val="0"/>
                        </a:spcAft>
                        <a:buNone/>
                      </a:pPr>
                      <a:r>
                        <a:rPr lang="en" sz="900" b="1" dirty="0"/>
                        <a:t>Cost </a:t>
                      </a:r>
                      <a:r>
                        <a:rPr lang="en" sz="1000" b="1" dirty="0">
                          <a:solidFill>
                            <a:schemeClr val="accent5"/>
                          </a:solidFill>
                        </a:rPr>
                        <a:t>(</a:t>
                      </a:r>
                      <a:r>
                        <a:rPr lang="en" sz="1200" b="1" dirty="0">
                          <a:solidFill>
                            <a:schemeClr val="accent5"/>
                          </a:solidFill>
                        </a:rPr>
                        <a:t>ICEV)</a:t>
                      </a:r>
                      <a:endParaRPr sz="1200" b="1" dirty="0">
                        <a:solidFill>
                          <a:schemeClr val="accent5"/>
                        </a:solidFill>
                      </a:endParaRPr>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$13,523</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$12,892</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$10,488</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$8,709</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51725">
                <a:tc>
                  <a:txBody>
                    <a:bodyPr/>
                    <a:lstStyle/>
                    <a:p>
                      <a:pPr marL="0" lvl="0" indent="0" algn="ctr" rtl="0">
                        <a:lnSpc>
                          <a:spcPct val="115000"/>
                        </a:lnSpc>
                        <a:spcBef>
                          <a:spcPts val="0"/>
                        </a:spcBef>
                        <a:spcAft>
                          <a:spcPts val="0"/>
                        </a:spcAft>
                        <a:buNone/>
                      </a:pPr>
                      <a:r>
                        <a:rPr lang="en" sz="900" dirty="0">
                          <a:latin typeface="Calibri"/>
                          <a:ea typeface="Calibri"/>
                          <a:cs typeface="Calibri"/>
                          <a:sym typeface="Calibri"/>
                        </a:rPr>
                        <a:t>$7,837</a:t>
                      </a:r>
                      <a:endParaRPr sz="900" dirty="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$7,533</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$7,023</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$6,491</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$6,000</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$5,566</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5172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$5,190</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69000">
                <a:tc>
                  <a:txBody>
                    <a:bodyPr/>
                    <a:lstStyle/>
                    <a:p>
                      <a:pPr marL="0" lvl="0" indent="0" algn="ctr" rtl="0">
                        <a:lnSpc>
                          <a:spcPct val="115000"/>
                        </a:lnSpc>
                        <a:spcBef>
                          <a:spcPts val="0"/>
                        </a:spcBef>
                        <a:spcAft>
                          <a:spcPts val="0"/>
                        </a:spcAft>
                        <a:buNone/>
                      </a:pPr>
                      <a:r>
                        <a:rPr lang="en" sz="900" dirty="0">
                          <a:latin typeface="Calibri"/>
                          <a:ea typeface="Calibri"/>
                          <a:cs typeface="Calibri"/>
                          <a:sym typeface="Calibri"/>
                        </a:rPr>
                        <a:t>$4,865</a:t>
                      </a:r>
                      <a:endParaRPr sz="900" dirty="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graphicFrame>
        <p:nvGraphicFramePr>
          <p:cNvPr id="140" name="Google Shape;140;p23"/>
          <p:cNvGraphicFramePr/>
          <p:nvPr>
            <p:extLst>
              <p:ext uri="{D42A27DB-BD31-4B8C-83A1-F6EECF244321}">
                <p14:modId xmlns:p14="http://schemas.microsoft.com/office/powerpoint/2010/main" val="3873440102"/>
              </p:ext>
            </p:extLst>
          </p:nvPr>
        </p:nvGraphicFramePr>
        <p:xfrm>
          <a:off x="6638850" y="119638"/>
          <a:ext cx="1066500" cy="4841976"/>
        </p:xfrm>
        <a:graphic>
          <a:graphicData uri="http://schemas.openxmlformats.org/drawingml/2006/table">
            <a:tbl>
              <a:tblPr>
                <a:noFill/>
                <a:tableStyleId>{A33A41BD-A9AB-4C61-9D3B-519AE6A81B6F}</a:tableStyleId>
              </a:tblPr>
              <a:tblGrid>
                <a:gridCol w="1066500">
                  <a:extLst>
                    <a:ext uri="{9D8B030D-6E8A-4147-A177-3AD203B41FA5}">
                      <a16:colId xmlns:a16="http://schemas.microsoft.com/office/drawing/2014/main" val="20000"/>
                    </a:ext>
                  </a:extLst>
                </a:gridCol>
              </a:tblGrid>
              <a:tr h="611276">
                <a:tc>
                  <a:txBody>
                    <a:bodyPr/>
                    <a:lstStyle/>
                    <a:p>
                      <a:pPr marL="0" lvl="0" indent="0" algn="ctr" rtl="0">
                        <a:lnSpc>
                          <a:spcPct val="115000"/>
                        </a:lnSpc>
                        <a:spcBef>
                          <a:spcPts val="0"/>
                        </a:spcBef>
                        <a:spcAft>
                          <a:spcPts val="0"/>
                        </a:spcAft>
                        <a:buNone/>
                      </a:pPr>
                      <a:r>
                        <a:rPr lang="en" sz="900" b="1" dirty="0"/>
                        <a:t>Capital Recovery Cost </a:t>
                      </a:r>
                      <a:r>
                        <a:rPr lang="en" sz="1100" b="1" dirty="0">
                          <a:solidFill>
                            <a:schemeClr val="accent5"/>
                          </a:solidFill>
                        </a:rPr>
                        <a:t>(PHEV)</a:t>
                      </a:r>
                      <a:endParaRPr sz="1100" b="1" dirty="0">
                        <a:solidFill>
                          <a:schemeClr val="accent5"/>
                        </a:solidFill>
                      </a:endParaRPr>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$9,996</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$12,031</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$10,171</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$8,574</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$7,842</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$7,674</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$7,215</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$6,697</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$6,205</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48015">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$5,764</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402143">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$5,379</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48407">
                <a:tc>
                  <a:txBody>
                    <a:bodyPr/>
                    <a:lstStyle/>
                    <a:p>
                      <a:pPr marL="0" lvl="0" indent="0" algn="ctr" rtl="0">
                        <a:lnSpc>
                          <a:spcPct val="115000"/>
                        </a:lnSpc>
                        <a:spcBef>
                          <a:spcPts val="0"/>
                        </a:spcBef>
                        <a:spcAft>
                          <a:spcPts val="0"/>
                        </a:spcAft>
                        <a:buNone/>
                      </a:pPr>
                      <a:r>
                        <a:rPr lang="en" sz="900" dirty="0">
                          <a:latin typeface="Calibri"/>
                          <a:ea typeface="Calibri"/>
                          <a:cs typeface="Calibri"/>
                          <a:sym typeface="Calibri"/>
                        </a:rPr>
                        <a:t>$5,045</a:t>
                      </a:r>
                      <a:endParaRPr sz="900" dirty="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graphicFrame>
        <p:nvGraphicFramePr>
          <p:cNvPr id="141" name="Google Shape;141;p23"/>
          <p:cNvGraphicFramePr/>
          <p:nvPr>
            <p:extLst>
              <p:ext uri="{D42A27DB-BD31-4B8C-83A1-F6EECF244321}">
                <p14:modId xmlns:p14="http://schemas.microsoft.com/office/powerpoint/2010/main" val="3157231927"/>
              </p:ext>
            </p:extLst>
          </p:nvPr>
        </p:nvGraphicFramePr>
        <p:xfrm>
          <a:off x="7705350" y="127463"/>
          <a:ext cx="1095375" cy="4830875"/>
        </p:xfrm>
        <a:graphic>
          <a:graphicData uri="http://schemas.openxmlformats.org/drawingml/2006/table">
            <a:tbl>
              <a:tblPr>
                <a:noFill/>
                <a:tableStyleId>{A33A41BD-A9AB-4C61-9D3B-519AE6A81B6F}</a:tableStyleId>
              </a:tblPr>
              <a:tblGrid>
                <a:gridCol w="1095375">
                  <a:extLst>
                    <a:ext uri="{9D8B030D-6E8A-4147-A177-3AD203B41FA5}">
                      <a16:colId xmlns:a16="http://schemas.microsoft.com/office/drawing/2014/main" val="20000"/>
                    </a:ext>
                  </a:extLst>
                </a:gridCol>
              </a:tblGrid>
              <a:tr h="594275">
                <a:tc>
                  <a:txBody>
                    <a:bodyPr/>
                    <a:lstStyle/>
                    <a:p>
                      <a:pPr marL="0" lvl="0" indent="0" algn="ctr" rtl="0">
                        <a:lnSpc>
                          <a:spcPct val="115000"/>
                        </a:lnSpc>
                        <a:spcBef>
                          <a:spcPts val="0"/>
                        </a:spcBef>
                        <a:spcAft>
                          <a:spcPts val="0"/>
                        </a:spcAft>
                        <a:buNone/>
                      </a:pPr>
                      <a:r>
                        <a:rPr lang="en" sz="900" b="1" dirty="0"/>
                        <a:t>Capital Recovery Cost </a:t>
                      </a:r>
                      <a:r>
                        <a:rPr lang="en" sz="1200" b="1" dirty="0">
                          <a:solidFill>
                            <a:schemeClr val="accent5"/>
                          </a:solidFill>
                        </a:rPr>
                        <a:t>(EV)</a:t>
                      </a:r>
                      <a:endParaRPr sz="1200" b="1" dirty="0">
                        <a:solidFill>
                          <a:schemeClr val="accent5"/>
                        </a:solidFill>
                      </a:endParaRPr>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$4,762</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$10,080</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$9,050</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$7,798</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$6,969</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$7,155</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$6,873</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$6,450</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$6,011</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$5,602</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53050">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$5,237</a:t>
                      </a:r>
                      <a:endParaRPr sz="90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353050">
                <a:tc>
                  <a:txBody>
                    <a:bodyPr/>
                    <a:lstStyle/>
                    <a:p>
                      <a:pPr marL="0" lvl="0" indent="0" algn="ctr" rtl="0">
                        <a:lnSpc>
                          <a:spcPct val="115000"/>
                        </a:lnSpc>
                        <a:spcBef>
                          <a:spcPts val="0"/>
                        </a:spcBef>
                        <a:spcAft>
                          <a:spcPts val="0"/>
                        </a:spcAft>
                        <a:buNone/>
                      </a:pPr>
                      <a:r>
                        <a:rPr lang="en" sz="900" dirty="0">
                          <a:latin typeface="Calibri"/>
                          <a:ea typeface="Calibri"/>
                          <a:cs typeface="Calibri"/>
                          <a:sym typeface="Calibri"/>
                        </a:rPr>
                        <a:t>$4,917</a:t>
                      </a:r>
                      <a:endParaRPr sz="900" dirty="0">
                        <a:latin typeface="Calibri"/>
                        <a:ea typeface="Calibri"/>
                        <a:cs typeface="Calibri"/>
                        <a:sym typeface="Calibri"/>
                      </a:endParaRPr>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2" name="Left Brace 1">
            <a:extLst>
              <a:ext uri="{FF2B5EF4-FFF2-40B4-BE49-F238E27FC236}">
                <a16:creationId xmlns:a16="http://schemas.microsoft.com/office/drawing/2014/main" id="{F7CD9A06-F7C3-803D-9AC9-9D2CB6DFDA20}"/>
              </a:ext>
            </a:extLst>
          </p:cNvPr>
          <p:cNvSpPr/>
          <p:nvPr/>
        </p:nvSpPr>
        <p:spPr>
          <a:xfrm>
            <a:off x="1820873" y="2005040"/>
            <a:ext cx="333954" cy="2348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19A9B63C-23AE-5C54-477E-DF7F7C25E683}"/>
              </a:ext>
            </a:extLst>
          </p:cNvPr>
          <p:cNvSpPr txBox="1"/>
          <p:nvPr/>
        </p:nvSpPr>
        <p:spPr>
          <a:xfrm>
            <a:off x="493788" y="2879110"/>
            <a:ext cx="1319941" cy="600164"/>
          </a:xfrm>
          <a:prstGeom prst="rect">
            <a:avLst/>
          </a:prstGeom>
          <a:noFill/>
        </p:spPr>
        <p:txBody>
          <a:bodyPr wrap="square" rtlCol="0">
            <a:spAutoFit/>
          </a:bodyPr>
          <a:lstStyle/>
          <a:p>
            <a:r>
              <a:rPr lang="en-US" sz="1100" dirty="0">
                <a:latin typeface="Raleway" pitchFamily="2" charset="77"/>
              </a:rPr>
              <a:t>Inputs for Capital recovery cost calculation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ctrTitle"/>
          </p:nvPr>
        </p:nvSpPr>
        <p:spPr>
          <a:xfrm>
            <a:off x="303200" y="147656"/>
            <a:ext cx="8081700" cy="4971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200"/>
              <a:buFont typeface="Arial"/>
              <a:buNone/>
            </a:pPr>
            <a:r>
              <a:rPr lang="en" sz="2200"/>
              <a:t>Applying AEW analysis</a:t>
            </a:r>
            <a:endParaRPr sz="2200"/>
          </a:p>
        </p:txBody>
      </p:sp>
      <p:sp>
        <p:nvSpPr>
          <p:cNvPr id="147" name="Google Shape;147;p24"/>
          <p:cNvSpPr txBox="1"/>
          <p:nvPr/>
        </p:nvSpPr>
        <p:spPr>
          <a:xfrm>
            <a:off x="303188" y="724200"/>
            <a:ext cx="2844900" cy="12930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endParaRPr sz="1500">
              <a:solidFill>
                <a:srgbClr val="555A50"/>
              </a:solidFill>
            </a:endParaRPr>
          </a:p>
          <a:p>
            <a:pPr marL="342900" lvl="0" indent="-241300" algn="l" rtl="0">
              <a:spcBef>
                <a:spcPts val="0"/>
              </a:spcBef>
              <a:spcAft>
                <a:spcPts val="0"/>
              </a:spcAft>
              <a:buClr>
                <a:srgbClr val="555A50"/>
              </a:buClr>
              <a:buSzPts val="1200"/>
              <a:buChar char="●"/>
            </a:pPr>
            <a:r>
              <a:rPr lang="en" sz="1200">
                <a:solidFill>
                  <a:srgbClr val="555A50"/>
                </a:solidFill>
              </a:rPr>
              <a:t>Considered capital recovery costs(CR), annual equivalent operating costs  to calculate the Total Annual Equivalent Costs(AEC)</a:t>
            </a:r>
            <a:endParaRPr sz="1200">
              <a:solidFill>
                <a:srgbClr val="555A50"/>
              </a:solidFill>
            </a:endParaRPr>
          </a:p>
        </p:txBody>
      </p:sp>
      <p:graphicFrame>
        <p:nvGraphicFramePr>
          <p:cNvPr id="148" name="Google Shape;148;p24"/>
          <p:cNvGraphicFramePr/>
          <p:nvPr/>
        </p:nvGraphicFramePr>
        <p:xfrm>
          <a:off x="3634781" y="644753"/>
          <a:ext cx="4960100" cy="4473054"/>
        </p:xfrm>
        <a:graphic>
          <a:graphicData uri="http://schemas.openxmlformats.org/drawingml/2006/table">
            <a:tbl>
              <a:tblPr>
                <a:noFill/>
                <a:tableStyleId>{A33A41BD-A9AB-4C61-9D3B-519AE6A81B6F}</a:tableStyleId>
              </a:tblPr>
              <a:tblGrid>
                <a:gridCol w="1018175">
                  <a:extLst>
                    <a:ext uri="{9D8B030D-6E8A-4147-A177-3AD203B41FA5}">
                      <a16:colId xmlns:a16="http://schemas.microsoft.com/office/drawing/2014/main" val="20000"/>
                    </a:ext>
                  </a:extLst>
                </a:gridCol>
                <a:gridCol w="873750">
                  <a:extLst>
                    <a:ext uri="{9D8B030D-6E8A-4147-A177-3AD203B41FA5}">
                      <a16:colId xmlns:a16="http://schemas.microsoft.com/office/drawing/2014/main" val="20001"/>
                    </a:ext>
                  </a:extLst>
                </a:gridCol>
                <a:gridCol w="913400">
                  <a:extLst>
                    <a:ext uri="{9D8B030D-6E8A-4147-A177-3AD203B41FA5}">
                      <a16:colId xmlns:a16="http://schemas.microsoft.com/office/drawing/2014/main" val="20002"/>
                    </a:ext>
                  </a:extLst>
                </a:gridCol>
                <a:gridCol w="1058425">
                  <a:extLst>
                    <a:ext uri="{9D8B030D-6E8A-4147-A177-3AD203B41FA5}">
                      <a16:colId xmlns:a16="http://schemas.microsoft.com/office/drawing/2014/main" val="20003"/>
                    </a:ext>
                  </a:extLst>
                </a:gridCol>
                <a:gridCol w="1096350">
                  <a:extLst>
                    <a:ext uri="{9D8B030D-6E8A-4147-A177-3AD203B41FA5}">
                      <a16:colId xmlns:a16="http://schemas.microsoft.com/office/drawing/2014/main" val="20004"/>
                    </a:ext>
                  </a:extLst>
                </a:gridCol>
              </a:tblGrid>
              <a:tr h="399125">
                <a:tc>
                  <a:txBody>
                    <a:bodyPr/>
                    <a:lstStyle/>
                    <a:p>
                      <a:pPr marL="0" lvl="0" indent="0" algn="ctr" rtl="0">
                        <a:lnSpc>
                          <a:spcPct val="115000"/>
                        </a:lnSpc>
                        <a:spcBef>
                          <a:spcPts val="0"/>
                        </a:spcBef>
                        <a:spcAft>
                          <a:spcPts val="0"/>
                        </a:spcAft>
                        <a:buNone/>
                      </a:pPr>
                      <a:r>
                        <a:rPr lang="en" sz="800" b="1"/>
                        <a:t>Miles per year</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ICEV</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Hybrid PHEV</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EV</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Minimum Annual equivalent cost</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09225">
                <a:tc>
                  <a:txBody>
                    <a:bodyPr/>
                    <a:lstStyle/>
                    <a:p>
                      <a:pPr marL="0" lvl="0" indent="0" algn="ctr" rtl="0">
                        <a:lnSpc>
                          <a:spcPct val="115000"/>
                        </a:lnSpc>
                        <a:spcBef>
                          <a:spcPts val="0"/>
                        </a:spcBef>
                        <a:spcAft>
                          <a:spcPts val="0"/>
                        </a:spcAft>
                        <a:buNone/>
                      </a:pPr>
                      <a:r>
                        <a:rPr lang="en" sz="1100"/>
                        <a:t>15000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$27,354.98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$24,470.75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$19,451.96</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309225">
                <a:tc>
                  <a:txBody>
                    <a:bodyPr/>
                    <a:lstStyle/>
                    <a:p>
                      <a:pPr marL="0" lvl="0" indent="0" algn="ctr" rtl="0">
                        <a:lnSpc>
                          <a:spcPct val="115000"/>
                        </a:lnSpc>
                        <a:spcBef>
                          <a:spcPts val="0"/>
                        </a:spcBef>
                        <a:spcAft>
                          <a:spcPts val="0"/>
                        </a:spcAft>
                        <a:buNone/>
                      </a:pPr>
                      <a:r>
                        <a:rPr lang="en" sz="1100"/>
                        <a:t>30000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$28,921.62</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$28,151.60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$27,608.27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309225">
                <a:tc>
                  <a:txBody>
                    <a:bodyPr/>
                    <a:lstStyle/>
                    <a:p>
                      <a:pPr marL="0" lvl="0" indent="0" algn="ctr" rtl="0">
                        <a:lnSpc>
                          <a:spcPct val="115000"/>
                        </a:lnSpc>
                        <a:spcBef>
                          <a:spcPts val="0"/>
                        </a:spcBef>
                        <a:spcAft>
                          <a:spcPts val="0"/>
                        </a:spcAft>
                        <a:buNone/>
                      </a:pPr>
                      <a:r>
                        <a:rPr lang="en" sz="1100"/>
                        <a:t>45000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$20,168.66</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$19,208.73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$18,421.80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309225">
                <a:tc>
                  <a:txBody>
                    <a:bodyPr/>
                    <a:lstStyle/>
                    <a:p>
                      <a:pPr marL="0" lvl="0" indent="0" algn="ctr" rtl="0">
                        <a:lnSpc>
                          <a:spcPct val="115000"/>
                        </a:lnSpc>
                        <a:spcBef>
                          <a:spcPts val="0"/>
                        </a:spcBef>
                        <a:spcAft>
                          <a:spcPts val="0"/>
                        </a:spcAft>
                        <a:buNone/>
                      </a:pPr>
                      <a:r>
                        <a:rPr lang="en" sz="1100"/>
                        <a:t>60000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$16,176.39</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$15,165.83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$14,290.59</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309225">
                <a:tc>
                  <a:txBody>
                    <a:bodyPr/>
                    <a:lstStyle/>
                    <a:p>
                      <a:pPr marL="0" lvl="0" indent="0" algn="ctr" rtl="0">
                        <a:lnSpc>
                          <a:spcPct val="115000"/>
                        </a:lnSpc>
                        <a:spcBef>
                          <a:spcPts val="0"/>
                        </a:spcBef>
                        <a:spcAft>
                          <a:spcPts val="0"/>
                        </a:spcAft>
                        <a:buNone/>
                      </a:pPr>
                      <a:r>
                        <a:rPr lang="en" sz="1100"/>
                        <a:t>75000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$16,517.45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$15,891.99</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$13,173.18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r h="309225">
                <a:tc>
                  <a:txBody>
                    <a:bodyPr/>
                    <a:lstStyle/>
                    <a:p>
                      <a:pPr marL="0" lvl="0" indent="0" algn="ctr" rtl="0">
                        <a:lnSpc>
                          <a:spcPct val="115000"/>
                        </a:lnSpc>
                        <a:spcBef>
                          <a:spcPts val="0"/>
                        </a:spcBef>
                        <a:spcAft>
                          <a:spcPts val="0"/>
                        </a:spcAft>
                        <a:buNone/>
                      </a:pPr>
                      <a:r>
                        <a:rPr lang="en" sz="1100"/>
                        <a:t>90000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$18,252.87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$18,109.07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$18,398.73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Hybrid PHEV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6"/>
                  </a:ext>
                </a:extLst>
              </a:tr>
              <a:tr h="309225">
                <a:tc>
                  <a:txBody>
                    <a:bodyPr/>
                    <a:lstStyle/>
                    <a:p>
                      <a:pPr marL="0" lvl="0" indent="0" algn="ctr" rtl="0">
                        <a:lnSpc>
                          <a:spcPct val="115000"/>
                        </a:lnSpc>
                        <a:spcBef>
                          <a:spcPts val="0"/>
                        </a:spcBef>
                        <a:spcAft>
                          <a:spcPts val="0"/>
                        </a:spcAft>
                        <a:buNone/>
                      </a:pPr>
                      <a:r>
                        <a:rPr lang="en" sz="1100"/>
                        <a:t>105000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$15,704.88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$15,301.97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$15,173.23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7"/>
                  </a:ext>
                </a:extLst>
              </a:tr>
              <a:tr h="309225">
                <a:tc>
                  <a:txBody>
                    <a:bodyPr/>
                    <a:lstStyle/>
                    <a:p>
                      <a:pPr marL="0" lvl="0" indent="0" algn="ctr" rtl="0">
                        <a:lnSpc>
                          <a:spcPct val="115000"/>
                        </a:lnSpc>
                        <a:spcBef>
                          <a:spcPts val="0"/>
                        </a:spcBef>
                        <a:spcAft>
                          <a:spcPts val="0"/>
                        </a:spcAft>
                        <a:buNone/>
                      </a:pPr>
                      <a:r>
                        <a:rPr lang="en" sz="1100"/>
                        <a:t>120000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$13,978.38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$13,401.07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$12,995.78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8"/>
                  </a:ext>
                </a:extLst>
              </a:tr>
              <a:tr h="309225">
                <a:tc>
                  <a:txBody>
                    <a:bodyPr/>
                    <a:lstStyle/>
                    <a:p>
                      <a:pPr marL="0" lvl="0" indent="0" algn="ctr" rtl="0">
                        <a:lnSpc>
                          <a:spcPct val="115000"/>
                        </a:lnSpc>
                        <a:spcBef>
                          <a:spcPts val="0"/>
                        </a:spcBef>
                        <a:spcAft>
                          <a:spcPts val="0"/>
                        </a:spcAft>
                        <a:buNone/>
                      </a:pPr>
                      <a:r>
                        <a:rPr lang="en" sz="1100"/>
                        <a:t>135000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$12,799.47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$12,103.93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$11,516.38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9"/>
                  </a:ext>
                </a:extLst>
              </a:tr>
              <a:tr h="309225">
                <a:tc>
                  <a:txBody>
                    <a:bodyPr/>
                    <a:lstStyle/>
                    <a:p>
                      <a:pPr marL="0" lvl="0" indent="0" algn="ctr" rtl="0">
                        <a:lnSpc>
                          <a:spcPct val="115000"/>
                        </a:lnSpc>
                        <a:spcBef>
                          <a:spcPts val="0"/>
                        </a:spcBef>
                        <a:spcAft>
                          <a:spcPts val="0"/>
                        </a:spcAft>
                        <a:buNone/>
                      </a:pPr>
                      <a:r>
                        <a:rPr lang="en" sz="1100"/>
                        <a:t>150000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$11,983.21</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$11,205.31</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$10,495.97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0"/>
                  </a:ext>
                </a:extLst>
              </a:tr>
              <a:tr h="309225">
                <a:tc>
                  <a:txBody>
                    <a:bodyPr/>
                    <a:lstStyle/>
                    <a:p>
                      <a:pPr marL="0" lvl="0" indent="0" algn="ctr" rtl="0">
                        <a:lnSpc>
                          <a:spcPct val="115000"/>
                        </a:lnSpc>
                        <a:spcBef>
                          <a:spcPts val="0"/>
                        </a:spcBef>
                        <a:spcAft>
                          <a:spcPts val="0"/>
                        </a:spcAft>
                        <a:buNone/>
                      </a:pPr>
                      <a:r>
                        <a:rPr lang="en" sz="1100"/>
                        <a:t>165000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$11,408.27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$10,570.38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$9,777.27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1"/>
                  </a:ext>
                </a:extLst>
              </a:tr>
              <a:tr h="309225">
                <a:tc>
                  <a:txBody>
                    <a:bodyPr/>
                    <a:lstStyle/>
                    <a:p>
                      <a:pPr marL="0" lvl="0" indent="0" algn="ctr" rtl="0">
                        <a:lnSpc>
                          <a:spcPct val="115000"/>
                        </a:lnSpc>
                        <a:spcBef>
                          <a:spcPts val="0"/>
                        </a:spcBef>
                        <a:spcAft>
                          <a:spcPts val="0"/>
                        </a:spcAft>
                        <a:buNone/>
                      </a:pPr>
                      <a:r>
                        <a:rPr lang="en" sz="1100"/>
                        <a:t>180000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$10,995.97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$10,111.75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$9,258.49</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100"/>
                        <a:t>EV</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2"/>
                  </a:ext>
                </a:extLst>
              </a:tr>
              <a:tr h="287650">
                <a:tc>
                  <a:txBody>
                    <a:bodyPr/>
                    <a:lstStyle/>
                    <a:p>
                      <a:pPr marL="0" lvl="0" indent="0" algn="l" rtl="0">
                        <a:spcBef>
                          <a:spcPts val="0"/>
                        </a:spcBef>
                        <a:spcAft>
                          <a:spcPts val="0"/>
                        </a:spcAft>
                        <a:buNone/>
                      </a:pPr>
                      <a:endParaRPr sz="1100"/>
                    </a:p>
                  </a:txBody>
                  <a:tcPr marL="21425" marR="21425" marT="68575" marB="68575" anchor="b">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1100"/>
                    </a:p>
                  </a:txBody>
                  <a:tcPr marL="21425" marR="21425" marT="68575" marB="68575" anchor="b">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1100"/>
                    </a:p>
                  </a:txBody>
                  <a:tcPr marL="21425" marR="21425" marT="68575" marB="68575" anchor="b">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1100"/>
                    </a:p>
                  </a:txBody>
                  <a:tcPr marL="21425" marR="21425" marT="68575" marB="68575" anchor="b">
                    <a:lnT w="1905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1100"/>
                    </a:p>
                  </a:txBody>
                  <a:tcPr marL="21425" marR="21425" marT="68575" marB="68575" anchor="b">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13"/>
                  </a:ext>
                </a:extLst>
              </a:tr>
            </a:tbl>
          </a:graphicData>
        </a:graphic>
      </p:graphicFrame>
      <p:pic>
        <p:nvPicPr>
          <p:cNvPr id="149" name="Google Shape;149;p24" title="Chart"/>
          <p:cNvPicPr preferRelativeResize="0"/>
          <p:nvPr/>
        </p:nvPicPr>
        <p:blipFill>
          <a:blip r:embed="rId3">
            <a:alphaModFix/>
          </a:blip>
          <a:stretch>
            <a:fillRect/>
          </a:stretch>
        </p:blipFill>
        <p:spPr>
          <a:xfrm>
            <a:off x="198782" y="2242044"/>
            <a:ext cx="3288267" cy="2374806"/>
          </a:xfrm>
          <a:prstGeom prst="rect">
            <a:avLst/>
          </a:prstGeom>
          <a:noFill/>
          <a:ln>
            <a:noFill/>
          </a:ln>
        </p:spPr>
      </p:pic>
      <p:sp>
        <p:nvSpPr>
          <p:cNvPr id="150" name="Google Shape;150;p24"/>
          <p:cNvSpPr txBox="1"/>
          <p:nvPr/>
        </p:nvSpPr>
        <p:spPr>
          <a:xfrm>
            <a:off x="523750" y="4616850"/>
            <a:ext cx="248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231163" y="67838"/>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2200"/>
              <a:buFont typeface="Arial"/>
              <a:buNone/>
            </a:pPr>
            <a:r>
              <a:rPr lang="en" sz="2200"/>
              <a:t>Applying AEW analysis</a:t>
            </a:r>
            <a:endParaRPr sz="2400"/>
          </a:p>
        </p:txBody>
      </p:sp>
      <p:sp>
        <p:nvSpPr>
          <p:cNvPr id="156" name="Google Shape;156;p25"/>
          <p:cNvSpPr txBox="1">
            <a:spLocks noGrp="1"/>
          </p:cNvSpPr>
          <p:nvPr>
            <p:ph type="body" idx="1"/>
          </p:nvPr>
        </p:nvSpPr>
        <p:spPr>
          <a:xfrm>
            <a:off x="311700" y="1152469"/>
            <a:ext cx="2052000" cy="3416400"/>
          </a:xfrm>
          <a:prstGeom prst="rect">
            <a:avLst/>
          </a:prstGeom>
        </p:spPr>
        <p:txBody>
          <a:bodyPr spcFirstLastPara="1" wrap="square" lIns="91425" tIns="91425" rIns="91425" bIns="91425" anchor="t" anchorCtr="0">
            <a:normAutofit/>
          </a:bodyPr>
          <a:lstStyle/>
          <a:p>
            <a:pPr marL="342900" lvl="0" indent="0" algn="l" rtl="0">
              <a:lnSpc>
                <a:spcPct val="100000"/>
              </a:lnSpc>
              <a:spcBef>
                <a:spcPts val="0"/>
              </a:spcBef>
              <a:spcAft>
                <a:spcPts val="0"/>
              </a:spcAft>
              <a:buNone/>
            </a:pPr>
            <a:endParaRPr sz="1600">
              <a:solidFill>
                <a:srgbClr val="555A50"/>
              </a:solidFill>
              <a:latin typeface="Arial"/>
              <a:ea typeface="Arial"/>
              <a:cs typeface="Arial"/>
              <a:sym typeface="Arial"/>
            </a:endParaRPr>
          </a:p>
          <a:p>
            <a:pPr marL="342900" lvl="0" indent="-247650" algn="l" rtl="0">
              <a:lnSpc>
                <a:spcPct val="100000"/>
              </a:lnSpc>
              <a:spcBef>
                <a:spcPts val="0"/>
              </a:spcBef>
              <a:spcAft>
                <a:spcPts val="0"/>
              </a:spcAft>
              <a:buClr>
                <a:srgbClr val="555A50"/>
              </a:buClr>
              <a:buSzPts val="1300"/>
              <a:buFont typeface="Arial"/>
              <a:buChar char="●"/>
            </a:pPr>
            <a:r>
              <a:rPr lang="en" sz="1300">
                <a:solidFill>
                  <a:srgbClr val="555A50"/>
                </a:solidFill>
                <a:latin typeface="Arial"/>
                <a:ea typeface="Arial"/>
                <a:cs typeface="Arial"/>
                <a:sym typeface="Arial"/>
              </a:rPr>
              <a:t>Estimated the </a:t>
            </a:r>
            <a:r>
              <a:rPr lang="en" sz="1300" b="1">
                <a:solidFill>
                  <a:srgbClr val="555A50"/>
                </a:solidFill>
                <a:latin typeface="Arial"/>
                <a:ea typeface="Arial"/>
                <a:cs typeface="Arial"/>
                <a:sym typeface="Arial"/>
              </a:rPr>
              <a:t>cost per-mile</a:t>
            </a:r>
            <a:r>
              <a:rPr lang="en" sz="1300">
                <a:solidFill>
                  <a:srgbClr val="555A50"/>
                </a:solidFill>
                <a:latin typeface="Arial"/>
                <a:ea typeface="Arial"/>
                <a:cs typeface="Arial"/>
                <a:sym typeface="Arial"/>
              </a:rPr>
              <a:t> after each year/ 15000 miles.</a:t>
            </a:r>
            <a:endParaRPr sz="1600"/>
          </a:p>
        </p:txBody>
      </p:sp>
      <p:graphicFrame>
        <p:nvGraphicFramePr>
          <p:cNvPr id="157" name="Google Shape;157;p25"/>
          <p:cNvGraphicFramePr/>
          <p:nvPr/>
        </p:nvGraphicFramePr>
        <p:xfrm>
          <a:off x="2790856" y="714313"/>
          <a:ext cx="4838325" cy="4280925"/>
        </p:xfrm>
        <a:graphic>
          <a:graphicData uri="http://schemas.openxmlformats.org/drawingml/2006/table">
            <a:tbl>
              <a:tblPr>
                <a:noFill/>
                <a:tableStyleId>{A33A41BD-A9AB-4C61-9D3B-519AE6A81B6F}</a:tableStyleId>
              </a:tblPr>
              <a:tblGrid>
                <a:gridCol w="613650">
                  <a:extLst>
                    <a:ext uri="{9D8B030D-6E8A-4147-A177-3AD203B41FA5}">
                      <a16:colId xmlns:a16="http://schemas.microsoft.com/office/drawing/2014/main" val="20000"/>
                    </a:ext>
                  </a:extLst>
                </a:gridCol>
                <a:gridCol w="771500">
                  <a:extLst>
                    <a:ext uri="{9D8B030D-6E8A-4147-A177-3AD203B41FA5}">
                      <a16:colId xmlns:a16="http://schemas.microsoft.com/office/drawing/2014/main" val="20001"/>
                    </a:ext>
                  </a:extLst>
                </a:gridCol>
                <a:gridCol w="819925">
                  <a:extLst>
                    <a:ext uri="{9D8B030D-6E8A-4147-A177-3AD203B41FA5}">
                      <a16:colId xmlns:a16="http://schemas.microsoft.com/office/drawing/2014/main" val="20002"/>
                    </a:ext>
                  </a:extLst>
                </a:gridCol>
                <a:gridCol w="774050">
                  <a:extLst>
                    <a:ext uri="{9D8B030D-6E8A-4147-A177-3AD203B41FA5}">
                      <a16:colId xmlns:a16="http://schemas.microsoft.com/office/drawing/2014/main" val="20003"/>
                    </a:ext>
                  </a:extLst>
                </a:gridCol>
                <a:gridCol w="1859200">
                  <a:extLst>
                    <a:ext uri="{9D8B030D-6E8A-4147-A177-3AD203B41FA5}">
                      <a16:colId xmlns:a16="http://schemas.microsoft.com/office/drawing/2014/main" val="20004"/>
                    </a:ext>
                  </a:extLst>
                </a:gridCol>
              </a:tblGrid>
              <a:tr h="415725">
                <a:tc>
                  <a:txBody>
                    <a:bodyPr/>
                    <a:lstStyle/>
                    <a:p>
                      <a:pPr marL="0" lvl="0" indent="0" algn="ctr" rtl="0">
                        <a:lnSpc>
                          <a:spcPct val="115000"/>
                        </a:lnSpc>
                        <a:spcBef>
                          <a:spcPts val="0"/>
                        </a:spcBef>
                        <a:spcAft>
                          <a:spcPts val="0"/>
                        </a:spcAft>
                        <a:buNone/>
                      </a:pPr>
                      <a:r>
                        <a:rPr lang="en" sz="800" b="1"/>
                        <a:t>Miles per year</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ICE Cost per Mile</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Hybrid Cost per Mile</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EV Cost per Mile</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800" b="1"/>
                        <a:t>Miles after which alternative becomes more attractive cost wise</a:t>
                      </a:r>
                      <a:endParaRPr sz="8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22100">
                <a:tc>
                  <a:txBody>
                    <a:bodyPr/>
                    <a:lstStyle/>
                    <a:p>
                      <a:pPr marL="0" lvl="0" indent="0" algn="ctr" rtl="0">
                        <a:lnSpc>
                          <a:spcPct val="115000"/>
                        </a:lnSpc>
                        <a:spcBef>
                          <a:spcPts val="0"/>
                        </a:spcBef>
                        <a:spcAft>
                          <a:spcPts val="0"/>
                        </a:spcAft>
                        <a:buNone/>
                      </a:pPr>
                      <a:r>
                        <a:rPr lang="en" sz="1100"/>
                        <a:t>15000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$1.82</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$1.63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$1.30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322100">
                <a:tc>
                  <a:txBody>
                    <a:bodyPr/>
                    <a:lstStyle/>
                    <a:p>
                      <a:pPr marL="0" lvl="0" indent="0" algn="ctr" rtl="0">
                        <a:lnSpc>
                          <a:spcPct val="115000"/>
                        </a:lnSpc>
                        <a:spcBef>
                          <a:spcPts val="0"/>
                        </a:spcBef>
                        <a:spcAft>
                          <a:spcPts val="0"/>
                        </a:spcAft>
                        <a:buNone/>
                      </a:pPr>
                      <a:r>
                        <a:rPr lang="en" sz="1100"/>
                        <a:t>30000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$1.93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$1.88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$1.84</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322100">
                <a:tc>
                  <a:txBody>
                    <a:bodyPr/>
                    <a:lstStyle/>
                    <a:p>
                      <a:pPr marL="0" lvl="0" indent="0" algn="ctr" rtl="0">
                        <a:lnSpc>
                          <a:spcPct val="115000"/>
                        </a:lnSpc>
                        <a:spcBef>
                          <a:spcPts val="0"/>
                        </a:spcBef>
                        <a:spcAft>
                          <a:spcPts val="0"/>
                        </a:spcAft>
                        <a:buNone/>
                      </a:pPr>
                      <a:r>
                        <a:rPr lang="en" sz="1100"/>
                        <a:t>45000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$1.34</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$1.28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$1.23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322100">
                <a:tc>
                  <a:txBody>
                    <a:bodyPr/>
                    <a:lstStyle/>
                    <a:p>
                      <a:pPr marL="0" lvl="0" indent="0" algn="ctr" rtl="0">
                        <a:lnSpc>
                          <a:spcPct val="115000"/>
                        </a:lnSpc>
                        <a:spcBef>
                          <a:spcPts val="0"/>
                        </a:spcBef>
                        <a:spcAft>
                          <a:spcPts val="0"/>
                        </a:spcAft>
                        <a:buNone/>
                      </a:pPr>
                      <a:r>
                        <a:rPr lang="en" sz="1100"/>
                        <a:t>60000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$1.08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$1.01</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$0.95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322100">
                <a:tc>
                  <a:txBody>
                    <a:bodyPr/>
                    <a:lstStyle/>
                    <a:p>
                      <a:pPr marL="0" lvl="0" indent="0" algn="ctr" rtl="0">
                        <a:lnSpc>
                          <a:spcPct val="115000"/>
                        </a:lnSpc>
                        <a:spcBef>
                          <a:spcPts val="0"/>
                        </a:spcBef>
                        <a:spcAft>
                          <a:spcPts val="0"/>
                        </a:spcAft>
                        <a:buNone/>
                      </a:pPr>
                      <a:r>
                        <a:rPr lang="en" sz="1100"/>
                        <a:t>75000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$1.10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$1.06</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$0.88</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r h="322100">
                <a:tc>
                  <a:txBody>
                    <a:bodyPr/>
                    <a:lstStyle/>
                    <a:p>
                      <a:pPr marL="0" lvl="0" indent="0" algn="ctr" rtl="0">
                        <a:lnSpc>
                          <a:spcPct val="115000"/>
                        </a:lnSpc>
                        <a:spcBef>
                          <a:spcPts val="0"/>
                        </a:spcBef>
                        <a:spcAft>
                          <a:spcPts val="0"/>
                        </a:spcAft>
                        <a:buNone/>
                      </a:pPr>
                      <a:r>
                        <a:rPr lang="en" sz="1100"/>
                        <a:t>90000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$1.22</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$1.21</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$1.23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Hybrid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6"/>
                  </a:ext>
                </a:extLst>
              </a:tr>
              <a:tr h="322100">
                <a:tc>
                  <a:txBody>
                    <a:bodyPr/>
                    <a:lstStyle/>
                    <a:p>
                      <a:pPr marL="0" lvl="0" indent="0" algn="ctr" rtl="0">
                        <a:lnSpc>
                          <a:spcPct val="115000"/>
                        </a:lnSpc>
                        <a:spcBef>
                          <a:spcPts val="0"/>
                        </a:spcBef>
                        <a:spcAft>
                          <a:spcPts val="0"/>
                        </a:spcAft>
                        <a:buNone/>
                      </a:pPr>
                      <a:r>
                        <a:rPr lang="en" sz="1100"/>
                        <a:t>105000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$1.05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$1.02</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$1.01</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7"/>
                  </a:ext>
                </a:extLst>
              </a:tr>
              <a:tr h="322100">
                <a:tc>
                  <a:txBody>
                    <a:bodyPr/>
                    <a:lstStyle/>
                    <a:p>
                      <a:pPr marL="0" lvl="0" indent="0" algn="ctr" rtl="0">
                        <a:lnSpc>
                          <a:spcPct val="115000"/>
                        </a:lnSpc>
                        <a:spcBef>
                          <a:spcPts val="0"/>
                        </a:spcBef>
                        <a:spcAft>
                          <a:spcPts val="0"/>
                        </a:spcAft>
                        <a:buNone/>
                      </a:pPr>
                      <a:r>
                        <a:rPr lang="en" sz="1100"/>
                        <a:t>120000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$0.93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$0.89</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$0.87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8"/>
                  </a:ext>
                </a:extLst>
              </a:tr>
              <a:tr h="322100">
                <a:tc>
                  <a:txBody>
                    <a:bodyPr/>
                    <a:lstStyle/>
                    <a:p>
                      <a:pPr marL="0" lvl="0" indent="0" algn="ctr" rtl="0">
                        <a:lnSpc>
                          <a:spcPct val="115000"/>
                        </a:lnSpc>
                        <a:spcBef>
                          <a:spcPts val="0"/>
                        </a:spcBef>
                        <a:spcAft>
                          <a:spcPts val="0"/>
                        </a:spcAft>
                        <a:buNone/>
                      </a:pPr>
                      <a:r>
                        <a:rPr lang="en" sz="1100"/>
                        <a:t>135000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$0.85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$0.81</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$0.77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9"/>
                  </a:ext>
                </a:extLst>
              </a:tr>
              <a:tr h="322100">
                <a:tc>
                  <a:txBody>
                    <a:bodyPr/>
                    <a:lstStyle/>
                    <a:p>
                      <a:pPr marL="0" lvl="0" indent="0" algn="ctr" rtl="0">
                        <a:lnSpc>
                          <a:spcPct val="115000"/>
                        </a:lnSpc>
                        <a:spcBef>
                          <a:spcPts val="0"/>
                        </a:spcBef>
                        <a:spcAft>
                          <a:spcPts val="0"/>
                        </a:spcAft>
                        <a:buNone/>
                      </a:pPr>
                      <a:r>
                        <a:rPr lang="en" sz="1100"/>
                        <a:t>150000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$0.80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$0.75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$0.70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0"/>
                  </a:ext>
                </a:extLst>
              </a:tr>
              <a:tr h="322100">
                <a:tc>
                  <a:txBody>
                    <a:bodyPr/>
                    <a:lstStyle/>
                    <a:p>
                      <a:pPr marL="0" lvl="0" indent="0" algn="ctr" rtl="0">
                        <a:lnSpc>
                          <a:spcPct val="115000"/>
                        </a:lnSpc>
                        <a:spcBef>
                          <a:spcPts val="0"/>
                        </a:spcBef>
                        <a:spcAft>
                          <a:spcPts val="0"/>
                        </a:spcAft>
                        <a:buNone/>
                      </a:pPr>
                      <a:r>
                        <a:rPr lang="en" sz="1100"/>
                        <a:t>165000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$0.76</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$0.70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$0.65</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1"/>
                  </a:ext>
                </a:extLst>
              </a:tr>
              <a:tr h="322100">
                <a:tc>
                  <a:txBody>
                    <a:bodyPr/>
                    <a:lstStyle/>
                    <a:p>
                      <a:pPr marL="0" lvl="0" indent="0" algn="ctr" rtl="0">
                        <a:lnSpc>
                          <a:spcPct val="115000"/>
                        </a:lnSpc>
                        <a:spcBef>
                          <a:spcPts val="0"/>
                        </a:spcBef>
                        <a:spcAft>
                          <a:spcPts val="0"/>
                        </a:spcAft>
                        <a:buNone/>
                      </a:pPr>
                      <a:r>
                        <a:rPr lang="en" sz="1100"/>
                        <a:t>180000</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$0.73</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$0.67</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$0.62</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a:t>EV Cost per Mile</a:t>
                      </a:r>
                      <a:endParaRPr sz="11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248089" y="145125"/>
            <a:ext cx="85206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dirty="0">
                <a:latin typeface="Raleway" pitchFamily="2" charset="77"/>
              </a:rPr>
              <a:t>Sensitivity analysis</a:t>
            </a:r>
            <a:endParaRPr sz="1800" b="1" dirty="0">
              <a:latin typeface="Raleway" pitchFamily="2" charset="77"/>
            </a:endParaRPr>
          </a:p>
        </p:txBody>
      </p:sp>
      <p:pic>
        <p:nvPicPr>
          <p:cNvPr id="163" name="Google Shape;163;p26"/>
          <p:cNvPicPr preferRelativeResize="0"/>
          <p:nvPr/>
        </p:nvPicPr>
        <p:blipFill>
          <a:blip r:embed="rId3">
            <a:alphaModFix/>
          </a:blip>
          <a:stretch>
            <a:fillRect/>
          </a:stretch>
        </p:blipFill>
        <p:spPr>
          <a:xfrm>
            <a:off x="1719263" y="668925"/>
            <a:ext cx="5705475" cy="4076700"/>
          </a:xfrm>
          <a:prstGeom prst="rect">
            <a:avLst/>
          </a:prstGeom>
          <a:noFill/>
          <a:ln>
            <a:noFill/>
          </a:ln>
        </p:spPr>
      </p:pic>
      <p:cxnSp>
        <p:nvCxnSpPr>
          <p:cNvPr id="164" name="Google Shape;164;p26"/>
          <p:cNvCxnSpPr>
            <a:cxnSpLocks/>
            <a:stCxn id="165" idx="1"/>
          </p:cNvCxnSpPr>
          <p:nvPr/>
        </p:nvCxnSpPr>
        <p:spPr>
          <a:xfrm flipH="1">
            <a:off x="5019350" y="3207650"/>
            <a:ext cx="644700" cy="114000"/>
          </a:xfrm>
          <a:prstGeom prst="straightConnector1">
            <a:avLst/>
          </a:prstGeom>
          <a:noFill/>
          <a:ln w="9525" cap="flat" cmpd="sng">
            <a:solidFill>
              <a:schemeClr val="dk2"/>
            </a:solidFill>
            <a:prstDash val="solid"/>
            <a:round/>
            <a:headEnd type="none" w="med" len="med"/>
            <a:tailEnd type="triangle" w="med" len="med"/>
          </a:ln>
        </p:spPr>
      </p:cxnSp>
      <p:sp>
        <p:nvSpPr>
          <p:cNvPr id="165" name="Google Shape;165;p26"/>
          <p:cNvSpPr txBox="1"/>
          <p:nvPr/>
        </p:nvSpPr>
        <p:spPr>
          <a:xfrm>
            <a:off x="5664050" y="3007550"/>
            <a:ext cx="316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Change in these parameters changes</a:t>
            </a:r>
            <a:endParaRPr>
              <a:latin typeface="Proxima Nova"/>
              <a:ea typeface="Proxima Nova"/>
              <a:cs typeface="Proxima Nova"/>
              <a:sym typeface="Proxima Nova"/>
            </a:endParaRPr>
          </a:p>
        </p:txBody>
      </p:sp>
      <p:cxnSp>
        <p:nvCxnSpPr>
          <p:cNvPr id="166" name="Google Shape;166;p26"/>
          <p:cNvCxnSpPr>
            <a:cxnSpLocks/>
          </p:cNvCxnSpPr>
          <p:nvPr/>
        </p:nvCxnSpPr>
        <p:spPr>
          <a:xfrm flipH="1" flipV="1">
            <a:off x="7548050" y="1264150"/>
            <a:ext cx="514573" cy="1743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219500"/>
            <a:ext cx="85206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a:t>Sensitivity analysis</a:t>
            </a:r>
            <a:endParaRPr sz="1800"/>
          </a:p>
        </p:txBody>
      </p:sp>
      <p:pic>
        <p:nvPicPr>
          <p:cNvPr id="172" name="Google Shape;172;p27"/>
          <p:cNvPicPr preferRelativeResize="0"/>
          <p:nvPr/>
        </p:nvPicPr>
        <p:blipFill>
          <a:blip r:embed="rId3">
            <a:alphaModFix/>
          </a:blip>
          <a:stretch>
            <a:fillRect/>
          </a:stretch>
        </p:blipFill>
        <p:spPr>
          <a:xfrm>
            <a:off x="580445" y="1224501"/>
            <a:ext cx="3747154" cy="3187498"/>
          </a:xfrm>
          <a:prstGeom prst="rect">
            <a:avLst/>
          </a:prstGeom>
          <a:noFill/>
          <a:ln>
            <a:noFill/>
          </a:ln>
        </p:spPr>
      </p:pic>
      <p:pic>
        <p:nvPicPr>
          <p:cNvPr id="173" name="Google Shape;173;p27"/>
          <p:cNvPicPr preferRelativeResize="0"/>
          <p:nvPr/>
        </p:nvPicPr>
        <p:blipFill>
          <a:blip r:embed="rId4">
            <a:alphaModFix/>
          </a:blip>
          <a:stretch>
            <a:fillRect/>
          </a:stretch>
        </p:blipFill>
        <p:spPr>
          <a:xfrm>
            <a:off x="5025224" y="1224501"/>
            <a:ext cx="3538331" cy="31874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219500"/>
            <a:ext cx="8520600" cy="52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dirty="0"/>
              <a:t>Sensitivity analysis</a:t>
            </a:r>
            <a:endParaRPr sz="1800" dirty="0"/>
          </a:p>
        </p:txBody>
      </p:sp>
      <p:pic>
        <p:nvPicPr>
          <p:cNvPr id="195" name="Google Shape;195;p30"/>
          <p:cNvPicPr preferRelativeResize="0"/>
          <p:nvPr/>
        </p:nvPicPr>
        <p:blipFill>
          <a:blip r:embed="rId3">
            <a:alphaModFix/>
          </a:blip>
          <a:stretch>
            <a:fillRect/>
          </a:stretch>
        </p:blipFill>
        <p:spPr>
          <a:xfrm>
            <a:off x="4520600" y="743300"/>
            <a:ext cx="4572000" cy="1213925"/>
          </a:xfrm>
          <a:prstGeom prst="rect">
            <a:avLst/>
          </a:prstGeom>
          <a:noFill/>
          <a:ln>
            <a:noFill/>
          </a:ln>
        </p:spPr>
      </p:pic>
      <p:pic>
        <p:nvPicPr>
          <p:cNvPr id="196" name="Google Shape;196;p30"/>
          <p:cNvPicPr preferRelativeResize="0"/>
          <p:nvPr/>
        </p:nvPicPr>
        <p:blipFill>
          <a:blip r:embed="rId4">
            <a:alphaModFix/>
          </a:blip>
          <a:stretch>
            <a:fillRect/>
          </a:stretch>
        </p:blipFill>
        <p:spPr>
          <a:xfrm>
            <a:off x="896800" y="2020225"/>
            <a:ext cx="7350399" cy="2838225"/>
          </a:xfrm>
          <a:prstGeom prst="rect">
            <a:avLst/>
          </a:prstGeom>
          <a:noFill/>
          <a:ln>
            <a:noFill/>
          </a:ln>
        </p:spPr>
      </p:pic>
      <p:pic>
        <p:nvPicPr>
          <p:cNvPr id="197" name="Google Shape;197;p30"/>
          <p:cNvPicPr preferRelativeResize="0"/>
          <p:nvPr/>
        </p:nvPicPr>
        <p:blipFill>
          <a:blip r:embed="rId5">
            <a:alphaModFix/>
          </a:blip>
          <a:stretch>
            <a:fillRect/>
          </a:stretch>
        </p:blipFill>
        <p:spPr>
          <a:xfrm>
            <a:off x="152400" y="895700"/>
            <a:ext cx="4419600" cy="1037750"/>
          </a:xfrm>
          <a:prstGeom prst="rect">
            <a:avLst/>
          </a:prstGeom>
          <a:noFill/>
          <a:ln>
            <a:noFill/>
          </a:ln>
        </p:spPr>
      </p:pic>
      <p:sp>
        <p:nvSpPr>
          <p:cNvPr id="198" name="Google Shape;198;p30"/>
          <p:cNvSpPr txBox="1"/>
          <p:nvPr/>
        </p:nvSpPr>
        <p:spPr>
          <a:xfrm>
            <a:off x="4763270" y="231115"/>
            <a:ext cx="7138800" cy="584745"/>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dirty="0">
                <a:latin typeface="Raleway" pitchFamily="2" charset="77"/>
                <a:ea typeface="Proxima Nova"/>
                <a:cs typeface="Proxima Nova"/>
                <a:sym typeface="Proxima Nova"/>
              </a:rPr>
              <a:t>Increasing the carbon tax on Fuel and electricity</a:t>
            </a:r>
            <a:endParaRPr sz="1200" dirty="0">
              <a:latin typeface="Raleway" pitchFamily="2" charset="77"/>
              <a:ea typeface="Proxima Nova"/>
              <a:cs typeface="Proxima Nova"/>
              <a:sym typeface="Proxima Nova"/>
            </a:endParaRPr>
          </a:p>
          <a:p>
            <a:pPr marL="0" lvl="0" indent="0" algn="l" rtl="0">
              <a:spcBef>
                <a:spcPts val="0"/>
              </a:spcBef>
              <a:spcAft>
                <a:spcPts val="0"/>
              </a:spcAft>
              <a:buNone/>
            </a:pPr>
            <a:endParaRPr dirty="0">
              <a:latin typeface="Proxima Nova"/>
              <a:ea typeface="Proxima Nova"/>
              <a:cs typeface="Proxima Nova"/>
              <a:sym typeface="Proxima Nova"/>
            </a:endParaRPr>
          </a:p>
        </p:txBody>
      </p:sp>
      <p:sp>
        <p:nvSpPr>
          <p:cNvPr id="2" name="Down Arrow 1">
            <a:extLst>
              <a:ext uri="{FF2B5EF4-FFF2-40B4-BE49-F238E27FC236}">
                <a16:creationId xmlns:a16="http://schemas.microsoft.com/office/drawing/2014/main" id="{E13F6744-BDBC-76DD-67E6-17AB8AF1F46B}"/>
              </a:ext>
            </a:extLst>
          </p:cNvPr>
          <p:cNvSpPr/>
          <p:nvPr/>
        </p:nvSpPr>
        <p:spPr>
          <a:xfrm rot="20001191">
            <a:off x="6263522" y="538386"/>
            <a:ext cx="147618" cy="520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a:t>Carbon emissions</a:t>
            </a:r>
            <a:endParaRPr sz="1800"/>
          </a:p>
        </p:txBody>
      </p:sp>
      <p:graphicFrame>
        <p:nvGraphicFramePr>
          <p:cNvPr id="204" name="Google Shape;204;p31"/>
          <p:cNvGraphicFramePr/>
          <p:nvPr>
            <p:extLst>
              <p:ext uri="{D42A27DB-BD31-4B8C-83A1-F6EECF244321}">
                <p14:modId xmlns:p14="http://schemas.microsoft.com/office/powerpoint/2010/main" val="1447980141"/>
              </p:ext>
            </p:extLst>
          </p:nvPr>
        </p:nvGraphicFramePr>
        <p:xfrm>
          <a:off x="3870750" y="1248355"/>
          <a:ext cx="4851831" cy="2270893"/>
        </p:xfrm>
        <a:graphic>
          <a:graphicData uri="http://schemas.openxmlformats.org/drawingml/2006/table">
            <a:tbl>
              <a:tblPr>
                <a:noFill/>
                <a:tableStyleId>{A33A41BD-A9AB-4C61-9D3B-519AE6A81B6F}</a:tableStyleId>
              </a:tblPr>
              <a:tblGrid>
                <a:gridCol w="1572522">
                  <a:extLst>
                    <a:ext uri="{9D8B030D-6E8A-4147-A177-3AD203B41FA5}">
                      <a16:colId xmlns:a16="http://schemas.microsoft.com/office/drawing/2014/main" val="20000"/>
                    </a:ext>
                  </a:extLst>
                </a:gridCol>
                <a:gridCol w="1171625">
                  <a:extLst>
                    <a:ext uri="{9D8B030D-6E8A-4147-A177-3AD203B41FA5}">
                      <a16:colId xmlns:a16="http://schemas.microsoft.com/office/drawing/2014/main" val="20001"/>
                    </a:ext>
                  </a:extLst>
                </a:gridCol>
                <a:gridCol w="1066063">
                  <a:extLst>
                    <a:ext uri="{9D8B030D-6E8A-4147-A177-3AD203B41FA5}">
                      <a16:colId xmlns:a16="http://schemas.microsoft.com/office/drawing/2014/main" val="1548011342"/>
                    </a:ext>
                  </a:extLst>
                </a:gridCol>
                <a:gridCol w="1041621">
                  <a:extLst>
                    <a:ext uri="{9D8B030D-6E8A-4147-A177-3AD203B41FA5}">
                      <a16:colId xmlns:a16="http://schemas.microsoft.com/office/drawing/2014/main" val="3061004127"/>
                    </a:ext>
                  </a:extLst>
                </a:gridCol>
              </a:tblGrid>
              <a:tr h="371645">
                <a:tc>
                  <a:txBody>
                    <a:bodyPr/>
                    <a:lstStyle/>
                    <a:p>
                      <a:pPr marL="0" lvl="0" indent="0" algn="l" rtl="0">
                        <a:spcBef>
                          <a:spcPts val="0"/>
                        </a:spcBef>
                        <a:spcAft>
                          <a:spcPts val="0"/>
                        </a:spcAft>
                        <a:buNone/>
                      </a:pPr>
                      <a:endParaRPr sz="1100" dirty="0"/>
                    </a:p>
                  </a:txBody>
                  <a:tcPr marL="28575" marR="28575" marT="91425" marB="91425" anchor="b">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lnSpc>
                          <a:spcPct val="150000"/>
                        </a:lnSpc>
                        <a:spcBef>
                          <a:spcPts val="0"/>
                        </a:spcBef>
                        <a:spcAft>
                          <a:spcPts val="0"/>
                        </a:spcAft>
                        <a:buNone/>
                      </a:pPr>
                      <a:r>
                        <a:rPr lang="en" sz="1000" b="1" dirty="0"/>
                        <a:t>Volvo S60 ICEV</a:t>
                      </a:r>
                      <a:endParaRPr sz="1000" b="1"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D08D"/>
                    </a:solidFill>
                  </a:tcPr>
                </a:tc>
                <a:tc>
                  <a:txBody>
                    <a:bodyPr/>
                    <a:lstStyle/>
                    <a:p>
                      <a:pPr marL="0" lvl="0" indent="0" algn="ctr" rtl="0">
                        <a:lnSpc>
                          <a:spcPct val="150000"/>
                        </a:lnSpc>
                        <a:spcBef>
                          <a:spcPts val="0"/>
                        </a:spcBef>
                        <a:spcAft>
                          <a:spcPts val="0"/>
                        </a:spcAft>
                        <a:buNone/>
                      </a:pPr>
                      <a:r>
                        <a:rPr lang="en" sz="1000" b="1" dirty="0"/>
                        <a:t>Volvo S60 PHEV</a:t>
                      </a:r>
                      <a:endParaRPr sz="1000" b="1"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D08D"/>
                    </a:solidFill>
                  </a:tcPr>
                </a:tc>
                <a:tc>
                  <a:txBody>
                    <a:bodyPr/>
                    <a:lstStyle/>
                    <a:p>
                      <a:pPr marL="0" lvl="0" indent="0" algn="ctr" rtl="0">
                        <a:lnSpc>
                          <a:spcPct val="150000"/>
                        </a:lnSpc>
                        <a:spcBef>
                          <a:spcPts val="0"/>
                        </a:spcBef>
                        <a:spcAft>
                          <a:spcPts val="0"/>
                        </a:spcAft>
                        <a:buNone/>
                      </a:pPr>
                      <a:r>
                        <a:rPr lang="en" sz="1000" b="1" dirty="0"/>
                        <a:t>Volvo XC40 EV</a:t>
                      </a:r>
                      <a:endParaRPr sz="1000" b="1"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8D08D"/>
                    </a:solidFill>
                  </a:tcPr>
                </a:tc>
                <a:extLst>
                  <a:ext uri="{0D108BD9-81ED-4DB2-BD59-A6C34878D82A}">
                    <a16:rowId xmlns:a16="http://schemas.microsoft.com/office/drawing/2014/main" val="10000"/>
                  </a:ext>
                </a:extLst>
              </a:tr>
              <a:tr h="762950">
                <a:tc>
                  <a:txBody>
                    <a:bodyPr/>
                    <a:lstStyle/>
                    <a:p>
                      <a:pPr marL="0" lvl="0" indent="0" algn="ctr" rtl="0">
                        <a:lnSpc>
                          <a:spcPct val="115000"/>
                        </a:lnSpc>
                        <a:spcBef>
                          <a:spcPts val="0"/>
                        </a:spcBef>
                        <a:spcAft>
                          <a:spcPts val="0"/>
                        </a:spcAft>
                        <a:buNone/>
                      </a:pPr>
                      <a:r>
                        <a:rPr lang="en" sz="1100" b="1" dirty="0"/>
                        <a:t>Carbon emission</a:t>
                      </a:r>
                    </a:p>
                    <a:p>
                      <a:pPr marL="0" lvl="0" indent="0" algn="ctr" rtl="0">
                        <a:lnSpc>
                          <a:spcPct val="115000"/>
                        </a:lnSpc>
                        <a:spcBef>
                          <a:spcPts val="0"/>
                        </a:spcBef>
                        <a:spcAft>
                          <a:spcPts val="0"/>
                        </a:spcAft>
                        <a:buNone/>
                      </a:pPr>
                      <a:r>
                        <a:rPr lang="en" sz="1100" b="0" i="1" dirty="0"/>
                        <a:t>(in pounds/miles)</a:t>
                      </a:r>
                      <a:endParaRPr sz="1100" b="0" i="1"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3"/>
                    </a:solidFill>
                  </a:tcPr>
                </a:tc>
                <a:tc>
                  <a:txBody>
                    <a:bodyPr/>
                    <a:lstStyle/>
                    <a:p>
                      <a:pPr marL="0" lvl="0" indent="0" algn="r" rtl="0">
                        <a:lnSpc>
                          <a:spcPct val="115000"/>
                        </a:lnSpc>
                        <a:spcBef>
                          <a:spcPts val="0"/>
                        </a:spcBef>
                        <a:spcAft>
                          <a:spcPts val="0"/>
                        </a:spcAft>
                        <a:buNone/>
                      </a:pPr>
                      <a:r>
                        <a:rPr lang="en" sz="1100" dirty="0"/>
                        <a:t>0.88</a:t>
                      </a:r>
                      <a:endParaRPr sz="1100"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lvl="0" indent="0" algn="r" rtl="0">
                        <a:lnSpc>
                          <a:spcPct val="115000"/>
                        </a:lnSpc>
                        <a:spcBef>
                          <a:spcPts val="0"/>
                        </a:spcBef>
                        <a:spcAft>
                          <a:spcPts val="0"/>
                        </a:spcAft>
                        <a:buNone/>
                      </a:pPr>
                      <a:r>
                        <a:rPr lang="en" sz="1100" dirty="0"/>
                        <a:t>0.14</a:t>
                      </a:r>
                      <a:endParaRPr sz="1100"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lvl="0" indent="0" algn="r" rtl="0">
                        <a:lnSpc>
                          <a:spcPct val="115000"/>
                        </a:lnSpc>
                        <a:spcBef>
                          <a:spcPts val="0"/>
                        </a:spcBef>
                        <a:spcAft>
                          <a:spcPts val="0"/>
                        </a:spcAft>
                        <a:buNone/>
                      </a:pPr>
                      <a:r>
                        <a:rPr lang="en" sz="1100" dirty="0"/>
                        <a:t>0</a:t>
                      </a:r>
                      <a:endParaRPr sz="1100"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1"/>
                  </a:ext>
                </a:extLst>
              </a:tr>
              <a:tr h="448075">
                <a:tc>
                  <a:txBody>
                    <a:bodyPr/>
                    <a:lstStyle/>
                    <a:p>
                      <a:pPr marL="0" lvl="0" indent="0" algn="ctr" rtl="0">
                        <a:lnSpc>
                          <a:spcPct val="115000"/>
                        </a:lnSpc>
                        <a:spcBef>
                          <a:spcPts val="0"/>
                        </a:spcBef>
                        <a:spcAft>
                          <a:spcPts val="0"/>
                        </a:spcAft>
                        <a:buNone/>
                      </a:pPr>
                      <a:r>
                        <a:rPr lang="en" sz="1100" b="1" dirty="0"/>
                        <a:t>Miles</a:t>
                      </a:r>
                      <a:endParaRPr sz="1100" b="1"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3"/>
                    </a:solidFill>
                  </a:tcPr>
                </a:tc>
                <a:tc gridSpan="3">
                  <a:txBody>
                    <a:bodyPr/>
                    <a:lstStyle/>
                    <a:p>
                      <a:pPr marL="0" lvl="0" indent="0" algn="ctr" rtl="0">
                        <a:lnSpc>
                          <a:spcPct val="115000"/>
                        </a:lnSpc>
                        <a:spcBef>
                          <a:spcPts val="0"/>
                        </a:spcBef>
                        <a:spcAft>
                          <a:spcPts val="0"/>
                        </a:spcAft>
                        <a:buNone/>
                      </a:pPr>
                      <a:r>
                        <a:rPr lang="en" sz="1100" dirty="0"/>
                        <a:t>15000</a:t>
                      </a:r>
                      <a:endParaRPr sz="1100"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676675">
                <a:tc>
                  <a:txBody>
                    <a:bodyPr/>
                    <a:lstStyle/>
                    <a:p>
                      <a:pPr marL="0" lvl="0" indent="0" algn="ctr" rtl="0">
                        <a:lnSpc>
                          <a:spcPct val="115000"/>
                        </a:lnSpc>
                        <a:spcBef>
                          <a:spcPts val="0"/>
                        </a:spcBef>
                        <a:spcAft>
                          <a:spcPts val="0"/>
                        </a:spcAft>
                        <a:buNone/>
                      </a:pPr>
                      <a:r>
                        <a:rPr lang="en" sz="1100" b="1" dirty="0"/>
                        <a:t>CO2 emissions </a:t>
                      </a:r>
                    </a:p>
                    <a:p>
                      <a:pPr marL="0" lvl="0" indent="0" algn="ctr" rtl="0">
                        <a:lnSpc>
                          <a:spcPct val="115000"/>
                        </a:lnSpc>
                        <a:spcBef>
                          <a:spcPts val="0"/>
                        </a:spcBef>
                        <a:spcAft>
                          <a:spcPts val="0"/>
                        </a:spcAft>
                        <a:buNone/>
                      </a:pPr>
                      <a:r>
                        <a:rPr lang="en" sz="1100" b="0" i="1" dirty="0"/>
                        <a:t>(for entered miles) </a:t>
                      </a:r>
                      <a:endParaRPr sz="1100" b="0" i="1"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5E0B3"/>
                    </a:solidFill>
                  </a:tcPr>
                </a:tc>
                <a:tc>
                  <a:txBody>
                    <a:bodyPr/>
                    <a:lstStyle/>
                    <a:p>
                      <a:pPr marL="0" lvl="0" indent="0" algn="r" rtl="0">
                        <a:lnSpc>
                          <a:spcPct val="115000"/>
                        </a:lnSpc>
                        <a:spcBef>
                          <a:spcPts val="0"/>
                        </a:spcBef>
                        <a:spcAft>
                          <a:spcPts val="0"/>
                        </a:spcAft>
                        <a:buNone/>
                      </a:pPr>
                      <a:r>
                        <a:rPr lang="en" sz="1100"/>
                        <a:t>13200</a:t>
                      </a:r>
                      <a:endParaRPr sz="110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lvl="0" indent="0" algn="r" rtl="0">
                        <a:lnSpc>
                          <a:spcPct val="115000"/>
                        </a:lnSpc>
                        <a:spcBef>
                          <a:spcPts val="0"/>
                        </a:spcBef>
                        <a:spcAft>
                          <a:spcPts val="0"/>
                        </a:spcAft>
                        <a:buNone/>
                      </a:pPr>
                      <a:r>
                        <a:rPr lang="en" sz="1100" dirty="0"/>
                        <a:t>2100</a:t>
                      </a:r>
                      <a:endParaRPr sz="1100"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lvl="0" indent="0" algn="r" rtl="0">
                        <a:lnSpc>
                          <a:spcPct val="115000"/>
                        </a:lnSpc>
                        <a:spcBef>
                          <a:spcPts val="0"/>
                        </a:spcBef>
                        <a:spcAft>
                          <a:spcPts val="0"/>
                        </a:spcAft>
                        <a:buNone/>
                      </a:pPr>
                      <a:r>
                        <a:rPr lang="en" sz="1100" dirty="0"/>
                        <a:t>0</a:t>
                      </a:r>
                      <a:endParaRPr sz="1100" dirty="0"/>
                    </a:p>
                  </a:txBody>
                  <a:tcPr marL="28575" marR="28575" marT="91425" marB="914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3"/>
                  </a:ext>
                </a:extLst>
              </a:tr>
            </a:tbl>
          </a:graphicData>
        </a:graphic>
      </p:graphicFrame>
      <p:sp>
        <p:nvSpPr>
          <p:cNvPr id="205" name="Google Shape;205;p31"/>
          <p:cNvSpPr txBox="1"/>
          <p:nvPr/>
        </p:nvSpPr>
        <p:spPr>
          <a:xfrm>
            <a:off x="532950" y="1324283"/>
            <a:ext cx="312465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Raleway" pitchFamily="2" charset="77"/>
                <a:ea typeface="Proxima Nova"/>
                <a:cs typeface="Proxima Nova"/>
                <a:sym typeface="Proxima Nova"/>
              </a:rPr>
              <a:t>After every 15000 miles the adjacent table shows environmental impact of each car</a:t>
            </a:r>
            <a:endParaRPr sz="1200" dirty="0">
              <a:latin typeface="Raleway" pitchFamily="2" charset="77"/>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429750" y="333775"/>
            <a:ext cx="6194700" cy="4296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60"/>
              <a:buFont typeface="Arial"/>
              <a:buNone/>
            </a:pPr>
            <a:r>
              <a:rPr lang="en" sz="2250" b="1"/>
              <a:t>Key findings</a:t>
            </a:r>
            <a:endParaRPr sz="2250" b="1"/>
          </a:p>
        </p:txBody>
      </p:sp>
      <p:sp>
        <p:nvSpPr>
          <p:cNvPr id="211" name="Google Shape;211;p32"/>
          <p:cNvSpPr txBox="1">
            <a:spLocks noGrp="1"/>
          </p:cNvSpPr>
          <p:nvPr>
            <p:ph type="body" idx="1"/>
          </p:nvPr>
        </p:nvSpPr>
        <p:spPr>
          <a:xfrm>
            <a:off x="788200" y="1013450"/>
            <a:ext cx="7202400" cy="2599200"/>
          </a:xfrm>
          <a:prstGeom prst="rect">
            <a:avLst/>
          </a:prstGeom>
        </p:spPr>
        <p:txBody>
          <a:bodyPr spcFirstLastPara="1" wrap="square" lIns="91425" tIns="91425" rIns="91425" bIns="91425" anchor="t" anchorCtr="0">
            <a:noAutofit/>
          </a:bodyPr>
          <a:lstStyle/>
          <a:p>
            <a:pPr marL="342900" lvl="0" indent="-247650" algn="just" rtl="0">
              <a:spcBef>
                <a:spcPts val="0"/>
              </a:spcBef>
              <a:spcAft>
                <a:spcPts val="0"/>
              </a:spcAft>
              <a:buClr>
                <a:srgbClr val="262626"/>
              </a:buClr>
              <a:buSzPts val="1300"/>
              <a:buFont typeface="Arial"/>
              <a:buChar char="●"/>
            </a:pPr>
            <a:r>
              <a:rPr lang="en" sz="1300" dirty="0">
                <a:solidFill>
                  <a:schemeClr val="tx1"/>
                </a:solidFill>
                <a:latin typeface="Raleway" pitchFamily="2" charset="77"/>
                <a:sym typeface="Arial"/>
              </a:rPr>
              <a:t>The Net present worth of EV’s is consistently higher than ICE and HEV. </a:t>
            </a:r>
            <a:endParaRPr sz="1300" dirty="0">
              <a:solidFill>
                <a:schemeClr val="tx1"/>
              </a:solidFill>
              <a:latin typeface="Raleway" pitchFamily="2" charset="77"/>
              <a:sym typeface="Arial"/>
            </a:endParaRPr>
          </a:p>
          <a:p>
            <a:pPr marL="342900" lvl="0" indent="0" algn="just" rtl="0">
              <a:spcBef>
                <a:spcPts val="0"/>
              </a:spcBef>
              <a:spcAft>
                <a:spcPts val="0"/>
              </a:spcAft>
              <a:buNone/>
            </a:pPr>
            <a:endParaRPr sz="1300" dirty="0">
              <a:solidFill>
                <a:schemeClr val="tx1"/>
              </a:solidFill>
              <a:latin typeface="Raleway" pitchFamily="2" charset="77"/>
              <a:sym typeface="Arial"/>
            </a:endParaRPr>
          </a:p>
          <a:p>
            <a:pPr marL="342900" lvl="0" indent="-247650" algn="just" rtl="0">
              <a:spcBef>
                <a:spcPts val="0"/>
              </a:spcBef>
              <a:spcAft>
                <a:spcPts val="0"/>
              </a:spcAft>
              <a:buClr>
                <a:srgbClr val="262626"/>
              </a:buClr>
              <a:buSzPts val="1300"/>
              <a:buFont typeface="Arial"/>
              <a:buChar char="●"/>
            </a:pPr>
            <a:r>
              <a:rPr lang="en" sz="1300" dirty="0">
                <a:solidFill>
                  <a:schemeClr val="tx1"/>
                </a:solidFill>
                <a:latin typeface="Raleway" pitchFamily="2" charset="77"/>
                <a:sym typeface="Arial"/>
              </a:rPr>
              <a:t>The AEW analysis show that EV’s have comparatively less costs than HEV and ICE. HEV’s have slightly more cost than EV but less than gasoline.</a:t>
            </a:r>
            <a:endParaRPr sz="1300" dirty="0">
              <a:solidFill>
                <a:schemeClr val="tx1"/>
              </a:solidFill>
              <a:latin typeface="Raleway" pitchFamily="2" charset="77"/>
              <a:sym typeface="Arial"/>
            </a:endParaRPr>
          </a:p>
          <a:p>
            <a:pPr marL="342900" lvl="0" indent="0" algn="just" rtl="0">
              <a:spcBef>
                <a:spcPts val="0"/>
              </a:spcBef>
              <a:spcAft>
                <a:spcPts val="0"/>
              </a:spcAft>
              <a:buNone/>
            </a:pPr>
            <a:endParaRPr sz="1300" dirty="0">
              <a:solidFill>
                <a:schemeClr val="tx1"/>
              </a:solidFill>
              <a:latin typeface="Raleway" pitchFamily="2" charset="77"/>
              <a:sym typeface="Arial"/>
            </a:endParaRPr>
          </a:p>
          <a:p>
            <a:pPr marL="342900" lvl="0" indent="-247650" algn="just" rtl="0">
              <a:lnSpc>
                <a:spcPct val="200000"/>
              </a:lnSpc>
              <a:spcBef>
                <a:spcPts val="0"/>
              </a:spcBef>
              <a:spcAft>
                <a:spcPts val="0"/>
              </a:spcAft>
              <a:buClr>
                <a:srgbClr val="262626"/>
              </a:buClr>
              <a:buSzPts val="1300"/>
              <a:buFont typeface="Arial"/>
              <a:buChar char="●"/>
            </a:pPr>
            <a:r>
              <a:rPr lang="en" sz="1300" dirty="0">
                <a:solidFill>
                  <a:schemeClr val="tx1"/>
                </a:solidFill>
                <a:latin typeface="Raleway" pitchFamily="2" charset="77"/>
                <a:sym typeface="Arial"/>
              </a:rPr>
              <a:t>The purchase costs EV or PHEV appears to be high, but the operating and maintenance costs are low.</a:t>
            </a:r>
            <a:endParaRPr sz="1300" dirty="0">
              <a:solidFill>
                <a:schemeClr val="tx1"/>
              </a:solidFill>
              <a:latin typeface="Raleway" pitchFamily="2" charset="77"/>
              <a:sym typeface="Arial"/>
            </a:endParaRPr>
          </a:p>
          <a:p>
            <a:pPr marL="342900" lvl="0" indent="-247650" algn="just" rtl="0">
              <a:spcBef>
                <a:spcPts val="800"/>
              </a:spcBef>
              <a:spcAft>
                <a:spcPts val="0"/>
              </a:spcAft>
              <a:buClr>
                <a:srgbClr val="262626"/>
              </a:buClr>
              <a:buSzPts val="1300"/>
              <a:buFont typeface="Arial"/>
              <a:buChar char="●"/>
            </a:pPr>
            <a:r>
              <a:rPr lang="en" sz="1300" dirty="0">
                <a:solidFill>
                  <a:schemeClr val="tx1"/>
                </a:solidFill>
                <a:latin typeface="Raleway" pitchFamily="2" charset="77"/>
                <a:sym typeface="Arial"/>
              </a:rPr>
              <a:t>The environmental impact of ICE is more than PHEV and EV.</a:t>
            </a:r>
            <a:endParaRPr sz="1300" dirty="0">
              <a:solidFill>
                <a:schemeClr val="tx1"/>
              </a:solidFill>
              <a:latin typeface="Raleway" pitchFamily="2" charset="77"/>
              <a:sym typeface="Arial"/>
            </a:endParaRPr>
          </a:p>
          <a:p>
            <a:pPr marL="342900" lvl="0" indent="0" algn="just" rtl="0">
              <a:spcBef>
                <a:spcPts val="0"/>
              </a:spcBef>
              <a:spcAft>
                <a:spcPts val="0"/>
              </a:spcAft>
              <a:buNone/>
            </a:pPr>
            <a:endParaRPr sz="1300" dirty="0">
              <a:solidFill>
                <a:schemeClr val="tx1"/>
              </a:solidFill>
              <a:latin typeface="Raleway" pitchFamily="2" charset="77"/>
              <a:sym typeface="Arial"/>
            </a:endParaRPr>
          </a:p>
          <a:p>
            <a:pPr marL="342900" lvl="0" indent="-247650" algn="just" rtl="0">
              <a:lnSpc>
                <a:spcPct val="115000"/>
              </a:lnSpc>
              <a:spcBef>
                <a:spcPts val="0"/>
              </a:spcBef>
              <a:spcAft>
                <a:spcPts val="0"/>
              </a:spcAft>
              <a:buClr>
                <a:srgbClr val="262626"/>
              </a:buClr>
              <a:buSzPts val="1300"/>
              <a:buFont typeface="Arial"/>
              <a:buChar char="●"/>
            </a:pPr>
            <a:r>
              <a:rPr lang="en" sz="1300" dirty="0">
                <a:solidFill>
                  <a:schemeClr val="tx1"/>
                </a:solidFill>
                <a:latin typeface="Raleway" pitchFamily="2" charset="77"/>
                <a:sym typeface="Arial"/>
              </a:rPr>
              <a:t>The results of sensitivity analysis and carbon tax show similar analysis.</a:t>
            </a:r>
            <a:endParaRPr sz="1300" dirty="0">
              <a:solidFill>
                <a:schemeClr val="tx1"/>
              </a:solidFill>
              <a:latin typeface="Raleway" pitchFamily="2" charset="77"/>
              <a:sym typeface="Arial"/>
            </a:endParaRPr>
          </a:p>
          <a:p>
            <a:pPr marL="342900" lvl="0" indent="-247650" algn="just" rtl="0">
              <a:lnSpc>
                <a:spcPct val="115000"/>
              </a:lnSpc>
              <a:spcBef>
                <a:spcPts val="800"/>
              </a:spcBef>
              <a:spcAft>
                <a:spcPts val="0"/>
              </a:spcAft>
              <a:buClr>
                <a:srgbClr val="262626"/>
              </a:buClr>
              <a:buSzPts val="1300"/>
              <a:buFont typeface="Arial"/>
              <a:buChar char="●"/>
            </a:pPr>
            <a:r>
              <a:rPr lang="en" sz="1300" dirty="0">
                <a:solidFill>
                  <a:schemeClr val="tx1"/>
                </a:solidFill>
                <a:latin typeface="Raleway" pitchFamily="2" charset="77"/>
                <a:sym typeface="Arial"/>
              </a:rPr>
              <a:t>The savings due to the EV’s lower annual energy and maintenance costs may gradually decline over the lifecycle, depending if insurance prices spike, along with additional replacement costs. </a:t>
            </a:r>
            <a:endParaRPr sz="1300" dirty="0">
              <a:solidFill>
                <a:schemeClr val="tx1"/>
              </a:solidFill>
              <a:latin typeface="Raleway" pitchFamily="2" charset="77"/>
              <a:sym typeface="Arial"/>
            </a:endParaRPr>
          </a:p>
          <a:p>
            <a:pPr marL="342900" lvl="0" indent="0" algn="just" rtl="0">
              <a:lnSpc>
                <a:spcPct val="115000"/>
              </a:lnSpc>
              <a:spcBef>
                <a:spcPts val="0"/>
              </a:spcBef>
              <a:spcAft>
                <a:spcPts val="0"/>
              </a:spcAft>
              <a:buNone/>
            </a:pPr>
            <a:endParaRPr sz="1300" dirty="0">
              <a:solidFill>
                <a:schemeClr val="tx1"/>
              </a:solidFill>
              <a:latin typeface="Raleway" pitchFamily="2" charset="77"/>
              <a:sym typeface="Arial"/>
            </a:endParaRPr>
          </a:p>
          <a:p>
            <a:pPr marL="342900" lvl="0" indent="0" algn="just" rtl="0">
              <a:lnSpc>
                <a:spcPct val="115000"/>
              </a:lnSpc>
              <a:spcBef>
                <a:spcPts val="0"/>
              </a:spcBef>
              <a:spcAft>
                <a:spcPts val="0"/>
              </a:spcAft>
              <a:buNone/>
            </a:pPr>
            <a:endParaRPr sz="1000" dirty="0">
              <a:solidFill>
                <a:schemeClr val="tx1"/>
              </a:solidFill>
              <a:latin typeface="Raleway" pitchFamily="2" charset="77"/>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44"/>
              <a:t>Conclusion</a:t>
            </a:r>
            <a:r>
              <a:rPr lang="en"/>
              <a:t>	</a:t>
            </a:r>
            <a:endParaRPr/>
          </a:p>
        </p:txBody>
      </p:sp>
      <p:sp>
        <p:nvSpPr>
          <p:cNvPr id="217" name="Google Shape;217;p33"/>
          <p:cNvSpPr txBox="1">
            <a:spLocks noGrp="1"/>
          </p:cNvSpPr>
          <p:nvPr>
            <p:ph type="body" idx="1"/>
          </p:nvPr>
        </p:nvSpPr>
        <p:spPr>
          <a:xfrm>
            <a:off x="311700" y="1152475"/>
            <a:ext cx="7746000" cy="1909500"/>
          </a:xfrm>
          <a:prstGeom prst="rect">
            <a:avLst/>
          </a:prstGeom>
        </p:spPr>
        <p:txBody>
          <a:bodyPr spcFirstLastPara="1" wrap="square" lIns="91425" tIns="91425" rIns="91425" bIns="91425" anchor="t" anchorCtr="0">
            <a:normAutofit lnSpcReduction="10000"/>
          </a:bodyPr>
          <a:lstStyle/>
          <a:p>
            <a:pPr marL="457200" lvl="0" indent="-298450" algn="just" rtl="0">
              <a:lnSpc>
                <a:spcPct val="200000"/>
              </a:lnSpc>
              <a:spcBef>
                <a:spcPts val="0"/>
              </a:spcBef>
              <a:spcAft>
                <a:spcPts val="0"/>
              </a:spcAft>
              <a:buClr>
                <a:srgbClr val="555A50"/>
              </a:buClr>
              <a:buSzPts val="1100"/>
              <a:buFont typeface="Arial"/>
              <a:buChar char="●"/>
            </a:pPr>
            <a:r>
              <a:rPr lang="en" sz="1100" dirty="0">
                <a:solidFill>
                  <a:schemeClr val="tx1"/>
                </a:solidFill>
                <a:latin typeface="Raleway" pitchFamily="2" charset="77"/>
                <a:sym typeface="Arial"/>
              </a:rPr>
              <a:t>If the tax incentives are not given to EV and PHEV, they won’t be a feasible option to buy.</a:t>
            </a:r>
            <a:endParaRPr sz="1100" dirty="0">
              <a:solidFill>
                <a:schemeClr val="tx1"/>
              </a:solidFill>
              <a:latin typeface="Raleway" pitchFamily="2" charset="77"/>
              <a:sym typeface="Arial"/>
            </a:endParaRPr>
          </a:p>
          <a:p>
            <a:pPr marL="457200" lvl="0" indent="-298450" algn="just" rtl="0">
              <a:lnSpc>
                <a:spcPct val="200000"/>
              </a:lnSpc>
              <a:spcBef>
                <a:spcPts val="0"/>
              </a:spcBef>
              <a:spcAft>
                <a:spcPts val="0"/>
              </a:spcAft>
              <a:buClr>
                <a:srgbClr val="555A50"/>
              </a:buClr>
              <a:buSzPts val="1100"/>
              <a:buFont typeface="Arial"/>
              <a:buChar char="●"/>
            </a:pPr>
            <a:r>
              <a:rPr lang="en" sz="1100" dirty="0">
                <a:solidFill>
                  <a:schemeClr val="tx1"/>
                </a:solidFill>
                <a:latin typeface="Raleway" pitchFamily="2" charset="77"/>
                <a:sym typeface="Arial"/>
              </a:rPr>
              <a:t>EV’s are the most economical option over the years. They also have very less environmental impact.</a:t>
            </a:r>
            <a:endParaRPr sz="1100" dirty="0">
              <a:solidFill>
                <a:schemeClr val="tx1"/>
              </a:solidFill>
              <a:latin typeface="Raleway" pitchFamily="2" charset="77"/>
              <a:sym typeface="Arial"/>
            </a:endParaRPr>
          </a:p>
          <a:p>
            <a:pPr marL="457200" lvl="0" indent="-298450" algn="just" rtl="0">
              <a:lnSpc>
                <a:spcPct val="200000"/>
              </a:lnSpc>
              <a:spcBef>
                <a:spcPts val="0"/>
              </a:spcBef>
              <a:spcAft>
                <a:spcPts val="800"/>
              </a:spcAft>
              <a:buClr>
                <a:srgbClr val="555A50"/>
              </a:buClr>
              <a:buSzPts val="1100"/>
              <a:buFont typeface="Arial"/>
              <a:buChar char="●"/>
            </a:pPr>
            <a:r>
              <a:rPr lang="en" sz="1100" dirty="0">
                <a:solidFill>
                  <a:schemeClr val="tx1"/>
                </a:solidFill>
                <a:latin typeface="Raleway" pitchFamily="2" charset="77"/>
                <a:sym typeface="Arial"/>
              </a:rPr>
              <a:t>Though EV looks cost-effective, the buyer needs to consider others factors as refill range of the car, availability of refill stations, power of the car required for frequent  driving terrain, environmental impact along with the economic analysis to make the right choice.</a:t>
            </a:r>
            <a:endParaRPr sz="1100" dirty="0">
              <a:solidFill>
                <a:schemeClr val="tx1"/>
              </a:solidFill>
              <a:latin typeface="Raleway" pitchFamily="2" charset="77"/>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20050" y="107523"/>
            <a:ext cx="7543800" cy="6849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sz="2100" b="1" dirty="0">
                <a:solidFill>
                  <a:schemeClr val="tx1"/>
                </a:solidFill>
                <a:latin typeface="Raleway" pitchFamily="2" charset="77"/>
              </a:rPr>
              <a:t>Introduction	</a:t>
            </a:r>
            <a:endParaRPr sz="2100" b="1" dirty="0">
              <a:solidFill>
                <a:schemeClr val="tx1"/>
              </a:solidFill>
              <a:latin typeface="Raleway" pitchFamily="2" charset="77"/>
            </a:endParaRPr>
          </a:p>
        </p:txBody>
      </p:sp>
      <p:sp>
        <p:nvSpPr>
          <p:cNvPr id="70" name="Google Shape;70;p15"/>
          <p:cNvSpPr txBox="1">
            <a:spLocks noGrp="1"/>
          </p:cNvSpPr>
          <p:nvPr>
            <p:ph type="body" idx="1"/>
          </p:nvPr>
        </p:nvSpPr>
        <p:spPr>
          <a:xfrm>
            <a:off x="913200" y="1168369"/>
            <a:ext cx="7399500" cy="3142500"/>
          </a:xfrm>
          <a:prstGeom prst="rect">
            <a:avLst/>
          </a:prstGeom>
        </p:spPr>
        <p:txBody>
          <a:bodyPr spcFirstLastPara="1" wrap="square" lIns="0" tIns="34275" rIns="0" bIns="34275" anchor="t" anchorCtr="0">
            <a:normAutofit/>
          </a:bodyPr>
          <a:lstStyle/>
          <a:p>
            <a:pPr marL="342900" lvl="0" indent="-247650" algn="l" rtl="0">
              <a:lnSpc>
                <a:spcPct val="100000"/>
              </a:lnSpc>
              <a:spcBef>
                <a:spcPts val="900"/>
              </a:spcBef>
              <a:spcAft>
                <a:spcPts val="0"/>
              </a:spcAft>
              <a:buClr>
                <a:srgbClr val="555A50"/>
              </a:buClr>
              <a:buSzPts val="1300"/>
              <a:buFont typeface="Arial"/>
              <a:buChar char="●"/>
            </a:pPr>
            <a:r>
              <a:rPr lang="en" sz="1300" dirty="0">
                <a:solidFill>
                  <a:schemeClr val="tx1"/>
                </a:solidFill>
                <a:latin typeface="Raleway" pitchFamily="2" charset="77"/>
                <a:sym typeface="Arial"/>
              </a:rPr>
              <a:t>Performed a life cycle cost analysis, economic, financial &amp; sensitivity analysis to compare the mutually exclusive alternatives and predict the economical choice.</a:t>
            </a:r>
            <a:endParaRPr sz="1300" dirty="0">
              <a:solidFill>
                <a:schemeClr val="tx1"/>
              </a:solidFill>
              <a:latin typeface="Raleway" pitchFamily="2" charset="77"/>
              <a:sym typeface="Arial"/>
            </a:endParaRPr>
          </a:p>
          <a:p>
            <a:pPr marL="342900" lvl="0" indent="0" algn="l" rtl="0">
              <a:lnSpc>
                <a:spcPct val="100000"/>
              </a:lnSpc>
              <a:spcBef>
                <a:spcPts val="900"/>
              </a:spcBef>
              <a:spcAft>
                <a:spcPts val="0"/>
              </a:spcAft>
              <a:buNone/>
            </a:pPr>
            <a:endParaRPr sz="1300" dirty="0">
              <a:solidFill>
                <a:schemeClr val="tx1"/>
              </a:solidFill>
              <a:latin typeface="Raleway" pitchFamily="2" charset="77"/>
              <a:sym typeface="Arial"/>
            </a:endParaRPr>
          </a:p>
          <a:p>
            <a:pPr marL="342900" lvl="0" indent="-247650" algn="l" rtl="0">
              <a:lnSpc>
                <a:spcPct val="100000"/>
              </a:lnSpc>
              <a:spcBef>
                <a:spcPts val="900"/>
              </a:spcBef>
              <a:spcAft>
                <a:spcPts val="0"/>
              </a:spcAft>
              <a:buClr>
                <a:srgbClr val="555A50"/>
              </a:buClr>
              <a:buSzPts val="1300"/>
              <a:buFont typeface="Arial"/>
              <a:buChar char="●"/>
            </a:pPr>
            <a:r>
              <a:rPr lang="en" sz="1300" dirty="0">
                <a:solidFill>
                  <a:schemeClr val="tx1"/>
                </a:solidFill>
                <a:latin typeface="Raleway" pitchFamily="2" charset="77"/>
                <a:sym typeface="Arial"/>
              </a:rPr>
              <a:t>The mutually exclusive alternatives are S60 (ICE), S60(PHEV), XC40 Pure electric(BEV) by Volvo.</a:t>
            </a:r>
            <a:endParaRPr sz="1300" dirty="0">
              <a:solidFill>
                <a:schemeClr val="tx1"/>
              </a:solidFill>
              <a:latin typeface="Raleway" pitchFamily="2" charset="77"/>
              <a:sym typeface="Arial"/>
            </a:endParaRPr>
          </a:p>
          <a:p>
            <a:pPr marL="342900" lvl="0" indent="0" algn="l" rtl="0">
              <a:lnSpc>
                <a:spcPct val="100000"/>
              </a:lnSpc>
              <a:spcBef>
                <a:spcPts val="900"/>
              </a:spcBef>
              <a:spcAft>
                <a:spcPts val="0"/>
              </a:spcAft>
              <a:buNone/>
            </a:pPr>
            <a:endParaRPr sz="1300" dirty="0">
              <a:solidFill>
                <a:schemeClr val="tx1"/>
              </a:solidFill>
              <a:latin typeface="Raleway" pitchFamily="2" charset="77"/>
              <a:sym typeface="Arial"/>
            </a:endParaRPr>
          </a:p>
          <a:p>
            <a:pPr marL="342900" lvl="0" indent="-247650" algn="l" rtl="0">
              <a:lnSpc>
                <a:spcPct val="100000"/>
              </a:lnSpc>
              <a:spcBef>
                <a:spcPts val="900"/>
              </a:spcBef>
              <a:spcAft>
                <a:spcPts val="0"/>
              </a:spcAft>
              <a:buClr>
                <a:srgbClr val="555A50"/>
              </a:buClr>
              <a:buSzPts val="1300"/>
              <a:buFont typeface="Arial"/>
              <a:buChar char="●"/>
            </a:pPr>
            <a:r>
              <a:rPr lang="en" sz="1300" dirty="0">
                <a:solidFill>
                  <a:schemeClr val="tx1"/>
                </a:solidFill>
                <a:latin typeface="Raleway" pitchFamily="2" charset="77"/>
                <a:sym typeface="Arial"/>
              </a:rPr>
              <a:t>Utilized the data from the past and current and forecasted the future data to compare and identify the best alternative.</a:t>
            </a:r>
            <a:endParaRPr sz="1300" dirty="0">
              <a:solidFill>
                <a:schemeClr val="tx1"/>
              </a:solidFill>
              <a:latin typeface="Raleway" pitchFamily="2" charset="77"/>
              <a:sym typeface="Arial"/>
            </a:endParaRPr>
          </a:p>
        </p:txBody>
      </p:sp>
      <p:pic>
        <p:nvPicPr>
          <p:cNvPr id="71" name="Google Shape;71;p15"/>
          <p:cNvPicPr preferRelativeResize="0"/>
          <p:nvPr/>
        </p:nvPicPr>
        <p:blipFill>
          <a:blip r:embed="rId3">
            <a:alphaModFix/>
          </a:blip>
          <a:stretch>
            <a:fillRect/>
          </a:stretch>
        </p:blipFill>
        <p:spPr>
          <a:xfrm>
            <a:off x="7057000" y="3400776"/>
            <a:ext cx="1532027" cy="15320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529325" y="360476"/>
            <a:ext cx="7927500" cy="591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Arial"/>
              <a:buNone/>
            </a:pPr>
            <a:r>
              <a:rPr lang="en" sz="1800" b="1" dirty="0">
                <a:latin typeface="Raleway" pitchFamily="2" charset="77"/>
              </a:rPr>
              <a:t>Key cost variables - overview</a:t>
            </a:r>
            <a:endParaRPr sz="1800" b="1" dirty="0">
              <a:latin typeface="Raleway" pitchFamily="2" charset="77"/>
            </a:endParaRPr>
          </a:p>
        </p:txBody>
      </p:sp>
      <p:graphicFrame>
        <p:nvGraphicFramePr>
          <p:cNvPr id="77" name="Google Shape;77;p16"/>
          <p:cNvGraphicFramePr/>
          <p:nvPr>
            <p:extLst>
              <p:ext uri="{D42A27DB-BD31-4B8C-83A1-F6EECF244321}">
                <p14:modId xmlns:p14="http://schemas.microsoft.com/office/powerpoint/2010/main" val="428613071"/>
              </p:ext>
            </p:extLst>
          </p:nvPr>
        </p:nvGraphicFramePr>
        <p:xfrm>
          <a:off x="1494844" y="976696"/>
          <a:ext cx="5954616" cy="3806328"/>
        </p:xfrm>
        <a:graphic>
          <a:graphicData uri="http://schemas.openxmlformats.org/drawingml/2006/table">
            <a:tbl>
              <a:tblPr>
                <a:noFill/>
                <a:tableStyleId>{A33A41BD-A9AB-4C61-9D3B-519AE6A81B6F}</a:tableStyleId>
              </a:tblPr>
              <a:tblGrid>
                <a:gridCol w="2187077">
                  <a:extLst>
                    <a:ext uri="{9D8B030D-6E8A-4147-A177-3AD203B41FA5}">
                      <a16:colId xmlns:a16="http://schemas.microsoft.com/office/drawing/2014/main" val="20000"/>
                    </a:ext>
                  </a:extLst>
                </a:gridCol>
                <a:gridCol w="1184028">
                  <a:extLst>
                    <a:ext uri="{9D8B030D-6E8A-4147-A177-3AD203B41FA5}">
                      <a16:colId xmlns:a16="http://schemas.microsoft.com/office/drawing/2014/main" val="20001"/>
                    </a:ext>
                  </a:extLst>
                </a:gridCol>
                <a:gridCol w="1352165">
                  <a:extLst>
                    <a:ext uri="{9D8B030D-6E8A-4147-A177-3AD203B41FA5}">
                      <a16:colId xmlns:a16="http://schemas.microsoft.com/office/drawing/2014/main" val="20002"/>
                    </a:ext>
                  </a:extLst>
                </a:gridCol>
                <a:gridCol w="1231346">
                  <a:extLst>
                    <a:ext uri="{9D8B030D-6E8A-4147-A177-3AD203B41FA5}">
                      <a16:colId xmlns:a16="http://schemas.microsoft.com/office/drawing/2014/main" val="20003"/>
                    </a:ext>
                  </a:extLst>
                </a:gridCol>
              </a:tblGrid>
              <a:tr h="336618">
                <a:tc>
                  <a:txBody>
                    <a:bodyPr/>
                    <a:lstStyle/>
                    <a:p>
                      <a:pPr marL="0" lvl="0" indent="0" algn="l" rtl="0">
                        <a:lnSpc>
                          <a:spcPct val="115000"/>
                        </a:lnSpc>
                        <a:spcBef>
                          <a:spcPts val="0"/>
                        </a:spcBef>
                        <a:spcAft>
                          <a:spcPts val="0"/>
                        </a:spcAft>
                        <a:buNone/>
                      </a:pPr>
                      <a:r>
                        <a:rPr lang="en" sz="1400" b="1" dirty="0">
                          <a:solidFill>
                            <a:srgbClr val="FFFFFF"/>
                          </a:solidFill>
                        </a:rPr>
                        <a:t>Car</a:t>
                      </a:r>
                      <a:endParaRPr sz="1400" b="1" dirty="0">
                        <a:solidFill>
                          <a:srgbClr val="FFFFFF"/>
                        </a:solidFill>
                      </a:endParaRPr>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2F5496"/>
                    </a:solidFill>
                  </a:tcPr>
                </a:tc>
                <a:tc>
                  <a:txBody>
                    <a:bodyPr/>
                    <a:lstStyle/>
                    <a:p>
                      <a:pPr marL="0" lvl="0" indent="0" algn="ctr" rtl="0">
                        <a:lnSpc>
                          <a:spcPct val="115000"/>
                        </a:lnSpc>
                        <a:spcBef>
                          <a:spcPts val="0"/>
                        </a:spcBef>
                        <a:spcAft>
                          <a:spcPts val="0"/>
                        </a:spcAft>
                        <a:buNone/>
                      </a:pPr>
                      <a:r>
                        <a:rPr lang="en" sz="1400" b="1">
                          <a:solidFill>
                            <a:srgbClr val="FFFFFF"/>
                          </a:solidFill>
                        </a:rPr>
                        <a:t>Volvo S60 ICE</a:t>
                      </a:r>
                      <a:endParaRPr sz="1400" b="1">
                        <a:solidFill>
                          <a:srgbClr val="FFFFFF"/>
                        </a:solidFill>
                      </a:endParaRPr>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2F5496"/>
                    </a:solidFill>
                  </a:tcPr>
                </a:tc>
                <a:tc>
                  <a:txBody>
                    <a:bodyPr/>
                    <a:lstStyle/>
                    <a:p>
                      <a:pPr marL="0" lvl="0" indent="0" algn="ctr" rtl="0">
                        <a:lnSpc>
                          <a:spcPct val="115000"/>
                        </a:lnSpc>
                        <a:spcBef>
                          <a:spcPts val="0"/>
                        </a:spcBef>
                        <a:spcAft>
                          <a:spcPts val="0"/>
                        </a:spcAft>
                        <a:buNone/>
                      </a:pPr>
                      <a:r>
                        <a:rPr lang="en" sz="1400" b="1">
                          <a:solidFill>
                            <a:srgbClr val="FFFFFF"/>
                          </a:solidFill>
                        </a:rPr>
                        <a:t>Volvo S60 PHEV</a:t>
                      </a:r>
                      <a:endParaRPr sz="1400" b="1">
                        <a:solidFill>
                          <a:srgbClr val="FFFFFF"/>
                        </a:solidFill>
                      </a:endParaRPr>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2F5496"/>
                    </a:solidFill>
                  </a:tcPr>
                </a:tc>
                <a:tc>
                  <a:txBody>
                    <a:bodyPr/>
                    <a:lstStyle/>
                    <a:p>
                      <a:pPr marL="0" lvl="0" indent="0" algn="ctr" rtl="0">
                        <a:lnSpc>
                          <a:spcPct val="115000"/>
                        </a:lnSpc>
                        <a:spcBef>
                          <a:spcPts val="0"/>
                        </a:spcBef>
                        <a:spcAft>
                          <a:spcPts val="0"/>
                        </a:spcAft>
                        <a:buNone/>
                      </a:pPr>
                      <a:r>
                        <a:rPr lang="en" sz="1400" b="1">
                          <a:solidFill>
                            <a:srgbClr val="FFFFFF"/>
                          </a:solidFill>
                        </a:rPr>
                        <a:t>Volvo XC40 EV</a:t>
                      </a:r>
                      <a:endParaRPr sz="1400" b="1">
                        <a:solidFill>
                          <a:srgbClr val="FFFFFF"/>
                        </a:solidFill>
                      </a:endParaRPr>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2F5496"/>
                    </a:solidFill>
                  </a:tcPr>
                </a:tc>
                <a:extLst>
                  <a:ext uri="{0D108BD9-81ED-4DB2-BD59-A6C34878D82A}">
                    <a16:rowId xmlns:a16="http://schemas.microsoft.com/office/drawing/2014/main" val="10000"/>
                  </a:ext>
                </a:extLst>
              </a:tr>
              <a:tr h="331756">
                <a:tc>
                  <a:txBody>
                    <a:bodyPr/>
                    <a:lstStyle/>
                    <a:p>
                      <a:pPr marL="0" lvl="0" indent="0" algn="ctr" rtl="0">
                        <a:lnSpc>
                          <a:spcPct val="115000"/>
                        </a:lnSpc>
                        <a:spcBef>
                          <a:spcPts val="0"/>
                        </a:spcBef>
                        <a:spcAft>
                          <a:spcPts val="0"/>
                        </a:spcAft>
                        <a:buNone/>
                      </a:pPr>
                      <a:r>
                        <a:rPr lang="en" sz="1200" b="1"/>
                        <a:t>Total Car Price</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$ 42,295.00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$ 48,919.00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$ 53,990.00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1"/>
                  </a:ext>
                </a:extLst>
              </a:tr>
              <a:tr h="331756">
                <a:tc>
                  <a:txBody>
                    <a:bodyPr/>
                    <a:lstStyle/>
                    <a:p>
                      <a:pPr marL="0" lvl="0" indent="0" algn="ctr" rtl="0">
                        <a:lnSpc>
                          <a:spcPct val="115000"/>
                        </a:lnSpc>
                        <a:spcBef>
                          <a:spcPts val="0"/>
                        </a:spcBef>
                        <a:spcAft>
                          <a:spcPts val="0"/>
                        </a:spcAft>
                        <a:buNone/>
                      </a:pPr>
                      <a:r>
                        <a:rPr lang="en" sz="1200" b="1"/>
                        <a:t>Tax incentive</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 -</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$ 5,419.00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$ 12,000.00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2"/>
                  </a:ext>
                </a:extLst>
              </a:tr>
              <a:tr h="331756">
                <a:tc>
                  <a:txBody>
                    <a:bodyPr/>
                    <a:lstStyle/>
                    <a:p>
                      <a:pPr marL="0" lvl="0" indent="0" algn="ctr" rtl="0">
                        <a:lnSpc>
                          <a:spcPct val="115000"/>
                        </a:lnSpc>
                        <a:spcBef>
                          <a:spcPts val="0"/>
                        </a:spcBef>
                        <a:spcAft>
                          <a:spcPts val="0"/>
                        </a:spcAft>
                        <a:buNone/>
                      </a:pPr>
                      <a:r>
                        <a:rPr lang="en" sz="1200" b="1"/>
                        <a:t>Sales Tax</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$ 3,172.13</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$ 3,668.93</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$ 4,049.25</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3"/>
                  </a:ext>
                </a:extLst>
              </a:tr>
              <a:tr h="331756">
                <a:tc>
                  <a:txBody>
                    <a:bodyPr/>
                    <a:lstStyle/>
                    <a:p>
                      <a:pPr marL="0" lvl="0" indent="0" algn="ctr" rtl="0">
                        <a:lnSpc>
                          <a:spcPct val="115000"/>
                        </a:lnSpc>
                        <a:spcBef>
                          <a:spcPts val="0"/>
                        </a:spcBef>
                        <a:spcAft>
                          <a:spcPts val="0"/>
                        </a:spcAft>
                        <a:buNone/>
                      </a:pPr>
                      <a:r>
                        <a:rPr lang="en" sz="1200" b="1"/>
                        <a:t>Total Cash Price</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$ 45,467.13</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$ 47,168.93</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$ 46,039.25</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4"/>
                  </a:ext>
                </a:extLst>
              </a:tr>
              <a:tr h="331756">
                <a:tc>
                  <a:txBody>
                    <a:bodyPr/>
                    <a:lstStyle/>
                    <a:p>
                      <a:pPr marL="0" lvl="0" indent="0" algn="ctr" rtl="0">
                        <a:lnSpc>
                          <a:spcPct val="115000"/>
                        </a:lnSpc>
                        <a:spcBef>
                          <a:spcPts val="0"/>
                        </a:spcBef>
                        <a:spcAft>
                          <a:spcPts val="0"/>
                        </a:spcAft>
                        <a:buNone/>
                      </a:pPr>
                      <a:r>
                        <a:rPr lang="en" sz="1200" b="1"/>
                        <a:t>Gas mileage(mpg)</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25</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29.3</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5"/>
                  </a:ext>
                </a:extLst>
              </a:tr>
              <a:tr h="545293">
                <a:tc>
                  <a:txBody>
                    <a:bodyPr/>
                    <a:lstStyle/>
                    <a:p>
                      <a:pPr marL="0" lvl="0" indent="0" algn="ctr" rtl="0">
                        <a:lnSpc>
                          <a:spcPct val="115000"/>
                        </a:lnSpc>
                        <a:spcBef>
                          <a:spcPts val="0"/>
                        </a:spcBef>
                        <a:spcAft>
                          <a:spcPts val="0"/>
                        </a:spcAft>
                        <a:buNone/>
                      </a:pPr>
                      <a:r>
                        <a:rPr lang="en" sz="1200" b="1"/>
                        <a:t>Electric mileage (kWh per mile)</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0</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0.047</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0.43</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6"/>
                  </a:ext>
                </a:extLst>
              </a:tr>
              <a:tr h="331756">
                <a:tc rowSpan="2">
                  <a:txBody>
                    <a:bodyPr/>
                    <a:lstStyle/>
                    <a:p>
                      <a:pPr marL="0" lvl="0" indent="0" algn="ctr" rtl="0">
                        <a:lnSpc>
                          <a:spcPct val="115000"/>
                        </a:lnSpc>
                        <a:spcBef>
                          <a:spcPts val="0"/>
                        </a:spcBef>
                        <a:spcAft>
                          <a:spcPts val="0"/>
                        </a:spcAft>
                        <a:buNone/>
                      </a:pPr>
                      <a:r>
                        <a:rPr lang="en" sz="1200" b="1"/>
                        <a:t>Fuel Prices in current year</a:t>
                      </a:r>
                      <a:endParaRPr sz="12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3"/>
                    </a:solidFill>
                  </a:tcPr>
                </a:tc>
                <a:tc>
                  <a:txBody>
                    <a:bodyPr/>
                    <a:lstStyle/>
                    <a:p>
                      <a:pPr marL="0" lvl="0" indent="0" algn="ctr" rtl="0">
                        <a:lnSpc>
                          <a:spcPct val="115000"/>
                        </a:lnSpc>
                        <a:spcBef>
                          <a:spcPts val="0"/>
                        </a:spcBef>
                        <a:spcAft>
                          <a:spcPts val="0"/>
                        </a:spcAft>
                        <a:buNone/>
                      </a:pPr>
                      <a:r>
                        <a:rPr lang="en" sz="1200"/>
                        <a:t>$ 4.07</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$ 4.07</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7"/>
                  </a:ext>
                </a:extLst>
              </a:tr>
              <a:tr h="331756">
                <a:tc vMerge="1">
                  <a:txBody>
                    <a:bodyPr/>
                    <a:lstStyle/>
                    <a:p>
                      <a:endParaRPr lang="en-US"/>
                    </a:p>
                  </a:txBody>
                  <a:tcPr/>
                </a:tc>
                <a:tc>
                  <a:txBody>
                    <a:bodyPr/>
                    <a:lstStyle/>
                    <a:p>
                      <a:pPr marL="0" lvl="0" indent="0" algn="ctr" rtl="0">
                        <a:spcBef>
                          <a:spcPts val="0"/>
                        </a:spcBef>
                        <a:spcAft>
                          <a:spcPts val="0"/>
                        </a:spcAft>
                        <a:buNone/>
                      </a:pPr>
                      <a:r>
                        <a:rPr lang="en" sz="1200"/>
                        <a:t>$ -</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$ 0.1331</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CC"/>
                    </a:solidFill>
                  </a:tcPr>
                </a:tc>
                <a:tc>
                  <a:txBody>
                    <a:bodyPr/>
                    <a:lstStyle/>
                    <a:p>
                      <a:pPr marL="0" lvl="0" indent="0" algn="ctr" rtl="0">
                        <a:lnSpc>
                          <a:spcPct val="115000"/>
                        </a:lnSpc>
                        <a:spcBef>
                          <a:spcPts val="0"/>
                        </a:spcBef>
                        <a:spcAft>
                          <a:spcPts val="0"/>
                        </a:spcAft>
                        <a:buNone/>
                      </a:pPr>
                      <a:r>
                        <a:rPr lang="en" sz="1200"/>
                        <a:t>$ 0.1331</a:t>
                      </a:r>
                      <a:endParaRPr sz="12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CC"/>
                    </a:solidFill>
                  </a:tcPr>
                </a:tc>
                <a:extLst>
                  <a:ext uri="{0D108BD9-81ED-4DB2-BD59-A6C34878D82A}">
                    <a16:rowId xmlns:a16="http://schemas.microsoft.com/office/drawing/2014/main" val="10008"/>
                  </a:ext>
                </a:extLst>
              </a:tr>
              <a:tr h="331756">
                <a:tc>
                  <a:txBody>
                    <a:bodyPr/>
                    <a:lstStyle/>
                    <a:p>
                      <a:pPr marL="0" lvl="0" indent="0" algn="ctr" rtl="0">
                        <a:lnSpc>
                          <a:spcPct val="115000"/>
                        </a:lnSpc>
                        <a:spcBef>
                          <a:spcPts val="0"/>
                        </a:spcBef>
                        <a:spcAft>
                          <a:spcPts val="0"/>
                        </a:spcAft>
                        <a:buNone/>
                      </a:pPr>
                      <a:r>
                        <a:rPr lang="en" sz="1200" b="1"/>
                        <a:t>Interest Rate</a:t>
                      </a:r>
                      <a:endParaRPr sz="1200" b="1"/>
                    </a:p>
                  </a:txBody>
                  <a:tcPr marL="21425" marR="21425" marT="68575" marB="6857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C5E0B3"/>
                    </a:solidFill>
                  </a:tcPr>
                </a:tc>
                <a:tc gridSpan="3">
                  <a:txBody>
                    <a:bodyPr/>
                    <a:lstStyle/>
                    <a:p>
                      <a:pPr marL="0" lvl="0" indent="0" algn="ctr" rtl="0">
                        <a:lnSpc>
                          <a:spcPct val="115000"/>
                        </a:lnSpc>
                        <a:spcBef>
                          <a:spcPts val="0"/>
                        </a:spcBef>
                        <a:spcAft>
                          <a:spcPts val="0"/>
                        </a:spcAft>
                        <a:buNone/>
                      </a:pPr>
                      <a:r>
                        <a:rPr lang="en" sz="1200" dirty="0"/>
                        <a:t>4.16%</a:t>
                      </a:r>
                      <a:endParaRPr sz="1200" dirty="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FCC"/>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545658" y="399753"/>
            <a:ext cx="5658000" cy="816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400"/>
              <a:buFont typeface="Arial"/>
              <a:buNone/>
            </a:pPr>
            <a:r>
              <a:rPr lang="en" sz="2300" b="1" dirty="0">
                <a:latin typeface="Raleway" pitchFamily="2" charset="77"/>
              </a:rPr>
              <a:t>Costs overview</a:t>
            </a:r>
            <a:endParaRPr sz="2300" b="1" dirty="0">
              <a:latin typeface="Raleway" pitchFamily="2" charset="77"/>
            </a:endParaRPr>
          </a:p>
        </p:txBody>
      </p:sp>
      <p:sp>
        <p:nvSpPr>
          <p:cNvPr id="83" name="Google Shape;83;p17"/>
          <p:cNvSpPr txBox="1">
            <a:spLocks noGrp="1"/>
          </p:cNvSpPr>
          <p:nvPr>
            <p:ph type="body" idx="1"/>
          </p:nvPr>
        </p:nvSpPr>
        <p:spPr>
          <a:xfrm>
            <a:off x="822956" y="1007213"/>
            <a:ext cx="7463100" cy="3236400"/>
          </a:xfrm>
          <a:prstGeom prst="rect">
            <a:avLst/>
          </a:prstGeom>
          <a:noFill/>
          <a:ln>
            <a:noFill/>
          </a:ln>
        </p:spPr>
        <p:txBody>
          <a:bodyPr spcFirstLastPara="1" wrap="square" lIns="68575" tIns="34275" rIns="68575" bIns="34275" anchor="t" anchorCtr="0">
            <a:noAutofit/>
          </a:bodyPr>
          <a:lstStyle/>
          <a:p>
            <a:pPr marL="342900" lvl="0" indent="-234950" algn="l" rtl="0">
              <a:lnSpc>
                <a:spcPct val="100000"/>
              </a:lnSpc>
              <a:spcBef>
                <a:spcPts val="800"/>
              </a:spcBef>
              <a:spcAft>
                <a:spcPts val="0"/>
              </a:spcAft>
              <a:buClr>
                <a:srgbClr val="262626"/>
              </a:buClr>
              <a:buSzPts val="1100"/>
              <a:buFont typeface="Raleway"/>
              <a:buChar char="●"/>
            </a:pPr>
            <a:r>
              <a:rPr lang="en" sz="1100" dirty="0">
                <a:solidFill>
                  <a:srgbClr val="262626"/>
                </a:solidFill>
                <a:latin typeface="Raleway"/>
                <a:ea typeface="Raleway"/>
                <a:cs typeface="Raleway"/>
                <a:sym typeface="Raleway"/>
              </a:rPr>
              <a:t>Major operating and maintenance costs considered are Fuel prices, Average maintenance and operating costs, License and registration fees, Average insurance fees, depreciation.</a:t>
            </a:r>
            <a:endParaRPr sz="1100" dirty="0">
              <a:solidFill>
                <a:srgbClr val="262626"/>
              </a:solidFill>
              <a:latin typeface="Raleway"/>
              <a:ea typeface="Raleway"/>
              <a:cs typeface="Raleway"/>
              <a:sym typeface="Raleway"/>
            </a:endParaRPr>
          </a:p>
          <a:p>
            <a:pPr marL="342900" lvl="0" indent="0" algn="l" rtl="0">
              <a:lnSpc>
                <a:spcPct val="100000"/>
              </a:lnSpc>
              <a:spcBef>
                <a:spcPts val="800"/>
              </a:spcBef>
              <a:spcAft>
                <a:spcPts val="0"/>
              </a:spcAft>
              <a:buNone/>
            </a:pPr>
            <a:endParaRPr sz="1100" dirty="0">
              <a:solidFill>
                <a:srgbClr val="262626"/>
              </a:solidFill>
              <a:latin typeface="Raleway"/>
              <a:ea typeface="Raleway"/>
              <a:cs typeface="Raleway"/>
              <a:sym typeface="Raleway"/>
            </a:endParaRPr>
          </a:p>
          <a:p>
            <a:pPr marL="342900" lvl="0" indent="-234950" algn="l" rtl="0">
              <a:lnSpc>
                <a:spcPct val="100000"/>
              </a:lnSpc>
              <a:spcBef>
                <a:spcPts val="800"/>
              </a:spcBef>
              <a:spcAft>
                <a:spcPts val="0"/>
              </a:spcAft>
              <a:buClr>
                <a:srgbClr val="262626"/>
              </a:buClr>
              <a:buSzPts val="1100"/>
              <a:buFont typeface="Raleway"/>
              <a:buChar char="●"/>
            </a:pPr>
            <a:r>
              <a:rPr lang="en" sz="1100" dirty="0">
                <a:solidFill>
                  <a:srgbClr val="262626"/>
                </a:solidFill>
                <a:latin typeface="Raleway"/>
                <a:ea typeface="Raleway"/>
                <a:cs typeface="Raleway"/>
                <a:sym typeface="Raleway"/>
              </a:rPr>
              <a:t>Forecasted the fuel(gasoline, electricity) costs using the average inflation rate % of the past decade.</a:t>
            </a:r>
            <a:endParaRPr sz="1100" dirty="0">
              <a:solidFill>
                <a:srgbClr val="262626"/>
              </a:solidFill>
              <a:latin typeface="Raleway"/>
              <a:ea typeface="Raleway"/>
              <a:cs typeface="Raleway"/>
              <a:sym typeface="Raleway"/>
            </a:endParaRPr>
          </a:p>
          <a:p>
            <a:pPr marL="342900" lvl="0" indent="0" algn="l" rtl="0">
              <a:lnSpc>
                <a:spcPct val="100000"/>
              </a:lnSpc>
              <a:spcBef>
                <a:spcPts val="800"/>
              </a:spcBef>
              <a:spcAft>
                <a:spcPts val="0"/>
              </a:spcAft>
              <a:buNone/>
            </a:pPr>
            <a:endParaRPr sz="1100" dirty="0">
              <a:solidFill>
                <a:srgbClr val="262626"/>
              </a:solidFill>
              <a:latin typeface="Raleway"/>
              <a:ea typeface="Raleway"/>
              <a:cs typeface="Raleway"/>
              <a:sym typeface="Raleway"/>
            </a:endParaRPr>
          </a:p>
          <a:p>
            <a:pPr marL="342900" lvl="0" indent="-234950" algn="l" rtl="0">
              <a:lnSpc>
                <a:spcPct val="100000"/>
              </a:lnSpc>
              <a:spcBef>
                <a:spcPts val="800"/>
              </a:spcBef>
              <a:spcAft>
                <a:spcPts val="0"/>
              </a:spcAft>
              <a:buClr>
                <a:srgbClr val="262626"/>
              </a:buClr>
              <a:buSzPts val="1100"/>
              <a:buFont typeface="Raleway"/>
              <a:buChar char="●"/>
            </a:pPr>
            <a:r>
              <a:rPr lang="en" sz="1100" dirty="0">
                <a:solidFill>
                  <a:srgbClr val="262626"/>
                </a:solidFill>
                <a:latin typeface="Raleway"/>
                <a:ea typeface="Raleway"/>
                <a:cs typeface="Raleway"/>
                <a:sym typeface="Raleway"/>
              </a:rPr>
              <a:t>Calculated the capital recovery costs, which served as our basis to calculate the annual equivalent cost of capital</a:t>
            </a:r>
            <a:endParaRPr sz="1100" dirty="0">
              <a:solidFill>
                <a:srgbClr val="262626"/>
              </a:solidFill>
              <a:latin typeface="Raleway"/>
              <a:ea typeface="Raleway"/>
              <a:cs typeface="Raleway"/>
              <a:sym typeface="Raleway"/>
            </a:endParaRPr>
          </a:p>
          <a:p>
            <a:pPr marL="342900" lvl="0" indent="0" algn="l" rtl="0">
              <a:lnSpc>
                <a:spcPct val="100000"/>
              </a:lnSpc>
              <a:spcBef>
                <a:spcPts val="800"/>
              </a:spcBef>
              <a:spcAft>
                <a:spcPts val="0"/>
              </a:spcAft>
              <a:buNone/>
            </a:pPr>
            <a:endParaRPr sz="1100" dirty="0">
              <a:solidFill>
                <a:srgbClr val="262626"/>
              </a:solidFill>
              <a:latin typeface="Raleway"/>
              <a:ea typeface="Raleway"/>
              <a:cs typeface="Raleway"/>
              <a:sym typeface="Raleway"/>
            </a:endParaRPr>
          </a:p>
          <a:p>
            <a:pPr marL="342900" lvl="0" indent="-234950" algn="l" rtl="0">
              <a:lnSpc>
                <a:spcPct val="100000"/>
              </a:lnSpc>
              <a:spcBef>
                <a:spcPts val="800"/>
              </a:spcBef>
              <a:spcAft>
                <a:spcPts val="0"/>
              </a:spcAft>
              <a:buClr>
                <a:srgbClr val="262626"/>
              </a:buClr>
              <a:buSzPts val="1100"/>
              <a:buFont typeface="Raleway"/>
              <a:buChar char="●"/>
            </a:pPr>
            <a:r>
              <a:rPr lang="en" sz="1100" dirty="0">
                <a:solidFill>
                  <a:srgbClr val="262626"/>
                </a:solidFill>
                <a:latin typeface="Raleway"/>
                <a:ea typeface="Raleway"/>
                <a:cs typeface="Raleway"/>
                <a:sym typeface="Raleway"/>
              </a:rPr>
              <a:t>Calculated the interest payments to determine the loan-payment aspect for ownership costs.</a:t>
            </a:r>
            <a:br>
              <a:rPr lang="en" sz="1100" dirty="0">
                <a:solidFill>
                  <a:srgbClr val="262626"/>
                </a:solidFill>
                <a:latin typeface="Raleway"/>
                <a:ea typeface="Raleway"/>
                <a:cs typeface="Raleway"/>
                <a:sym typeface="Raleway"/>
              </a:rPr>
            </a:br>
            <a:endParaRPr sz="1100" dirty="0">
              <a:solidFill>
                <a:srgbClr val="262626"/>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38944" y="107438"/>
            <a:ext cx="7728000" cy="577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sz="2200" dirty="0"/>
              <a:t>Economic analysis</a:t>
            </a:r>
            <a:endParaRPr sz="2200" dirty="0"/>
          </a:p>
        </p:txBody>
      </p:sp>
      <p:sp>
        <p:nvSpPr>
          <p:cNvPr id="89" name="Google Shape;89;p18"/>
          <p:cNvSpPr txBox="1">
            <a:spLocks noGrp="1"/>
          </p:cNvSpPr>
          <p:nvPr>
            <p:ph type="body" idx="1"/>
          </p:nvPr>
        </p:nvSpPr>
        <p:spPr>
          <a:xfrm>
            <a:off x="544925" y="872925"/>
            <a:ext cx="7016100" cy="658200"/>
          </a:xfrm>
          <a:prstGeom prst="rect">
            <a:avLst/>
          </a:prstGeom>
        </p:spPr>
        <p:txBody>
          <a:bodyPr spcFirstLastPara="1" wrap="square" lIns="0" tIns="34275" rIns="0" bIns="34275" anchor="t" anchorCtr="0">
            <a:normAutofit/>
          </a:bodyPr>
          <a:lstStyle/>
          <a:p>
            <a:pPr marL="342900" lvl="0" indent="-215900" algn="l" rtl="0">
              <a:spcBef>
                <a:spcPts val="900"/>
              </a:spcBef>
              <a:spcAft>
                <a:spcPts val="0"/>
              </a:spcAft>
              <a:buSzPts val="800"/>
              <a:buFont typeface="Arial"/>
              <a:buChar char="➢"/>
            </a:pPr>
            <a:r>
              <a:rPr lang="en" sz="1200">
                <a:latin typeface="Arial"/>
                <a:ea typeface="Arial"/>
                <a:cs typeface="Arial"/>
                <a:sym typeface="Arial"/>
              </a:rPr>
              <a:t>Calculated average inflation rate over the analysis period using the formula F=P(1+f)N to estimate the future fuel prices based on historical data. </a:t>
            </a:r>
            <a:endParaRPr sz="1200">
              <a:latin typeface="Arial"/>
              <a:ea typeface="Arial"/>
              <a:cs typeface="Arial"/>
              <a:sym typeface="Arial"/>
            </a:endParaRPr>
          </a:p>
        </p:txBody>
      </p:sp>
      <p:graphicFrame>
        <p:nvGraphicFramePr>
          <p:cNvPr id="90" name="Google Shape;90;p18"/>
          <p:cNvGraphicFramePr/>
          <p:nvPr>
            <p:extLst>
              <p:ext uri="{D42A27DB-BD31-4B8C-83A1-F6EECF244321}">
                <p14:modId xmlns:p14="http://schemas.microsoft.com/office/powerpoint/2010/main" val="3646835479"/>
              </p:ext>
            </p:extLst>
          </p:nvPr>
        </p:nvGraphicFramePr>
        <p:xfrm>
          <a:off x="544931" y="1653842"/>
          <a:ext cx="3788750" cy="2319578"/>
        </p:xfrm>
        <a:graphic>
          <a:graphicData uri="http://schemas.openxmlformats.org/drawingml/2006/table">
            <a:tbl>
              <a:tblPr>
                <a:noFill/>
                <a:tableStyleId>{B9C91758-B781-4844-A507-EEF6E094BF78}</a:tableStyleId>
              </a:tblPr>
              <a:tblGrid>
                <a:gridCol w="2378650">
                  <a:extLst>
                    <a:ext uri="{9D8B030D-6E8A-4147-A177-3AD203B41FA5}">
                      <a16:colId xmlns:a16="http://schemas.microsoft.com/office/drawing/2014/main" val="20000"/>
                    </a:ext>
                  </a:extLst>
                </a:gridCol>
                <a:gridCol w="1410100">
                  <a:extLst>
                    <a:ext uri="{9D8B030D-6E8A-4147-A177-3AD203B41FA5}">
                      <a16:colId xmlns:a16="http://schemas.microsoft.com/office/drawing/2014/main" val="20001"/>
                    </a:ext>
                  </a:extLst>
                </a:gridCol>
              </a:tblGrid>
              <a:tr h="300825">
                <a:tc gridSpan="2">
                  <a:txBody>
                    <a:bodyPr/>
                    <a:lstStyle/>
                    <a:p>
                      <a:pPr marL="0" lvl="0" indent="0" algn="ctr" rtl="0">
                        <a:lnSpc>
                          <a:spcPct val="115000"/>
                        </a:lnSpc>
                        <a:spcBef>
                          <a:spcPts val="0"/>
                        </a:spcBef>
                        <a:spcAft>
                          <a:spcPts val="0"/>
                        </a:spcAft>
                        <a:buNone/>
                      </a:pPr>
                      <a:r>
                        <a:rPr lang="en" sz="1200" b="1" dirty="0"/>
                        <a:t>Forecasting fuel prices(dollars per gallon)</a:t>
                      </a:r>
                      <a:endParaRPr sz="1200" b="1" dirty="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6D9EEB"/>
                    </a:solidFill>
                  </a:tcPr>
                </a:tc>
                <a:tc hMerge="1">
                  <a:txBody>
                    <a:bodyPr/>
                    <a:lstStyle/>
                    <a:p>
                      <a:endParaRPr lang="en-US"/>
                    </a:p>
                  </a:txBody>
                  <a:tcPr/>
                </a:tc>
                <a:extLst>
                  <a:ext uri="{0D108BD9-81ED-4DB2-BD59-A6C34878D82A}">
                    <a16:rowId xmlns:a16="http://schemas.microsoft.com/office/drawing/2014/main" val="10000"/>
                  </a:ext>
                </a:extLst>
              </a:tr>
              <a:tr h="333050">
                <a:tc>
                  <a:txBody>
                    <a:bodyPr/>
                    <a:lstStyle/>
                    <a:p>
                      <a:pPr marL="0" lvl="0" indent="0" algn="ctr" rtl="0">
                        <a:lnSpc>
                          <a:spcPct val="115000"/>
                        </a:lnSpc>
                        <a:spcBef>
                          <a:spcPts val="0"/>
                        </a:spcBef>
                        <a:spcAft>
                          <a:spcPts val="0"/>
                        </a:spcAft>
                        <a:buNone/>
                      </a:pPr>
                      <a:r>
                        <a:rPr lang="en" sz="1100" b="1" dirty="0"/>
                        <a:t>Initial Value(P) - Year 2010</a:t>
                      </a:r>
                      <a:endParaRPr sz="1100" b="1" dirty="0"/>
                    </a:p>
                    <a:p>
                      <a:pPr marL="0" lvl="0" indent="0" algn="ctr" rtl="0">
                        <a:lnSpc>
                          <a:spcPct val="115000"/>
                        </a:lnSpc>
                        <a:spcBef>
                          <a:spcPts val="0"/>
                        </a:spcBef>
                        <a:spcAft>
                          <a:spcPts val="0"/>
                        </a:spcAft>
                        <a:buNone/>
                      </a:pPr>
                      <a:r>
                        <a:rPr lang="en" sz="1100" b="1" dirty="0"/>
                        <a:t>(period 0)</a:t>
                      </a:r>
                      <a:endParaRPr sz="1100" b="1" dirty="0"/>
                    </a:p>
                  </a:txBody>
                  <a:tcPr marL="19050" marR="19050" marT="0" marB="0" anchor="b">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100"/>
                        <a:t>$ 3.14</a:t>
                      </a:r>
                      <a:endParaRPr sz="110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33050">
                <a:tc>
                  <a:txBody>
                    <a:bodyPr/>
                    <a:lstStyle/>
                    <a:p>
                      <a:pPr marL="0" lvl="0" indent="0" algn="ctr" rtl="0">
                        <a:lnSpc>
                          <a:spcPct val="115000"/>
                        </a:lnSpc>
                        <a:spcBef>
                          <a:spcPts val="0"/>
                        </a:spcBef>
                        <a:spcAft>
                          <a:spcPts val="0"/>
                        </a:spcAft>
                        <a:buNone/>
                      </a:pPr>
                      <a:r>
                        <a:rPr lang="en" sz="1100" b="1" dirty="0"/>
                        <a:t>Latest Value(F) - Year 2021</a:t>
                      </a:r>
                      <a:endParaRPr sz="1100" b="1" dirty="0"/>
                    </a:p>
                    <a:p>
                      <a:pPr marL="0" lvl="0" indent="0" algn="ctr" rtl="0">
                        <a:lnSpc>
                          <a:spcPct val="115000"/>
                        </a:lnSpc>
                        <a:spcBef>
                          <a:spcPts val="0"/>
                        </a:spcBef>
                        <a:spcAft>
                          <a:spcPts val="0"/>
                        </a:spcAft>
                        <a:buNone/>
                      </a:pPr>
                      <a:r>
                        <a:rPr lang="en" sz="1100" b="1" dirty="0"/>
                        <a:t>(period 11)</a:t>
                      </a:r>
                      <a:endParaRPr sz="1100" b="1" dirty="0"/>
                    </a:p>
                  </a:txBody>
                  <a:tcPr marL="19050" marR="19050" marT="0" marB="0" anchor="b">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100"/>
                        <a:t>$ 4.07</a:t>
                      </a:r>
                      <a:endParaRPr sz="110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00825">
                <a:tc>
                  <a:txBody>
                    <a:bodyPr/>
                    <a:lstStyle/>
                    <a:p>
                      <a:pPr marL="0" lvl="0" indent="0" algn="ctr" rtl="0">
                        <a:lnSpc>
                          <a:spcPct val="115000"/>
                        </a:lnSpc>
                        <a:spcBef>
                          <a:spcPts val="0"/>
                        </a:spcBef>
                        <a:spcAft>
                          <a:spcPts val="0"/>
                        </a:spcAft>
                        <a:buNone/>
                      </a:pPr>
                      <a:r>
                        <a:rPr lang="en" sz="1100" b="1" dirty="0"/>
                        <a:t>Initial </a:t>
                      </a:r>
                      <a:r>
                        <a:rPr lang="en" sz="1100" b="1" dirty="0" err="1"/>
                        <a:t>val</a:t>
                      </a:r>
                      <a:r>
                        <a:rPr lang="en" sz="1100" b="1" dirty="0"/>
                        <a:t>/Latest Val</a:t>
                      </a:r>
                      <a:endParaRPr sz="1100" b="1" dirty="0"/>
                    </a:p>
                  </a:txBody>
                  <a:tcPr marL="19050" marR="19050" marT="0" marB="0" anchor="b">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100" dirty="0"/>
                        <a:t>$1.29637</a:t>
                      </a:r>
                      <a:endParaRPr sz="1100" dirty="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09325">
                <a:tc>
                  <a:txBody>
                    <a:bodyPr/>
                    <a:lstStyle/>
                    <a:p>
                      <a:pPr marL="0" lvl="0" indent="0" algn="ctr" rtl="0">
                        <a:lnSpc>
                          <a:spcPct val="115000"/>
                        </a:lnSpc>
                        <a:spcBef>
                          <a:spcPts val="0"/>
                        </a:spcBef>
                        <a:spcAft>
                          <a:spcPts val="0"/>
                        </a:spcAft>
                        <a:buNone/>
                      </a:pPr>
                      <a:r>
                        <a:rPr lang="en" sz="1100" b="1" dirty="0"/>
                        <a:t>Solving LHS of </a:t>
                      </a:r>
                      <a:r>
                        <a:rPr lang="en" sz="1100" b="1" dirty="0" err="1"/>
                        <a:t>eqn</a:t>
                      </a:r>
                      <a:r>
                        <a:rPr lang="en" sz="1100" b="1" dirty="0"/>
                        <a:t> using log </a:t>
                      </a:r>
                      <a:r>
                        <a:rPr lang="en" sz="1100" b="1" dirty="0" err="1"/>
                        <a:t>fn</a:t>
                      </a:r>
                      <a:endParaRPr sz="1100" b="1" dirty="0"/>
                    </a:p>
                  </a:txBody>
                  <a:tcPr marL="19050" marR="19050" marT="0" marB="0" anchor="b">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100" dirty="0"/>
                        <a:t>$0.01025</a:t>
                      </a:r>
                      <a:endParaRPr sz="1100" dirty="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00825">
                <a:tc>
                  <a:txBody>
                    <a:bodyPr/>
                    <a:lstStyle/>
                    <a:p>
                      <a:pPr marL="0" lvl="0" indent="0" algn="ctr" rtl="0">
                        <a:lnSpc>
                          <a:spcPct val="115000"/>
                        </a:lnSpc>
                        <a:spcBef>
                          <a:spcPts val="0"/>
                        </a:spcBef>
                        <a:spcAft>
                          <a:spcPts val="0"/>
                        </a:spcAft>
                        <a:buNone/>
                      </a:pPr>
                      <a:r>
                        <a:rPr lang="en" sz="1100" b="1"/>
                        <a:t>Solving RHS of equation</a:t>
                      </a:r>
                      <a:endParaRPr sz="1100" b="1"/>
                    </a:p>
                  </a:txBody>
                  <a:tcPr marL="19050" marR="19050" marT="0" marB="0" anchor="b">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 sz="1100" dirty="0"/>
                        <a:t>$1.02388</a:t>
                      </a:r>
                      <a:endParaRPr sz="1100" dirty="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69400">
                <a:tc gridSpan="2">
                  <a:txBody>
                    <a:bodyPr/>
                    <a:lstStyle/>
                    <a:p>
                      <a:pPr marL="0" lvl="0" indent="0" algn="ctr" rtl="0">
                        <a:lnSpc>
                          <a:spcPct val="115000"/>
                        </a:lnSpc>
                        <a:spcBef>
                          <a:spcPts val="0"/>
                        </a:spcBef>
                        <a:spcAft>
                          <a:spcPts val="0"/>
                        </a:spcAft>
                        <a:buNone/>
                      </a:pPr>
                      <a:r>
                        <a:rPr lang="en" sz="1100" b="1" dirty="0"/>
                        <a:t>Average fuel inflation rate = 2.4%</a:t>
                      </a:r>
                      <a:endParaRPr sz="1100" b="1" dirty="0"/>
                    </a:p>
                  </a:txBody>
                  <a:tcPr marL="19050" marR="19050" marT="0" marB="0" anchor="ctr">
                    <a:lnL w="19050" cap="flat" cmpd="sng">
                      <a:solidFill>
                        <a:srgbClr val="262626"/>
                      </a:solidFill>
                      <a:prstDash val="solid"/>
                      <a:round/>
                      <a:headEnd type="none" w="sm" len="sm"/>
                      <a:tailEnd type="none" w="sm" len="sm"/>
                    </a:lnL>
                    <a:lnR w="19050" cap="flat" cmpd="sng">
                      <a:solidFill>
                        <a:srgbClr val="262626"/>
                      </a:solidFill>
                      <a:prstDash val="solid"/>
                      <a:round/>
                      <a:headEnd type="none" w="sm" len="sm"/>
                      <a:tailEnd type="none" w="sm" len="sm"/>
                    </a:lnR>
                    <a:lnT w="19050" cap="flat" cmpd="sng">
                      <a:solidFill>
                        <a:srgbClr val="262626"/>
                      </a:solidFill>
                      <a:prstDash val="solid"/>
                      <a:round/>
                      <a:headEnd type="none" w="sm" len="sm"/>
                      <a:tailEnd type="none" w="sm" len="sm"/>
                    </a:lnT>
                    <a:lnB w="19050" cap="flat" cmpd="sng">
                      <a:solidFill>
                        <a:srgbClr val="262626"/>
                      </a:solidFill>
                      <a:prstDash val="solid"/>
                      <a:round/>
                      <a:headEnd type="none" w="sm" len="sm"/>
                      <a:tailEnd type="none" w="sm" len="sm"/>
                    </a:lnB>
                    <a:solidFill>
                      <a:srgbClr val="6D9EEB"/>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graphicFrame>
        <p:nvGraphicFramePr>
          <p:cNvPr id="91" name="Google Shape;91;p18"/>
          <p:cNvGraphicFramePr/>
          <p:nvPr>
            <p:extLst>
              <p:ext uri="{D42A27DB-BD31-4B8C-83A1-F6EECF244321}">
                <p14:modId xmlns:p14="http://schemas.microsoft.com/office/powerpoint/2010/main" val="2683111485"/>
              </p:ext>
            </p:extLst>
          </p:nvPr>
        </p:nvGraphicFramePr>
        <p:xfrm>
          <a:off x="4936288" y="1679032"/>
          <a:ext cx="3694775" cy="2301012"/>
        </p:xfrm>
        <a:graphic>
          <a:graphicData uri="http://schemas.openxmlformats.org/drawingml/2006/table">
            <a:tbl>
              <a:tblPr>
                <a:noFill/>
                <a:tableStyleId>{B9C91758-B781-4844-A507-EEF6E094BF78}</a:tableStyleId>
              </a:tblPr>
              <a:tblGrid>
                <a:gridCol w="2624650">
                  <a:extLst>
                    <a:ext uri="{9D8B030D-6E8A-4147-A177-3AD203B41FA5}">
                      <a16:colId xmlns:a16="http://schemas.microsoft.com/office/drawing/2014/main" val="20000"/>
                    </a:ext>
                  </a:extLst>
                </a:gridCol>
                <a:gridCol w="1070125">
                  <a:extLst>
                    <a:ext uri="{9D8B030D-6E8A-4147-A177-3AD203B41FA5}">
                      <a16:colId xmlns:a16="http://schemas.microsoft.com/office/drawing/2014/main" val="20001"/>
                    </a:ext>
                  </a:extLst>
                </a:gridCol>
              </a:tblGrid>
              <a:tr h="317875">
                <a:tc gridSpan="2">
                  <a:txBody>
                    <a:bodyPr/>
                    <a:lstStyle/>
                    <a:p>
                      <a:pPr marL="0" lvl="0" indent="0" algn="ctr" rtl="0">
                        <a:lnSpc>
                          <a:spcPct val="115000"/>
                        </a:lnSpc>
                        <a:spcBef>
                          <a:spcPts val="0"/>
                        </a:spcBef>
                        <a:spcAft>
                          <a:spcPts val="0"/>
                        </a:spcAft>
                        <a:buNone/>
                      </a:pPr>
                      <a:r>
                        <a:rPr lang="en" sz="1200" b="1" dirty="0"/>
                        <a:t>Forecasting energy prices(dollars per KWH)</a:t>
                      </a:r>
                      <a:endParaRPr sz="1200" b="1" dirty="0"/>
                    </a:p>
                  </a:txBody>
                  <a:tcPr marL="19050" marR="1905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93C47D"/>
                    </a:solidFill>
                  </a:tcPr>
                </a:tc>
                <a:tc hMerge="1">
                  <a:txBody>
                    <a:bodyPr/>
                    <a:lstStyle/>
                    <a:p>
                      <a:endParaRPr lang="en-US"/>
                    </a:p>
                  </a:txBody>
                  <a:tcPr/>
                </a:tc>
                <a:extLst>
                  <a:ext uri="{0D108BD9-81ED-4DB2-BD59-A6C34878D82A}">
                    <a16:rowId xmlns:a16="http://schemas.microsoft.com/office/drawing/2014/main" val="10000"/>
                  </a:ext>
                </a:extLst>
              </a:tr>
              <a:tr h="311350">
                <a:tc>
                  <a:txBody>
                    <a:bodyPr/>
                    <a:lstStyle/>
                    <a:p>
                      <a:pPr marL="0" lvl="0" indent="0" algn="ctr" rtl="0">
                        <a:lnSpc>
                          <a:spcPct val="115000"/>
                        </a:lnSpc>
                        <a:spcBef>
                          <a:spcPts val="0"/>
                        </a:spcBef>
                        <a:spcAft>
                          <a:spcPts val="0"/>
                        </a:spcAft>
                        <a:buNone/>
                      </a:pPr>
                      <a:r>
                        <a:rPr lang="en" sz="1100" b="1" dirty="0"/>
                        <a:t>Initial Value(P) - Year 2010 </a:t>
                      </a:r>
                      <a:endParaRPr sz="1100" b="1" dirty="0"/>
                    </a:p>
                    <a:p>
                      <a:pPr marL="0" lvl="0" indent="0" algn="ctr" rtl="0">
                        <a:lnSpc>
                          <a:spcPct val="115000"/>
                        </a:lnSpc>
                        <a:spcBef>
                          <a:spcPts val="0"/>
                        </a:spcBef>
                        <a:spcAft>
                          <a:spcPts val="0"/>
                        </a:spcAft>
                        <a:buNone/>
                      </a:pPr>
                      <a:r>
                        <a:rPr lang="en" sz="1100" b="1" dirty="0"/>
                        <a:t>(period 0)</a:t>
                      </a:r>
                      <a:endParaRPr sz="1100" b="1" dirty="0"/>
                    </a:p>
                  </a:txBody>
                  <a:tcPr marL="19050" marR="19050" marT="0" marB="0" anchor="b">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t>$0.0983</a:t>
                      </a:r>
                      <a:endParaRPr sz="1100"/>
                    </a:p>
                  </a:txBody>
                  <a:tcPr marL="21425" marR="2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11350">
                <a:tc>
                  <a:txBody>
                    <a:bodyPr/>
                    <a:lstStyle/>
                    <a:p>
                      <a:pPr marL="0" lvl="0" indent="0" algn="ctr" rtl="0">
                        <a:lnSpc>
                          <a:spcPct val="115000"/>
                        </a:lnSpc>
                        <a:spcBef>
                          <a:spcPts val="0"/>
                        </a:spcBef>
                        <a:spcAft>
                          <a:spcPts val="0"/>
                        </a:spcAft>
                        <a:buNone/>
                      </a:pPr>
                      <a:r>
                        <a:rPr lang="en" sz="1100" b="1" dirty="0"/>
                        <a:t>Latest Value(F) - Year 2021</a:t>
                      </a:r>
                      <a:endParaRPr sz="1100" b="1" dirty="0"/>
                    </a:p>
                    <a:p>
                      <a:pPr marL="0" lvl="0" indent="0" algn="ctr" rtl="0">
                        <a:lnSpc>
                          <a:spcPct val="115000"/>
                        </a:lnSpc>
                        <a:spcBef>
                          <a:spcPts val="0"/>
                        </a:spcBef>
                        <a:spcAft>
                          <a:spcPts val="0"/>
                        </a:spcAft>
                        <a:buNone/>
                      </a:pPr>
                      <a:r>
                        <a:rPr lang="en" sz="1100" b="1" dirty="0"/>
                        <a:t>(period 11)</a:t>
                      </a:r>
                      <a:endParaRPr sz="1100" b="1" dirty="0"/>
                    </a:p>
                  </a:txBody>
                  <a:tcPr marL="19050" marR="19050" marT="0" marB="0" anchor="b">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t>$ 0.1331</a:t>
                      </a:r>
                      <a:endParaRPr sz="1100"/>
                    </a:p>
                  </a:txBody>
                  <a:tcPr marL="21425" marR="2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11350">
                <a:tc>
                  <a:txBody>
                    <a:bodyPr/>
                    <a:lstStyle/>
                    <a:p>
                      <a:pPr marL="0" lvl="0" indent="0" algn="ctr" rtl="0">
                        <a:lnSpc>
                          <a:spcPct val="115000"/>
                        </a:lnSpc>
                        <a:spcBef>
                          <a:spcPts val="0"/>
                        </a:spcBef>
                        <a:spcAft>
                          <a:spcPts val="0"/>
                        </a:spcAft>
                        <a:buNone/>
                      </a:pPr>
                      <a:r>
                        <a:rPr lang="en" sz="1100" b="1" dirty="0"/>
                        <a:t>Initial </a:t>
                      </a:r>
                      <a:r>
                        <a:rPr lang="en" sz="1100" b="1" dirty="0" err="1"/>
                        <a:t>val</a:t>
                      </a:r>
                      <a:r>
                        <a:rPr lang="en" sz="1100" b="1" dirty="0"/>
                        <a:t>/Latest Val</a:t>
                      </a:r>
                      <a:endParaRPr sz="1100" b="1" dirty="0"/>
                    </a:p>
                  </a:txBody>
                  <a:tcPr marL="19050" marR="19050" marT="0" marB="0" anchor="b">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t>$1.354</a:t>
                      </a:r>
                      <a:endParaRPr sz="1100"/>
                    </a:p>
                  </a:txBody>
                  <a:tcPr marL="21425" marR="2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11350">
                <a:tc>
                  <a:txBody>
                    <a:bodyPr/>
                    <a:lstStyle/>
                    <a:p>
                      <a:pPr marL="0" lvl="0" indent="0" algn="ctr" rtl="0">
                        <a:lnSpc>
                          <a:spcPct val="115000"/>
                        </a:lnSpc>
                        <a:spcBef>
                          <a:spcPts val="0"/>
                        </a:spcBef>
                        <a:spcAft>
                          <a:spcPts val="0"/>
                        </a:spcAft>
                        <a:buNone/>
                      </a:pPr>
                      <a:r>
                        <a:rPr lang="en" sz="1100" b="1" dirty="0"/>
                        <a:t>Solving LHS of </a:t>
                      </a:r>
                      <a:r>
                        <a:rPr lang="en" sz="1100" b="1" dirty="0" err="1"/>
                        <a:t>eqn</a:t>
                      </a:r>
                      <a:r>
                        <a:rPr lang="en" sz="1100" b="1" dirty="0"/>
                        <a:t> using log </a:t>
                      </a:r>
                      <a:r>
                        <a:rPr lang="en" sz="1100" b="1" dirty="0" err="1"/>
                        <a:t>fn</a:t>
                      </a:r>
                      <a:endParaRPr sz="1100" b="1" dirty="0"/>
                    </a:p>
                  </a:txBody>
                  <a:tcPr marL="19050" marR="19050" marT="0" marB="0" anchor="b">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t>$0.01197</a:t>
                      </a:r>
                      <a:endParaRPr sz="1100"/>
                    </a:p>
                  </a:txBody>
                  <a:tcPr marL="21425" marR="2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11350">
                <a:tc>
                  <a:txBody>
                    <a:bodyPr/>
                    <a:lstStyle/>
                    <a:p>
                      <a:pPr marL="0" lvl="0" indent="0" algn="ctr" rtl="0">
                        <a:lnSpc>
                          <a:spcPct val="115000"/>
                        </a:lnSpc>
                        <a:spcBef>
                          <a:spcPts val="0"/>
                        </a:spcBef>
                        <a:spcAft>
                          <a:spcPts val="0"/>
                        </a:spcAft>
                        <a:buNone/>
                      </a:pPr>
                      <a:r>
                        <a:rPr lang="en" sz="1100" b="1" dirty="0"/>
                        <a:t>Solving RHS of equation</a:t>
                      </a:r>
                      <a:endParaRPr sz="1100" b="1" dirty="0"/>
                    </a:p>
                  </a:txBody>
                  <a:tcPr marL="19050" marR="19050" marT="0" marB="0" anchor="b">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1100"/>
                        <a:t>$1.02793</a:t>
                      </a:r>
                      <a:endParaRPr sz="1100"/>
                    </a:p>
                  </a:txBody>
                  <a:tcPr marL="21425" marR="21425" marT="68575" marB="6857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04100">
                <a:tc gridSpan="2">
                  <a:txBody>
                    <a:bodyPr/>
                    <a:lstStyle/>
                    <a:p>
                      <a:pPr marL="0" lvl="0" indent="0" algn="ctr" rtl="0">
                        <a:lnSpc>
                          <a:spcPct val="115000"/>
                        </a:lnSpc>
                        <a:spcBef>
                          <a:spcPts val="0"/>
                        </a:spcBef>
                        <a:spcAft>
                          <a:spcPts val="0"/>
                        </a:spcAft>
                        <a:buNone/>
                      </a:pPr>
                      <a:r>
                        <a:rPr lang="en" sz="1100" b="1" dirty="0"/>
                        <a:t>Average energy inflation rate = 2.8%</a:t>
                      </a:r>
                      <a:endParaRPr sz="1100" b="1" dirty="0"/>
                    </a:p>
                  </a:txBody>
                  <a:tcPr marL="19050" marR="19050" marT="0" marB="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93C47D"/>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08875" y="299852"/>
            <a:ext cx="8058000" cy="362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SzPts val="990"/>
              <a:buNone/>
            </a:pPr>
            <a:r>
              <a:rPr lang="en" sz="2100" b="1" dirty="0">
                <a:latin typeface="Raleway" pitchFamily="2" charset="77"/>
              </a:rPr>
              <a:t>Financial Analysis</a:t>
            </a:r>
            <a:endParaRPr sz="2100" b="1" dirty="0">
              <a:latin typeface="Raleway" pitchFamily="2" charset="77"/>
            </a:endParaRPr>
          </a:p>
        </p:txBody>
      </p:sp>
      <p:sp>
        <p:nvSpPr>
          <p:cNvPr id="97" name="Google Shape;97;p19"/>
          <p:cNvSpPr txBox="1">
            <a:spLocks noGrp="1"/>
          </p:cNvSpPr>
          <p:nvPr>
            <p:ph type="body" idx="1"/>
          </p:nvPr>
        </p:nvSpPr>
        <p:spPr>
          <a:xfrm>
            <a:off x="228300" y="738625"/>
            <a:ext cx="2578500" cy="4082400"/>
          </a:xfrm>
          <a:prstGeom prst="rect">
            <a:avLst/>
          </a:prstGeom>
        </p:spPr>
        <p:txBody>
          <a:bodyPr spcFirstLastPara="1" wrap="square" lIns="0" tIns="34275" rIns="0" bIns="34275" anchor="t" anchorCtr="0">
            <a:normAutofit/>
          </a:bodyPr>
          <a:lstStyle/>
          <a:p>
            <a:pPr marL="457200" lvl="0" indent="0" algn="l" rtl="0">
              <a:spcBef>
                <a:spcPts val="900"/>
              </a:spcBef>
              <a:spcAft>
                <a:spcPts val="0"/>
              </a:spcAft>
              <a:buNone/>
            </a:pPr>
            <a:endParaRPr sz="1500"/>
          </a:p>
          <a:p>
            <a:pPr marL="0" lvl="0" indent="0" algn="l" rtl="0">
              <a:spcBef>
                <a:spcPts val="900"/>
              </a:spcBef>
              <a:spcAft>
                <a:spcPts val="0"/>
              </a:spcAft>
              <a:buNone/>
            </a:pPr>
            <a:endParaRPr sz="1500"/>
          </a:p>
          <a:p>
            <a:pPr marL="457200" lvl="0" indent="-279400" algn="l" rtl="0">
              <a:spcBef>
                <a:spcPts val="900"/>
              </a:spcBef>
              <a:spcAft>
                <a:spcPts val="0"/>
              </a:spcAft>
              <a:buSzPts val="800"/>
              <a:buChar char="●"/>
            </a:pPr>
            <a:r>
              <a:rPr lang="en" sz="1200"/>
              <a:t>Calculated the monthly payments using excel fn PMT(0.35%,60,-$41435.33,0,0)</a:t>
            </a:r>
            <a:endParaRPr sz="1200"/>
          </a:p>
          <a:p>
            <a:pPr marL="457200" lvl="0" indent="0" algn="l" rtl="0">
              <a:spcBef>
                <a:spcPts val="900"/>
              </a:spcBef>
              <a:spcAft>
                <a:spcPts val="0"/>
              </a:spcAft>
              <a:buNone/>
            </a:pPr>
            <a:endParaRPr sz="1200"/>
          </a:p>
          <a:p>
            <a:pPr marL="457200" lvl="0" indent="-279400" algn="l" rtl="0">
              <a:spcBef>
                <a:spcPts val="900"/>
              </a:spcBef>
              <a:spcAft>
                <a:spcPts val="0"/>
              </a:spcAft>
              <a:buSzPts val="800"/>
              <a:buChar char="●"/>
            </a:pPr>
            <a:r>
              <a:rPr lang="en" sz="1200"/>
              <a:t>Calculated the total interest payments of each alternative</a:t>
            </a:r>
            <a:endParaRPr sz="1200"/>
          </a:p>
        </p:txBody>
      </p:sp>
      <p:graphicFrame>
        <p:nvGraphicFramePr>
          <p:cNvPr id="98" name="Google Shape;98;p19"/>
          <p:cNvGraphicFramePr/>
          <p:nvPr/>
        </p:nvGraphicFramePr>
        <p:xfrm>
          <a:off x="5799500" y="897160"/>
          <a:ext cx="2996325" cy="3946488"/>
        </p:xfrm>
        <a:graphic>
          <a:graphicData uri="http://schemas.openxmlformats.org/drawingml/2006/table">
            <a:tbl>
              <a:tblPr>
                <a:noFill/>
                <a:tableStyleId>{A33A41BD-A9AB-4C61-9D3B-519AE6A81B6F}</a:tableStyleId>
              </a:tblPr>
              <a:tblGrid>
                <a:gridCol w="1539525">
                  <a:extLst>
                    <a:ext uri="{9D8B030D-6E8A-4147-A177-3AD203B41FA5}">
                      <a16:colId xmlns:a16="http://schemas.microsoft.com/office/drawing/2014/main" val="20000"/>
                    </a:ext>
                  </a:extLst>
                </a:gridCol>
                <a:gridCol w="1456800">
                  <a:extLst>
                    <a:ext uri="{9D8B030D-6E8A-4147-A177-3AD203B41FA5}">
                      <a16:colId xmlns:a16="http://schemas.microsoft.com/office/drawing/2014/main" val="20001"/>
                    </a:ext>
                  </a:extLst>
                </a:gridCol>
              </a:tblGrid>
              <a:tr h="344600">
                <a:tc gridSpan="2">
                  <a:txBody>
                    <a:bodyPr/>
                    <a:lstStyle/>
                    <a:p>
                      <a:pPr marL="0" lvl="0" indent="0" algn="ctr" rtl="0">
                        <a:lnSpc>
                          <a:spcPct val="115000"/>
                        </a:lnSpc>
                        <a:spcBef>
                          <a:spcPts val="0"/>
                        </a:spcBef>
                        <a:spcAft>
                          <a:spcPts val="0"/>
                        </a:spcAft>
                        <a:buNone/>
                      </a:pPr>
                      <a:r>
                        <a:rPr lang="en" sz="1100" b="1"/>
                        <a:t>Calculation for Finance</a:t>
                      </a:r>
                      <a:endParaRPr sz="1100" b="1">
                        <a:solidFill>
                          <a:srgbClr val="FF0000"/>
                        </a:solidFill>
                      </a:endParaRPr>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0"/>
                  </a:ext>
                </a:extLst>
              </a:tr>
              <a:tr h="344600">
                <a:tc>
                  <a:txBody>
                    <a:bodyPr/>
                    <a:lstStyle/>
                    <a:p>
                      <a:pPr marL="0" lvl="0" indent="0" algn="l" rtl="0">
                        <a:lnSpc>
                          <a:spcPct val="115000"/>
                        </a:lnSpc>
                        <a:spcBef>
                          <a:spcPts val="0"/>
                        </a:spcBef>
                        <a:spcAft>
                          <a:spcPts val="0"/>
                        </a:spcAft>
                        <a:buNone/>
                      </a:pPr>
                      <a:r>
                        <a:rPr lang="en" sz="1100"/>
                        <a:t>Total Price</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$ 46,039.25</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4600">
                <a:tc>
                  <a:txBody>
                    <a:bodyPr/>
                    <a:lstStyle/>
                    <a:p>
                      <a:pPr marL="0" lvl="0" indent="0" algn="l" rtl="0">
                        <a:lnSpc>
                          <a:spcPct val="115000"/>
                        </a:lnSpc>
                        <a:spcBef>
                          <a:spcPts val="0"/>
                        </a:spcBef>
                        <a:spcAft>
                          <a:spcPts val="0"/>
                        </a:spcAft>
                        <a:buNone/>
                      </a:pPr>
                      <a:r>
                        <a:rPr lang="en" sz="1100"/>
                        <a:t>Down Payment</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4603.925</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20425">
                <a:tc gridSpan="2">
                  <a:txBody>
                    <a:bodyPr/>
                    <a:lstStyle/>
                    <a:p>
                      <a:pPr marL="0" lvl="0" indent="0" algn="l" rtl="0">
                        <a:lnSpc>
                          <a:spcPct val="115000"/>
                        </a:lnSpc>
                        <a:spcBef>
                          <a:spcPts val="0"/>
                        </a:spcBef>
                        <a:spcAft>
                          <a:spcPts val="0"/>
                        </a:spcAft>
                        <a:buNone/>
                      </a:pPr>
                      <a:r>
                        <a:rPr lang="en" sz="1100" b="1"/>
                        <a:t>Inputs:</a:t>
                      </a:r>
                      <a:endParaRPr sz="1100" b="1"/>
                    </a:p>
                  </a:txBody>
                  <a:tcPr marL="28575" marR="2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3"/>
                  </a:ext>
                </a:extLst>
              </a:tr>
              <a:tr h="344600">
                <a:tc>
                  <a:txBody>
                    <a:bodyPr/>
                    <a:lstStyle/>
                    <a:p>
                      <a:pPr marL="0" lvl="0" indent="0" algn="l" rtl="0">
                        <a:lnSpc>
                          <a:spcPct val="115000"/>
                        </a:lnSpc>
                        <a:spcBef>
                          <a:spcPts val="0"/>
                        </a:spcBef>
                        <a:spcAft>
                          <a:spcPts val="0"/>
                        </a:spcAft>
                        <a:buNone/>
                      </a:pPr>
                      <a:r>
                        <a:rPr lang="en" sz="1100"/>
                        <a:t>Loan Amount</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$41,435.33</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15000"/>
                        </a:lnSpc>
                        <a:spcBef>
                          <a:spcPts val="0"/>
                        </a:spcBef>
                        <a:spcAft>
                          <a:spcPts val="0"/>
                        </a:spcAft>
                        <a:buNone/>
                      </a:pPr>
                      <a:r>
                        <a:rPr lang="en" sz="1100"/>
                        <a:t>APR% / payments per year</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0.0416 / 12</a:t>
                      </a:r>
                      <a:endParaRPr sz="11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gridSpan="2">
                  <a:txBody>
                    <a:bodyPr/>
                    <a:lstStyle/>
                    <a:p>
                      <a:pPr marL="0" lvl="0" indent="0" algn="l" rtl="0">
                        <a:lnSpc>
                          <a:spcPct val="115000"/>
                        </a:lnSpc>
                        <a:spcBef>
                          <a:spcPts val="0"/>
                        </a:spcBef>
                        <a:spcAft>
                          <a:spcPts val="0"/>
                        </a:spcAft>
                        <a:buNone/>
                      </a:pPr>
                      <a:r>
                        <a:rPr lang="en" sz="1100" b="1"/>
                        <a:t>Calculations:</a:t>
                      </a:r>
                      <a:endParaRPr sz="1100" b="1"/>
                    </a:p>
                  </a:txBody>
                  <a:tcPr marL="28575" marR="2857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6"/>
                  </a:ext>
                </a:extLst>
              </a:tr>
              <a:tr h="0">
                <a:tc>
                  <a:txBody>
                    <a:bodyPr/>
                    <a:lstStyle/>
                    <a:p>
                      <a:pPr marL="0" lvl="0" indent="0" algn="l" rtl="0">
                        <a:lnSpc>
                          <a:spcPct val="115000"/>
                        </a:lnSpc>
                        <a:spcBef>
                          <a:spcPts val="0"/>
                        </a:spcBef>
                        <a:spcAft>
                          <a:spcPts val="0"/>
                        </a:spcAft>
                        <a:buNone/>
                      </a:pPr>
                      <a:r>
                        <a:rPr lang="en" sz="1100"/>
                        <a:t>Monthly payment %</a:t>
                      </a:r>
                      <a:endParaRPr sz="11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$766.09</a:t>
                      </a:r>
                      <a:endParaRPr sz="11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lnSpc>
                          <a:spcPct val="115000"/>
                        </a:lnSpc>
                        <a:spcBef>
                          <a:spcPts val="0"/>
                        </a:spcBef>
                        <a:spcAft>
                          <a:spcPts val="0"/>
                        </a:spcAft>
                        <a:buNone/>
                      </a:pPr>
                      <a:r>
                        <a:rPr lang="en" sz="1100"/>
                        <a:t>Interest paid</a:t>
                      </a:r>
                      <a:endParaRPr sz="11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$4,530.08</a:t>
                      </a:r>
                      <a:endParaRPr sz="11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lnSpc>
                          <a:spcPct val="115000"/>
                        </a:lnSpc>
                        <a:spcBef>
                          <a:spcPts val="0"/>
                        </a:spcBef>
                        <a:spcAft>
                          <a:spcPts val="0"/>
                        </a:spcAft>
                        <a:buNone/>
                      </a:pPr>
                      <a:r>
                        <a:rPr lang="en" sz="1100"/>
                        <a:t>Total Amount Paid</a:t>
                      </a:r>
                      <a:endParaRPr sz="11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$45,965.40</a:t>
                      </a:r>
                      <a:endParaRPr sz="11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aphicFrame>
        <p:nvGraphicFramePr>
          <p:cNvPr id="99" name="Google Shape;99;p19"/>
          <p:cNvGraphicFramePr/>
          <p:nvPr/>
        </p:nvGraphicFramePr>
        <p:xfrm>
          <a:off x="3026988" y="1950135"/>
          <a:ext cx="2217400" cy="1489075"/>
        </p:xfrm>
        <a:graphic>
          <a:graphicData uri="http://schemas.openxmlformats.org/drawingml/2006/table">
            <a:tbl>
              <a:tblPr>
                <a:noFill/>
                <a:tableStyleId>{A33A41BD-A9AB-4C61-9D3B-519AE6A81B6F}</a:tableStyleId>
              </a:tblPr>
              <a:tblGrid>
                <a:gridCol w="1256875">
                  <a:extLst>
                    <a:ext uri="{9D8B030D-6E8A-4147-A177-3AD203B41FA5}">
                      <a16:colId xmlns:a16="http://schemas.microsoft.com/office/drawing/2014/main" val="20000"/>
                    </a:ext>
                  </a:extLst>
                </a:gridCol>
                <a:gridCol w="960525">
                  <a:extLst>
                    <a:ext uri="{9D8B030D-6E8A-4147-A177-3AD203B41FA5}">
                      <a16:colId xmlns:a16="http://schemas.microsoft.com/office/drawing/2014/main" val="20001"/>
                    </a:ext>
                  </a:extLst>
                </a:gridCol>
              </a:tblGrid>
              <a:tr h="533925">
                <a:tc>
                  <a:txBody>
                    <a:bodyPr/>
                    <a:lstStyle/>
                    <a:p>
                      <a:pPr marL="0" lvl="0" indent="0" algn="ctr" rtl="0">
                        <a:lnSpc>
                          <a:spcPct val="115000"/>
                        </a:lnSpc>
                        <a:spcBef>
                          <a:spcPts val="0"/>
                        </a:spcBef>
                        <a:spcAft>
                          <a:spcPts val="0"/>
                        </a:spcAft>
                        <a:buNone/>
                      </a:pPr>
                      <a:r>
                        <a:rPr lang="en" sz="1000"/>
                        <a:t> i%(per payment period)</a:t>
                      </a:r>
                      <a:endParaRPr sz="10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000"/>
                        <a:t>0.35%</a:t>
                      </a:r>
                      <a:endParaRPr sz="10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77575">
                <a:tc>
                  <a:txBody>
                    <a:bodyPr/>
                    <a:lstStyle/>
                    <a:p>
                      <a:pPr marL="0" lvl="0" indent="0" algn="ctr" rtl="0">
                        <a:lnSpc>
                          <a:spcPct val="115000"/>
                        </a:lnSpc>
                        <a:spcBef>
                          <a:spcPts val="0"/>
                        </a:spcBef>
                        <a:spcAft>
                          <a:spcPts val="0"/>
                        </a:spcAft>
                        <a:buNone/>
                      </a:pPr>
                      <a:r>
                        <a:rPr lang="en" sz="1000"/>
                        <a:t>N(periods)</a:t>
                      </a:r>
                      <a:endParaRPr sz="10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000"/>
                        <a:t>60</a:t>
                      </a:r>
                      <a:endParaRPr sz="10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7575">
                <a:tc>
                  <a:txBody>
                    <a:bodyPr/>
                    <a:lstStyle/>
                    <a:p>
                      <a:pPr marL="0" lvl="0" indent="0" algn="ctr" rtl="0">
                        <a:lnSpc>
                          <a:spcPct val="115000"/>
                        </a:lnSpc>
                        <a:spcBef>
                          <a:spcPts val="0"/>
                        </a:spcBef>
                        <a:spcAft>
                          <a:spcPts val="0"/>
                        </a:spcAft>
                        <a:buNone/>
                      </a:pPr>
                      <a:r>
                        <a:rPr lang="en" sz="1000"/>
                        <a:t>Loan period(years)</a:t>
                      </a:r>
                      <a:endParaRPr sz="10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tc>
                  <a:txBody>
                    <a:bodyPr/>
                    <a:lstStyle/>
                    <a:p>
                      <a:pPr marL="0" lvl="0" indent="0" algn="ctr" rtl="0">
                        <a:lnSpc>
                          <a:spcPct val="115000"/>
                        </a:lnSpc>
                        <a:spcBef>
                          <a:spcPts val="0"/>
                        </a:spcBef>
                        <a:spcAft>
                          <a:spcPts val="0"/>
                        </a:spcAft>
                        <a:buNone/>
                      </a:pPr>
                      <a:r>
                        <a:rPr lang="en" sz="1000"/>
                        <a:t>5</a:t>
                      </a:r>
                      <a:endParaRPr sz="10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100" name="Google Shape;100;p19"/>
          <p:cNvCxnSpPr/>
          <p:nvPr/>
        </p:nvCxnSpPr>
        <p:spPr>
          <a:xfrm rot="10800000">
            <a:off x="5304575" y="2323275"/>
            <a:ext cx="416400" cy="8058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01" name="Google Shape;101;p19"/>
          <p:cNvGraphicFramePr/>
          <p:nvPr/>
        </p:nvGraphicFramePr>
        <p:xfrm>
          <a:off x="1389950" y="3848175"/>
          <a:ext cx="4183475" cy="451328"/>
        </p:xfrm>
        <a:graphic>
          <a:graphicData uri="http://schemas.openxmlformats.org/drawingml/2006/table">
            <a:tbl>
              <a:tblPr>
                <a:noFill/>
                <a:tableStyleId>{A33A41BD-A9AB-4C61-9D3B-519AE6A81B6F}</a:tableStyleId>
              </a:tblPr>
              <a:tblGrid>
                <a:gridCol w="863375">
                  <a:extLst>
                    <a:ext uri="{9D8B030D-6E8A-4147-A177-3AD203B41FA5}">
                      <a16:colId xmlns:a16="http://schemas.microsoft.com/office/drawing/2014/main" val="20000"/>
                    </a:ext>
                  </a:extLst>
                </a:gridCol>
                <a:gridCol w="954350">
                  <a:extLst>
                    <a:ext uri="{9D8B030D-6E8A-4147-A177-3AD203B41FA5}">
                      <a16:colId xmlns:a16="http://schemas.microsoft.com/office/drawing/2014/main" val="20001"/>
                    </a:ext>
                  </a:extLst>
                </a:gridCol>
                <a:gridCol w="794675">
                  <a:extLst>
                    <a:ext uri="{9D8B030D-6E8A-4147-A177-3AD203B41FA5}">
                      <a16:colId xmlns:a16="http://schemas.microsoft.com/office/drawing/2014/main" val="20002"/>
                    </a:ext>
                  </a:extLst>
                </a:gridCol>
                <a:gridCol w="792800">
                  <a:extLst>
                    <a:ext uri="{9D8B030D-6E8A-4147-A177-3AD203B41FA5}">
                      <a16:colId xmlns:a16="http://schemas.microsoft.com/office/drawing/2014/main" val="20003"/>
                    </a:ext>
                  </a:extLst>
                </a:gridCol>
                <a:gridCol w="778275">
                  <a:extLst>
                    <a:ext uri="{9D8B030D-6E8A-4147-A177-3AD203B41FA5}">
                      <a16:colId xmlns:a16="http://schemas.microsoft.com/office/drawing/2014/main" val="20004"/>
                    </a:ext>
                  </a:extLst>
                </a:gridCol>
              </a:tblGrid>
              <a:tr h="422825">
                <a:tc>
                  <a:txBody>
                    <a:bodyPr/>
                    <a:lstStyle/>
                    <a:p>
                      <a:pPr marL="0" lvl="0" indent="0" algn="ctr" rtl="0">
                        <a:lnSpc>
                          <a:spcPct val="115000"/>
                        </a:lnSpc>
                        <a:spcBef>
                          <a:spcPts val="0"/>
                        </a:spcBef>
                        <a:spcAft>
                          <a:spcPts val="0"/>
                        </a:spcAft>
                        <a:buNone/>
                      </a:pPr>
                      <a:r>
                        <a:rPr lang="en" sz="800" b="1"/>
                        <a:t>Payment No</a:t>
                      </a:r>
                      <a:endParaRPr sz="8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800" b="1"/>
                        <a:t>Payment size</a:t>
                      </a:r>
                      <a:endParaRPr sz="8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800" b="1"/>
                        <a:t>Principal Payment</a:t>
                      </a:r>
                      <a:endParaRPr sz="8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800" b="1"/>
                        <a:t>Interest Payment</a:t>
                      </a:r>
                      <a:endParaRPr sz="8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800" b="1"/>
                        <a:t>Loan Balance</a:t>
                      </a:r>
                      <a:endParaRPr sz="8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260087" y="194685"/>
            <a:ext cx="81891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00" b="1" dirty="0">
                <a:latin typeface="Raleway" pitchFamily="2" charset="77"/>
              </a:rPr>
              <a:t>Depreciation</a:t>
            </a:r>
            <a:endParaRPr sz="2100" b="1" dirty="0">
              <a:latin typeface="Raleway" pitchFamily="2" charset="77"/>
            </a:endParaRPr>
          </a:p>
        </p:txBody>
      </p:sp>
      <p:graphicFrame>
        <p:nvGraphicFramePr>
          <p:cNvPr id="107" name="Google Shape;107;p20"/>
          <p:cNvGraphicFramePr/>
          <p:nvPr/>
        </p:nvGraphicFramePr>
        <p:xfrm>
          <a:off x="945775" y="2642254"/>
          <a:ext cx="2774250" cy="1893244"/>
        </p:xfrm>
        <a:graphic>
          <a:graphicData uri="http://schemas.openxmlformats.org/drawingml/2006/table">
            <a:tbl>
              <a:tblPr>
                <a:noFill/>
                <a:tableStyleId>{B9C91758-B781-4844-A507-EEF6E094BF78}</a:tableStyleId>
              </a:tblPr>
              <a:tblGrid>
                <a:gridCol w="1489525">
                  <a:extLst>
                    <a:ext uri="{9D8B030D-6E8A-4147-A177-3AD203B41FA5}">
                      <a16:colId xmlns:a16="http://schemas.microsoft.com/office/drawing/2014/main" val="20000"/>
                    </a:ext>
                  </a:extLst>
                </a:gridCol>
                <a:gridCol w="257150">
                  <a:extLst>
                    <a:ext uri="{9D8B030D-6E8A-4147-A177-3AD203B41FA5}">
                      <a16:colId xmlns:a16="http://schemas.microsoft.com/office/drawing/2014/main" val="20001"/>
                    </a:ext>
                  </a:extLst>
                </a:gridCol>
                <a:gridCol w="1027575">
                  <a:extLst>
                    <a:ext uri="{9D8B030D-6E8A-4147-A177-3AD203B41FA5}">
                      <a16:colId xmlns:a16="http://schemas.microsoft.com/office/drawing/2014/main" val="20002"/>
                    </a:ext>
                  </a:extLst>
                </a:gridCol>
              </a:tblGrid>
              <a:tr h="394900">
                <a:tc>
                  <a:txBody>
                    <a:bodyPr/>
                    <a:lstStyle/>
                    <a:p>
                      <a:pPr marL="0" lvl="0" indent="0" algn="ctr" rtl="0">
                        <a:lnSpc>
                          <a:spcPct val="115000"/>
                        </a:lnSpc>
                        <a:spcBef>
                          <a:spcPts val="0"/>
                        </a:spcBef>
                        <a:spcAft>
                          <a:spcPts val="0"/>
                        </a:spcAft>
                        <a:buNone/>
                      </a:pPr>
                      <a:r>
                        <a:rPr lang="en" sz="900" b="1"/>
                        <a:t>Property Class</a:t>
                      </a:r>
                      <a:endParaRPr sz="9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900"/>
                        <a:t>5 Year</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77750">
                <a:tc>
                  <a:txBody>
                    <a:bodyPr/>
                    <a:lstStyle/>
                    <a:p>
                      <a:pPr marL="0" lvl="0" indent="0" algn="ctr" rtl="0">
                        <a:lnSpc>
                          <a:spcPct val="115000"/>
                        </a:lnSpc>
                        <a:spcBef>
                          <a:spcPts val="0"/>
                        </a:spcBef>
                        <a:spcAft>
                          <a:spcPts val="0"/>
                        </a:spcAft>
                        <a:buNone/>
                      </a:pPr>
                      <a:r>
                        <a:rPr lang="en" sz="900" b="1"/>
                        <a:t>Depreciation rate </a:t>
                      </a:r>
                      <a:endParaRPr sz="9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900"/>
                        <a:t>200% or 2.00(multiplier)</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320000">
                <a:tc>
                  <a:txBody>
                    <a:bodyPr/>
                    <a:lstStyle/>
                    <a:p>
                      <a:pPr marL="0" lvl="0" indent="0" algn="ctr" rtl="0">
                        <a:lnSpc>
                          <a:spcPct val="115000"/>
                        </a:lnSpc>
                        <a:spcBef>
                          <a:spcPts val="0"/>
                        </a:spcBef>
                        <a:spcAft>
                          <a:spcPts val="0"/>
                        </a:spcAft>
                        <a:buNone/>
                      </a:pPr>
                      <a:r>
                        <a:rPr lang="en" sz="900" b="1"/>
                        <a:t>Depreciable life(N)</a:t>
                      </a:r>
                      <a:endParaRPr sz="9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900"/>
                        <a:t>5</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320000">
                <a:tc>
                  <a:txBody>
                    <a:bodyPr/>
                    <a:lstStyle/>
                    <a:p>
                      <a:pPr marL="0" lvl="0" indent="0" algn="ctr" rtl="0">
                        <a:lnSpc>
                          <a:spcPct val="115000"/>
                        </a:lnSpc>
                        <a:spcBef>
                          <a:spcPts val="0"/>
                        </a:spcBef>
                        <a:spcAft>
                          <a:spcPts val="0"/>
                        </a:spcAft>
                        <a:buNone/>
                      </a:pPr>
                      <a:r>
                        <a:rPr lang="en" sz="900" b="1"/>
                        <a:t>Salvage Value</a:t>
                      </a:r>
                      <a:endParaRPr sz="9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900"/>
                        <a:t>-</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366350">
                <a:tc>
                  <a:txBody>
                    <a:bodyPr/>
                    <a:lstStyle/>
                    <a:p>
                      <a:pPr marL="0" lvl="0" indent="0" algn="ctr" rtl="0">
                        <a:lnSpc>
                          <a:spcPct val="115000"/>
                        </a:lnSpc>
                        <a:spcBef>
                          <a:spcPts val="0"/>
                        </a:spcBef>
                        <a:spcAft>
                          <a:spcPts val="0"/>
                        </a:spcAft>
                        <a:buNone/>
                      </a:pPr>
                      <a:r>
                        <a:rPr lang="en" sz="900" b="1"/>
                        <a:t>Declining balance rate</a:t>
                      </a:r>
                      <a:r>
                        <a:rPr lang="en" sz="900" b="1">
                          <a:solidFill>
                            <a:schemeClr val="accent5"/>
                          </a:solidFill>
                        </a:rPr>
                        <a:t>(α)</a:t>
                      </a:r>
                      <a:endParaRPr sz="700" b="1">
                        <a:solidFill>
                          <a:schemeClr val="accent5"/>
                        </a:solidFill>
                      </a:endParaRPr>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lnSpc>
                          <a:spcPct val="115000"/>
                        </a:lnSpc>
                        <a:spcBef>
                          <a:spcPts val="0"/>
                        </a:spcBef>
                        <a:spcAft>
                          <a:spcPts val="0"/>
                        </a:spcAft>
                        <a:buNone/>
                      </a:pPr>
                      <a:r>
                        <a:rPr lang="en" sz="900"/>
                        <a:t>0.4</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cxnSp>
        <p:nvCxnSpPr>
          <p:cNvPr id="108" name="Google Shape;108;p20"/>
          <p:cNvCxnSpPr/>
          <p:nvPr/>
        </p:nvCxnSpPr>
        <p:spPr>
          <a:xfrm flipH="1">
            <a:off x="3639475" y="4154925"/>
            <a:ext cx="389400" cy="214800"/>
          </a:xfrm>
          <a:prstGeom prst="straightConnector1">
            <a:avLst/>
          </a:prstGeom>
          <a:noFill/>
          <a:ln w="9525" cap="flat" cmpd="sng">
            <a:solidFill>
              <a:schemeClr val="dk2"/>
            </a:solidFill>
            <a:prstDash val="solid"/>
            <a:round/>
            <a:headEnd type="none" w="med" len="med"/>
            <a:tailEnd type="triangle" w="med" len="med"/>
          </a:ln>
        </p:spPr>
      </p:cxnSp>
      <p:sp>
        <p:nvSpPr>
          <p:cNvPr id="109" name="Google Shape;109;p20"/>
          <p:cNvSpPr txBox="1"/>
          <p:nvPr/>
        </p:nvSpPr>
        <p:spPr>
          <a:xfrm>
            <a:off x="3854350" y="3904325"/>
            <a:ext cx="68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latin typeface="Proxima Nova"/>
                <a:ea typeface="Proxima Nova"/>
                <a:cs typeface="Proxima Nova"/>
                <a:sym typeface="Proxima Nova"/>
              </a:rPr>
              <a:t>(1/N) * 2</a:t>
            </a:r>
            <a:endParaRPr sz="1100" dirty="0">
              <a:latin typeface="Proxima Nova"/>
              <a:ea typeface="Proxima Nova"/>
              <a:cs typeface="Proxima Nova"/>
              <a:sym typeface="Proxima Nova"/>
            </a:endParaRPr>
          </a:p>
        </p:txBody>
      </p:sp>
      <p:graphicFrame>
        <p:nvGraphicFramePr>
          <p:cNvPr id="110" name="Google Shape;110;p20"/>
          <p:cNvGraphicFramePr/>
          <p:nvPr/>
        </p:nvGraphicFramePr>
        <p:xfrm>
          <a:off x="5264038" y="219475"/>
          <a:ext cx="3619875" cy="4712150"/>
        </p:xfrm>
        <a:graphic>
          <a:graphicData uri="http://schemas.openxmlformats.org/drawingml/2006/table">
            <a:tbl>
              <a:tblPr>
                <a:noFill/>
                <a:tableStyleId>{A33A41BD-A9AB-4C61-9D3B-519AE6A81B6F}</a:tableStyleId>
              </a:tblPr>
              <a:tblGrid>
                <a:gridCol w="666800">
                  <a:extLst>
                    <a:ext uri="{9D8B030D-6E8A-4147-A177-3AD203B41FA5}">
                      <a16:colId xmlns:a16="http://schemas.microsoft.com/office/drawing/2014/main" val="20000"/>
                    </a:ext>
                  </a:extLst>
                </a:gridCol>
                <a:gridCol w="1032975">
                  <a:extLst>
                    <a:ext uri="{9D8B030D-6E8A-4147-A177-3AD203B41FA5}">
                      <a16:colId xmlns:a16="http://schemas.microsoft.com/office/drawing/2014/main" val="20001"/>
                    </a:ext>
                  </a:extLst>
                </a:gridCol>
                <a:gridCol w="912775">
                  <a:extLst>
                    <a:ext uri="{9D8B030D-6E8A-4147-A177-3AD203B41FA5}">
                      <a16:colId xmlns:a16="http://schemas.microsoft.com/office/drawing/2014/main" val="20002"/>
                    </a:ext>
                  </a:extLst>
                </a:gridCol>
                <a:gridCol w="1007325">
                  <a:extLst>
                    <a:ext uri="{9D8B030D-6E8A-4147-A177-3AD203B41FA5}">
                      <a16:colId xmlns:a16="http://schemas.microsoft.com/office/drawing/2014/main" val="20003"/>
                    </a:ext>
                  </a:extLst>
                </a:gridCol>
              </a:tblGrid>
              <a:tr h="655550">
                <a:tc>
                  <a:txBody>
                    <a:bodyPr/>
                    <a:lstStyle/>
                    <a:p>
                      <a:pPr marL="0" lvl="0" indent="0" algn="ctr" rtl="0">
                        <a:lnSpc>
                          <a:spcPct val="115000"/>
                        </a:lnSpc>
                        <a:spcBef>
                          <a:spcPts val="0"/>
                        </a:spcBef>
                        <a:spcAft>
                          <a:spcPts val="0"/>
                        </a:spcAft>
                        <a:buNone/>
                      </a:pPr>
                      <a:r>
                        <a:rPr lang="en" sz="900" b="1"/>
                        <a:t>Period</a:t>
                      </a:r>
                      <a:endParaRPr sz="900" b="1"/>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900" b="1"/>
                        <a:t>Beginning Value</a:t>
                      </a:r>
                      <a:endParaRPr sz="900" b="1"/>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900" b="1"/>
                        <a:t>Depreciation Amount</a:t>
                      </a:r>
                      <a:endParaRPr sz="900" b="1"/>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tc>
                  <a:txBody>
                    <a:bodyPr/>
                    <a:lstStyle/>
                    <a:p>
                      <a:pPr marL="0" lvl="0" indent="0" algn="ctr" rtl="0">
                        <a:lnSpc>
                          <a:spcPct val="115000"/>
                        </a:lnSpc>
                        <a:spcBef>
                          <a:spcPts val="0"/>
                        </a:spcBef>
                        <a:spcAft>
                          <a:spcPts val="0"/>
                        </a:spcAft>
                        <a:buNone/>
                      </a:pPr>
                      <a:r>
                        <a:rPr lang="en" sz="900" b="1"/>
                        <a:t>Ending Value</a:t>
                      </a:r>
                      <a:endParaRPr sz="900" b="1"/>
                    </a:p>
                    <a:p>
                      <a:pPr marL="0" lvl="0" indent="0" algn="ctr" rtl="0">
                        <a:lnSpc>
                          <a:spcPct val="115000"/>
                        </a:lnSpc>
                        <a:spcBef>
                          <a:spcPts val="0"/>
                        </a:spcBef>
                        <a:spcAft>
                          <a:spcPts val="0"/>
                        </a:spcAft>
                        <a:buNone/>
                      </a:pPr>
                      <a:r>
                        <a:rPr lang="en" sz="900" b="1"/>
                        <a:t>(Salvage Value)</a:t>
                      </a:r>
                      <a:endParaRPr sz="900" b="1"/>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EF2CB"/>
                    </a:solidFill>
                  </a:tcPr>
                </a:tc>
                <a:extLst>
                  <a:ext uri="{0D108BD9-81ED-4DB2-BD59-A6C34878D82A}">
                    <a16:rowId xmlns:a16="http://schemas.microsoft.com/office/drawing/2014/main" val="10000"/>
                  </a:ext>
                </a:extLst>
              </a:tr>
              <a:tr h="338050">
                <a:tc>
                  <a:txBody>
                    <a:bodyPr/>
                    <a:lstStyle/>
                    <a:p>
                      <a:pPr marL="0" lvl="0" indent="0" algn="ctr" rtl="0">
                        <a:lnSpc>
                          <a:spcPct val="115000"/>
                        </a:lnSpc>
                        <a:spcBef>
                          <a:spcPts val="0"/>
                        </a:spcBef>
                        <a:spcAft>
                          <a:spcPts val="0"/>
                        </a:spcAft>
                        <a:buNone/>
                      </a:pPr>
                      <a:r>
                        <a:rPr lang="en" sz="900"/>
                        <a:t>1</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$ 42,295.00</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$ 8,459.00</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$ 33,836.00</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38050">
                <a:tc>
                  <a:txBody>
                    <a:bodyPr/>
                    <a:lstStyle/>
                    <a:p>
                      <a:pPr marL="0" lvl="0" indent="0" algn="ctr" rtl="0">
                        <a:lnSpc>
                          <a:spcPct val="115000"/>
                        </a:lnSpc>
                        <a:spcBef>
                          <a:spcPts val="0"/>
                        </a:spcBef>
                        <a:spcAft>
                          <a:spcPts val="0"/>
                        </a:spcAft>
                        <a:buNone/>
                      </a:pPr>
                      <a:r>
                        <a:rPr lang="en" sz="900"/>
                        <a:t>2</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$ 33,836.00</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$ 10,827.52</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$ 23,008.48</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38050">
                <a:tc>
                  <a:txBody>
                    <a:bodyPr/>
                    <a:lstStyle/>
                    <a:p>
                      <a:pPr marL="0" lvl="0" indent="0" algn="ctr" rtl="0">
                        <a:lnSpc>
                          <a:spcPct val="115000"/>
                        </a:lnSpc>
                        <a:spcBef>
                          <a:spcPts val="0"/>
                        </a:spcBef>
                        <a:spcAft>
                          <a:spcPts val="0"/>
                        </a:spcAft>
                        <a:buNone/>
                      </a:pPr>
                      <a:r>
                        <a:rPr lang="en" sz="900"/>
                        <a:t>3</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$ 23,008.48</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$ 4,417.63</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$ 18,590.85</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38050">
                <a:tc>
                  <a:txBody>
                    <a:bodyPr/>
                    <a:lstStyle/>
                    <a:p>
                      <a:pPr marL="0" lvl="0" indent="0" algn="ctr" rtl="0">
                        <a:lnSpc>
                          <a:spcPct val="115000"/>
                        </a:lnSpc>
                        <a:spcBef>
                          <a:spcPts val="0"/>
                        </a:spcBef>
                        <a:spcAft>
                          <a:spcPts val="0"/>
                        </a:spcAft>
                        <a:buNone/>
                      </a:pPr>
                      <a:r>
                        <a:rPr lang="en" sz="900"/>
                        <a:t>4</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$ 18,590.85</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$ 2,141.67</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$ 16,449.19</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38050">
                <a:tc>
                  <a:txBody>
                    <a:bodyPr/>
                    <a:lstStyle/>
                    <a:p>
                      <a:pPr marL="0" lvl="0" indent="0" algn="ctr" rtl="0">
                        <a:lnSpc>
                          <a:spcPct val="115000"/>
                        </a:lnSpc>
                        <a:spcBef>
                          <a:spcPts val="0"/>
                        </a:spcBef>
                        <a:spcAft>
                          <a:spcPts val="0"/>
                        </a:spcAft>
                        <a:buNone/>
                      </a:pPr>
                      <a:r>
                        <a:rPr lang="en" sz="900"/>
                        <a:t>5</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$ 16,449.19</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$ 3,289.84</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$ 13,159.35</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38050">
                <a:tc>
                  <a:txBody>
                    <a:bodyPr/>
                    <a:lstStyle/>
                    <a:p>
                      <a:pPr marL="0" lvl="0" indent="0" algn="ctr" rtl="0">
                        <a:lnSpc>
                          <a:spcPct val="115000"/>
                        </a:lnSpc>
                        <a:spcBef>
                          <a:spcPts val="0"/>
                        </a:spcBef>
                        <a:spcAft>
                          <a:spcPts val="0"/>
                        </a:spcAft>
                        <a:buNone/>
                      </a:pPr>
                      <a:r>
                        <a:rPr lang="en" sz="900"/>
                        <a:t>6</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$ 13,159.35</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$ 5,263.74</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$ 7,895.61</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38050">
                <a:tc>
                  <a:txBody>
                    <a:bodyPr/>
                    <a:lstStyle/>
                    <a:p>
                      <a:pPr marL="0" lvl="0" indent="0" algn="ctr" rtl="0">
                        <a:lnSpc>
                          <a:spcPct val="115000"/>
                        </a:lnSpc>
                        <a:spcBef>
                          <a:spcPts val="0"/>
                        </a:spcBef>
                        <a:spcAft>
                          <a:spcPts val="0"/>
                        </a:spcAft>
                        <a:buNone/>
                      </a:pPr>
                      <a:r>
                        <a:rPr lang="en" sz="900"/>
                        <a:t>7</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$ 7,895.61</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$ 3,158.24</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$ 4,737.37</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38050">
                <a:tc>
                  <a:txBody>
                    <a:bodyPr/>
                    <a:lstStyle/>
                    <a:p>
                      <a:pPr marL="0" lvl="0" indent="0" algn="ctr" rtl="0">
                        <a:lnSpc>
                          <a:spcPct val="115000"/>
                        </a:lnSpc>
                        <a:spcBef>
                          <a:spcPts val="0"/>
                        </a:spcBef>
                        <a:spcAft>
                          <a:spcPts val="0"/>
                        </a:spcAft>
                        <a:buNone/>
                      </a:pPr>
                      <a:r>
                        <a:rPr lang="en" sz="900"/>
                        <a:t>8</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$ 4,737.37</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$ 1,894.95</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$ 2,842.42</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38050">
                <a:tc>
                  <a:txBody>
                    <a:bodyPr/>
                    <a:lstStyle/>
                    <a:p>
                      <a:pPr marL="0" lvl="0" indent="0" algn="ctr" rtl="0">
                        <a:lnSpc>
                          <a:spcPct val="115000"/>
                        </a:lnSpc>
                        <a:spcBef>
                          <a:spcPts val="0"/>
                        </a:spcBef>
                        <a:spcAft>
                          <a:spcPts val="0"/>
                        </a:spcAft>
                        <a:buNone/>
                      </a:pPr>
                      <a:r>
                        <a:rPr lang="en" sz="900"/>
                        <a:t>9</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$ 2,842.42</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$ 1,136.97</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$ 1,705.45</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38050">
                <a:tc>
                  <a:txBody>
                    <a:bodyPr/>
                    <a:lstStyle/>
                    <a:p>
                      <a:pPr marL="0" lvl="0" indent="0" algn="ctr" rtl="0">
                        <a:lnSpc>
                          <a:spcPct val="115000"/>
                        </a:lnSpc>
                        <a:spcBef>
                          <a:spcPts val="0"/>
                        </a:spcBef>
                        <a:spcAft>
                          <a:spcPts val="0"/>
                        </a:spcAft>
                        <a:buNone/>
                      </a:pPr>
                      <a:r>
                        <a:rPr lang="en" sz="900"/>
                        <a:t>10</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$ 1,705.45</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$ 682.18</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$ 1,023.27</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38050">
                <a:tc>
                  <a:txBody>
                    <a:bodyPr/>
                    <a:lstStyle/>
                    <a:p>
                      <a:pPr marL="0" lvl="0" indent="0" algn="ctr" rtl="0">
                        <a:lnSpc>
                          <a:spcPct val="115000"/>
                        </a:lnSpc>
                        <a:spcBef>
                          <a:spcPts val="0"/>
                        </a:spcBef>
                        <a:spcAft>
                          <a:spcPts val="0"/>
                        </a:spcAft>
                        <a:buNone/>
                      </a:pPr>
                      <a:r>
                        <a:rPr lang="en" sz="900"/>
                        <a:t>11</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$ 1,023.27</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$ 409.31</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$ 613.96</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338050">
                <a:tc>
                  <a:txBody>
                    <a:bodyPr/>
                    <a:lstStyle/>
                    <a:p>
                      <a:pPr marL="0" lvl="0" indent="0" algn="ctr" rtl="0">
                        <a:lnSpc>
                          <a:spcPct val="115000"/>
                        </a:lnSpc>
                        <a:spcBef>
                          <a:spcPts val="0"/>
                        </a:spcBef>
                        <a:spcAft>
                          <a:spcPts val="0"/>
                        </a:spcAft>
                        <a:buNone/>
                      </a:pPr>
                      <a:r>
                        <a:rPr lang="en" sz="900"/>
                        <a:t>12</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$ 613.96</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$ 245.59</a:t>
                      </a:r>
                      <a:endParaRPr sz="900"/>
                    </a:p>
                  </a:txBody>
                  <a:tcPr marL="28575" marR="28575" marT="91425" marB="9142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900"/>
                        <a:t>$ 368.38</a:t>
                      </a:r>
                      <a:endParaRPr sz="900"/>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bl>
          </a:graphicData>
        </a:graphic>
      </p:graphicFrame>
      <p:sp>
        <p:nvSpPr>
          <p:cNvPr id="111" name="Google Shape;111;p20"/>
          <p:cNvSpPr txBox="1"/>
          <p:nvPr/>
        </p:nvSpPr>
        <p:spPr>
          <a:xfrm>
            <a:off x="443175" y="940075"/>
            <a:ext cx="3411175" cy="923299"/>
          </a:xfrm>
          <a:prstGeom prst="rect">
            <a:avLst/>
          </a:prstGeom>
          <a:noFill/>
          <a:ln>
            <a:noFill/>
          </a:ln>
        </p:spPr>
        <p:txBody>
          <a:bodyPr spcFirstLastPara="1" wrap="square" lIns="91425" tIns="91425" rIns="91425" bIns="91425" anchor="t" anchorCtr="0">
            <a:spAutoFit/>
          </a:bodyPr>
          <a:lstStyle/>
          <a:p>
            <a:pPr marL="146050" lvl="0" algn="l" rtl="0">
              <a:spcBef>
                <a:spcPts val="0"/>
              </a:spcBef>
              <a:spcAft>
                <a:spcPts val="0"/>
              </a:spcAft>
              <a:buSzPts val="1300"/>
            </a:pPr>
            <a:r>
              <a:rPr lang="en" sz="1200" dirty="0">
                <a:latin typeface="Raleway" pitchFamily="2" charset="77"/>
                <a:ea typeface="Proxima Nova"/>
                <a:cs typeface="Proxima Nova"/>
                <a:sym typeface="Proxima Nova"/>
              </a:rPr>
              <a:t>Considered initial cost(I) of the vehicle and below parameters to find the residual value and depreciable amount for each alternative. </a:t>
            </a:r>
            <a:endParaRPr sz="1200" dirty="0">
              <a:latin typeface="Raleway" pitchFamily="2" charset="77"/>
              <a:ea typeface="Proxima Nova"/>
              <a:cs typeface="Proxima Nova"/>
              <a:sym typeface="Proxima Nova"/>
            </a:endParaRPr>
          </a:p>
        </p:txBody>
      </p:sp>
      <p:cxnSp>
        <p:nvCxnSpPr>
          <p:cNvPr id="112" name="Google Shape;112;p20"/>
          <p:cNvCxnSpPr/>
          <p:nvPr/>
        </p:nvCxnSpPr>
        <p:spPr>
          <a:xfrm rot="10800000" flipH="1">
            <a:off x="5062925" y="1154225"/>
            <a:ext cx="1020600" cy="363300"/>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20"/>
          <p:cNvSpPr txBox="1"/>
          <p:nvPr/>
        </p:nvSpPr>
        <p:spPr>
          <a:xfrm>
            <a:off x="3920700" y="1450375"/>
            <a:ext cx="13026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Proxima Nova"/>
                <a:ea typeface="Proxima Nova"/>
                <a:cs typeface="Proxima Nova"/>
                <a:sym typeface="Proxima Nova"/>
              </a:rPr>
              <a:t>Cost basis (I)</a:t>
            </a:r>
            <a:endParaRPr sz="11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29750" y="161156"/>
            <a:ext cx="8487600" cy="5775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SzPts val="700"/>
              <a:buNone/>
            </a:pPr>
            <a:r>
              <a:rPr lang="en" sz="2000"/>
              <a:t>Evaluating mutually exclusive alternatives</a:t>
            </a:r>
            <a:endParaRPr sz="2000"/>
          </a:p>
        </p:txBody>
      </p:sp>
      <p:sp>
        <p:nvSpPr>
          <p:cNvPr id="119" name="Google Shape;119;p21"/>
          <p:cNvSpPr txBox="1">
            <a:spLocks noGrp="1"/>
          </p:cNvSpPr>
          <p:nvPr>
            <p:ph type="body" idx="1"/>
          </p:nvPr>
        </p:nvSpPr>
        <p:spPr>
          <a:xfrm>
            <a:off x="822956" y="1141500"/>
            <a:ext cx="7087200" cy="3558900"/>
          </a:xfrm>
          <a:prstGeom prst="rect">
            <a:avLst/>
          </a:prstGeom>
        </p:spPr>
        <p:txBody>
          <a:bodyPr spcFirstLastPara="1" wrap="square" lIns="0" tIns="34275" rIns="0" bIns="34275" anchor="t" anchorCtr="0">
            <a:normAutofit/>
          </a:bodyPr>
          <a:lstStyle/>
          <a:p>
            <a:pPr marL="342900" lvl="0" indent="-234950" algn="just" rtl="0">
              <a:spcBef>
                <a:spcPts val="900"/>
              </a:spcBef>
              <a:spcAft>
                <a:spcPts val="0"/>
              </a:spcAft>
              <a:buSzPts val="1100"/>
              <a:buFont typeface="Arial"/>
              <a:buChar char="●"/>
            </a:pPr>
            <a:r>
              <a:rPr lang="en" sz="1100">
                <a:latin typeface="Arial"/>
                <a:ea typeface="Arial"/>
                <a:cs typeface="Arial"/>
                <a:sym typeface="Arial"/>
              </a:rPr>
              <a:t>Analysis period = useful life</a:t>
            </a:r>
            <a:endParaRPr sz="1100">
              <a:latin typeface="Arial"/>
              <a:ea typeface="Arial"/>
              <a:cs typeface="Arial"/>
              <a:sym typeface="Arial"/>
            </a:endParaRPr>
          </a:p>
          <a:p>
            <a:pPr marL="342900" lvl="0" indent="0" algn="just" rtl="0">
              <a:spcBef>
                <a:spcPts val="900"/>
              </a:spcBef>
              <a:spcAft>
                <a:spcPts val="0"/>
              </a:spcAft>
              <a:buNone/>
            </a:pPr>
            <a:endParaRPr sz="1100">
              <a:latin typeface="Arial"/>
              <a:ea typeface="Arial"/>
              <a:cs typeface="Arial"/>
              <a:sym typeface="Arial"/>
            </a:endParaRPr>
          </a:p>
          <a:p>
            <a:pPr marL="342900" lvl="0" indent="-234950" algn="just" rtl="0">
              <a:spcBef>
                <a:spcPts val="900"/>
              </a:spcBef>
              <a:spcAft>
                <a:spcPts val="0"/>
              </a:spcAft>
              <a:buSzPts val="1100"/>
              <a:buFont typeface="Arial"/>
              <a:buChar char="●"/>
            </a:pPr>
            <a:r>
              <a:rPr lang="en" sz="1100">
                <a:latin typeface="Arial"/>
                <a:ea typeface="Arial"/>
                <a:cs typeface="Arial"/>
                <a:sym typeface="Arial"/>
              </a:rPr>
              <a:t>Computed the Net Present Worth for each alternative to determine the one with the highest net present worth.</a:t>
            </a:r>
            <a:endParaRPr sz="1100">
              <a:latin typeface="Arial"/>
              <a:ea typeface="Arial"/>
              <a:cs typeface="Arial"/>
              <a:sym typeface="Arial"/>
            </a:endParaRPr>
          </a:p>
          <a:p>
            <a:pPr marL="342900" lvl="0" indent="0" algn="just" rtl="0">
              <a:spcBef>
                <a:spcPts val="900"/>
              </a:spcBef>
              <a:spcAft>
                <a:spcPts val="0"/>
              </a:spcAft>
              <a:buNone/>
            </a:pPr>
            <a:endParaRPr sz="1100">
              <a:latin typeface="Arial"/>
              <a:ea typeface="Arial"/>
              <a:cs typeface="Arial"/>
              <a:sym typeface="Arial"/>
            </a:endParaRPr>
          </a:p>
          <a:p>
            <a:pPr marL="342900" lvl="0" indent="-234950" algn="just" rtl="0">
              <a:spcBef>
                <a:spcPts val="900"/>
              </a:spcBef>
              <a:spcAft>
                <a:spcPts val="0"/>
              </a:spcAft>
              <a:buSzPts val="1100"/>
              <a:buFont typeface="Arial"/>
              <a:buChar char="●"/>
            </a:pPr>
            <a:r>
              <a:rPr lang="en" sz="1100">
                <a:latin typeface="Arial"/>
                <a:ea typeface="Arial"/>
                <a:cs typeface="Arial"/>
                <a:sym typeface="Arial"/>
              </a:rPr>
              <a:t>Computed the annual equivalent worth(AEW)  for each alternative to determine the lowest cost alternative.</a:t>
            </a:r>
            <a:endParaRPr sz="1100">
              <a:latin typeface="Arial"/>
              <a:ea typeface="Arial"/>
              <a:cs typeface="Arial"/>
              <a:sym typeface="Arial"/>
            </a:endParaRPr>
          </a:p>
          <a:p>
            <a:pPr marL="342900" lvl="0" indent="0" algn="just" rtl="0">
              <a:spcBef>
                <a:spcPts val="900"/>
              </a:spcBef>
              <a:spcAft>
                <a:spcPts val="0"/>
              </a:spcAft>
              <a:buNone/>
            </a:pPr>
            <a:endParaRPr sz="1100">
              <a:latin typeface="Arial"/>
              <a:ea typeface="Arial"/>
              <a:cs typeface="Arial"/>
              <a:sym typeface="Arial"/>
            </a:endParaRPr>
          </a:p>
          <a:p>
            <a:pPr marL="342900" lvl="0" indent="-234950" algn="just" rtl="0">
              <a:lnSpc>
                <a:spcPct val="150000"/>
              </a:lnSpc>
              <a:spcBef>
                <a:spcPts val="200"/>
              </a:spcBef>
              <a:spcAft>
                <a:spcPts val="0"/>
              </a:spcAft>
              <a:buSzPts val="1100"/>
              <a:buFont typeface="Arial"/>
              <a:buChar char="●"/>
            </a:pPr>
            <a:r>
              <a:rPr lang="en" sz="1100">
                <a:solidFill>
                  <a:srgbClr val="555A50"/>
                </a:solidFill>
                <a:latin typeface="Arial"/>
                <a:ea typeface="Arial"/>
                <a:cs typeface="Arial"/>
                <a:sym typeface="Arial"/>
              </a:rPr>
              <a:t>In our analysis considering the annual maintenance/repair costs and salvage values, the optimal replacement time for Volvo S60 ICEV is before year 7, similarly for PHEV and EV it is before year 8.</a:t>
            </a:r>
            <a:endParaRPr sz="1100">
              <a:latin typeface="Arial"/>
              <a:ea typeface="Arial"/>
              <a:cs typeface="Arial"/>
              <a:sym typeface="Arial"/>
            </a:endParaRPr>
          </a:p>
          <a:p>
            <a:pPr marL="0" lvl="0" indent="0" algn="l" rtl="0">
              <a:spcBef>
                <a:spcPts val="900"/>
              </a:spcBef>
              <a:spcAft>
                <a:spcPts val="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ctrTitle"/>
          </p:nvPr>
        </p:nvSpPr>
        <p:spPr>
          <a:xfrm>
            <a:off x="311700" y="246810"/>
            <a:ext cx="8520600" cy="787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200"/>
              <a:buFont typeface="Arial"/>
              <a:buNone/>
            </a:pPr>
            <a:r>
              <a:rPr lang="en" sz="1900"/>
              <a:t>Comparing alternatives using NPW</a:t>
            </a:r>
            <a:endParaRPr sz="1900"/>
          </a:p>
        </p:txBody>
      </p:sp>
      <p:graphicFrame>
        <p:nvGraphicFramePr>
          <p:cNvPr id="125" name="Google Shape;125;p22"/>
          <p:cNvGraphicFramePr/>
          <p:nvPr/>
        </p:nvGraphicFramePr>
        <p:xfrm>
          <a:off x="1338850" y="1465408"/>
          <a:ext cx="2724000" cy="1791225"/>
        </p:xfrm>
        <a:graphic>
          <a:graphicData uri="http://schemas.openxmlformats.org/drawingml/2006/table">
            <a:tbl>
              <a:tblPr>
                <a:noFill/>
                <a:tableStyleId>{B9C91758-B781-4844-A507-EEF6E094BF78}</a:tableStyleId>
              </a:tblPr>
              <a:tblGrid>
                <a:gridCol w="1533400">
                  <a:extLst>
                    <a:ext uri="{9D8B030D-6E8A-4147-A177-3AD203B41FA5}">
                      <a16:colId xmlns:a16="http://schemas.microsoft.com/office/drawing/2014/main" val="20000"/>
                    </a:ext>
                  </a:extLst>
                </a:gridCol>
                <a:gridCol w="1190600">
                  <a:extLst>
                    <a:ext uri="{9D8B030D-6E8A-4147-A177-3AD203B41FA5}">
                      <a16:colId xmlns:a16="http://schemas.microsoft.com/office/drawing/2014/main" val="20001"/>
                    </a:ext>
                  </a:extLst>
                </a:gridCol>
              </a:tblGrid>
              <a:tr h="336450">
                <a:tc gridSpan="2">
                  <a:txBody>
                    <a:bodyPr/>
                    <a:lstStyle/>
                    <a:p>
                      <a:pPr marL="0" lvl="0" indent="0" algn="ctr" rtl="0">
                        <a:lnSpc>
                          <a:spcPct val="115000"/>
                        </a:lnSpc>
                        <a:spcBef>
                          <a:spcPts val="0"/>
                        </a:spcBef>
                        <a:spcAft>
                          <a:spcPts val="0"/>
                        </a:spcAft>
                        <a:buNone/>
                      </a:pPr>
                      <a:r>
                        <a:rPr lang="en" sz="1000" b="1"/>
                        <a:t>interest rate(i%) = 4.16%</a:t>
                      </a:r>
                      <a:endParaRPr sz="1000" b="1"/>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2CC"/>
                    </a:solidFill>
                  </a:tcPr>
                </a:tc>
                <a:tc hMerge="1">
                  <a:txBody>
                    <a:bodyPr/>
                    <a:lstStyle/>
                    <a:p>
                      <a:endParaRPr lang="en-US"/>
                    </a:p>
                  </a:txBody>
                  <a:tcPr/>
                </a:tc>
                <a:extLst>
                  <a:ext uri="{0D108BD9-81ED-4DB2-BD59-A6C34878D82A}">
                    <a16:rowId xmlns:a16="http://schemas.microsoft.com/office/drawing/2014/main" val="10000"/>
                  </a:ext>
                </a:extLst>
              </a:tr>
              <a:tr h="336450">
                <a:tc gridSpan="2">
                  <a:txBody>
                    <a:bodyPr/>
                    <a:lstStyle/>
                    <a:p>
                      <a:pPr marL="0" lvl="0" indent="0" algn="ctr" rtl="0">
                        <a:lnSpc>
                          <a:spcPct val="115000"/>
                        </a:lnSpc>
                        <a:spcBef>
                          <a:spcPts val="0"/>
                        </a:spcBef>
                        <a:spcAft>
                          <a:spcPts val="0"/>
                        </a:spcAft>
                        <a:buNone/>
                      </a:pPr>
                      <a:r>
                        <a:rPr lang="en" sz="1000" b="1"/>
                        <a:t>NPW of alternatives</a:t>
                      </a:r>
                      <a:endParaRPr sz="1000" b="1"/>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2CC"/>
                    </a:solidFill>
                  </a:tcPr>
                </a:tc>
                <a:tc hMerge="1">
                  <a:txBody>
                    <a:bodyPr/>
                    <a:lstStyle/>
                    <a:p>
                      <a:endParaRPr lang="en-US"/>
                    </a:p>
                  </a:txBody>
                  <a:tcPr/>
                </a:tc>
                <a:extLst>
                  <a:ext uri="{0D108BD9-81ED-4DB2-BD59-A6C34878D82A}">
                    <a16:rowId xmlns:a16="http://schemas.microsoft.com/office/drawing/2014/main" val="10001"/>
                  </a:ext>
                </a:extLst>
              </a:tr>
              <a:tr h="373100">
                <a:tc>
                  <a:txBody>
                    <a:bodyPr/>
                    <a:lstStyle/>
                    <a:p>
                      <a:pPr marL="0" lvl="0" indent="0" algn="ctr" rtl="0">
                        <a:spcBef>
                          <a:spcPts val="0"/>
                        </a:spcBef>
                        <a:spcAft>
                          <a:spcPts val="0"/>
                        </a:spcAft>
                        <a:buNone/>
                      </a:pPr>
                      <a:r>
                        <a:rPr lang="en" sz="1000" b="1"/>
                        <a:t>Volvo S60 ICEV</a:t>
                      </a:r>
                      <a:endParaRPr sz="1000" b="1"/>
                    </a:p>
                  </a:txBody>
                  <a:tcPr marL="68575" marR="68575" marT="68575" marB="6857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sz="1000"/>
                        <a:t>-$71,966.08</a:t>
                      </a:r>
                      <a:endParaRPr sz="1000"/>
                    </a:p>
                  </a:txBody>
                  <a:tcPr marL="68575" marR="68575" marT="68575" marB="6857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2850">
                <a:tc>
                  <a:txBody>
                    <a:bodyPr/>
                    <a:lstStyle/>
                    <a:p>
                      <a:pPr marL="0" lvl="0" indent="0" algn="ctr" rtl="0">
                        <a:spcBef>
                          <a:spcPts val="0"/>
                        </a:spcBef>
                        <a:spcAft>
                          <a:spcPts val="0"/>
                        </a:spcAft>
                        <a:buNone/>
                      </a:pPr>
                      <a:r>
                        <a:rPr lang="en" sz="1000" b="1"/>
                        <a:t>Volvo S60 Hybrid</a:t>
                      </a:r>
                      <a:endParaRPr sz="1000" b="1"/>
                    </a:p>
                  </a:txBody>
                  <a:tcPr marL="68575" marR="68575" marT="68575" marB="6857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sz="1000"/>
                        <a:t>- $26,559.80</a:t>
                      </a:r>
                      <a:endParaRPr sz="1000"/>
                    </a:p>
                  </a:txBody>
                  <a:tcPr marL="68575" marR="68575" marT="68575" marB="6857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2375">
                <a:tc>
                  <a:txBody>
                    <a:bodyPr/>
                    <a:lstStyle/>
                    <a:p>
                      <a:pPr marL="0" lvl="0" indent="0" algn="ctr" rtl="0">
                        <a:spcBef>
                          <a:spcPts val="0"/>
                        </a:spcBef>
                        <a:spcAft>
                          <a:spcPts val="0"/>
                        </a:spcAft>
                        <a:buNone/>
                      </a:pPr>
                      <a:r>
                        <a:rPr lang="en" sz="1000" b="1"/>
                        <a:t>Volvo XC40 EV</a:t>
                      </a:r>
                      <a:endParaRPr sz="1000" b="1"/>
                    </a:p>
                  </a:txBody>
                  <a:tcPr marL="68575" marR="68575" marT="68575" marB="6857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solidFill>
                      <a:srgbClr val="9FC5E8"/>
                    </a:solidFill>
                  </a:tcPr>
                </a:tc>
                <a:tc>
                  <a:txBody>
                    <a:bodyPr/>
                    <a:lstStyle/>
                    <a:p>
                      <a:pPr marL="0" lvl="0" indent="0" algn="ctr" rtl="0">
                        <a:spcBef>
                          <a:spcPts val="0"/>
                        </a:spcBef>
                        <a:spcAft>
                          <a:spcPts val="0"/>
                        </a:spcAft>
                        <a:buNone/>
                      </a:pPr>
                      <a:r>
                        <a:rPr lang="en" sz="1000"/>
                        <a:t>-$26,182.94</a:t>
                      </a:r>
                      <a:endParaRPr sz="1000"/>
                    </a:p>
                  </a:txBody>
                  <a:tcPr marL="68575" marR="68575" marT="68575" marB="6857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26" name="Google Shape;126;p22"/>
          <p:cNvCxnSpPr/>
          <p:nvPr/>
        </p:nvCxnSpPr>
        <p:spPr>
          <a:xfrm rot="10800000">
            <a:off x="3290200" y="3177688"/>
            <a:ext cx="295500" cy="591000"/>
          </a:xfrm>
          <a:prstGeom prst="straightConnector1">
            <a:avLst/>
          </a:prstGeom>
          <a:noFill/>
          <a:ln w="28575" cap="flat" cmpd="sng">
            <a:solidFill>
              <a:schemeClr val="dk2"/>
            </a:solidFill>
            <a:prstDash val="solid"/>
            <a:round/>
            <a:headEnd type="none" w="med" len="med"/>
            <a:tailEnd type="triangle" w="med" len="med"/>
          </a:ln>
        </p:spPr>
      </p:cxnSp>
      <p:sp>
        <p:nvSpPr>
          <p:cNvPr id="127" name="Google Shape;127;p22"/>
          <p:cNvSpPr txBox="1"/>
          <p:nvPr/>
        </p:nvSpPr>
        <p:spPr>
          <a:xfrm>
            <a:off x="2872249" y="3768700"/>
            <a:ext cx="1456500" cy="2925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000">
                <a:latin typeface="Proxima Nova"/>
                <a:ea typeface="Proxima Nova"/>
                <a:cs typeface="Proxima Nova"/>
                <a:sym typeface="Proxima Nova"/>
              </a:rPr>
              <a:t>Higher NPW</a:t>
            </a:r>
            <a:endParaRPr sz="1000">
              <a:latin typeface="Proxima Nova"/>
              <a:ea typeface="Proxima Nova"/>
              <a:cs typeface="Proxima Nova"/>
              <a:sym typeface="Proxima Nova"/>
            </a:endParaRPr>
          </a:p>
        </p:txBody>
      </p:sp>
      <p:graphicFrame>
        <p:nvGraphicFramePr>
          <p:cNvPr id="128" name="Google Shape;128;p22"/>
          <p:cNvGraphicFramePr/>
          <p:nvPr/>
        </p:nvGraphicFramePr>
        <p:xfrm>
          <a:off x="4284169" y="758906"/>
          <a:ext cx="4548075" cy="4038063"/>
        </p:xfrm>
        <a:graphic>
          <a:graphicData uri="http://schemas.openxmlformats.org/drawingml/2006/table">
            <a:tbl>
              <a:tblPr>
                <a:noFill/>
                <a:tableStyleId>{A33A41BD-A9AB-4C61-9D3B-519AE6A81B6F}</a:tableStyleId>
              </a:tblPr>
              <a:tblGrid>
                <a:gridCol w="1068625">
                  <a:extLst>
                    <a:ext uri="{9D8B030D-6E8A-4147-A177-3AD203B41FA5}">
                      <a16:colId xmlns:a16="http://schemas.microsoft.com/office/drawing/2014/main" val="20000"/>
                    </a:ext>
                  </a:extLst>
                </a:gridCol>
                <a:gridCol w="1029275">
                  <a:extLst>
                    <a:ext uri="{9D8B030D-6E8A-4147-A177-3AD203B41FA5}">
                      <a16:colId xmlns:a16="http://schemas.microsoft.com/office/drawing/2014/main" val="20001"/>
                    </a:ext>
                  </a:extLst>
                </a:gridCol>
                <a:gridCol w="965500">
                  <a:extLst>
                    <a:ext uri="{9D8B030D-6E8A-4147-A177-3AD203B41FA5}">
                      <a16:colId xmlns:a16="http://schemas.microsoft.com/office/drawing/2014/main" val="20002"/>
                    </a:ext>
                  </a:extLst>
                </a:gridCol>
                <a:gridCol w="1484675">
                  <a:extLst>
                    <a:ext uri="{9D8B030D-6E8A-4147-A177-3AD203B41FA5}">
                      <a16:colId xmlns:a16="http://schemas.microsoft.com/office/drawing/2014/main" val="20003"/>
                    </a:ext>
                  </a:extLst>
                </a:gridCol>
              </a:tblGrid>
              <a:tr h="369175">
                <a:tc>
                  <a:txBody>
                    <a:bodyPr/>
                    <a:lstStyle/>
                    <a:p>
                      <a:pPr marL="0" lvl="0" indent="0" algn="ctr" rtl="0">
                        <a:lnSpc>
                          <a:spcPct val="115000"/>
                        </a:lnSpc>
                        <a:spcBef>
                          <a:spcPts val="0"/>
                        </a:spcBef>
                        <a:spcAft>
                          <a:spcPts val="0"/>
                        </a:spcAft>
                        <a:buNone/>
                      </a:pPr>
                      <a:r>
                        <a:rPr lang="en" sz="700" b="1"/>
                        <a:t>PV for ICE</a:t>
                      </a:r>
                      <a:endParaRPr sz="7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700" b="1"/>
                        <a:t>PV for HEV</a:t>
                      </a:r>
                      <a:endParaRPr sz="7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700" b="1"/>
                        <a:t>PV for BEV</a:t>
                      </a:r>
                      <a:endParaRPr sz="7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 sz="700" b="1"/>
                        <a:t>extra cost of sustainable systems and the saved cost</a:t>
                      </a:r>
                      <a:endParaRPr sz="700" b="1"/>
                    </a:p>
                  </a:txBody>
                  <a:tcPr marL="21425" marR="21425" marT="68575" marB="6857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06225">
                <a:tc>
                  <a:txBody>
                    <a:bodyPr/>
                    <a:lstStyle/>
                    <a:p>
                      <a:pPr marL="0" lvl="0" indent="0" algn="ctr" rtl="0">
                        <a:lnSpc>
                          <a:spcPct val="115000"/>
                        </a:lnSpc>
                        <a:spcBef>
                          <a:spcPts val="0"/>
                        </a:spcBef>
                        <a:spcAft>
                          <a:spcPts val="0"/>
                        </a:spcAft>
                        <a:buNone/>
                      </a:pPr>
                      <a:r>
                        <a:rPr lang="en" sz="1000"/>
                        <a:t>$ 19,204.67</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$ 28,878.07</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$ 38,884.91</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306225">
                <a:tc>
                  <a:txBody>
                    <a:bodyPr/>
                    <a:lstStyle/>
                    <a:p>
                      <a:pPr marL="0" lvl="0" indent="0" algn="ctr" rtl="0">
                        <a:lnSpc>
                          <a:spcPct val="115000"/>
                        </a:lnSpc>
                        <a:spcBef>
                          <a:spcPts val="0"/>
                        </a:spcBef>
                        <a:spcAft>
                          <a:spcPts val="0"/>
                        </a:spcAft>
                        <a:buNone/>
                      </a:pPr>
                      <a:r>
                        <a:rPr lang="en" sz="1000"/>
                        <a:t>$ 6,432.49</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$ 8,836.75</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$ 10,915.03</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2"/>
                  </a:ext>
                </a:extLst>
              </a:tr>
              <a:tr h="306225">
                <a:tc>
                  <a:txBody>
                    <a:bodyPr/>
                    <a:lstStyle/>
                    <a:p>
                      <a:pPr marL="0" lvl="0" indent="0" algn="ctr" rtl="0">
                        <a:lnSpc>
                          <a:spcPct val="115000"/>
                        </a:lnSpc>
                        <a:spcBef>
                          <a:spcPts val="0"/>
                        </a:spcBef>
                        <a:spcAft>
                          <a:spcPts val="0"/>
                        </a:spcAft>
                        <a:buNone/>
                      </a:pPr>
                      <a:r>
                        <a:rPr lang="en" sz="1000"/>
                        <a:t>$ 7,884.35</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$ 10,486.21</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$ 12,707.12</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3"/>
                  </a:ext>
                </a:extLst>
              </a:tr>
              <a:tr h="306225">
                <a:tc>
                  <a:txBody>
                    <a:bodyPr/>
                    <a:lstStyle/>
                    <a:p>
                      <a:pPr marL="0" lvl="0" indent="0" algn="ctr" rtl="0">
                        <a:lnSpc>
                          <a:spcPct val="115000"/>
                        </a:lnSpc>
                        <a:spcBef>
                          <a:spcPts val="0"/>
                        </a:spcBef>
                        <a:spcAft>
                          <a:spcPts val="0"/>
                        </a:spcAft>
                        <a:buNone/>
                      </a:pPr>
                      <a:r>
                        <a:rPr lang="en" sz="1000"/>
                        <a:t>$ 7,630.27</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$ 10,163.27</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$ 12,323.13</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4"/>
                  </a:ext>
                </a:extLst>
              </a:tr>
              <a:tr h="306225">
                <a:tc>
                  <a:txBody>
                    <a:bodyPr/>
                    <a:lstStyle/>
                    <a:p>
                      <a:pPr marL="0" lvl="0" indent="0" algn="ctr" rtl="0">
                        <a:lnSpc>
                          <a:spcPct val="115000"/>
                        </a:lnSpc>
                        <a:spcBef>
                          <a:spcPts val="0"/>
                        </a:spcBef>
                        <a:spcAft>
                          <a:spcPts val="0"/>
                        </a:spcAft>
                        <a:buNone/>
                      </a:pPr>
                      <a:r>
                        <a:rPr lang="en" sz="1000"/>
                        <a:t>$ 3,653.37</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$ 5,535.13</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$ 10,093.04</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5"/>
                  </a:ext>
                </a:extLst>
              </a:tr>
              <a:tr h="306225">
                <a:tc>
                  <a:txBody>
                    <a:bodyPr/>
                    <a:lstStyle/>
                    <a:p>
                      <a:pPr marL="0" lvl="0" indent="0" algn="ctr" rtl="0">
                        <a:lnSpc>
                          <a:spcPct val="115000"/>
                        </a:lnSpc>
                        <a:spcBef>
                          <a:spcPts val="0"/>
                        </a:spcBef>
                        <a:spcAft>
                          <a:spcPts val="0"/>
                        </a:spcAft>
                        <a:buNone/>
                      </a:pPr>
                      <a:r>
                        <a:rPr lang="en" sz="1000"/>
                        <a:t>$ (2,211.53)</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(1,276.01)</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$ 5,743.28</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6"/>
                  </a:ext>
                </a:extLst>
              </a:tr>
              <a:tr h="306225">
                <a:tc>
                  <a:txBody>
                    <a:bodyPr/>
                    <a:lstStyle/>
                    <a:p>
                      <a:pPr marL="0" lvl="0" indent="0" algn="ctr" rtl="0">
                        <a:lnSpc>
                          <a:spcPct val="115000"/>
                        </a:lnSpc>
                        <a:spcBef>
                          <a:spcPts val="0"/>
                        </a:spcBef>
                        <a:spcAft>
                          <a:spcPts val="0"/>
                        </a:spcAft>
                        <a:buNone/>
                      </a:pPr>
                      <a:r>
                        <a:rPr lang="en" sz="1000"/>
                        <a:t>$ (2,965.25)</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(2,174.86)</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(652.90)</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7"/>
                  </a:ext>
                </a:extLst>
              </a:tr>
              <a:tr h="306225">
                <a:tc>
                  <a:txBody>
                    <a:bodyPr/>
                    <a:lstStyle/>
                    <a:p>
                      <a:pPr marL="0" lvl="0" indent="0" algn="ctr" rtl="0">
                        <a:lnSpc>
                          <a:spcPct val="115000"/>
                        </a:lnSpc>
                        <a:spcBef>
                          <a:spcPts val="0"/>
                        </a:spcBef>
                        <a:spcAft>
                          <a:spcPts val="0"/>
                        </a:spcAft>
                        <a:buNone/>
                      </a:pPr>
                      <a:r>
                        <a:rPr lang="en" sz="1000"/>
                        <a:t>$ (3,352.48)</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(2,649.17)</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(1,506.02)</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8"/>
                  </a:ext>
                </a:extLst>
              </a:tr>
              <a:tr h="306225">
                <a:tc>
                  <a:txBody>
                    <a:bodyPr/>
                    <a:lstStyle/>
                    <a:p>
                      <a:pPr marL="0" lvl="0" indent="0" algn="ctr" rtl="0">
                        <a:lnSpc>
                          <a:spcPct val="115000"/>
                        </a:lnSpc>
                        <a:spcBef>
                          <a:spcPts val="0"/>
                        </a:spcBef>
                        <a:spcAft>
                          <a:spcPts val="0"/>
                        </a:spcAft>
                        <a:buNone/>
                      </a:pPr>
                      <a:r>
                        <a:rPr lang="en" sz="1000"/>
                        <a:t>$ (3,530.11)</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(2,880.44)</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(1,960.94)</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09"/>
                  </a:ext>
                </a:extLst>
              </a:tr>
              <a:tr h="306225">
                <a:tc>
                  <a:txBody>
                    <a:bodyPr/>
                    <a:lstStyle/>
                    <a:p>
                      <a:pPr marL="0" lvl="0" indent="0" algn="ctr" rtl="0">
                        <a:lnSpc>
                          <a:spcPct val="115000"/>
                        </a:lnSpc>
                        <a:spcBef>
                          <a:spcPts val="0"/>
                        </a:spcBef>
                        <a:spcAft>
                          <a:spcPts val="0"/>
                        </a:spcAft>
                        <a:buNone/>
                      </a:pPr>
                      <a:r>
                        <a:rPr lang="en" sz="1000"/>
                        <a:t>$ (3,588.48)</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(2,973.18)</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(2,187.83)</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0"/>
                  </a:ext>
                </a:extLst>
              </a:tr>
              <a:tr h="306225">
                <a:tc>
                  <a:txBody>
                    <a:bodyPr/>
                    <a:lstStyle/>
                    <a:p>
                      <a:pPr marL="0" lvl="0" indent="0" algn="ctr" rtl="0">
                        <a:lnSpc>
                          <a:spcPct val="115000"/>
                        </a:lnSpc>
                        <a:spcBef>
                          <a:spcPts val="0"/>
                        </a:spcBef>
                        <a:spcAft>
                          <a:spcPts val="0"/>
                        </a:spcAft>
                        <a:buNone/>
                      </a:pPr>
                      <a:r>
                        <a:rPr lang="en" sz="1000"/>
                        <a:t>$ (3,579.56)</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(2,987.51)</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(2,284.66)</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1"/>
                  </a:ext>
                </a:extLst>
              </a:tr>
              <a:tr h="0">
                <a:tc>
                  <a:txBody>
                    <a:bodyPr/>
                    <a:lstStyle/>
                    <a:p>
                      <a:pPr marL="0" lvl="0" indent="0" algn="ctr" rtl="0">
                        <a:lnSpc>
                          <a:spcPct val="115000"/>
                        </a:lnSpc>
                        <a:spcBef>
                          <a:spcPts val="0"/>
                        </a:spcBef>
                        <a:spcAft>
                          <a:spcPts val="0"/>
                        </a:spcAft>
                        <a:buNone/>
                      </a:pPr>
                      <a:r>
                        <a:rPr lang="en" sz="1000"/>
                        <a:t>$ (3,533.26)</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(2,958.03)</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 (2,307.82)</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lt1"/>
                    </a:solidFill>
                  </a:tcPr>
                </a:tc>
                <a:tc>
                  <a:txBody>
                    <a:bodyPr/>
                    <a:lstStyle/>
                    <a:p>
                      <a:pPr marL="0" lvl="0" indent="0" algn="ctr" rtl="0">
                        <a:lnSpc>
                          <a:spcPct val="115000"/>
                        </a:lnSpc>
                        <a:spcBef>
                          <a:spcPts val="0"/>
                        </a:spcBef>
                        <a:spcAft>
                          <a:spcPts val="0"/>
                        </a:spcAft>
                        <a:buNone/>
                      </a:pPr>
                      <a:r>
                        <a:rPr lang="en" sz="1000"/>
                        <a:t>EV Cost per Mile</a:t>
                      </a:r>
                      <a:endParaRPr sz="1000"/>
                    </a:p>
                  </a:txBody>
                  <a:tcPr marL="21425" marR="21425" marT="68575" marB="68575" anchor="b">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E599"/>
                    </a:solidFill>
                  </a:tcPr>
                </a:tc>
                <a:extLst>
                  <a:ext uri="{0D108BD9-81ED-4DB2-BD59-A6C34878D82A}">
                    <a16:rowId xmlns:a16="http://schemas.microsoft.com/office/drawing/2014/main" val="10012"/>
                  </a:ext>
                </a:extLst>
              </a:tr>
            </a:tbl>
          </a:graphicData>
        </a:graphic>
      </p:graphicFrame>
      <p:sp>
        <p:nvSpPr>
          <p:cNvPr id="129" name="Google Shape;129;p22"/>
          <p:cNvSpPr txBox="1"/>
          <p:nvPr/>
        </p:nvSpPr>
        <p:spPr>
          <a:xfrm>
            <a:off x="416325" y="718800"/>
            <a:ext cx="3263400" cy="738633"/>
          </a:xfrm>
          <a:prstGeom prst="rect">
            <a:avLst/>
          </a:prstGeom>
          <a:noFill/>
          <a:ln>
            <a:noFill/>
          </a:ln>
        </p:spPr>
        <p:txBody>
          <a:bodyPr spcFirstLastPara="1" wrap="square" lIns="91425" tIns="91425" rIns="91425" bIns="91425" anchor="t" anchorCtr="0">
            <a:spAutoFit/>
          </a:bodyPr>
          <a:lstStyle/>
          <a:p>
            <a:pPr marL="165100" lvl="0" algn="l" rtl="0">
              <a:spcBef>
                <a:spcPts val="0"/>
              </a:spcBef>
              <a:spcAft>
                <a:spcPts val="0"/>
              </a:spcAft>
              <a:buSzPts val="1000"/>
            </a:pPr>
            <a:r>
              <a:rPr lang="en" sz="1200" dirty="0">
                <a:latin typeface="Raleway" pitchFamily="2" charset="77"/>
                <a:ea typeface="Proxima Nova"/>
                <a:cs typeface="Proxima Nova"/>
                <a:sym typeface="Proxima Nova"/>
              </a:rPr>
              <a:t>Calculated the NPW considering initial cost, tax incentives, O&amp;M cost as inflows and salvage values as outflows.</a:t>
            </a:r>
            <a:endParaRPr sz="1200" dirty="0">
              <a:latin typeface="Raleway" pitchFamily="2" charset="77"/>
              <a:ea typeface="Proxima Nova"/>
              <a:cs typeface="Proxima Nova"/>
              <a:sym typeface="Proxima Nova"/>
            </a:endParaRPr>
          </a:p>
        </p:txBody>
      </p:sp>
      <p:graphicFrame>
        <p:nvGraphicFramePr>
          <p:cNvPr id="130" name="Google Shape;130;p22"/>
          <p:cNvGraphicFramePr/>
          <p:nvPr/>
        </p:nvGraphicFramePr>
        <p:xfrm>
          <a:off x="179250" y="2761850"/>
          <a:ext cx="1066800" cy="1815889"/>
        </p:xfrm>
        <a:graphic>
          <a:graphicData uri="http://schemas.openxmlformats.org/drawingml/2006/table">
            <a:tbl>
              <a:tblPr>
                <a:noFill/>
                <a:tableStyleId>{A33A41BD-A9AB-4C61-9D3B-519AE6A81B6F}</a:tableStyleId>
              </a:tblPr>
              <a:tblGrid>
                <a:gridCol w="1066800">
                  <a:extLst>
                    <a:ext uri="{9D8B030D-6E8A-4147-A177-3AD203B41FA5}">
                      <a16:colId xmlns:a16="http://schemas.microsoft.com/office/drawing/2014/main" val="20000"/>
                    </a:ext>
                  </a:extLst>
                </a:gridCol>
              </a:tblGrid>
              <a:tr h="352675">
                <a:tc>
                  <a:txBody>
                    <a:bodyPr/>
                    <a:lstStyle/>
                    <a:p>
                      <a:pPr marL="0" lvl="0" indent="0" algn="ctr" rtl="0">
                        <a:lnSpc>
                          <a:spcPct val="115000"/>
                        </a:lnSpc>
                        <a:spcBef>
                          <a:spcPts val="0"/>
                        </a:spcBef>
                        <a:spcAft>
                          <a:spcPts val="0"/>
                        </a:spcAft>
                        <a:buNone/>
                      </a:pPr>
                      <a:r>
                        <a:rPr lang="en" sz="600" b="1"/>
                        <a:t>First cost</a:t>
                      </a:r>
                      <a:endParaRPr sz="600" b="1"/>
                    </a:p>
                    <a:p>
                      <a:pPr marL="0" lvl="0" indent="0" algn="ctr" rtl="0">
                        <a:lnSpc>
                          <a:spcPct val="115000"/>
                        </a:lnSpc>
                        <a:spcBef>
                          <a:spcPts val="0"/>
                        </a:spcBef>
                        <a:spcAft>
                          <a:spcPts val="0"/>
                        </a:spcAft>
                        <a:buNone/>
                      </a:pPr>
                      <a:r>
                        <a:rPr lang="en" sz="600" b="1"/>
                        <a:t>(Outflow)</a:t>
                      </a:r>
                      <a:endParaRPr sz="6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52675">
                <a:tc>
                  <a:txBody>
                    <a:bodyPr/>
                    <a:lstStyle/>
                    <a:p>
                      <a:pPr marL="0" lvl="0" indent="0" algn="ctr" rtl="0">
                        <a:lnSpc>
                          <a:spcPct val="115000"/>
                        </a:lnSpc>
                        <a:spcBef>
                          <a:spcPts val="0"/>
                        </a:spcBef>
                        <a:spcAft>
                          <a:spcPts val="0"/>
                        </a:spcAft>
                        <a:buNone/>
                      </a:pPr>
                      <a:r>
                        <a:rPr lang="en" sz="600" b="1"/>
                        <a:t>O &amp; M costs</a:t>
                      </a:r>
                      <a:endParaRPr sz="600" b="1"/>
                    </a:p>
                    <a:p>
                      <a:pPr marL="0" lvl="0" indent="0" algn="ctr" rtl="0">
                        <a:lnSpc>
                          <a:spcPct val="115000"/>
                        </a:lnSpc>
                        <a:spcBef>
                          <a:spcPts val="0"/>
                        </a:spcBef>
                        <a:spcAft>
                          <a:spcPts val="0"/>
                        </a:spcAft>
                        <a:buNone/>
                      </a:pPr>
                      <a:r>
                        <a:rPr lang="en" sz="600" b="1"/>
                        <a:t>(Outflow)</a:t>
                      </a:r>
                      <a:endParaRPr sz="6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52675">
                <a:tc>
                  <a:txBody>
                    <a:bodyPr/>
                    <a:lstStyle/>
                    <a:p>
                      <a:pPr marL="0" lvl="0" indent="0" algn="ctr" rtl="0">
                        <a:lnSpc>
                          <a:spcPct val="115000"/>
                        </a:lnSpc>
                        <a:spcBef>
                          <a:spcPts val="0"/>
                        </a:spcBef>
                        <a:spcAft>
                          <a:spcPts val="0"/>
                        </a:spcAft>
                        <a:buNone/>
                      </a:pPr>
                      <a:r>
                        <a:rPr lang="en" sz="600" b="1"/>
                        <a:t>Salvage value</a:t>
                      </a:r>
                      <a:endParaRPr sz="600" b="1"/>
                    </a:p>
                    <a:p>
                      <a:pPr marL="0" lvl="0" indent="0" algn="ctr" rtl="0">
                        <a:lnSpc>
                          <a:spcPct val="115000"/>
                        </a:lnSpc>
                        <a:spcBef>
                          <a:spcPts val="0"/>
                        </a:spcBef>
                        <a:spcAft>
                          <a:spcPts val="0"/>
                        </a:spcAft>
                        <a:buNone/>
                      </a:pPr>
                      <a:r>
                        <a:rPr lang="en" sz="600" b="1"/>
                        <a:t>(Inflow)</a:t>
                      </a:r>
                      <a:endParaRPr sz="6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258500">
                <a:tc>
                  <a:txBody>
                    <a:bodyPr/>
                    <a:lstStyle/>
                    <a:p>
                      <a:pPr marL="0" lvl="0" indent="0" algn="ctr" rtl="0">
                        <a:lnSpc>
                          <a:spcPct val="115000"/>
                        </a:lnSpc>
                        <a:spcBef>
                          <a:spcPts val="0"/>
                        </a:spcBef>
                        <a:spcAft>
                          <a:spcPts val="0"/>
                        </a:spcAft>
                        <a:buNone/>
                      </a:pPr>
                      <a:r>
                        <a:rPr lang="en" sz="600" b="1"/>
                        <a:t>Cash flow(inflow-outflow)</a:t>
                      </a:r>
                      <a:endParaRPr sz="6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3"/>
                  </a:ext>
                </a:extLst>
              </a:tr>
              <a:tr h="358950">
                <a:tc>
                  <a:txBody>
                    <a:bodyPr/>
                    <a:lstStyle/>
                    <a:p>
                      <a:pPr marL="0" lvl="0" indent="0" algn="ctr" rtl="0">
                        <a:lnSpc>
                          <a:spcPct val="115000"/>
                        </a:lnSpc>
                        <a:spcBef>
                          <a:spcPts val="0"/>
                        </a:spcBef>
                        <a:spcAft>
                          <a:spcPts val="0"/>
                        </a:spcAft>
                        <a:buNone/>
                      </a:pPr>
                      <a:r>
                        <a:rPr lang="en" sz="600" b="1"/>
                        <a:t>Discounted Cash flow</a:t>
                      </a:r>
                      <a:endParaRPr sz="600" b="1"/>
                    </a:p>
                    <a:p>
                      <a:pPr marL="0" lvl="0" indent="0" algn="ctr" rtl="0">
                        <a:lnSpc>
                          <a:spcPct val="115000"/>
                        </a:lnSpc>
                        <a:spcBef>
                          <a:spcPts val="0"/>
                        </a:spcBef>
                        <a:spcAft>
                          <a:spcPts val="0"/>
                        </a:spcAft>
                        <a:buNone/>
                      </a:pPr>
                      <a:r>
                        <a:rPr lang="en" sz="600" b="1"/>
                        <a:t>(PV)</a:t>
                      </a:r>
                      <a:endParaRPr sz="600" b="1"/>
                    </a:p>
                  </a:txBody>
                  <a:tcPr marL="28575" marR="2857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rgbClr val="B6D7A8"/>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{B1AD9E0E-5D37-D44A-AA3C-33D6F7A200AC}tf10001120</Template>
  <TotalTime>16</TotalTime>
  <Words>1753</Words>
  <Application>Microsoft Macintosh PowerPoint</Application>
  <PresentationFormat>On-screen Show (16:9)</PresentationFormat>
  <Paragraphs>495</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Proxima Nova</vt:lpstr>
      <vt:lpstr>Calibri</vt:lpstr>
      <vt:lpstr>Economica</vt:lpstr>
      <vt:lpstr>Gill Sans MT</vt:lpstr>
      <vt:lpstr>Arial</vt:lpstr>
      <vt:lpstr>Raleway</vt:lpstr>
      <vt:lpstr>Simple Light</vt:lpstr>
      <vt:lpstr>Financial analysis of Internal Combustion Engine car, Hybrid car  and Electric vehicle</vt:lpstr>
      <vt:lpstr>Introduction </vt:lpstr>
      <vt:lpstr>Key cost variables - overview</vt:lpstr>
      <vt:lpstr>Costs overview</vt:lpstr>
      <vt:lpstr>Economic analysis</vt:lpstr>
      <vt:lpstr>Financial Analysis</vt:lpstr>
      <vt:lpstr>Depreciation</vt:lpstr>
      <vt:lpstr>Evaluating mutually exclusive alternatives</vt:lpstr>
      <vt:lpstr>Comparing alternatives using NPW</vt:lpstr>
      <vt:lpstr>Capital recovery </vt:lpstr>
      <vt:lpstr>Applying AEW analysis</vt:lpstr>
      <vt:lpstr>Applying AEW analysis</vt:lpstr>
      <vt:lpstr>Sensitivity analysis</vt:lpstr>
      <vt:lpstr>Sensitivity analysis</vt:lpstr>
      <vt:lpstr>Sensitivity analysis</vt:lpstr>
      <vt:lpstr>Carbon emissions</vt:lpstr>
      <vt:lpstr>Key findings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analysis of Internal Combustion Engine car, Hybrid car  and Electric vehicle</dc:title>
  <cp:lastModifiedBy>radhika vijayaraghavan</cp:lastModifiedBy>
  <cp:revision>18</cp:revision>
  <dcterms:modified xsi:type="dcterms:W3CDTF">2023-05-26T02:46:57Z</dcterms:modified>
</cp:coreProperties>
</file>