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72" r:id="rId5"/>
    <p:sldId id="257" r:id="rId6"/>
    <p:sldId id="260" r:id="rId7"/>
    <p:sldId id="261" r:id="rId8"/>
    <p:sldId id="264" r:id="rId9"/>
    <p:sldId id="262" r:id="rId10"/>
    <p:sldId id="265" r:id="rId11"/>
    <p:sldId id="269" r:id="rId12"/>
    <p:sldId id="258" r:id="rId13"/>
    <p:sldId id="256" r:id="rId14"/>
    <p:sldId id="26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9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06FF-0331-4960-807A-164551F24DC7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7E83-EFFC-49D1-A3BA-AAF5452A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6670" y="2562031"/>
            <a:ext cx="7501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ANALYSIS of </a:t>
            </a:r>
            <a:br>
              <a:rPr lang="en-US" sz="5400" b="1" dirty="0" smtClean="0"/>
            </a:br>
            <a:r>
              <a:rPr lang="en-US" sz="5400" b="1" dirty="0" smtClean="0"/>
              <a:t>ACCIDENTS IN BROOKLYN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831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975496" y="5590076"/>
            <a:ext cx="378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Total Accidents in Major Areas highlighted by red: 119,933</a:t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320795" y="1063739"/>
            <a:ext cx="44201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More than 50% of total peak hour accidents </a:t>
            </a:r>
            <a:br>
              <a:rPr lang="en-US" sz="1600" dirty="0" smtClean="0"/>
            </a:br>
            <a:r>
              <a:rPr lang="en-US" sz="1600" dirty="0" smtClean="0"/>
              <a:t>happen in these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major areas of accidents during peak hour </a:t>
            </a:r>
            <a:br>
              <a:rPr lang="en-US" sz="1600" dirty="0" smtClean="0"/>
            </a:br>
            <a:r>
              <a:rPr lang="en-US" sz="1600" dirty="0" smtClean="0"/>
              <a:t>overlap ~94% of the areas across all accidents. 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3652" y="317973"/>
            <a:ext cx="632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Major Areas Having Accidents During Peak Hours (8 am to 6pm):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20795" y="2798833"/>
            <a:ext cx="41156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Around this major(danger zone)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Government</a:t>
            </a:r>
            <a:r>
              <a:rPr lang="en-US" sz="1600" dirty="0"/>
              <a:t> </a:t>
            </a:r>
            <a:r>
              <a:rPr lang="en-US" sz="1600" dirty="0" smtClean="0"/>
              <a:t>agencies can make rules more</a:t>
            </a:r>
            <a:br>
              <a:rPr lang="en-US" sz="1600" dirty="0" smtClean="0"/>
            </a:br>
            <a:r>
              <a:rPr lang="en-US" sz="1600" dirty="0" smtClean="0"/>
              <a:t>strict.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Increasing the number of patrolling.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actions can help reduce the number of </a:t>
            </a:r>
            <a:br>
              <a:rPr lang="en-US" sz="1600" dirty="0" smtClean="0"/>
            </a:br>
            <a:r>
              <a:rPr lang="en-US" sz="1600" dirty="0" smtClean="0"/>
              <a:t>accidents in this areas.</a:t>
            </a:r>
            <a:br>
              <a:rPr lang="en-US" sz="1600" dirty="0" smtClean="0"/>
            </a:br>
            <a:endParaRPr lang="en-US" sz="1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15" y="828461"/>
            <a:ext cx="5856209" cy="4736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1663" y="1281403"/>
            <a:ext cx="124365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Rank, Zip code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5528010" y="4398252"/>
            <a:ext cx="233266" cy="205481"/>
          </a:xfrm>
          <a:prstGeom prst="ellipse">
            <a:avLst/>
          </a:prstGeom>
          <a:solidFill>
            <a:srgbClr val="7F8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61276" y="4347103"/>
            <a:ext cx="111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Accidents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65315" y="1614364"/>
            <a:ext cx="1272612" cy="427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95275"/>
            <a:ext cx="270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Recommendations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007507"/>
            <a:ext cx="105727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three major contributing factor for an accident were Breaking Rules, Driving Mistakes and Distraction/Inattention.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Driving mistakes can be avoided if city council can re-assess the process in which people gets license to drive.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Increase patrolling in the areas identified where maximum number of accident happen and catch more people who are breaking rules </a:t>
            </a:r>
            <a:r>
              <a:rPr lang="en-US" dirty="0"/>
              <a:t>a</a:t>
            </a:r>
            <a:r>
              <a:rPr lang="en-US" dirty="0" smtClean="0"/>
              <a:t>s because of this most people get killed than any other factors.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Increase awareness about the drawbacks of being distracted while driving as because of this most people get injured.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 Car/Station Wagon and Passenger Cars has the majority of accidents because of above contributing factors.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Agencies who are issuing licenses to drivers of this cars should make their process more strict.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Patrolling officers should keep an eye on people driving sports car as they are more easier to identify as compared to passenger cars and also a sports car having an accident with another sports car has high percentage.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Around 2% of accidents happened because of “Route Defects” agencies should work on fixing the areas which have route defects.</a:t>
            </a:r>
          </a:p>
        </p:txBody>
      </p:sp>
    </p:spTree>
    <p:extLst>
      <p:ext uri="{BB962C8B-B14F-4D97-AF65-F5344CB8AC3E}">
        <p14:creationId xmlns:p14="http://schemas.microsoft.com/office/powerpoint/2010/main" val="16445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0185" y="3006288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0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716" y="3703808"/>
            <a:ext cx="1445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How to Reduce Accidents in City of Brooklyn?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1" y="2225390"/>
            <a:ext cx="5393025" cy="3583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796616" y="168997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333,528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2"/>
          </p:cNvCxnSpPr>
          <p:nvPr/>
        </p:nvCxnSpPr>
        <p:spPr>
          <a:xfrm flipH="1">
            <a:off x="2845837" y="1877562"/>
            <a:ext cx="1918573" cy="613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64410" y="1711943"/>
            <a:ext cx="1039829" cy="3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385" y="641949"/>
            <a:ext cx="11199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Across major cities of New York, </a:t>
            </a:r>
            <a:r>
              <a:rPr lang="en-US" sz="2400" dirty="0"/>
              <a:t>n</a:t>
            </a:r>
            <a:r>
              <a:rPr lang="en-US" sz="2400" dirty="0" smtClean="0"/>
              <a:t>umber of Accidents happened in the city of Brooklyn were the most over the last seven year period (July, 2012-July, 2019).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8706" y="95595"/>
            <a:ext cx="6278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Analyzing Factors Causing Accidents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99337" y="1038514"/>
            <a:ext cx="3513243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Driving Mistakes: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Failure to Yield Right-of-Way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Backing Unsafely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Following Too Closely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Passing Too Closely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Passing or Lane Usage Improper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Unsafe Lane Changing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Driver Inexperience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/>
              <a:t>Failure to Keep </a:t>
            </a:r>
            <a:r>
              <a:rPr lang="en-US" sz="1250" dirty="0" smtClean="0"/>
              <a:t>Right</a:t>
            </a:r>
            <a:endParaRPr lang="en-US" sz="1250" dirty="0"/>
          </a:p>
        </p:txBody>
      </p:sp>
      <p:sp>
        <p:nvSpPr>
          <p:cNvPr id="16" name="TextBox 15"/>
          <p:cNvSpPr txBox="1"/>
          <p:nvPr/>
        </p:nvSpPr>
        <p:spPr>
          <a:xfrm>
            <a:off x="571700" y="4040044"/>
            <a:ext cx="2559355" cy="257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b="1" dirty="0" smtClean="0"/>
              <a:t>Vehicle 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 smtClean="0"/>
              <a:t>Brakes</a:t>
            </a:r>
            <a:r>
              <a:rPr lang="en-US" sz="1250" dirty="0"/>
              <a:t> Defective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Steering 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Driverless/Runaway 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Tire Failure/Inadequate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Accelerator Defective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Tow Hitch Defective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Other Lighting 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Tinted 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Windshield Inadequate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/>
              <a:t>Headlights </a:t>
            </a:r>
            <a:r>
              <a:rPr lang="en-US" sz="1250" dirty="0" smtClean="0"/>
              <a:t>Defective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50" dirty="0" smtClean="0"/>
              <a:t>Oversized Vehicle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566" y="1038514"/>
            <a:ext cx="2913529" cy="287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Distraction/Inattention: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Driver Distraction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Passenger Distraction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Outside Car Distraction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Eating or Drinking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Cell Phone (hand-Held/Free)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Using On Board Navigation 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Texting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Other Electronic 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Listening/Using Headphones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Lost Consciousness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Fell Asleep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Reaction to Other Uninvolved 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50" dirty="0" smtClean="0"/>
              <a:t>Reaction to Uninvolved Vehicle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28018" y="3076648"/>
            <a:ext cx="3455880" cy="17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Route Defects: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Pavement Slippery/Defective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View Obstructed/Limited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Glare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Obstruction/Debris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Traffic Control Device Improper/Non-Working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Lane Marking Improper/Inadequate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Shoulders Defective/Improper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2001" y="5048813"/>
            <a:ext cx="3407913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Health: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Fatigued/Drowsy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Prescription Medication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Physical Disability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Illness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98376" y="1038514"/>
            <a:ext cx="2453161" cy="1715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Breaking Rules: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Traffic Control Disregarded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Turning Improperly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Unsafe Speed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Alcohol Involvement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Aggressive Driving/Road Rage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Drugs (Illegal)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Vehicle Vandalism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8308" y="5618200"/>
            <a:ext cx="255935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Other:</a:t>
            </a:r>
            <a:endParaRPr lang="en-US" sz="1250" dirty="0" smtClean="0"/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Other Vehicular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Animals Action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1250" dirty="0" smtClean="0"/>
              <a:t>Pedestrian/Bicyclist/Other Pedestrian Error/Confusion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45352" y="3637454"/>
            <a:ext cx="251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Contributing Factors (CF)</a:t>
            </a:r>
            <a:br>
              <a:rPr lang="en-US" dirty="0" smtClean="0"/>
            </a:br>
            <a:r>
              <a:rPr lang="en-US" dirty="0" smtClean="0"/>
              <a:t>In an Accident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705312" y="3508232"/>
            <a:ext cx="3039291" cy="852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7" idx="3"/>
            <a:endCxn id="26" idx="1"/>
          </p:cNvCxnSpPr>
          <p:nvPr/>
        </p:nvCxnSpPr>
        <p:spPr>
          <a:xfrm>
            <a:off x="3471095" y="2473522"/>
            <a:ext cx="1679311" cy="115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6" idx="6"/>
          </p:cNvCxnSpPr>
          <p:nvPr/>
        </p:nvCxnSpPr>
        <p:spPr>
          <a:xfrm flipH="1">
            <a:off x="7744603" y="3934575"/>
            <a:ext cx="8834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1"/>
            <a:endCxn id="26" idx="7"/>
          </p:cNvCxnSpPr>
          <p:nvPr/>
        </p:nvCxnSpPr>
        <p:spPr>
          <a:xfrm flipH="1">
            <a:off x="7299509" y="1992622"/>
            <a:ext cx="1299828" cy="16404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26" idx="0"/>
          </p:cNvCxnSpPr>
          <p:nvPr/>
        </p:nvCxnSpPr>
        <p:spPr>
          <a:xfrm>
            <a:off x="6224957" y="2754368"/>
            <a:ext cx="1" cy="75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0"/>
            <a:endCxn id="26" idx="4"/>
          </p:cNvCxnSpPr>
          <p:nvPr/>
        </p:nvCxnSpPr>
        <p:spPr>
          <a:xfrm flipH="1" flipV="1">
            <a:off x="6224958" y="4360918"/>
            <a:ext cx="23028" cy="1257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26" idx="3"/>
          </p:cNvCxnSpPr>
          <p:nvPr/>
        </p:nvCxnSpPr>
        <p:spPr>
          <a:xfrm flipV="1">
            <a:off x="3131055" y="4236045"/>
            <a:ext cx="2019351" cy="1092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501285" y="587955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1"/>
            <a:endCxn id="26" idx="5"/>
          </p:cNvCxnSpPr>
          <p:nvPr/>
        </p:nvCxnSpPr>
        <p:spPr>
          <a:xfrm flipH="1" flipV="1">
            <a:off x="7299509" y="4236045"/>
            <a:ext cx="1352492" cy="138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364916" y="6617673"/>
            <a:ext cx="280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*Removed CF types: Unspecified and NA’s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12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8190" y="701932"/>
            <a:ext cx="3217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Driving Mistakes (37%)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Distraction/Inattention (34%)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Breaking Rule (10%)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457" y="978930"/>
            <a:ext cx="133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81% of Total</a:t>
            </a:r>
            <a:br>
              <a:rPr lang="en-US" dirty="0" smtClean="0"/>
            </a:br>
            <a:r>
              <a:rPr lang="en-US" dirty="0" smtClean="0"/>
              <a:t>Accidents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1783939" y="753032"/>
            <a:ext cx="134252" cy="87222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94" y="3374969"/>
            <a:ext cx="6013271" cy="3117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94" y="102352"/>
            <a:ext cx="6013271" cy="3039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522755" y="4535716"/>
            <a:ext cx="1333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76% of Total</a:t>
            </a:r>
            <a:br>
              <a:rPr lang="en-US" dirty="0" smtClean="0"/>
            </a:br>
            <a:r>
              <a:rPr lang="en-US" dirty="0" smtClean="0"/>
              <a:t>Accidents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1789579" y="4422768"/>
            <a:ext cx="134252" cy="87222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2175" y="4397218"/>
            <a:ext cx="3217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Driving Mistakes (29%)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Distraction/Inattention (37%)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Breaking Rule (10%)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7684" y="383700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CF for Vehicle 1: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367683" y="4099602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CF for Vehicle 2: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22755" y="2740157"/>
            <a:ext cx="5235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both vehicles 1 and 2, Driving Mistakes,</a:t>
            </a:r>
          </a:p>
          <a:p>
            <a:r>
              <a:rPr lang="en-US" sz="1600" dirty="0" smtClean="0"/>
              <a:t>Distraction/Inattention and Breaking Rules are major factors </a:t>
            </a:r>
            <a:br>
              <a:rPr lang="en-US" sz="1600" dirty="0" smtClean="0"/>
            </a:br>
            <a:r>
              <a:rPr lang="en-US" sz="1600" dirty="0" smtClean="0"/>
              <a:t>of having an accident.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78297" y="6581001"/>
            <a:ext cx="280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*Removed CF types: Unspecified and NA’s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1420" y="6575551"/>
            <a:ext cx="195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*CF: Contributing Factor</a:t>
            </a:r>
          </a:p>
        </p:txBody>
      </p:sp>
    </p:spTree>
    <p:extLst>
      <p:ext uri="{BB962C8B-B14F-4D97-AF65-F5344CB8AC3E}">
        <p14:creationId xmlns:p14="http://schemas.microsoft.com/office/powerpoint/2010/main" val="2382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54481"/>
              </p:ext>
            </p:extLst>
          </p:nvPr>
        </p:nvGraphicFramePr>
        <p:xfrm>
          <a:off x="1072330" y="1264153"/>
          <a:ext cx="10582114" cy="204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64">
                  <a:extLst>
                    <a:ext uri="{9D8B030D-6E8A-4147-A177-3AD203B41FA5}">
                      <a16:colId xmlns:a16="http://schemas.microsoft.com/office/drawing/2014/main" val="385065199"/>
                    </a:ext>
                  </a:extLst>
                </a:gridCol>
                <a:gridCol w="1219234">
                  <a:extLst>
                    <a:ext uri="{9D8B030D-6E8A-4147-A177-3AD203B41FA5}">
                      <a16:colId xmlns:a16="http://schemas.microsoft.com/office/drawing/2014/main" val="404989915"/>
                    </a:ext>
                  </a:extLst>
                </a:gridCol>
                <a:gridCol w="1715604">
                  <a:extLst>
                    <a:ext uri="{9D8B030D-6E8A-4147-A177-3AD203B41FA5}">
                      <a16:colId xmlns:a16="http://schemas.microsoft.com/office/drawing/2014/main" val="2059895688"/>
                    </a:ext>
                  </a:extLst>
                </a:gridCol>
                <a:gridCol w="1352703">
                  <a:extLst>
                    <a:ext uri="{9D8B030D-6E8A-4147-A177-3AD203B41FA5}">
                      <a16:colId xmlns:a16="http://schemas.microsoft.com/office/drawing/2014/main" val="1127225500"/>
                    </a:ext>
                  </a:extLst>
                </a:gridCol>
                <a:gridCol w="911196">
                  <a:extLst>
                    <a:ext uri="{9D8B030D-6E8A-4147-A177-3AD203B41FA5}">
                      <a16:colId xmlns:a16="http://schemas.microsoft.com/office/drawing/2014/main" val="328433052"/>
                    </a:ext>
                  </a:extLst>
                </a:gridCol>
                <a:gridCol w="892407">
                  <a:extLst>
                    <a:ext uri="{9D8B030D-6E8A-4147-A177-3AD203B41FA5}">
                      <a16:colId xmlns:a16="http://schemas.microsoft.com/office/drawing/2014/main" val="983490474"/>
                    </a:ext>
                  </a:extLst>
                </a:gridCol>
                <a:gridCol w="948771">
                  <a:extLst>
                    <a:ext uri="{9D8B030D-6E8A-4147-A177-3AD203B41FA5}">
                      <a16:colId xmlns:a16="http://schemas.microsoft.com/office/drawing/2014/main" val="3181974079"/>
                    </a:ext>
                  </a:extLst>
                </a:gridCol>
                <a:gridCol w="1033315">
                  <a:extLst>
                    <a:ext uri="{9D8B030D-6E8A-4147-A177-3AD203B41FA5}">
                      <a16:colId xmlns:a16="http://schemas.microsoft.com/office/drawing/2014/main" val="2905152197"/>
                    </a:ext>
                  </a:extLst>
                </a:gridCol>
                <a:gridCol w="756220">
                  <a:extLst>
                    <a:ext uri="{9D8B030D-6E8A-4147-A177-3AD203B41FA5}">
                      <a16:colId xmlns:a16="http://schemas.microsoft.com/office/drawing/2014/main" val="252619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Contributing Factor Vehicle 2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0723"/>
                  </a:ext>
                </a:extLst>
              </a:tr>
              <a:tr h="4224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Contributing Factor Vehicle 1</a:t>
                      </a:r>
                      <a:endParaRPr lang="en-US" sz="18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Breaking Rules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Distraction/Inattention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 Mistakes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 Defects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Problems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6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Breaking Rules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46.72%)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13.96%)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26.42%)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859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Distraction/Inattention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9165,(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71.37%)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1890,(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14.71%)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974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Driving Mistakes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17.66%)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5295,(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62.51%)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143,(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6869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5840" y="673332"/>
            <a:ext cx="857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Below Table Shows Relationship between CF for Vehicle 1 vs CF for Vehicle 2: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39" y="3757677"/>
            <a:ext cx="11345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times breaking Rules as CF for Vehicle 1 had an accident with Vehicle 2 having same CF as breaking rules </a:t>
            </a:r>
            <a:br>
              <a:rPr lang="en-US" dirty="0" smtClean="0"/>
            </a:br>
            <a:r>
              <a:rPr lang="en-US" dirty="0" smtClean="0"/>
              <a:t>was 1425 (46.72%)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Similarly, for Distraction/Inattention and Driving Mistakes it increases to 71.37% and 62.51% respectively.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1697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*CF: Contributing Factor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5839" y="4980373"/>
            <a:ext cx="10997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Key Takeaways: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Accidents can be reduced heavily, if both Vehicle 1 and Vehicle 2 drivers avoid mistakes, stay more alert and don’t break rules.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5293" y="3311312"/>
            <a:ext cx="280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*Removed CF types: Unspecified and NA’s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426450"/>
            <a:ext cx="146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Frequency,(Row%)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0" y="3446863"/>
            <a:ext cx="1304925" cy="236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1304925" y="3305678"/>
            <a:ext cx="2038350" cy="259271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89565" y="6639190"/>
            <a:ext cx="280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*Removed CF types: Unspecified and NA’s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5309" y="5586889"/>
            <a:ext cx="986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Percentage of people get killed because of Breaking Rules is highest for both Vehicle 1 and Vehicle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Percentage of people get injured because of Distraction/Inattention is highest for both Vehicle 1 and Vehicle 2.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7230" y="463"/>
            <a:ext cx="687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Contributing Factor for Vehicle 1 and 2 vs Total Injured and Total Killed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9795"/>
            <a:ext cx="5514975" cy="478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69795"/>
            <a:ext cx="6115494" cy="4783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502525" y="887909"/>
            <a:ext cx="1679075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Max Percentage got Killed is because of Breaking Rules</a:t>
            </a:r>
            <a:endParaRPr lang="en-US" sz="1100" b="1" dirty="0"/>
          </a:p>
        </p:txBody>
      </p:sp>
      <p:cxnSp>
        <p:nvCxnSpPr>
          <p:cNvPr id="28" name="Curved Connector 27"/>
          <p:cNvCxnSpPr>
            <a:endCxn id="16" idx="0"/>
          </p:cNvCxnSpPr>
          <p:nvPr/>
        </p:nvCxnSpPr>
        <p:spPr>
          <a:xfrm flipV="1">
            <a:off x="1038225" y="887909"/>
            <a:ext cx="3303838" cy="293192"/>
          </a:xfrm>
          <a:prstGeom prst="curvedConnector4">
            <a:avLst>
              <a:gd name="adj1" fmla="val -16364"/>
              <a:gd name="adj2" fmla="val 1875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16" idx="3"/>
          </p:cNvCxnSpPr>
          <p:nvPr/>
        </p:nvCxnSpPr>
        <p:spPr>
          <a:xfrm rot="10800000">
            <a:off x="5181601" y="1187991"/>
            <a:ext cx="1704993" cy="131709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94298"/>
              </p:ext>
            </p:extLst>
          </p:nvPr>
        </p:nvGraphicFramePr>
        <p:xfrm>
          <a:off x="114298" y="557235"/>
          <a:ext cx="7219952" cy="2131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6623">
                  <a:extLst>
                    <a:ext uri="{9D8B030D-6E8A-4147-A177-3AD203B41FA5}">
                      <a16:colId xmlns:a16="http://schemas.microsoft.com/office/drawing/2014/main" val="2071928018"/>
                    </a:ext>
                  </a:extLst>
                </a:gridCol>
                <a:gridCol w="1603702">
                  <a:extLst>
                    <a:ext uri="{9D8B030D-6E8A-4147-A177-3AD203B41FA5}">
                      <a16:colId xmlns:a16="http://schemas.microsoft.com/office/drawing/2014/main" val="4142547359"/>
                    </a:ext>
                  </a:extLst>
                </a:gridCol>
                <a:gridCol w="1781587">
                  <a:extLst>
                    <a:ext uri="{9D8B030D-6E8A-4147-A177-3AD203B41FA5}">
                      <a16:colId xmlns:a16="http://schemas.microsoft.com/office/drawing/2014/main" val="1981878751"/>
                    </a:ext>
                  </a:extLst>
                </a:gridCol>
                <a:gridCol w="1408040">
                  <a:extLst>
                    <a:ext uri="{9D8B030D-6E8A-4147-A177-3AD203B41FA5}">
                      <a16:colId xmlns:a16="http://schemas.microsoft.com/office/drawing/2014/main" val="4137867295"/>
                    </a:ext>
                  </a:extLst>
                </a:gridCol>
              </a:tblGrid>
              <a:tr h="25142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Contributing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Factor Vehicle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extLst>
                  <a:ext uri="{0D108BD9-81ED-4DB2-BD59-A6C34878D82A}">
                    <a16:rowId xmlns:a16="http://schemas.microsoft.com/office/drawing/2014/main" val="1332120533"/>
                  </a:ext>
                </a:extLst>
              </a:tr>
              <a:tr h="295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Vehicle 1 Types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Breaking Rules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Distraction/Inattention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Driving Mistakes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5" marR="7895" marT="7895" marB="0" anchor="b"/>
                </a:tc>
                <a:extLst>
                  <a:ext uri="{0D108BD9-81ED-4DB2-BD59-A6C34878D82A}">
                    <a16:rowId xmlns:a16="http://schemas.microsoft.com/office/drawing/2014/main" val="128205974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PASSENGER VEHICLE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9024 (55.11%)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27035 (49.7%)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28890 (48.64%)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4683"/>
                  </a:ext>
                </a:extLst>
              </a:tr>
              <a:tr h="304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SPORTS CAR/STATION WAGON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4908 (29.97%)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18360 (33.75%)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19702 (33.17%)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60310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SEDAN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1897 (11.58%)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6634 (12.2%)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8424 (14.18%)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01655670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PICK-UP TRUCK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286 (1.75%)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1184 (2.18%)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1512 (2.55%)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096450138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VAN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260 (1.59%)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1180 (2.17%)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871 (1.47%)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219869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3986" y="103587"/>
            <a:ext cx="665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Relationship of Top 5 Vehicle 1 Types with Major CF of Vehicle 1’s 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68567" y="788928"/>
            <a:ext cx="4659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Passenger Vehicle and Sports Car/Station Wagon</a:t>
            </a:r>
            <a:br>
              <a:rPr lang="en-US" sz="1600" dirty="0" smtClean="0"/>
            </a:br>
            <a:r>
              <a:rPr lang="en-US" sz="1600" dirty="0" smtClean="0"/>
              <a:t>both have a high percentage of accidents because</a:t>
            </a:r>
            <a:br>
              <a:rPr lang="en-US" sz="1600" dirty="0" smtClean="0"/>
            </a:br>
            <a:r>
              <a:rPr lang="en-US" sz="1600" dirty="0" smtClean="0"/>
              <a:t>of major contributing factor.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489565" y="6639190"/>
            <a:ext cx="280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*Removed CF types: Unspecified and NA’s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0234" y="3181181"/>
            <a:ext cx="68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Relationship between Top 5 Vehicle 1 Types with Top 5 Vehicle 2 Types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23357"/>
              </p:ext>
            </p:extLst>
          </p:nvPr>
        </p:nvGraphicFramePr>
        <p:xfrm>
          <a:off x="114298" y="3558814"/>
          <a:ext cx="10506075" cy="245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8458">
                  <a:extLst>
                    <a:ext uri="{9D8B030D-6E8A-4147-A177-3AD203B41FA5}">
                      <a16:colId xmlns:a16="http://schemas.microsoft.com/office/drawing/2014/main" val="4142547359"/>
                    </a:ext>
                  </a:extLst>
                </a:gridCol>
                <a:gridCol w="2343221">
                  <a:extLst>
                    <a:ext uri="{9D8B030D-6E8A-4147-A177-3AD203B41FA5}">
                      <a16:colId xmlns:a16="http://schemas.microsoft.com/office/drawing/2014/main" val="1981878751"/>
                    </a:ext>
                  </a:extLst>
                </a:gridCol>
                <a:gridCol w="1786225">
                  <a:extLst>
                    <a:ext uri="{9D8B030D-6E8A-4147-A177-3AD203B41FA5}">
                      <a16:colId xmlns:a16="http://schemas.microsoft.com/office/drawing/2014/main" val="4137867295"/>
                    </a:ext>
                  </a:extLst>
                </a:gridCol>
                <a:gridCol w="1248438">
                  <a:extLst>
                    <a:ext uri="{9D8B030D-6E8A-4147-A177-3AD203B41FA5}">
                      <a16:colId xmlns:a16="http://schemas.microsoft.com/office/drawing/2014/main" val="1310396053"/>
                    </a:ext>
                  </a:extLst>
                </a:gridCol>
                <a:gridCol w="1306057">
                  <a:extLst>
                    <a:ext uri="{9D8B030D-6E8A-4147-A177-3AD203B41FA5}">
                      <a16:colId xmlns:a16="http://schemas.microsoft.com/office/drawing/2014/main" val="1074456587"/>
                    </a:ext>
                  </a:extLst>
                </a:gridCol>
                <a:gridCol w="1363676">
                  <a:extLst>
                    <a:ext uri="{9D8B030D-6E8A-4147-A177-3AD203B41FA5}">
                      <a16:colId xmlns:a16="http://schemas.microsoft.com/office/drawing/2014/main" val="1609408598"/>
                    </a:ext>
                  </a:extLst>
                </a:gridCol>
              </a:tblGrid>
              <a:tr h="331654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Top 5 Vehicle</a:t>
                      </a:r>
                      <a:r>
                        <a:rPr lang="en-US" b="1" baseline="0" dirty="0" smtClean="0">
                          <a:effectLst/>
                        </a:rPr>
                        <a:t> 1 Types</a:t>
                      </a:r>
                      <a:endParaRPr lang="en-US" b="1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230264411"/>
                  </a:ext>
                </a:extLst>
              </a:tr>
              <a:tr h="3804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Top 5 Vehicle</a:t>
                      </a:r>
                      <a:r>
                        <a:rPr lang="en-US" sz="1800" b="1" baseline="0" dirty="0" smtClean="0">
                          <a:effectLst/>
                        </a:rPr>
                        <a:t> 2 Types</a:t>
                      </a:r>
                      <a:endParaRPr lang="en-US" sz="1800" b="1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SPORTS CAR/STATION WAGON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PASSENGER VEHICLE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SEDAN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PICK-UP</a:t>
                      </a:r>
                      <a:r>
                        <a:rPr lang="en-US" sz="1400" baseline="0" dirty="0" smtClean="0">
                          <a:effectLst/>
                        </a:rPr>
                        <a:t> TRUCK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 VAN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269991430"/>
                  </a:ext>
                </a:extLst>
              </a:tr>
              <a:tr h="3316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SPORTS CAR/STATION WAGON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27578 (46.02%)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22885 (20.94%)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6619 (39.38%)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1297 (33.61%)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1329 (29.52%)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28205974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PASSENGER VEHICLE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22142 (36.95%)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78644 (71.97%)</a:t>
                      </a:r>
                    </a:p>
                  </a:txBody>
                  <a:tcPr marL="47625" marR="47625" marT="38100" marB="381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1761 (45.63%)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2369 (52.62%)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48114683"/>
                  </a:ext>
                </a:extLst>
              </a:tr>
              <a:tr h="341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SEDAN</a:t>
                      </a:r>
                    </a:p>
                  </a:txBody>
                  <a:tcPr marL="47625" marR="47625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6457 (10.78%)</a:t>
                      </a:r>
                    </a:p>
                  </a:txBody>
                  <a:tcPr marL="47625" marR="47625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10020 (59.61%)</a:t>
                      </a:r>
                    </a:p>
                  </a:txBody>
                  <a:tcPr marL="47625" marR="47625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605 (15.68%)</a:t>
                      </a:r>
                    </a:p>
                  </a:txBody>
                  <a:tcPr marL="47625" marR="47625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130 (2.89%)</a:t>
                      </a:r>
                    </a:p>
                  </a:txBody>
                  <a:tcPr marL="47625" marR="47625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26031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BICYCLE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2270 (3.79%)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4904 (4.49%)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0</a:t>
                      </a:r>
                      <a:endParaRPr lang="en-US" sz="14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95 (2.46%)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186 (4.13%)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01655670"/>
                  </a:ext>
                </a:extLst>
              </a:tr>
              <a:tr h="350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VAN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1474 (2.46%)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2846 (2.6%)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170 (1.01%)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101 (2.62%)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488 (10.84%)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209645013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26468" y="6099367"/>
            <a:ext cx="11484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Number of times Vehicle 1 Type as “Sports </a:t>
            </a:r>
            <a:r>
              <a:rPr lang="en-US" sz="1400" dirty="0"/>
              <a:t>Car/Station </a:t>
            </a:r>
            <a:r>
              <a:rPr lang="en-US" sz="1400" dirty="0" smtClean="0"/>
              <a:t>Wagon” had </a:t>
            </a:r>
            <a:r>
              <a:rPr lang="en-US" sz="1400" dirty="0"/>
              <a:t>an </a:t>
            </a:r>
            <a:r>
              <a:rPr lang="en-US" sz="1400" dirty="0" smtClean="0"/>
              <a:t>accident with vehicle 2 having same type was 27,578 (46.02%)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Similarly, this values increases to 71.97% for Passenger Vehicles.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58074" y="2369789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Frequency,(Column%)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458074" y="2393171"/>
            <a:ext cx="14763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7667594" y="1864503"/>
            <a:ext cx="195325" cy="8620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00427" y="6007215"/>
            <a:ext cx="15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Frequency,(Column%)</a:t>
            </a:r>
            <a:endParaRPr lang="en-US" sz="1200" dirty="0"/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10948046" y="5501022"/>
            <a:ext cx="195325" cy="8620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00427" y="6018265"/>
            <a:ext cx="147637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45" y="567333"/>
            <a:ext cx="8424862" cy="49952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3559" y="5610135"/>
            <a:ext cx="10790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Passenger Vehicle (PV1) having an accident with another Passenger Vehicle (PV2) has highest number of injuries and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Sports Car/Station Wagon(SCSG1) accidents with SCSW2 has 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highest number of injuries and deaths.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PV1-Bicycle2 Deaths has lower number as compared to SCSW1-Bicycle2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3559" y="198001"/>
            <a:ext cx="400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Vehicle Type 1 – Vehicle Type 2 Pairings: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81001"/>
            <a:ext cx="369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*PV: Passenger Vehicle, SCSG: Sports Car/Station Wagon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610155" y="2504685"/>
            <a:ext cx="1047750" cy="1076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1"/>
          </p:cNvCxnSpPr>
          <p:nvPr/>
        </p:nvCxnSpPr>
        <p:spPr>
          <a:xfrm flipH="1">
            <a:off x="7564809" y="3350178"/>
            <a:ext cx="2877132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41941" y="2750013"/>
            <a:ext cx="175005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Two “Sports Car/Statin Wagon” having an accident has higher percentage of deaths (18%) as compared to injuries (12%)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9792" y="3593931"/>
            <a:ext cx="1685986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Sports Car/Station Wagon accident with Bicycle has more percentage of killed (7%) than passenger vehicle accident with bicycle (6%).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34" idx="3"/>
          </p:cNvCxnSpPr>
          <p:nvPr/>
        </p:nvCxnSpPr>
        <p:spPr>
          <a:xfrm flipV="1">
            <a:off x="1765778" y="3838576"/>
            <a:ext cx="1248010" cy="447853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4" idx="3"/>
          </p:cNvCxnSpPr>
          <p:nvPr/>
        </p:nvCxnSpPr>
        <p:spPr>
          <a:xfrm flipV="1">
            <a:off x="1765778" y="3838576"/>
            <a:ext cx="3977797" cy="447853"/>
          </a:xfrm>
          <a:prstGeom prst="curvedConnector3">
            <a:avLst>
              <a:gd name="adj1" fmla="val 71815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0" y="1631256"/>
            <a:ext cx="6194128" cy="3768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Oval 2"/>
          <p:cNvSpPr/>
          <p:nvPr/>
        </p:nvSpPr>
        <p:spPr>
          <a:xfrm>
            <a:off x="7054904" y="604595"/>
            <a:ext cx="2232047" cy="1386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8473" y="788289"/>
            <a:ext cx="2215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More than</a:t>
            </a:r>
            <a:br>
              <a:rPr lang="en-US" sz="1600" dirty="0" smtClean="0"/>
            </a:br>
            <a:r>
              <a:rPr lang="en-US" sz="1600" dirty="0" smtClean="0"/>
              <a:t>~69% Accidents happen</a:t>
            </a:r>
          </a:p>
          <a:p>
            <a:pPr algn="ctr"/>
            <a:r>
              <a:rPr lang="en-US" sz="1600" dirty="0" smtClean="0"/>
              <a:t>Between 8 am to 6 pm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3" idx="2"/>
            <a:endCxn id="7" idx="7"/>
          </p:cNvCxnSpPr>
          <p:nvPr/>
        </p:nvCxnSpPr>
        <p:spPr>
          <a:xfrm flipH="1">
            <a:off x="5175224" y="1298074"/>
            <a:ext cx="1879680" cy="572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41073" y="1633101"/>
            <a:ext cx="3086100" cy="1622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610" y="347267"/>
            <a:ext cx="749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hour of the day do we have most number of accidents?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3285" y="2606074"/>
            <a:ext cx="24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Accident: 229,761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5531224" y="2737351"/>
            <a:ext cx="1560799" cy="53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92023" y="2619748"/>
            <a:ext cx="2437916" cy="341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73788" y="3944471"/>
            <a:ext cx="379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main location where this</a:t>
            </a:r>
          </a:p>
          <a:p>
            <a:r>
              <a:rPr lang="en-US" dirty="0" smtClean="0"/>
              <a:t>Accidents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F2066BC24BE428FC4E33FD0400FAB" ma:contentTypeVersion="15" ma:contentTypeDescription="Create a new document." ma:contentTypeScope="" ma:versionID="9de4fb7db266bec905a238a479b2b377">
  <xsd:schema xmlns:xsd="http://www.w3.org/2001/XMLSchema" xmlns:xs="http://www.w3.org/2001/XMLSchema" xmlns:p="http://schemas.microsoft.com/office/2006/metadata/properties" xmlns:ns1="http://schemas.microsoft.com/sharepoint/v3" xmlns:ns3="3f862399-8fbc-495a-b084-d3cc0c46ad3c" xmlns:ns4="223b1ce6-ed6a-4715-ae7c-b29a106979c7" targetNamespace="http://schemas.microsoft.com/office/2006/metadata/properties" ma:root="true" ma:fieldsID="f197dfb7b711e301024ca17850e3987a" ns1:_="" ns3:_="" ns4:_="">
    <xsd:import namespace="http://schemas.microsoft.com/sharepoint/v3"/>
    <xsd:import namespace="3f862399-8fbc-495a-b084-d3cc0c46ad3c"/>
    <xsd:import namespace="223b1ce6-ed6a-4715-ae7c-b29a106979c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62399-8fbc-495a-b084-d3cc0c46ad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b1ce6-ed6a-4715-ae7c-b29a106979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483FC20-93B2-49EA-A6D5-6012B73A3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862399-8fbc-495a-b084-d3cc0c46ad3c"/>
    <ds:schemaRef ds:uri="223b1ce6-ed6a-4715-ae7c-b29a106979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BC08B5-130C-40CC-B0B2-73AD325E3F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135571-7F6F-4F8E-8716-40AA19DF05F4}">
  <ds:schemaRefs>
    <ds:schemaRef ds:uri="http://purl.org/dc/terms/"/>
    <ds:schemaRef ds:uri="3f862399-8fbc-495a-b084-d3cc0c46ad3c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23b1ce6-ed6a-4715-ae7c-b29a106979c7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994</Words>
  <Application>Microsoft Office PowerPoint</Application>
  <PresentationFormat>Widescreen</PresentationFormat>
  <Paragraphs>237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Radhikesh Ranadive</dc:creator>
  <cp:lastModifiedBy>Radhikesh Ranadive</cp:lastModifiedBy>
  <cp:revision>164</cp:revision>
  <dcterms:created xsi:type="dcterms:W3CDTF">2019-07-25T21:33:00Z</dcterms:created>
  <dcterms:modified xsi:type="dcterms:W3CDTF">2019-12-09T18:16:09Z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0x0101008DAF2066BC24BE428FC4E33FD0400FAB</vt:lpwstr>
  </property>
</Properties>
</file>