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9" r:id="rId6"/>
    <p:sldId id="269" r:id="rId7"/>
    <p:sldId id="262" r:id="rId8"/>
    <p:sldId id="263" r:id="rId9"/>
    <p:sldId id="281" r:id="rId10"/>
    <p:sldId id="282" r:id="rId11"/>
    <p:sldId id="283" r:id="rId12"/>
    <p:sldId id="289" r:id="rId13"/>
    <p:sldId id="284" r:id="rId14"/>
    <p:sldId id="285" r:id="rId15"/>
    <p:sldId id="280" r:id="rId16"/>
    <p:sldId id="288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75" d="100"/>
          <a:sy n="75" d="100"/>
        </p:scale>
        <p:origin x="498" y="5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12/12/2020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109867" y="2855631"/>
            <a:ext cx="1755609" cy="1169551"/>
            <a:chOff x="3109867" y="2902286"/>
            <a:chExt cx="1755609" cy="1169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4237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HA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109867" y="3764060"/>
              <a:ext cx="17556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Project </a:t>
              </a:r>
              <a:r>
                <a:rPr lang="en-US" sz="1400" dirty="0" smtClean="0">
                  <a:solidFill>
                    <a:schemeClr val="bg1"/>
                  </a:solidFill>
                  <a:cs typeface="Calibri Light" panose="020F0302020204030204" pitchFamily="34" charset="0"/>
                </a:rPr>
                <a:t>Tracking Tools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569" y="1815205"/>
            <a:ext cx="4854339" cy="1489596"/>
          </a:xfrm>
        </p:spPr>
        <p:txBody>
          <a:bodyPr/>
          <a:lstStyle/>
          <a:p>
            <a:r>
              <a:rPr lang="en-US" b="1" dirty="0" smtClean="0"/>
              <a:t>Submitted By</a:t>
            </a:r>
          </a:p>
          <a:p>
            <a:r>
              <a:rPr lang="en-US" sz="1600" dirty="0" smtClean="0"/>
              <a:t>Azmia </a:t>
            </a:r>
            <a:r>
              <a:rPr lang="en-US" sz="1600" dirty="0" err="1" smtClean="0"/>
              <a:t>Hoque</a:t>
            </a:r>
            <a:r>
              <a:rPr lang="en-US" sz="1600" dirty="0" smtClean="0"/>
              <a:t> Radhio</a:t>
            </a:r>
          </a:p>
          <a:p>
            <a:r>
              <a:rPr lang="en-US" sz="1600" dirty="0" smtClean="0"/>
              <a:t>ID : 171-35-1932</a:t>
            </a:r>
          </a:p>
          <a:p>
            <a:r>
              <a:rPr lang="en-GB" sz="1600" dirty="0"/>
              <a:t>Section: B</a:t>
            </a:r>
          </a:p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 txBox="1">
            <a:spLocks/>
          </p:cNvSpPr>
          <p:nvPr/>
        </p:nvSpPr>
        <p:spPr>
          <a:xfrm>
            <a:off x="6307717" y="3304801"/>
            <a:ext cx="4854339" cy="26613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Submitted To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Asif Khan </a:t>
            </a:r>
            <a:r>
              <a:rPr lang="en-GB" sz="1600" dirty="0" err="1"/>
              <a:t>Shakir</a:t>
            </a:r>
            <a:endParaRPr lang="en-GB" sz="1600" dirty="0"/>
          </a:p>
          <a:p>
            <a:pPr>
              <a:lnSpc>
                <a:spcPct val="100000"/>
              </a:lnSpc>
            </a:pPr>
            <a:r>
              <a:rPr lang="en-GB" sz="1600" dirty="0"/>
              <a:t>Senior Lecturer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Department of Software Engineering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Faculty of Science and Information Technology</a:t>
            </a:r>
            <a:endParaRPr lang="en-US" sz="1600" dirty="0"/>
          </a:p>
          <a:p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 txBox="1">
            <a:spLocks/>
          </p:cNvSpPr>
          <p:nvPr/>
        </p:nvSpPr>
        <p:spPr>
          <a:xfrm>
            <a:off x="1244600" y="240907"/>
            <a:ext cx="8888757" cy="6069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“HAPPEN” A Web Based Project Tracking Software 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78" y="656319"/>
            <a:ext cx="8333222" cy="757465"/>
          </a:xfrm>
        </p:spPr>
        <p:txBody>
          <a:bodyPr/>
          <a:lstStyle/>
          <a:p>
            <a:r>
              <a:rPr lang="en-US" dirty="0"/>
              <a:t>Timescales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B140258-6345-422D-8A57-4121D1260C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691588"/>
              </p:ext>
            </p:extLst>
          </p:nvPr>
        </p:nvGraphicFramePr>
        <p:xfrm>
          <a:off x="1128278" y="1554163"/>
          <a:ext cx="10354621" cy="48021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7730">
                  <a:extLst>
                    <a:ext uri="{9D8B030D-6E8A-4147-A177-3AD203B41FA5}">
                      <a16:colId xmlns:a16="http://schemas.microsoft.com/office/drawing/2014/main" val="2543666979"/>
                    </a:ext>
                  </a:extLst>
                </a:gridCol>
                <a:gridCol w="710809">
                  <a:extLst>
                    <a:ext uri="{9D8B030D-6E8A-4147-A177-3AD203B41FA5}">
                      <a16:colId xmlns:a16="http://schemas.microsoft.com/office/drawing/2014/main" val="880345879"/>
                    </a:ext>
                  </a:extLst>
                </a:gridCol>
                <a:gridCol w="705341">
                  <a:extLst>
                    <a:ext uri="{9D8B030D-6E8A-4147-A177-3AD203B41FA5}">
                      <a16:colId xmlns:a16="http://schemas.microsoft.com/office/drawing/2014/main" val="4204879041"/>
                    </a:ext>
                  </a:extLst>
                </a:gridCol>
                <a:gridCol w="706434">
                  <a:extLst>
                    <a:ext uri="{9D8B030D-6E8A-4147-A177-3AD203B41FA5}">
                      <a16:colId xmlns:a16="http://schemas.microsoft.com/office/drawing/2014/main" val="4049587717"/>
                    </a:ext>
                  </a:extLst>
                </a:gridCol>
                <a:gridCol w="617043">
                  <a:extLst>
                    <a:ext uri="{9D8B030D-6E8A-4147-A177-3AD203B41FA5}">
                      <a16:colId xmlns:a16="http://schemas.microsoft.com/office/drawing/2014/main" val="1200836645"/>
                    </a:ext>
                  </a:extLst>
                </a:gridCol>
                <a:gridCol w="637032">
                  <a:extLst>
                    <a:ext uri="{9D8B030D-6E8A-4147-A177-3AD203B41FA5}">
                      <a16:colId xmlns:a16="http://schemas.microsoft.com/office/drawing/2014/main" val="1809471100"/>
                    </a:ext>
                  </a:extLst>
                </a:gridCol>
                <a:gridCol w="707529">
                  <a:extLst>
                    <a:ext uri="{9D8B030D-6E8A-4147-A177-3AD203B41FA5}">
                      <a16:colId xmlns:a16="http://schemas.microsoft.com/office/drawing/2014/main" val="653666955"/>
                    </a:ext>
                  </a:extLst>
                </a:gridCol>
                <a:gridCol w="707529">
                  <a:extLst>
                    <a:ext uri="{9D8B030D-6E8A-4147-A177-3AD203B41FA5}">
                      <a16:colId xmlns:a16="http://schemas.microsoft.com/office/drawing/2014/main" val="518019573"/>
                    </a:ext>
                  </a:extLst>
                </a:gridCol>
                <a:gridCol w="707529">
                  <a:extLst>
                    <a:ext uri="{9D8B030D-6E8A-4147-A177-3AD203B41FA5}">
                      <a16:colId xmlns:a16="http://schemas.microsoft.com/office/drawing/2014/main" val="2455147486"/>
                    </a:ext>
                  </a:extLst>
                </a:gridCol>
                <a:gridCol w="707529">
                  <a:extLst>
                    <a:ext uri="{9D8B030D-6E8A-4147-A177-3AD203B41FA5}">
                      <a16:colId xmlns:a16="http://schemas.microsoft.com/office/drawing/2014/main" val="3826865324"/>
                    </a:ext>
                  </a:extLst>
                </a:gridCol>
                <a:gridCol w="707529">
                  <a:extLst>
                    <a:ext uri="{9D8B030D-6E8A-4147-A177-3AD203B41FA5}">
                      <a16:colId xmlns:a16="http://schemas.microsoft.com/office/drawing/2014/main" val="301933104"/>
                    </a:ext>
                  </a:extLst>
                </a:gridCol>
                <a:gridCol w="707529">
                  <a:extLst>
                    <a:ext uri="{9D8B030D-6E8A-4147-A177-3AD203B41FA5}">
                      <a16:colId xmlns:a16="http://schemas.microsoft.com/office/drawing/2014/main" val="4032230548"/>
                    </a:ext>
                  </a:extLst>
                </a:gridCol>
                <a:gridCol w="707529">
                  <a:extLst>
                    <a:ext uri="{9D8B030D-6E8A-4147-A177-3AD203B41FA5}">
                      <a16:colId xmlns:a16="http://schemas.microsoft.com/office/drawing/2014/main" val="3660181436"/>
                    </a:ext>
                  </a:extLst>
                </a:gridCol>
                <a:gridCol w="707529">
                  <a:extLst>
                    <a:ext uri="{9D8B030D-6E8A-4147-A177-3AD203B41FA5}">
                      <a16:colId xmlns:a16="http://schemas.microsoft.com/office/drawing/2014/main" val="1008085641"/>
                    </a:ext>
                  </a:extLst>
                </a:gridCol>
              </a:tblGrid>
              <a:tr h="274910"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Project Task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Start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End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11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Duration</a:t>
                      </a:r>
                      <a:endParaRPr lang="en-US" sz="1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27944"/>
                  </a:ext>
                </a:extLst>
              </a:tr>
              <a:tr h="5641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days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days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days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days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days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days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days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days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days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days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days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6906961"/>
                  </a:ext>
                </a:extLst>
              </a:tr>
              <a:tr h="11425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Project Proposal &amp; Presentation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23 Sept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 Oct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474268"/>
                  </a:ext>
                </a:extLst>
              </a:tr>
              <a:tr h="5641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SRS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 Oct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17 Oct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1566911"/>
                  </a:ext>
                </a:extLst>
              </a:tr>
              <a:tr h="5641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Designing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 Oct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Nov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211632"/>
                  </a:ext>
                </a:extLst>
              </a:tr>
              <a:tr h="5641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Coding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 Nov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28 Nov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441272"/>
                  </a:ext>
                </a:extLst>
              </a:tr>
              <a:tr h="5641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 Nov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 Dec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2619790"/>
                  </a:ext>
                </a:extLst>
              </a:tr>
              <a:tr h="56412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Finalization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Dec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11 </a:t>
                      </a:r>
                      <a:r>
                        <a:rPr lang="en-US" sz="1400" dirty="0">
                          <a:effectLst/>
                        </a:rPr>
                        <a:t>Dec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3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9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78" y="656319"/>
            <a:ext cx="8333222" cy="1084306"/>
          </a:xfrm>
        </p:spPr>
        <p:txBody>
          <a:bodyPr>
            <a:normAutofit fontScale="90000"/>
          </a:bodyPr>
          <a:lstStyle/>
          <a:p>
            <a:r>
              <a:rPr lang="en-US" dirty="0"/>
              <a:t>Time frames for project implementation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326791"/>
              </p:ext>
            </p:extLst>
          </p:nvPr>
        </p:nvGraphicFramePr>
        <p:xfrm>
          <a:off x="1128280" y="1968500"/>
          <a:ext cx="8638020" cy="3543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9340">
                  <a:extLst>
                    <a:ext uri="{9D8B030D-6E8A-4147-A177-3AD203B41FA5}">
                      <a16:colId xmlns:a16="http://schemas.microsoft.com/office/drawing/2014/main" val="1830143507"/>
                    </a:ext>
                  </a:extLst>
                </a:gridCol>
                <a:gridCol w="2879340">
                  <a:extLst>
                    <a:ext uri="{9D8B030D-6E8A-4147-A177-3AD203B41FA5}">
                      <a16:colId xmlns:a16="http://schemas.microsoft.com/office/drawing/2014/main" val="2838186031"/>
                    </a:ext>
                  </a:extLst>
                </a:gridCol>
                <a:gridCol w="2879340">
                  <a:extLst>
                    <a:ext uri="{9D8B030D-6E8A-4147-A177-3AD203B41FA5}">
                      <a16:colId xmlns:a16="http://schemas.microsoft.com/office/drawing/2014/main" val="1002929717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Proposal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Azmia Hoque Radhio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7days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4045665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Software Requirement Specification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Azmia Hoque Radhio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 days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1341691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Design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Azmia Hoque Radhio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 days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267285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Coding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Azmia Hoque Radhio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 days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1518112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 Testing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Azmia Hoque Radhio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 days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97062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Project Finalization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Azmia Hoque Radhio</a:t>
                      </a:r>
                      <a:endParaRPr lang="en-US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 days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6238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68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1062430" y="1191209"/>
            <a:ext cx="8599923" cy="1147969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Technology: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60830" y="2463349"/>
            <a:ext cx="5399523" cy="490854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Client-side </a:t>
            </a:r>
            <a:r>
              <a:rPr lang="en-US" dirty="0"/>
              <a:t>: HTML CSS and Bootstrap</a:t>
            </a:r>
          </a:p>
          <a:p>
            <a:r>
              <a:rPr lang="en-US" dirty="0"/>
              <a:t>Server-side: ASP .net core</a:t>
            </a:r>
          </a:p>
          <a:p>
            <a:r>
              <a:rPr lang="en-US" dirty="0"/>
              <a:t>DBMS : MS SQL </a:t>
            </a:r>
            <a:r>
              <a:rPr lang="en-US" dirty="0" smtClean="0"/>
              <a:t>Server 2019</a:t>
            </a:r>
            <a:endParaRPr lang="en-US" dirty="0"/>
          </a:p>
          <a:p>
            <a:pPr marL="342900" indent="-342900">
              <a:buClr>
                <a:schemeClr val="accent2"/>
              </a:buClr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26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671076" y="1426851"/>
            <a:ext cx="8599923" cy="1278249"/>
          </a:xfrm>
        </p:spPr>
        <p:txBody>
          <a:bodyPr>
            <a:normAutofit/>
          </a:bodyPr>
          <a:lstStyle/>
          <a:p>
            <a:r>
              <a:rPr lang="en-US" dirty="0"/>
              <a:t>Summary </a:t>
            </a:r>
            <a:r>
              <a:rPr lang="en-US" b="0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1076" y="2295580"/>
            <a:ext cx="9285724" cy="21621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Time is our most valuable asset. We cannot waste it when there is scope of utilizing it in a better way. Our proposed system named </a:t>
            </a:r>
            <a:r>
              <a:rPr lang="en-US" b="1" dirty="0"/>
              <a:t>HAPPEN</a:t>
            </a:r>
            <a:r>
              <a:rPr lang="en-US" dirty="0"/>
              <a:t> will be developed to meet this </a:t>
            </a:r>
            <a:r>
              <a:rPr lang="en-US" dirty="0" smtClean="0"/>
              <a:t>purpose. </a:t>
            </a:r>
            <a:r>
              <a:rPr lang="en-US" dirty="0"/>
              <a:t>Along with this, </a:t>
            </a:r>
            <a:r>
              <a:rPr lang="en-US" b="1" dirty="0"/>
              <a:t>HAAPEN</a:t>
            </a:r>
            <a:r>
              <a:rPr lang="en-US" dirty="0"/>
              <a:t> will also help the Manage to see the previous records of a Project. As a result </a:t>
            </a:r>
            <a:r>
              <a:rPr lang="en-US" dirty="0" smtClean="0"/>
              <a:t>she/he </a:t>
            </a:r>
            <a:r>
              <a:rPr lang="en-US" dirty="0"/>
              <a:t>can take decisions more wisely. We hope that HAAPEN is destined to do justice to its name.</a:t>
            </a:r>
          </a:p>
        </p:txBody>
      </p:sp>
    </p:spTree>
    <p:extLst>
      <p:ext uri="{BB962C8B-B14F-4D97-AF65-F5344CB8AC3E}">
        <p14:creationId xmlns:p14="http://schemas.microsoft.com/office/powerpoint/2010/main" val="104115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3238428" y="2855631"/>
            <a:ext cx="1423788" cy="1127820"/>
            <a:chOff x="3238428" y="2902286"/>
            <a:chExt cx="1423788" cy="11278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4237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HA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3489490" y="3722329"/>
              <a:ext cx="7934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cs typeface="Calibri Light" panose="020F0302020204030204" pitchFamily="34" charset="0"/>
                </a:rPr>
                <a:t>HAPPAN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Azmia </a:t>
            </a:r>
            <a:r>
              <a:rPr lang="en-US" dirty="0" err="1" smtClean="0"/>
              <a:t>Hoque</a:t>
            </a:r>
            <a:r>
              <a:rPr lang="en-US" dirty="0" smtClean="0"/>
              <a:t> Radhio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171-35-1932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zmia35-1932@diu.edu.bd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www.radhiopy.com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19" y="808382"/>
            <a:ext cx="7342622" cy="1215566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36" y="2340801"/>
            <a:ext cx="5615672" cy="3698696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project </a:t>
            </a:r>
            <a:r>
              <a:rPr lang="en-US" b="1" dirty="0" smtClean="0"/>
              <a:t>‘HAAPEN’ </a:t>
            </a:r>
            <a:r>
              <a:rPr lang="en-US" dirty="0"/>
              <a:t>helps us to create projects and associate individuals and distribute tasks or collaborate and keep track, all in one place</a:t>
            </a:r>
            <a:endParaRPr lang="en-US" dirty="0">
              <a:effectLst/>
            </a:endParaRP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140310"/>
            <a:ext cx="8333222" cy="1147969"/>
          </a:xfrm>
        </p:spPr>
        <p:txBody>
          <a:bodyPr/>
          <a:lstStyle/>
          <a:p>
            <a:pPr lvl="0"/>
            <a:r>
              <a:rPr lang="en-US" dirty="0"/>
              <a:t>Feature List: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498" y="2376420"/>
            <a:ext cx="5475290" cy="781188"/>
          </a:xfrm>
        </p:spPr>
        <p:txBody>
          <a:bodyPr/>
          <a:lstStyle/>
          <a:p>
            <a:pPr lvl="0"/>
            <a:r>
              <a:rPr lang="en-US" dirty="0"/>
              <a:t>Project Manager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333498" y="3306764"/>
            <a:ext cx="5475290" cy="2180258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plan/project </a:t>
            </a:r>
            <a:endParaRPr lang="en-US" dirty="0" smtClean="0"/>
          </a:p>
          <a:p>
            <a:r>
              <a:rPr lang="en-US" dirty="0"/>
              <a:t>Create a </a:t>
            </a:r>
            <a:r>
              <a:rPr lang="en-US" dirty="0" smtClean="0"/>
              <a:t>task </a:t>
            </a:r>
            <a:r>
              <a:rPr lang="en-US" dirty="0"/>
              <a:t>boards of the projects </a:t>
            </a:r>
          </a:p>
          <a:p>
            <a:r>
              <a:rPr lang="en-US" dirty="0" smtClean="0"/>
              <a:t>Fixes </a:t>
            </a:r>
            <a:r>
              <a:rPr lang="en-US" dirty="0"/>
              <a:t>deadline for the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78" y="1351425"/>
            <a:ext cx="8333222" cy="1147969"/>
          </a:xfrm>
        </p:spPr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3730" y="2792184"/>
            <a:ext cx="7699200" cy="4796065"/>
          </a:xfrm>
        </p:spPr>
        <p:txBody>
          <a:bodyPr/>
          <a:lstStyle/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project manager may use the software to map project tasks and visually describe task interactions</a:t>
            </a:r>
            <a:r>
              <a:rPr lang="en-US" dirty="0" smtClean="0"/>
              <a:t>.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Allows the project manager to create and assign tasks, establish deadlines, and produce status reports</a:t>
            </a:r>
            <a:r>
              <a:rPr lang="en-US" dirty="0" smtClean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78" y="1218076"/>
            <a:ext cx="8333222" cy="1147969"/>
          </a:xfrm>
        </p:spPr>
        <p:txBody>
          <a:bodyPr/>
          <a:lstStyle/>
          <a:p>
            <a:r>
              <a:rPr lang="en-US" dirty="0"/>
              <a:t>Non-functional requirements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1078" y="2601685"/>
            <a:ext cx="7699200" cy="2287815"/>
          </a:xfrm>
          <a:prstGeom prst="rect">
            <a:avLst/>
          </a:prstGeom>
        </p:spPr>
        <p:txBody>
          <a:bodyPr/>
          <a:lstStyle/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Manager must allowed </a:t>
            </a:r>
            <a:r>
              <a:rPr lang="en-US" dirty="0"/>
              <a:t>to update their </a:t>
            </a:r>
            <a:r>
              <a:rPr lang="en-US" dirty="0" smtClean="0"/>
              <a:t>Project information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Clr>
                <a:schemeClr val="accent2"/>
              </a:buClr>
            </a:pPr>
            <a:r>
              <a:rPr lang="en-US" dirty="0" smtClean="0"/>
              <a:t>Privacy </a:t>
            </a:r>
            <a:r>
              <a:rPr lang="en-US" dirty="0"/>
              <a:t>of information, the export of restricted technologies, intellectual property rights, etc. should be audited. </a:t>
            </a:r>
            <a:endParaRPr lang="en-US" dirty="0" smtClean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978" y="1160235"/>
            <a:ext cx="8333222" cy="1147969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13978" y="2473305"/>
            <a:ext cx="7699200" cy="148147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HAAPEN </a:t>
            </a:r>
            <a:r>
              <a:rPr lang="en-US" dirty="0"/>
              <a:t>is a work management solution that enables team </a:t>
            </a:r>
            <a:r>
              <a:rPr lang="en-US" dirty="0" smtClean="0"/>
              <a:t>collaboration. </a:t>
            </a:r>
            <a:r>
              <a:rPr lang="en-US" dirty="0"/>
              <a:t>The project manager use </a:t>
            </a:r>
            <a:r>
              <a:rPr lang="en-US" b="1" dirty="0"/>
              <a:t>HAAPEN</a:t>
            </a:r>
            <a:r>
              <a:rPr lang="en-US" dirty="0"/>
              <a:t> to manage initiatives, create projects, and then to create tasks within these </a:t>
            </a:r>
            <a:r>
              <a:rPr lang="en-US" dirty="0" smtClean="0"/>
              <a:t>projects to </a:t>
            </a:r>
            <a:r>
              <a:rPr lang="en-US" dirty="0"/>
              <a:t>keep everyone in the loop. 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0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78" y="1160235"/>
            <a:ext cx="8333222" cy="1147969"/>
          </a:xfrm>
        </p:spPr>
        <p:txBody>
          <a:bodyPr/>
          <a:lstStyle/>
          <a:p>
            <a:r>
              <a:rPr lang="en-US" dirty="0"/>
              <a:t>Assumptions and Constraints 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8278" y="2512785"/>
            <a:ext cx="7699200" cy="24656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It is assumed that the user is comfortable with computer.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 interface is in English as a result people lacking in English skill will face difficulty in using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Login and password is used for identification of user and there is no facility for guest.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278" y="1160235"/>
            <a:ext cx="8333222" cy="1147969"/>
          </a:xfrm>
        </p:spPr>
        <p:txBody>
          <a:bodyPr/>
          <a:lstStyle/>
          <a:p>
            <a:r>
              <a:rPr lang="en-US" dirty="0"/>
              <a:t>Dependencies and Risks 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128278" y="2512785"/>
            <a:ext cx="7699200" cy="29736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user must have </a:t>
            </a:r>
            <a:r>
              <a:rPr lang="en-US" dirty="0" smtClean="0"/>
              <a:t>to install application in </a:t>
            </a:r>
            <a:r>
              <a:rPr lang="en-US" dirty="0"/>
              <a:t>order to use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Another </a:t>
            </a:r>
            <a:r>
              <a:rPr lang="en-US" dirty="0"/>
              <a:t>concern is having common bugs such as the Project Member are having the same functionalities as the Supervisor or Project Manager.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9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878" y="700329"/>
            <a:ext cx="8333222" cy="820965"/>
          </a:xfrm>
        </p:spPr>
        <p:txBody>
          <a:bodyPr/>
          <a:lstStyle/>
          <a:p>
            <a:r>
              <a:rPr lang="en-US" dirty="0" smtClean="0"/>
              <a:t>Work Flow Status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 txBox="1">
            <a:spLocks/>
          </p:cNvSpPr>
          <p:nvPr/>
        </p:nvSpPr>
        <p:spPr>
          <a:xfrm>
            <a:off x="49093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040366"/>
              </p:ext>
            </p:extLst>
          </p:nvPr>
        </p:nvGraphicFramePr>
        <p:xfrm>
          <a:off x="1128278" y="1809252"/>
          <a:ext cx="8128000" cy="378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874287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339811"/>
                    </a:ext>
                  </a:extLst>
                </a:gridCol>
              </a:tblGrid>
              <a:tr h="91183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Web</a:t>
                      </a:r>
                      <a:r>
                        <a:rPr lang="en-US" sz="2800" baseline="0" dirty="0" smtClean="0"/>
                        <a:t>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Android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67858"/>
                  </a:ext>
                </a:extLst>
              </a:tr>
              <a:tr h="479402">
                <a:tc>
                  <a:txBody>
                    <a:bodyPr/>
                    <a:lstStyle/>
                    <a:p>
                      <a:r>
                        <a:rPr lang="en-US" dirty="0" smtClean="0"/>
                        <a:t>User Role Based</a:t>
                      </a:r>
                      <a:r>
                        <a:rPr lang="en-US" baseline="0" dirty="0" smtClean="0"/>
                        <a:t> Authentication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Consumes</a:t>
                      </a:r>
                      <a:r>
                        <a:rPr lang="en-US" baseline="0" dirty="0" smtClean="0"/>
                        <a:t> Rest </a:t>
                      </a:r>
                      <a:r>
                        <a:rPr lang="en-US" baseline="0" dirty="0" err="1" smtClean="0"/>
                        <a:t>Api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870811"/>
                  </a:ext>
                </a:extLst>
              </a:tr>
              <a:tr h="479402">
                <a:tc>
                  <a:txBody>
                    <a:bodyPr/>
                    <a:lstStyle/>
                    <a:p>
                      <a:r>
                        <a:rPr lang="en-US" dirty="0" smtClean="0"/>
                        <a:t>User to Create</a:t>
                      </a:r>
                      <a:r>
                        <a:rPr lang="en-US" baseline="0" dirty="0" smtClean="0"/>
                        <a:t>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Registration/</a:t>
                      </a:r>
                      <a:r>
                        <a:rPr lang="en-US" baseline="0" dirty="0" smtClean="0"/>
                        <a:t> Log 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034770"/>
                  </a:ext>
                </a:extLst>
              </a:tr>
              <a:tr h="479402">
                <a:tc>
                  <a:txBody>
                    <a:bodyPr/>
                    <a:lstStyle/>
                    <a:p>
                      <a:r>
                        <a:rPr lang="en-US" dirty="0" smtClean="0"/>
                        <a:t>Assign 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Build </a:t>
                      </a:r>
                      <a:r>
                        <a:rPr lang="en-US" baseline="0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383925"/>
                  </a:ext>
                </a:extLst>
              </a:tr>
              <a:tr h="479402">
                <a:tc>
                  <a:txBody>
                    <a:bodyPr/>
                    <a:lstStyle/>
                    <a:p>
                      <a:r>
                        <a:rPr lang="en-US" dirty="0" smtClean="0"/>
                        <a:t>Establish deadlines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Allocate Tasks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68616"/>
                  </a:ext>
                </a:extLst>
              </a:tr>
              <a:tr h="479402">
                <a:tc>
                  <a:txBody>
                    <a:bodyPr/>
                    <a:lstStyle/>
                    <a:p>
                      <a:r>
                        <a:rPr lang="en-US" dirty="0" smtClean="0"/>
                        <a:t>Produce status reports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Kanban board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25402"/>
                  </a:ext>
                </a:extLst>
              </a:tr>
              <a:tr h="479402">
                <a:tc>
                  <a:txBody>
                    <a:bodyPr/>
                    <a:lstStyle/>
                    <a:p>
                      <a:r>
                        <a:rPr lang="en-US" dirty="0" smtClean="0"/>
                        <a:t>Rest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err="1" smtClean="0"/>
                        <a:t>api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 Project status reports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78208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090" y="2864760"/>
            <a:ext cx="171450" cy="171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35" y="3292225"/>
            <a:ext cx="171450" cy="171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95" y="3819979"/>
            <a:ext cx="171450" cy="171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35" y="4315790"/>
            <a:ext cx="171450" cy="171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35" y="4775198"/>
            <a:ext cx="171450" cy="171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35" y="5234606"/>
            <a:ext cx="171450" cy="171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635" y="2864760"/>
            <a:ext cx="171450" cy="1714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635" y="3375685"/>
            <a:ext cx="171450" cy="171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635" y="3804218"/>
            <a:ext cx="171450" cy="1714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22" y="4259842"/>
            <a:ext cx="171450" cy="1714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22" y="4794326"/>
            <a:ext cx="171450" cy="1714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222" y="5234606"/>
            <a:ext cx="1714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3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7F4215-C6BB-44A3-9A5E-9446E6835900}">
  <ds:schemaRefs>
    <ds:schemaRef ds:uri="16c05727-aa75-4e4a-9b5f-8a80a1165891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PPTX Tamplate</Template>
  <TotalTime>0</TotalTime>
  <Words>594</Words>
  <Application>Microsoft Office PowerPoint</Application>
  <PresentationFormat>Widescreen</PresentationFormat>
  <Paragraphs>205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PowerPoint Presentation</vt:lpstr>
      <vt:lpstr>Introduction</vt:lpstr>
      <vt:lpstr>Feature List:</vt:lpstr>
      <vt:lpstr>Functional Requirements</vt:lpstr>
      <vt:lpstr>Non-functional requirements</vt:lpstr>
      <vt:lpstr>Scope</vt:lpstr>
      <vt:lpstr>Assumptions and Constraints </vt:lpstr>
      <vt:lpstr>Dependencies and Risks </vt:lpstr>
      <vt:lpstr>Work Flow Status</vt:lpstr>
      <vt:lpstr>Timescales</vt:lpstr>
      <vt:lpstr>Time frames for project implementation</vt:lpstr>
      <vt:lpstr>Technology: </vt:lpstr>
      <vt:lpstr>Summary : 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2020-07-13T08:27:07Z</dcterms:created>
  <dcterms:modified xsi:type="dcterms:W3CDTF">2020-12-12T07:06:16Z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