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9" r:id="rId6"/>
    <p:sldId id="269" r:id="rId7"/>
    <p:sldId id="262" r:id="rId8"/>
    <p:sldId id="263" r:id="rId9"/>
    <p:sldId id="281" r:id="rId10"/>
    <p:sldId id="282" r:id="rId11"/>
    <p:sldId id="283" r:id="rId12"/>
    <p:sldId id="289" r:id="rId13"/>
    <p:sldId id="284" r:id="rId14"/>
    <p:sldId id="285" r:id="rId15"/>
    <p:sldId id="286" r:id="rId16"/>
    <p:sldId id="278" r:id="rId17"/>
    <p:sldId id="280" r:id="rId18"/>
    <p:sldId id="288"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4" autoAdjust="0"/>
  </p:normalViewPr>
  <p:slideViewPr>
    <p:cSldViewPr snapToGrid="0" showGuides="1">
      <p:cViewPr varScale="1">
        <p:scale>
          <a:sx n="75" d="100"/>
          <a:sy n="75" d="100"/>
        </p:scale>
        <p:origin x="498" y="4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10/9/2020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10/9/2020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109867" y="2855631"/>
            <a:ext cx="1680909" cy="1169551"/>
            <a:chOff x="3109867" y="2902286"/>
            <a:chExt cx="1680909" cy="1169551"/>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423788" cy="1015663"/>
            </a:xfrm>
            <a:prstGeom prst="rect">
              <a:avLst/>
            </a:prstGeom>
            <a:noFill/>
          </p:spPr>
          <p:txBody>
            <a:bodyPr wrap="none" rtlCol="0">
              <a:spAutoFit/>
            </a:bodyPr>
            <a:lstStyle/>
            <a:p>
              <a:r>
                <a:rPr lang="en-US" sz="6000" b="1" dirty="0" smtClean="0">
                  <a:solidFill>
                    <a:schemeClr val="bg1"/>
                  </a:solidFill>
                  <a:latin typeface="Arial Black" panose="020B0A04020102020204" pitchFamily="34" charset="0"/>
                </a:rPr>
                <a:t>HA</a:t>
              </a:r>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3109867" y="3764060"/>
              <a:ext cx="1680909"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Project </a:t>
              </a:r>
              <a:r>
                <a:rPr lang="en-US" sz="1400" dirty="0" smtClean="0">
                  <a:solidFill>
                    <a:schemeClr val="bg1"/>
                  </a:solidFill>
                  <a:cs typeface="Calibri Light" panose="020F0302020204030204" pitchFamily="34" charset="0"/>
                </a:rPr>
                <a:t>Tracker </a:t>
              </a:r>
              <a:r>
                <a:rPr lang="en-US" sz="1400" dirty="0" smtClean="0">
                  <a:solidFill>
                    <a:schemeClr val="bg1"/>
                  </a:solidFill>
                  <a:cs typeface="Calibri Light" panose="020F0302020204030204" pitchFamily="34" charset="0"/>
                </a:rPr>
                <a:t>Tools</a:t>
              </a:r>
              <a:endParaRPr lang="en-US" sz="1400" dirty="0">
                <a:solidFill>
                  <a:schemeClr val="bg1"/>
                </a:solidFill>
                <a:cs typeface="Calibri Light" panose="020F0302020204030204" pitchFamily="34" charset="0"/>
              </a:endParaRPr>
            </a:p>
          </p:txBody>
        </p:sp>
      </p:gr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07718" y="1164705"/>
            <a:ext cx="4854339" cy="1489596"/>
          </a:xfrm>
        </p:spPr>
        <p:txBody>
          <a:bodyPr/>
          <a:lstStyle/>
          <a:p>
            <a:r>
              <a:rPr lang="en-US" b="1" dirty="0" smtClean="0"/>
              <a:t>Submitted By</a:t>
            </a:r>
            <a:endParaRPr lang="en-US" b="1" dirty="0" smtClean="0"/>
          </a:p>
          <a:p>
            <a:r>
              <a:rPr lang="en-US" sz="1600" dirty="0" smtClean="0"/>
              <a:t>Azmia </a:t>
            </a:r>
            <a:r>
              <a:rPr lang="en-US" sz="1600" dirty="0" err="1" smtClean="0"/>
              <a:t>Hoque</a:t>
            </a:r>
            <a:r>
              <a:rPr lang="en-US" sz="1600" dirty="0" smtClean="0"/>
              <a:t> Radhio</a:t>
            </a:r>
          </a:p>
          <a:p>
            <a:r>
              <a:rPr lang="en-US" sz="1600" dirty="0" smtClean="0"/>
              <a:t>ID </a:t>
            </a:r>
            <a:r>
              <a:rPr lang="en-US" sz="1600" dirty="0" smtClean="0"/>
              <a:t>: </a:t>
            </a:r>
            <a:r>
              <a:rPr lang="en-US" sz="1600" dirty="0" smtClean="0"/>
              <a:t>171-35-1932</a:t>
            </a:r>
          </a:p>
          <a:p>
            <a:r>
              <a:rPr lang="en-GB" sz="1600" dirty="0"/>
              <a:t>Section: B</a:t>
            </a:r>
          </a:p>
          <a:p>
            <a:endParaRPr lang="en-US" dirty="0"/>
          </a:p>
        </p:txBody>
      </p:sp>
      <p:sp>
        <p:nvSpPr>
          <p:cNvPr id="9" name="Subtitle 2">
            <a:extLst>
              <a:ext uri="{FF2B5EF4-FFF2-40B4-BE49-F238E27FC236}">
                <a16:creationId xmlns:a16="http://schemas.microsoft.com/office/drawing/2014/main" id="{5C9205DF-8F5E-49F7-B00E-6F58293F5130}"/>
              </a:ext>
            </a:extLst>
          </p:cNvPr>
          <p:cNvSpPr txBox="1">
            <a:spLocks/>
          </p:cNvSpPr>
          <p:nvPr/>
        </p:nvSpPr>
        <p:spPr>
          <a:xfrm>
            <a:off x="6307718" y="2855631"/>
            <a:ext cx="4854339" cy="266139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accent6"/>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Submitted To</a:t>
            </a:r>
          </a:p>
          <a:p>
            <a:pPr>
              <a:lnSpc>
                <a:spcPct val="100000"/>
              </a:lnSpc>
            </a:pPr>
            <a:r>
              <a:rPr lang="en-GB" sz="1600" dirty="0"/>
              <a:t>Asif Khan </a:t>
            </a:r>
            <a:r>
              <a:rPr lang="en-GB" sz="1600" dirty="0" err="1"/>
              <a:t>Shakir</a:t>
            </a:r>
            <a:endParaRPr lang="en-GB" sz="1600" dirty="0"/>
          </a:p>
          <a:p>
            <a:pPr>
              <a:lnSpc>
                <a:spcPct val="100000"/>
              </a:lnSpc>
            </a:pPr>
            <a:r>
              <a:rPr lang="en-GB" sz="1600" dirty="0"/>
              <a:t>Senior Lecturer</a:t>
            </a:r>
          </a:p>
          <a:p>
            <a:pPr>
              <a:lnSpc>
                <a:spcPct val="100000"/>
              </a:lnSpc>
            </a:pPr>
            <a:r>
              <a:rPr lang="en-GB" sz="1600" dirty="0"/>
              <a:t>Department of Software Engineering</a:t>
            </a:r>
          </a:p>
          <a:p>
            <a:pPr>
              <a:lnSpc>
                <a:spcPct val="100000"/>
              </a:lnSpc>
            </a:pPr>
            <a:r>
              <a:rPr lang="en-GB" sz="1600" dirty="0"/>
              <a:t>Faculty of Science and Information Technology</a:t>
            </a:r>
            <a:endParaRPr lang="en-US" sz="1600" dirty="0"/>
          </a:p>
          <a:p>
            <a:endParaRPr lang="en-US"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
        <p:nvSpPr>
          <p:cNvPr id="10" name="Title 13">
            <a:extLst>
              <a:ext uri="{FF2B5EF4-FFF2-40B4-BE49-F238E27FC236}">
                <a16:creationId xmlns:a16="http://schemas.microsoft.com/office/drawing/2014/main" id="{92896B42-4638-40D0-8887-7AB8D1D86B3D}"/>
              </a:ext>
            </a:extLst>
          </p:cNvPr>
          <p:cNvSpPr>
            <a:spLocks noGrp="1"/>
          </p:cNvSpPr>
          <p:nvPr>
            <p:ph type="title"/>
          </p:nvPr>
        </p:nvSpPr>
        <p:spPr>
          <a:xfrm>
            <a:off x="1128278" y="656319"/>
            <a:ext cx="8333222" cy="757465"/>
          </a:xfrm>
        </p:spPr>
        <p:txBody>
          <a:bodyPr/>
          <a:lstStyle/>
          <a:p>
            <a:r>
              <a:rPr lang="en-US" dirty="0"/>
              <a:t>Timescales</a:t>
            </a:r>
            <a:endParaRPr lang="en-US" dirty="0"/>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graphicFrame>
        <p:nvGraphicFramePr>
          <p:cNvPr id="6" name="Content Placeholder 3">
            <a:extLst>
              <a:ext uri="{FF2B5EF4-FFF2-40B4-BE49-F238E27FC236}">
                <a16:creationId xmlns:a16="http://schemas.microsoft.com/office/drawing/2014/main" id="{AB140258-6345-422D-8A57-4121D1260C9C}"/>
              </a:ext>
            </a:extLst>
          </p:cNvPr>
          <p:cNvGraphicFramePr>
            <a:graphicFrameLocks noGrp="1"/>
          </p:cNvGraphicFramePr>
          <p:nvPr>
            <p:ph idx="1"/>
            <p:extLst>
              <p:ext uri="{D42A27DB-BD31-4B8C-83A1-F6EECF244321}">
                <p14:modId xmlns:p14="http://schemas.microsoft.com/office/powerpoint/2010/main" val="1176806151"/>
              </p:ext>
            </p:extLst>
          </p:nvPr>
        </p:nvGraphicFramePr>
        <p:xfrm>
          <a:off x="1128278" y="1554163"/>
          <a:ext cx="10354621" cy="4802187"/>
        </p:xfrm>
        <a:graphic>
          <a:graphicData uri="http://schemas.openxmlformats.org/drawingml/2006/table">
            <a:tbl>
              <a:tblPr firstRow="1" firstCol="1" bandRow="1">
                <a:tableStyleId>{5C22544A-7EE6-4342-B048-85BDC9FD1C3A}</a:tableStyleId>
              </a:tblPr>
              <a:tblGrid>
                <a:gridCol w="1317730">
                  <a:extLst>
                    <a:ext uri="{9D8B030D-6E8A-4147-A177-3AD203B41FA5}">
                      <a16:colId xmlns:a16="http://schemas.microsoft.com/office/drawing/2014/main" val="2543666979"/>
                    </a:ext>
                  </a:extLst>
                </a:gridCol>
                <a:gridCol w="710809">
                  <a:extLst>
                    <a:ext uri="{9D8B030D-6E8A-4147-A177-3AD203B41FA5}">
                      <a16:colId xmlns:a16="http://schemas.microsoft.com/office/drawing/2014/main" val="880345879"/>
                    </a:ext>
                  </a:extLst>
                </a:gridCol>
                <a:gridCol w="705341">
                  <a:extLst>
                    <a:ext uri="{9D8B030D-6E8A-4147-A177-3AD203B41FA5}">
                      <a16:colId xmlns:a16="http://schemas.microsoft.com/office/drawing/2014/main" val="4204879041"/>
                    </a:ext>
                  </a:extLst>
                </a:gridCol>
                <a:gridCol w="706434">
                  <a:extLst>
                    <a:ext uri="{9D8B030D-6E8A-4147-A177-3AD203B41FA5}">
                      <a16:colId xmlns:a16="http://schemas.microsoft.com/office/drawing/2014/main" val="4049587717"/>
                    </a:ext>
                  </a:extLst>
                </a:gridCol>
                <a:gridCol w="617043">
                  <a:extLst>
                    <a:ext uri="{9D8B030D-6E8A-4147-A177-3AD203B41FA5}">
                      <a16:colId xmlns:a16="http://schemas.microsoft.com/office/drawing/2014/main" val="1200836645"/>
                    </a:ext>
                  </a:extLst>
                </a:gridCol>
                <a:gridCol w="637032">
                  <a:extLst>
                    <a:ext uri="{9D8B030D-6E8A-4147-A177-3AD203B41FA5}">
                      <a16:colId xmlns:a16="http://schemas.microsoft.com/office/drawing/2014/main" val="1809471100"/>
                    </a:ext>
                  </a:extLst>
                </a:gridCol>
                <a:gridCol w="707529">
                  <a:extLst>
                    <a:ext uri="{9D8B030D-6E8A-4147-A177-3AD203B41FA5}">
                      <a16:colId xmlns:a16="http://schemas.microsoft.com/office/drawing/2014/main" val="653666955"/>
                    </a:ext>
                  </a:extLst>
                </a:gridCol>
                <a:gridCol w="707529">
                  <a:extLst>
                    <a:ext uri="{9D8B030D-6E8A-4147-A177-3AD203B41FA5}">
                      <a16:colId xmlns:a16="http://schemas.microsoft.com/office/drawing/2014/main" val="518019573"/>
                    </a:ext>
                  </a:extLst>
                </a:gridCol>
                <a:gridCol w="707529">
                  <a:extLst>
                    <a:ext uri="{9D8B030D-6E8A-4147-A177-3AD203B41FA5}">
                      <a16:colId xmlns:a16="http://schemas.microsoft.com/office/drawing/2014/main" val="2455147486"/>
                    </a:ext>
                  </a:extLst>
                </a:gridCol>
                <a:gridCol w="707529">
                  <a:extLst>
                    <a:ext uri="{9D8B030D-6E8A-4147-A177-3AD203B41FA5}">
                      <a16:colId xmlns:a16="http://schemas.microsoft.com/office/drawing/2014/main" val="3826865324"/>
                    </a:ext>
                  </a:extLst>
                </a:gridCol>
                <a:gridCol w="707529">
                  <a:extLst>
                    <a:ext uri="{9D8B030D-6E8A-4147-A177-3AD203B41FA5}">
                      <a16:colId xmlns:a16="http://schemas.microsoft.com/office/drawing/2014/main" val="301933104"/>
                    </a:ext>
                  </a:extLst>
                </a:gridCol>
                <a:gridCol w="707529">
                  <a:extLst>
                    <a:ext uri="{9D8B030D-6E8A-4147-A177-3AD203B41FA5}">
                      <a16:colId xmlns:a16="http://schemas.microsoft.com/office/drawing/2014/main" val="4032230548"/>
                    </a:ext>
                  </a:extLst>
                </a:gridCol>
                <a:gridCol w="707529">
                  <a:extLst>
                    <a:ext uri="{9D8B030D-6E8A-4147-A177-3AD203B41FA5}">
                      <a16:colId xmlns:a16="http://schemas.microsoft.com/office/drawing/2014/main" val="3660181436"/>
                    </a:ext>
                  </a:extLst>
                </a:gridCol>
                <a:gridCol w="707529">
                  <a:extLst>
                    <a:ext uri="{9D8B030D-6E8A-4147-A177-3AD203B41FA5}">
                      <a16:colId xmlns:a16="http://schemas.microsoft.com/office/drawing/2014/main" val="1008085641"/>
                    </a:ext>
                  </a:extLst>
                </a:gridCol>
              </a:tblGrid>
              <a:tr h="274910">
                <a:tc rowSpan="2">
                  <a:txBody>
                    <a:bodyPr/>
                    <a:lstStyle/>
                    <a:p>
                      <a:pPr marL="0" marR="0" indent="0" algn="ctr">
                        <a:lnSpc>
                          <a:spcPct val="107000"/>
                        </a:lnSpc>
                        <a:spcBef>
                          <a:spcPts val="0"/>
                        </a:spcBef>
                        <a:spcAft>
                          <a:spcPts val="0"/>
                        </a:spcAft>
                      </a:pPr>
                      <a:r>
                        <a:rPr lang="en-US" sz="1400" dirty="0">
                          <a:effectLst/>
                        </a:rPr>
                        <a:t>Project Task</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marL="0" marR="0" indent="0" algn="ctr">
                        <a:lnSpc>
                          <a:spcPct val="107000"/>
                        </a:lnSpc>
                        <a:spcBef>
                          <a:spcPts val="0"/>
                        </a:spcBef>
                        <a:spcAft>
                          <a:spcPts val="0"/>
                        </a:spcAft>
                      </a:pPr>
                      <a:r>
                        <a:rPr lang="en-US" sz="1400">
                          <a:effectLst/>
                        </a:rPr>
                        <a:t>Start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marL="0" marR="0" indent="0" algn="ctr">
                        <a:lnSpc>
                          <a:spcPct val="107000"/>
                        </a:lnSpc>
                        <a:spcBef>
                          <a:spcPts val="0"/>
                        </a:spcBef>
                        <a:spcAft>
                          <a:spcPts val="0"/>
                        </a:spcAft>
                      </a:pPr>
                      <a:r>
                        <a:rPr lang="en-US" sz="1400" dirty="0">
                          <a:effectLst/>
                        </a:rPr>
                        <a:t>End</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11">
                  <a:txBody>
                    <a:bodyPr/>
                    <a:lstStyle/>
                    <a:p>
                      <a:pPr marL="0" marR="0" indent="0" algn="ctr">
                        <a:lnSpc>
                          <a:spcPct val="107000"/>
                        </a:lnSpc>
                        <a:spcBef>
                          <a:spcPts val="0"/>
                        </a:spcBef>
                        <a:spcAft>
                          <a:spcPts val="0"/>
                        </a:spcAft>
                      </a:pPr>
                      <a:r>
                        <a:rPr lang="en-US" sz="1400">
                          <a:effectLst/>
                        </a:rPr>
                        <a:t>Duration</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82527944"/>
                  </a:ext>
                </a:extLst>
              </a:tr>
              <a:tr h="56412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days</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06906961"/>
                  </a:ext>
                </a:extLst>
              </a:tr>
              <a:tr h="1142545">
                <a:tc>
                  <a:txBody>
                    <a:bodyPr/>
                    <a:lstStyle/>
                    <a:p>
                      <a:pPr marL="0" marR="0" indent="0" algn="ctr">
                        <a:lnSpc>
                          <a:spcPct val="107000"/>
                        </a:lnSpc>
                        <a:spcBef>
                          <a:spcPts val="0"/>
                        </a:spcBef>
                        <a:spcAft>
                          <a:spcPts val="0"/>
                        </a:spcAft>
                      </a:pPr>
                      <a:r>
                        <a:rPr lang="en-US" sz="1400" dirty="0">
                          <a:effectLst/>
                        </a:rPr>
                        <a:t>Project Proposal &amp; Presentation</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23 Sept</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a:effectLst/>
                        </a:rPr>
                        <a:t>10 Oct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2474268"/>
                  </a:ext>
                </a:extLst>
              </a:tr>
              <a:tr h="564122">
                <a:tc>
                  <a:txBody>
                    <a:bodyPr/>
                    <a:lstStyle/>
                    <a:p>
                      <a:pPr marL="0" marR="0" indent="0" algn="ctr">
                        <a:lnSpc>
                          <a:spcPct val="107000"/>
                        </a:lnSpc>
                        <a:spcBef>
                          <a:spcPts val="0"/>
                        </a:spcBef>
                        <a:spcAft>
                          <a:spcPts val="0"/>
                        </a:spcAft>
                      </a:pPr>
                      <a:r>
                        <a:rPr lang="en-US" sz="1400">
                          <a:effectLst/>
                        </a:rPr>
                        <a:t>SRS</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11 Oct</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17 Oct</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1566911"/>
                  </a:ext>
                </a:extLst>
              </a:tr>
              <a:tr h="564122">
                <a:tc>
                  <a:txBody>
                    <a:bodyPr/>
                    <a:lstStyle/>
                    <a:p>
                      <a:pPr marL="0" marR="0" indent="0" algn="ctr">
                        <a:lnSpc>
                          <a:spcPct val="107000"/>
                        </a:lnSpc>
                        <a:spcBef>
                          <a:spcPts val="0"/>
                        </a:spcBef>
                        <a:spcAft>
                          <a:spcPts val="0"/>
                        </a:spcAft>
                      </a:pPr>
                      <a:r>
                        <a:rPr lang="en-US" sz="1400">
                          <a:effectLst/>
                        </a:rPr>
                        <a:t>Designing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a:effectLst/>
                        </a:rPr>
                        <a:t>18 Oct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Nov</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9211632"/>
                  </a:ext>
                </a:extLst>
              </a:tr>
              <a:tr h="564122">
                <a:tc>
                  <a:txBody>
                    <a:bodyPr/>
                    <a:lstStyle/>
                    <a:p>
                      <a:pPr marL="0" marR="0" indent="0" algn="ctr">
                        <a:lnSpc>
                          <a:spcPct val="107000"/>
                        </a:lnSpc>
                        <a:spcBef>
                          <a:spcPts val="0"/>
                        </a:spcBef>
                        <a:spcAft>
                          <a:spcPts val="0"/>
                        </a:spcAft>
                      </a:pPr>
                      <a:r>
                        <a:rPr lang="en-US" sz="1400">
                          <a:effectLst/>
                        </a:rPr>
                        <a:t>Coding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a:effectLst/>
                        </a:rPr>
                        <a:t>8 Nov</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28 Nov</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9441272"/>
                  </a:ext>
                </a:extLst>
              </a:tr>
              <a:tr h="564122">
                <a:tc>
                  <a:txBody>
                    <a:bodyPr/>
                    <a:lstStyle/>
                    <a:p>
                      <a:pPr marL="0" marR="0" indent="0" algn="ctr">
                        <a:lnSpc>
                          <a:spcPct val="107000"/>
                        </a:lnSpc>
                        <a:spcBef>
                          <a:spcPts val="0"/>
                        </a:spcBef>
                        <a:spcAft>
                          <a:spcPts val="0"/>
                        </a:spcAft>
                      </a:pPr>
                      <a:r>
                        <a:rPr lang="en-US" sz="1400">
                          <a:effectLst/>
                        </a:rPr>
                        <a:t>Testing</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a:effectLst/>
                        </a:rPr>
                        <a:t>29 Nov</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6 Dec</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2619790"/>
                  </a:ext>
                </a:extLst>
              </a:tr>
              <a:tr h="564122">
                <a:tc>
                  <a:txBody>
                    <a:bodyPr/>
                    <a:lstStyle/>
                    <a:p>
                      <a:pPr marL="0" marR="0" indent="0" algn="ctr">
                        <a:lnSpc>
                          <a:spcPct val="107000"/>
                        </a:lnSpc>
                        <a:spcBef>
                          <a:spcPts val="0"/>
                        </a:spcBef>
                        <a:spcAft>
                          <a:spcPts val="0"/>
                        </a:spcAft>
                      </a:pPr>
                      <a:r>
                        <a:rPr lang="en-US" sz="1400">
                          <a:effectLst/>
                        </a:rPr>
                        <a:t>Finalization</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7 Dec</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1400" dirty="0">
                          <a:effectLst/>
                        </a:rPr>
                        <a:t>13 Dec</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a:effectLst/>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a:lnSpc>
                          <a:spcPct val="107000"/>
                        </a:lnSpc>
                        <a:spcBef>
                          <a:spcPts val="0"/>
                        </a:spcBef>
                        <a:spcAft>
                          <a:spcPts val="0"/>
                        </a:spcAft>
                      </a:pPr>
                      <a:r>
                        <a:rPr lang="en-US" sz="10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3111238448"/>
                  </a:ext>
                </a:extLst>
              </a:tr>
            </a:tbl>
          </a:graphicData>
        </a:graphic>
      </p:graphicFrame>
    </p:spTree>
    <p:extLst>
      <p:ext uri="{BB962C8B-B14F-4D97-AF65-F5344CB8AC3E}">
        <p14:creationId xmlns:p14="http://schemas.microsoft.com/office/powerpoint/2010/main" val="234993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
        <p:nvSpPr>
          <p:cNvPr id="10" name="Title 13">
            <a:extLst>
              <a:ext uri="{FF2B5EF4-FFF2-40B4-BE49-F238E27FC236}">
                <a16:creationId xmlns:a16="http://schemas.microsoft.com/office/drawing/2014/main" id="{92896B42-4638-40D0-8887-7AB8D1D86B3D}"/>
              </a:ext>
            </a:extLst>
          </p:cNvPr>
          <p:cNvSpPr>
            <a:spLocks noGrp="1"/>
          </p:cNvSpPr>
          <p:nvPr>
            <p:ph type="title"/>
          </p:nvPr>
        </p:nvSpPr>
        <p:spPr>
          <a:xfrm>
            <a:off x="1128278" y="656319"/>
            <a:ext cx="8333222" cy="1084306"/>
          </a:xfrm>
        </p:spPr>
        <p:txBody>
          <a:bodyPr>
            <a:normAutofit fontScale="90000"/>
          </a:bodyPr>
          <a:lstStyle/>
          <a:p>
            <a:r>
              <a:rPr lang="en-US" dirty="0"/>
              <a:t>Time frames for project implementation</a:t>
            </a:r>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04326791"/>
              </p:ext>
            </p:extLst>
          </p:nvPr>
        </p:nvGraphicFramePr>
        <p:xfrm>
          <a:off x="1128280" y="1968500"/>
          <a:ext cx="8638020" cy="3543300"/>
        </p:xfrm>
        <a:graphic>
          <a:graphicData uri="http://schemas.openxmlformats.org/drawingml/2006/table">
            <a:tbl>
              <a:tblPr firstRow="1" firstCol="1" bandRow="1">
                <a:tableStyleId>{5C22544A-7EE6-4342-B048-85BDC9FD1C3A}</a:tableStyleId>
              </a:tblPr>
              <a:tblGrid>
                <a:gridCol w="2879340">
                  <a:extLst>
                    <a:ext uri="{9D8B030D-6E8A-4147-A177-3AD203B41FA5}">
                      <a16:colId xmlns:a16="http://schemas.microsoft.com/office/drawing/2014/main" val="1830143507"/>
                    </a:ext>
                  </a:extLst>
                </a:gridCol>
                <a:gridCol w="2879340">
                  <a:extLst>
                    <a:ext uri="{9D8B030D-6E8A-4147-A177-3AD203B41FA5}">
                      <a16:colId xmlns:a16="http://schemas.microsoft.com/office/drawing/2014/main" val="2838186031"/>
                    </a:ext>
                  </a:extLst>
                </a:gridCol>
                <a:gridCol w="2879340">
                  <a:extLst>
                    <a:ext uri="{9D8B030D-6E8A-4147-A177-3AD203B41FA5}">
                      <a16:colId xmlns:a16="http://schemas.microsoft.com/office/drawing/2014/main" val="1002929717"/>
                    </a:ext>
                  </a:extLst>
                </a:gridCol>
              </a:tblGrid>
              <a:tr h="590550">
                <a:tc>
                  <a:txBody>
                    <a:bodyPr/>
                    <a:lstStyle/>
                    <a:p>
                      <a:pPr marL="0" marR="0" algn="ctr">
                        <a:spcBef>
                          <a:spcPts val="0"/>
                        </a:spcBef>
                        <a:spcAft>
                          <a:spcPts val="0"/>
                        </a:spcAft>
                      </a:pPr>
                      <a:r>
                        <a:rPr lang="en-US" sz="1200">
                          <a:effectLst/>
                        </a:rPr>
                        <a:t>Project Proposal</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Azmia Hoque Radhio</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7days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4045665"/>
                  </a:ext>
                </a:extLst>
              </a:tr>
              <a:tr h="590550">
                <a:tc>
                  <a:txBody>
                    <a:bodyPr/>
                    <a:lstStyle/>
                    <a:p>
                      <a:pPr marL="0" marR="0" algn="ctr">
                        <a:spcBef>
                          <a:spcPts val="0"/>
                        </a:spcBef>
                        <a:spcAft>
                          <a:spcPts val="0"/>
                        </a:spcAft>
                      </a:pPr>
                      <a:r>
                        <a:rPr lang="en-US" sz="1200" dirty="0">
                          <a:effectLst/>
                        </a:rPr>
                        <a:t>Software Requirement Specification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Azmia Hoque Radhio</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 days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51341691"/>
                  </a:ext>
                </a:extLst>
              </a:tr>
              <a:tr h="590550">
                <a:tc>
                  <a:txBody>
                    <a:bodyPr/>
                    <a:lstStyle/>
                    <a:p>
                      <a:pPr marL="0" marR="0" algn="ctr">
                        <a:spcBef>
                          <a:spcPts val="0"/>
                        </a:spcBef>
                        <a:spcAft>
                          <a:spcPts val="0"/>
                        </a:spcAft>
                      </a:pPr>
                      <a:r>
                        <a:rPr lang="en-US" sz="1200">
                          <a:effectLst/>
                        </a:rPr>
                        <a:t>Software Design</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Azmia Hoque Radhio</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21 days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82672850"/>
                  </a:ext>
                </a:extLst>
              </a:tr>
              <a:tr h="590550">
                <a:tc>
                  <a:txBody>
                    <a:bodyPr/>
                    <a:lstStyle/>
                    <a:p>
                      <a:pPr marL="0" marR="0" algn="ctr">
                        <a:spcBef>
                          <a:spcPts val="0"/>
                        </a:spcBef>
                        <a:spcAft>
                          <a:spcPts val="0"/>
                        </a:spcAft>
                      </a:pPr>
                      <a:r>
                        <a:rPr lang="en-US" sz="1200">
                          <a:effectLst/>
                        </a:rPr>
                        <a:t>Coding</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Azmia Hoque Radhio</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14 days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1518112"/>
                  </a:ext>
                </a:extLst>
              </a:tr>
              <a:tr h="590550">
                <a:tc>
                  <a:txBody>
                    <a:bodyPr/>
                    <a:lstStyle/>
                    <a:p>
                      <a:pPr marL="0" marR="0" algn="ctr">
                        <a:spcBef>
                          <a:spcPts val="0"/>
                        </a:spcBef>
                        <a:spcAft>
                          <a:spcPts val="0"/>
                        </a:spcAft>
                      </a:pPr>
                      <a:r>
                        <a:rPr lang="en-US" sz="1200">
                          <a:effectLst/>
                        </a:rPr>
                        <a:t>Software Testing</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Azmia Hoque Radhio</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 days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64970623"/>
                  </a:ext>
                </a:extLst>
              </a:tr>
              <a:tr h="590550">
                <a:tc>
                  <a:txBody>
                    <a:bodyPr/>
                    <a:lstStyle/>
                    <a:p>
                      <a:pPr marL="0" marR="0" algn="ctr">
                        <a:spcBef>
                          <a:spcPts val="0"/>
                        </a:spcBef>
                        <a:spcAft>
                          <a:spcPts val="0"/>
                        </a:spcAft>
                      </a:pPr>
                      <a:r>
                        <a:rPr lang="en-US" sz="1200">
                          <a:effectLst/>
                        </a:rPr>
                        <a:t>Project Finalization</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Azmia Hoque Radhio</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7 days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46238930"/>
                  </a:ext>
                </a:extLst>
              </a:tr>
            </a:tbl>
          </a:graphicData>
        </a:graphic>
      </p:graphicFrame>
    </p:spTree>
    <p:extLst>
      <p:ext uri="{BB962C8B-B14F-4D97-AF65-F5344CB8AC3E}">
        <p14:creationId xmlns:p14="http://schemas.microsoft.com/office/powerpoint/2010/main" val="272168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
        <p:nvSpPr>
          <p:cNvPr id="10" name="Title 13">
            <a:extLst>
              <a:ext uri="{FF2B5EF4-FFF2-40B4-BE49-F238E27FC236}">
                <a16:creationId xmlns:a16="http://schemas.microsoft.com/office/drawing/2014/main" id="{92896B42-4638-40D0-8887-7AB8D1D86B3D}"/>
              </a:ext>
            </a:extLst>
          </p:cNvPr>
          <p:cNvSpPr>
            <a:spLocks noGrp="1"/>
          </p:cNvSpPr>
          <p:nvPr>
            <p:ph type="title"/>
          </p:nvPr>
        </p:nvSpPr>
        <p:spPr>
          <a:xfrm>
            <a:off x="1128278" y="656319"/>
            <a:ext cx="8333222" cy="1084306"/>
          </a:xfrm>
        </p:spPr>
        <p:txBody>
          <a:bodyPr>
            <a:normAutofit/>
          </a:bodyPr>
          <a:lstStyle/>
          <a:p>
            <a:r>
              <a:rPr lang="en-US" dirty="0"/>
              <a:t>Project Resources</a:t>
            </a:r>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61467901"/>
              </p:ext>
            </p:extLst>
          </p:nvPr>
        </p:nvGraphicFramePr>
        <p:xfrm>
          <a:off x="1128278" y="2033787"/>
          <a:ext cx="8167904" cy="2716538"/>
        </p:xfrm>
        <a:graphic>
          <a:graphicData uri="http://schemas.openxmlformats.org/drawingml/2006/table">
            <a:tbl>
              <a:tblPr/>
              <a:tblGrid>
                <a:gridCol w="3531708">
                  <a:extLst>
                    <a:ext uri="{9D8B030D-6E8A-4147-A177-3AD203B41FA5}">
                      <a16:colId xmlns:a16="http://schemas.microsoft.com/office/drawing/2014/main" val="2946945435"/>
                    </a:ext>
                  </a:extLst>
                </a:gridCol>
                <a:gridCol w="297584">
                  <a:extLst>
                    <a:ext uri="{9D8B030D-6E8A-4147-A177-3AD203B41FA5}">
                      <a16:colId xmlns:a16="http://schemas.microsoft.com/office/drawing/2014/main" val="1420263986"/>
                    </a:ext>
                  </a:extLst>
                </a:gridCol>
                <a:gridCol w="805729">
                  <a:extLst>
                    <a:ext uri="{9D8B030D-6E8A-4147-A177-3AD203B41FA5}">
                      <a16:colId xmlns:a16="http://schemas.microsoft.com/office/drawing/2014/main" val="3277681988"/>
                    </a:ext>
                  </a:extLst>
                </a:gridCol>
                <a:gridCol w="3532883">
                  <a:extLst>
                    <a:ext uri="{9D8B030D-6E8A-4147-A177-3AD203B41FA5}">
                      <a16:colId xmlns:a16="http://schemas.microsoft.com/office/drawing/2014/main" val="870651266"/>
                    </a:ext>
                  </a:extLst>
                </a:gridCol>
              </a:tblGrid>
              <a:tr h="292408">
                <a:tc gridSpan="4">
                  <a:txBody>
                    <a:bodyPr/>
                    <a:lstStyle/>
                    <a:p>
                      <a:pPr marL="0" marR="0" algn="ctr">
                        <a:spcBef>
                          <a:spcPts val="0"/>
                        </a:spcBef>
                        <a:spcAft>
                          <a:spcPts val="0"/>
                        </a:spcAft>
                      </a:pPr>
                      <a:r>
                        <a:rPr lang="en-US" sz="1200" b="1" dirty="0">
                          <a:effectLst/>
                          <a:latin typeface="Times New Roman" panose="02020603050405020304" pitchFamily="18" charset="0"/>
                          <a:ea typeface="MS Mincho"/>
                          <a:cs typeface="Times New Roman" panose="02020603050405020304" pitchFamily="18" charset="0"/>
                        </a:rPr>
                        <a:t>Hardware Requirements</a:t>
                      </a:r>
                      <a:endParaRPr lang="en-US" sz="1200" dirty="0">
                        <a:effectLst/>
                        <a:latin typeface="Times New Roman" panose="02020603050405020304" pitchFamily="18" charset="0"/>
                        <a:ea typeface="MS Mincho"/>
                        <a:cs typeface="Times New Roman" panose="02020603050405020304" pitchFamily="18" charset="0"/>
                      </a:endParaRPr>
                    </a:p>
                  </a:txBody>
                  <a:tcPr marL="34925" marR="34925" marT="34925" marB="34925">
                    <a:lnL>
                      <a:noFill/>
                    </a:lnL>
                    <a:lnR>
                      <a:noFill/>
                    </a:lnR>
                    <a:lnT w="12700" cap="flat" cmpd="sng" algn="ctr">
                      <a:solidFill>
                        <a:srgbClr val="7F7F7F"/>
                      </a:solidFill>
                      <a:prstDash val="solid"/>
                      <a:round/>
                      <a:headEnd type="none" w="med" len="med"/>
                      <a:tailEnd type="none" w="med" len="med"/>
                    </a:lnT>
                    <a:lnB>
                      <a:noFill/>
                    </a:lnB>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85138360"/>
                  </a:ext>
                </a:extLst>
              </a:tr>
              <a:tr h="504000">
                <a:tc>
                  <a:txBody>
                    <a:bodyPr/>
                    <a:lstStyle/>
                    <a:p>
                      <a:pPr marL="0" marR="0" algn="ctr">
                        <a:spcBef>
                          <a:spcPts val="0"/>
                        </a:spcBef>
                        <a:spcAft>
                          <a:spcPts val="0"/>
                        </a:spcAft>
                      </a:pPr>
                      <a:r>
                        <a:rPr lang="en-US" sz="1200" b="1">
                          <a:effectLst/>
                          <a:latin typeface="Times New Roman" panose="02020603050405020304" pitchFamily="18" charset="0"/>
                          <a:ea typeface="MS Mincho"/>
                          <a:cs typeface="Times New Roman" panose="02020603050405020304" pitchFamily="18" charset="0"/>
                        </a:rPr>
                        <a:t>Processor</a:t>
                      </a:r>
                      <a:endParaRPr lang="en-US" sz="1200">
                        <a:effectLst/>
                        <a:latin typeface="Times New Roman" panose="02020603050405020304" pitchFamily="18" charset="0"/>
                        <a:ea typeface="MS Mincho"/>
                        <a:cs typeface="Times New Roman" panose="02020603050405020304" pitchFamily="18" charset="0"/>
                      </a:endParaRPr>
                    </a:p>
                  </a:txBody>
                  <a:tcPr marL="34925" marR="34925" marT="34925" marB="34925">
                    <a:lnL>
                      <a:noFill/>
                    </a:lnL>
                    <a:lnR>
                      <a:noFill/>
                    </a:lnR>
                    <a:lnT>
                      <a:noFill/>
                    </a:lnT>
                    <a:lnB>
                      <a:noFill/>
                    </a:lnB>
                    <a:solidFill>
                      <a:srgbClr val="B3B3B3"/>
                    </a:solidFill>
                  </a:tcPr>
                </a:tc>
                <a:tc gridSpan="2">
                  <a:txBody>
                    <a:bodyPr/>
                    <a:lstStyle/>
                    <a:p>
                      <a:pPr marL="0" marR="0" algn="ctr">
                        <a:spcBef>
                          <a:spcPts val="0"/>
                        </a:spcBef>
                        <a:spcAft>
                          <a:spcPts val="0"/>
                        </a:spcAft>
                      </a:pPr>
                      <a:r>
                        <a:rPr lang="en-US" sz="1200" b="1">
                          <a:effectLst/>
                          <a:latin typeface="Times New Roman" panose="02020603050405020304" pitchFamily="18" charset="0"/>
                          <a:ea typeface="MS Mincho"/>
                          <a:cs typeface="Times New Roman" panose="02020603050405020304" pitchFamily="18" charset="0"/>
                        </a:rPr>
                        <a:t>RAM</a:t>
                      </a:r>
                      <a:endParaRPr lang="en-US" sz="1200">
                        <a:effectLst/>
                        <a:latin typeface="Times New Roman" panose="02020603050405020304" pitchFamily="18" charset="0"/>
                        <a:ea typeface="MS Mincho"/>
                        <a:cs typeface="Times New Roman" panose="02020603050405020304" pitchFamily="18" charset="0"/>
                      </a:endParaRPr>
                    </a:p>
                  </a:txBody>
                  <a:tcPr marL="34925" marR="34925" marT="34925" marB="34925">
                    <a:lnL>
                      <a:noFill/>
                    </a:lnL>
                    <a:lnR>
                      <a:noFill/>
                    </a:lnR>
                    <a:lnT>
                      <a:noFill/>
                    </a:lnT>
                    <a:lnB>
                      <a:noFill/>
                    </a:lnB>
                    <a:solidFill>
                      <a:srgbClr val="B3B3B3"/>
                    </a:solidFill>
                  </a:tcPr>
                </a:tc>
                <a:tc hMerge="1">
                  <a:txBody>
                    <a:bodyPr/>
                    <a:lstStyle/>
                    <a:p>
                      <a:endParaRPr lang="en-US"/>
                    </a:p>
                  </a:txBody>
                  <a:tcPr/>
                </a:tc>
                <a:tc>
                  <a:txBody>
                    <a:bodyPr/>
                    <a:lstStyle/>
                    <a:p>
                      <a:pPr marL="0" marR="0" algn="ctr">
                        <a:spcBef>
                          <a:spcPts val="0"/>
                        </a:spcBef>
                        <a:spcAft>
                          <a:spcPts val="0"/>
                        </a:spcAft>
                      </a:pPr>
                      <a:r>
                        <a:rPr lang="en-US" sz="1200" b="1">
                          <a:effectLst/>
                          <a:latin typeface="Times New Roman" panose="02020603050405020304" pitchFamily="18" charset="0"/>
                          <a:ea typeface="MS Mincho"/>
                          <a:cs typeface="Times New Roman" panose="02020603050405020304" pitchFamily="18" charset="0"/>
                        </a:rPr>
                        <a:t>Hard Disk Space</a:t>
                      </a:r>
                      <a:endParaRPr lang="en-US" sz="1200">
                        <a:effectLst/>
                        <a:latin typeface="Times New Roman" panose="02020603050405020304" pitchFamily="18" charset="0"/>
                        <a:ea typeface="MS Mincho"/>
                        <a:cs typeface="Times New Roman" panose="02020603050405020304" pitchFamily="18" charset="0"/>
                      </a:endParaRPr>
                    </a:p>
                  </a:txBody>
                  <a:tcPr marL="34925" marR="34925" marT="34925" marB="34925">
                    <a:lnL>
                      <a:noFill/>
                    </a:lnL>
                    <a:lnR>
                      <a:noFill/>
                    </a:lnR>
                    <a:lnT>
                      <a:noFill/>
                    </a:lnT>
                    <a:lnB>
                      <a:noFill/>
                    </a:lnB>
                    <a:solidFill>
                      <a:srgbClr val="B3B3B3"/>
                    </a:solidFill>
                  </a:tcPr>
                </a:tc>
                <a:extLst>
                  <a:ext uri="{0D108BD9-81ED-4DB2-BD59-A6C34878D82A}">
                    <a16:rowId xmlns:a16="http://schemas.microsoft.com/office/drawing/2014/main" val="2852325665"/>
                  </a:ext>
                </a:extLst>
              </a:tr>
              <a:tr h="588866">
                <a:tc>
                  <a:txBody>
                    <a:bodyPr/>
                    <a:lstStyle/>
                    <a:p>
                      <a:pPr marL="0" marR="0" algn="ctr">
                        <a:spcBef>
                          <a:spcPts val="0"/>
                        </a:spcBef>
                        <a:spcAft>
                          <a:spcPts val="0"/>
                        </a:spcAft>
                      </a:pPr>
                      <a:r>
                        <a:rPr lang="en-US" sz="1200">
                          <a:effectLst/>
                          <a:latin typeface="Times New Roman" panose="02020603050405020304" pitchFamily="18" charset="0"/>
                          <a:ea typeface="MS Mincho"/>
                          <a:cs typeface="Times New Roman" panose="02020603050405020304" pitchFamily="18" charset="0"/>
                        </a:rPr>
                        <a:t>Pentium II or higher</a:t>
                      </a:r>
                    </a:p>
                  </a:txBody>
                  <a:tcPr marL="34925" marR="34925" marT="34925" marB="34925">
                    <a:lnL>
                      <a:noFill/>
                    </a:lnL>
                    <a:lnR>
                      <a:noFill/>
                    </a:lnR>
                    <a:lnT>
                      <a:noFill/>
                    </a:lnT>
                    <a:lnB>
                      <a:noFill/>
                    </a:lnB>
                  </a:tcPr>
                </a:tc>
                <a:tc gridSpan="2">
                  <a:txBody>
                    <a:bodyPr/>
                    <a:lstStyle/>
                    <a:p>
                      <a:pPr marL="0" marR="0" algn="ctr">
                        <a:spcBef>
                          <a:spcPts val="0"/>
                        </a:spcBef>
                        <a:spcAft>
                          <a:spcPts val="0"/>
                        </a:spcAft>
                      </a:pPr>
                      <a:r>
                        <a:rPr lang="en-US" sz="1200">
                          <a:effectLst/>
                          <a:latin typeface="Times New Roman" panose="02020603050405020304" pitchFamily="18" charset="0"/>
                          <a:ea typeface="MS Mincho"/>
                          <a:cs typeface="Times New Roman" panose="02020603050405020304" pitchFamily="18" charset="0"/>
                        </a:rPr>
                        <a:t>64 Mb or higher</a:t>
                      </a:r>
                    </a:p>
                  </a:txBody>
                  <a:tcPr marL="34925" marR="34925" marT="34925" marB="34925">
                    <a:lnL>
                      <a:noFill/>
                    </a:lnL>
                    <a:lnR>
                      <a:noFill/>
                    </a:lnR>
                    <a:lnT>
                      <a:noFill/>
                    </a:lnT>
                    <a:lnB>
                      <a:noFill/>
                    </a:lnB>
                  </a:tcPr>
                </a:tc>
                <a:tc hMerge="1">
                  <a:txBody>
                    <a:bodyPr/>
                    <a:lstStyle/>
                    <a:p>
                      <a:endParaRPr lang="en-US"/>
                    </a:p>
                  </a:txBody>
                  <a:tcPr/>
                </a:tc>
                <a:tc>
                  <a:txBody>
                    <a:bodyPr/>
                    <a:lstStyle/>
                    <a:p>
                      <a:pPr marL="0" marR="0" algn="ctr">
                        <a:spcBef>
                          <a:spcPts val="0"/>
                        </a:spcBef>
                        <a:spcAft>
                          <a:spcPts val="0"/>
                        </a:spcAft>
                      </a:pPr>
                      <a:r>
                        <a:rPr lang="en-US" sz="1200">
                          <a:effectLst/>
                          <a:latin typeface="Times New Roman" panose="02020603050405020304" pitchFamily="18" charset="0"/>
                          <a:ea typeface="MS Mincho"/>
                          <a:cs typeface="Times New Roman" panose="02020603050405020304" pitchFamily="18" charset="0"/>
                        </a:rPr>
                        <a:t>128 Mb or higher</a:t>
                      </a:r>
                    </a:p>
                  </a:txBody>
                  <a:tcPr marL="34925" marR="34925" marT="34925" marB="34925">
                    <a:lnL>
                      <a:noFill/>
                    </a:lnL>
                    <a:lnR>
                      <a:noFill/>
                    </a:lnR>
                    <a:lnT>
                      <a:noFill/>
                    </a:lnT>
                    <a:lnB>
                      <a:noFill/>
                    </a:lnB>
                  </a:tcPr>
                </a:tc>
                <a:extLst>
                  <a:ext uri="{0D108BD9-81ED-4DB2-BD59-A6C34878D82A}">
                    <a16:rowId xmlns:a16="http://schemas.microsoft.com/office/drawing/2014/main" val="1528640378"/>
                  </a:ext>
                </a:extLst>
              </a:tr>
              <a:tr h="292408">
                <a:tc gridSpan="4">
                  <a:txBody>
                    <a:bodyPr/>
                    <a:lstStyle/>
                    <a:p>
                      <a:pPr marL="0" marR="0" algn="ctr">
                        <a:spcBef>
                          <a:spcPts val="0"/>
                        </a:spcBef>
                        <a:spcAft>
                          <a:spcPts val="0"/>
                        </a:spcAft>
                      </a:pPr>
                      <a:r>
                        <a:rPr lang="en-US" sz="1200" b="1">
                          <a:effectLst/>
                          <a:latin typeface="Times New Roman" panose="02020603050405020304" pitchFamily="18" charset="0"/>
                          <a:ea typeface="MS Mincho"/>
                          <a:cs typeface="Times New Roman" panose="02020603050405020304" pitchFamily="18" charset="0"/>
                        </a:rPr>
                        <a:t>Software Requirements</a:t>
                      </a:r>
                      <a:endParaRPr lang="en-US" sz="1200">
                        <a:effectLst/>
                        <a:latin typeface="Times New Roman" panose="02020603050405020304" pitchFamily="18" charset="0"/>
                        <a:ea typeface="MS Mincho"/>
                        <a:cs typeface="Times New Roman" panose="02020603050405020304" pitchFamily="18" charset="0"/>
                      </a:endParaRPr>
                    </a:p>
                  </a:txBody>
                  <a:tcPr marL="34925" marR="34925" marT="34925" marB="34925">
                    <a:lnL>
                      <a:noFill/>
                    </a:lnL>
                    <a:lnR>
                      <a:noFill/>
                    </a:lnR>
                    <a:lnT>
                      <a:noFill/>
                    </a:lnT>
                    <a:lnB>
                      <a:noFill/>
                    </a:lnB>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4758603"/>
                  </a:ext>
                </a:extLst>
              </a:tr>
              <a:tr h="323265">
                <a:tc gridSpan="2">
                  <a:txBody>
                    <a:bodyPr/>
                    <a:lstStyle/>
                    <a:p>
                      <a:pPr marL="0" marR="0" algn="ctr">
                        <a:spcBef>
                          <a:spcPts val="0"/>
                        </a:spcBef>
                        <a:spcAft>
                          <a:spcPts val="0"/>
                        </a:spcAft>
                      </a:pPr>
                      <a:r>
                        <a:rPr lang="en-US" sz="1200" b="1">
                          <a:effectLst/>
                          <a:latin typeface="Times New Roman" panose="02020603050405020304" pitchFamily="18" charset="0"/>
                          <a:ea typeface="MS Mincho"/>
                          <a:cs typeface="Times New Roman" panose="02020603050405020304" pitchFamily="18" charset="0"/>
                        </a:rPr>
                        <a:t>Operating System</a:t>
                      </a:r>
                      <a:endParaRPr lang="en-US" sz="1200">
                        <a:effectLst/>
                        <a:latin typeface="Times New Roman" panose="02020603050405020304" pitchFamily="18" charset="0"/>
                        <a:ea typeface="MS Mincho"/>
                        <a:cs typeface="Times New Roman" panose="02020603050405020304" pitchFamily="18" charset="0"/>
                      </a:endParaRPr>
                    </a:p>
                  </a:txBody>
                  <a:tcPr marL="34925" marR="34925" marT="34925" marB="34925">
                    <a:lnL>
                      <a:noFill/>
                    </a:lnL>
                    <a:lnR>
                      <a:noFill/>
                    </a:lnR>
                    <a:lnT>
                      <a:noFill/>
                    </a:lnT>
                    <a:lnB>
                      <a:noFill/>
                    </a:lnB>
                    <a:solidFill>
                      <a:srgbClr val="B3B3B3"/>
                    </a:solidFill>
                  </a:tcPr>
                </a:tc>
                <a:tc hMerge="1">
                  <a:txBody>
                    <a:bodyPr/>
                    <a:lstStyle/>
                    <a:p>
                      <a:endParaRPr lang="en-US"/>
                    </a:p>
                  </a:txBody>
                  <a:tcPr/>
                </a:tc>
                <a:tc gridSpan="2">
                  <a:txBody>
                    <a:bodyPr/>
                    <a:lstStyle/>
                    <a:p>
                      <a:pPr marL="0" marR="0" algn="ctr">
                        <a:spcBef>
                          <a:spcPts val="0"/>
                        </a:spcBef>
                        <a:spcAft>
                          <a:spcPts val="0"/>
                        </a:spcAft>
                      </a:pPr>
                      <a:r>
                        <a:rPr lang="en-US" sz="1200" b="1">
                          <a:effectLst/>
                          <a:latin typeface="Times New Roman" panose="02020603050405020304" pitchFamily="18" charset="0"/>
                          <a:ea typeface="MS Mincho"/>
                          <a:cs typeface="Times New Roman" panose="02020603050405020304" pitchFamily="18" charset="0"/>
                        </a:rPr>
                        <a:t>Database</a:t>
                      </a:r>
                      <a:endParaRPr lang="en-US" sz="1200">
                        <a:effectLst/>
                        <a:latin typeface="Times New Roman" panose="02020603050405020304" pitchFamily="18" charset="0"/>
                        <a:ea typeface="MS Mincho"/>
                        <a:cs typeface="Times New Roman" panose="02020603050405020304" pitchFamily="18" charset="0"/>
                      </a:endParaRPr>
                    </a:p>
                  </a:txBody>
                  <a:tcPr marL="34925" marR="34925" marT="34925" marB="34925">
                    <a:lnL>
                      <a:noFill/>
                    </a:lnL>
                    <a:lnR>
                      <a:noFill/>
                    </a:lnR>
                    <a:lnT>
                      <a:noFill/>
                    </a:lnT>
                    <a:lnB>
                      <a:noFill/>
                    </a:lnB>
                    <a:solidFill>
                      <a:srgbClr val="B3B3B3"/>
                    </a:solidFill>
                  </a:tcPr>
                </a:tc>
                <a:tc hMerge="1">
                  <a:txBody>
                    <a:bodyPr/>
                    <a:lstStyle/>
                    <a:p>
                      <a:endParaRPr lang="en-US"/>
                    </a:p>
                  </a:txBody>
                  <a:tcPr/>
                </a:tc>
                <a:extLst>
                  <a:ext uri="{0D108BD9-81ED-4DB2-BD59-A6C34878D82A}">
                    <a16:rowId xmlns:a16="http://schemas.microsoft.com/office/drawing/2014/main" val="2292208391"/>
                  </a:ext>
                </a:extLst>
              </a:tr>
              <a:tr h="715591">
                <a:tc gridSpan="2">
                  <a:txBody>
                    <a:bodyPr/>
                    <a:lstStyle/>
                    <a:p>
                      <a:pPr marL="0" marR="0" algn="just">
                        <a:spcBef>
                          <a:spcPts val="0"/>
                        </a:spcBef>
                        <a:spcAft>
                          <a:spcPts val="0"/>
                        </a:spcAft>
                      </a:pPr>
                      <a:r>
                        <a:rPr lang="en-US" sz="1200" dirty="0">
                          <a:effectLst/>
                          <a:latin typeface="Times New Roman" panose="02020603050405020304" pitchFamily="18" charset="0"/>
                          <a:ea typeface="MS Mincho"/>
                          <a:cs typeface="Times New Roman" panose="02020603050405020304" pitchFamily="18" charset="0"/>
                        </a:rPr>
                        <a:t>For user no specific OS is required. The server machine must have Windows 7/8/10 along with .NET Core and </a:t>
                      </a:r>
                      <a:r>
                        <a:rPr lang="en-US" sz="1200" dirty="0" smtClean="0">
                          <a:effectLst/>
                          <a:latin typeface="Times New Roman" panose="02020603050405020304" pitchFamily="18" charset="0"/>
                          <a:ea typeface="MS Mincho"/>
                          <a:cs typeface="Times New Roman" panose="02020603050405020304" pitchFamily="18" charset="0"/>
                        </a:rPr>
                        <a:t>IIS</a:t>
                      </a:r>
                      <a:r>
                        <a:rPr lang="en-US" sz="1200" baseline="0" dirty="0" smtClean="0">
                          <a:effectLst/>
                          <a:latin typeface="Times New Roman" panose="02020603050405020304" pitchFamily="18" charset="0"/>
                          <a:ea typeface="MS Mincho"/>
                          <a:cs typeface="Times New Roman" panose="02020603050405020304" pitchFamily="18" charset="0"/>
                        </a:rPr>
                        <a:t> and For mobile User Android OS is must </a:t>
                      </a:r>
                      <a:endParaRPr lang="en-US" sz="1200" dirty="0">
                        <a:effectLst/>
                        <a:latin typeface="Times New Roman" panose="02020603050405020304" pitchFamily="18" charset="0"/>
                        <a:ea typeface="MS Mincho"/>
                        <a:cs typeface="Times New Roman" panose="02020603050405020304" pitchFamily="18" charset="0"/>
                      </a:endParaRPr>
                    </a:p>
                  </a:txBody>
                  <a:tcPr marL="34925" marR="34925" marT="34925" marB="34925" anchor="ctr">
                    <a:lnL>
                      <a:noFill/>
                    </a:lnL>
                    <a:lnR>
                      <a:noFill/>
                    </a:lnR>
                    <a:lnT>
                      <a:noFill/>
                    </a:lnT>
                    <a:lnB w="12700" cap="flat" cmpd="sng" algn="ctr">
                      <a:solidFill>
                        <a:srgbClr val="7F7F7F"/>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Times New Roman" panose="02020603050405020304" pitchFamily="18" charset="0"/>
                          <a:ea typeface="MS Mincho"/>
                          <a:cs typeface="Times New Roman" panose="02020603050405020304" pitchFamily="18" charset="0"/>
                        </a:rPr>
                        <a:t>SQL Server 2019</a:t>
                      </a:r>
                    </a:p>
                  </a:txBody>
                  <a:tcPr marL="34925" marR="34925" marT="34925" marB="34925" anchor="ctr">
                    <a:lnL>
                      <a:noFill/>
                    </a:lnL>
                    <a:lnR>
                      <a:noFill/>
                    </a:lnR>
                    <a:lnT>
                      <a:noFill/>
                    </a:lnT>
                    <a:lnB w="12700" cap="flat" cmpd="sng" algn="ctr">
                      <a:solidFill>
                        <a:srgbClr val="7F7F7F"/>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69661303"/>
                  </a:ext>
                </a:extLst>
              </a:tr>
            </a:tbl>
          </a:graphicData>
        </a:graphic>
      </p:graphicFrame>
      <p:sp>
        <p:nvSpPr>
          <p:cNvPr id="6" name="Rectangle 1"/>
          <p:cNvSpPr>
            <a:spLocks noChangeArrowheads="1"/>
          </p:cNvSpPr>
          <p:nvPr/>
        </p:nvSpPr>
        <p:spPr bwMode="auto">
          <a:xfrm>
            <a:off x="-3437413" y="2491941"/>
            <a:ext cx="2254281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8028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sp>
        <p:nvSpPr>
          <p:cNvPr id="3" name="Title 2"/>
          <p:cNvSpPr>
            <a:spLocks noGrp="1"/>
          </p:cNvSpPr>
          <p:nvPr>
            <p:ph type="title"/>
          </p:nvPr>
        </p:nvSpPr>
        <p:spPr>
          <a:xfrm>
            <a:off x="150378" y="526528"/>
            <a:ext cx="9120622" cy="1147969"/>
          </a:xfrm>
        </p:spPr>
        <p:txBody>
          <a:bodyPr>
            <a:normAutofit fontScale="90000"/>
          </a:bodyPr>
          <a:lstStyle/>
          <a:p>
            <a:r>
              <a:rPr lang="en-US" dirty="0"/>
              <a:t>System Images against </a:t>
            </a:r>
            <a:r>
              <a:rPr lang="en-US" dirty="0" smtClean="0"/>
              <a:t>the Specification for Admin:</a:t>
            </a:r>
            <a:r>
              <a:rPr lang="en-US" dirty="0"/>
              <a:t/>
            </a:r>
            <a:br>
              <a:rPr lang="en-US" dirty="0"/>
            </a:br>
            <a:endParaRPr lang="en-US" dirty="0"/>
          </a:p>
        </p:txBody>
      </p:sp>
      <p:pic>
        <p:nvPicPr>
          <p:cNvPr id="7" name="Picture 6"/>
          <p:cNvPicPr>
            <a:picLocks noChangeAspect="1"/>
          </p:cNvPicPr>
          <p:nvPr/>
        </p:nvPicPr>
        <p:blipFill>
          <a:blip r:embed="rId2"/>
          <a:stretch>
            <a:fillRect/>
          </a:stretch>
        </p:blipFill>
        <p:spPr>
          <a:xfrm>
            <a:off x="292100" y="1282700"/>
            <a:ext cx="11595098" cy="5073650"/>
          </a:xfrm>
          <a:prstGeom prst="rect">
            <a:avLst/>
          </a:prstGeom>
        </p:spPr>
      </p:pic>
    </p:spTree>
    <p:extLst>
      <p:ext uri="{BB962C8B-B14F-4D97-AF65-F5344CB8AC3E}">
        <p14:creationId xmlns:p14="http://schemas.microsoft.com/office/powerpoint/2010/main" val="3957420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sp>
        <p:nvSpPr>
          <p:cNvPr id="9" name="Title 2"/>
          <p:cNvSpPr>
            <a:spLocks noGrp="1"/>
          </p:cNvSpPr>
          <p:nvPr>
            <p:ph type="title"/>
          </p:nvPr>
        </p:nvSpPr>
        <p:spPr>
          <a:xfrm>
            <a:off x="671076" y="334651"/>
            <a:ext cx="8599923" cy="1147969"/>
          </a:xfrm>
        </p:spPr>
        <p:txBody>
          <a:bodyPr>
            <a:normAutofit fontScale="90000"/>
          </a:bodyPr>
          <a:lstStyle/>
          <a:p>
            <a:r>
              <a:rPr lang="en-US" b="0" dirty="0" smtClean="0"/>
              <a:t>Technology:</a:t>
            </a:r>
            <a:r>
              <a:rPr lang="en-US" dirty="0"/>
              <a:t/>
            </a:r>
            <a:br>
              <a:rPr lang="en-US" dirty="0"/>
            </a:br>
            <a:endParaRPr lang="en-US" dirty="0"/>
          </a:p>
        </p:txBody>
      </p:sp>
      <p:sp>
        <p:nvSpPr>
          <p:cNvPr id="7" name="Text Placeholder 32">
            <a:extLst>
              <a:ext uri="{FF2B5EF4-FFF2-40B4-BE49-F238E27FC236}">
                <a16:creationId xmlns:a16="http://schemas.microsoft.com/office/drawing/2014/main" id="{7CFD0302-279C-8A48-9E27-AD5B08D6501E}"/>
              </a:ext>
            </a:extLst>
          </p:cNvPr>
          <p:cNvSpPr>
            <a:spLocks noGrp="1"/>
          </p:cNvSpPr>
          <p:nvPr>
            <p:ph type="body" sz="quarter" idx="4294967295"/>
          </p:nvPr>
        </p:nvSpPr>
        <p:spPr>
          <a:xfrm>
            <a:off x="671077" y="1142781"/>
            <a:ext cx="7699200" cy="1540896"/>
          </a:xfrm>
          <a:prstGeom prst="rect">
            <a:avLst/>
          </a:prstGeom>
        </p:spPr>
        <p:txBody>
          <a:bodyPr/>
          <a:lstStyle/>
          <a:p>
            <a:pPr marL="342900" indent="-342900">
              <a:buClr>
                <a:schemeClr val="accent2"/>
              </a:buClr>
            </a:pPr>
            <a:r>
              <a:rPr lang="en-US" dirty="0" smtClean="0"/>
              <a:t>Client-side </a:t>
            </a:r>
            <a:r>
              <a:rPr lang="en-US" dirty="0" smtClean="0"/>
              <a:t>: Android </a:t>
            </a:r>
            <a:r>
              <a:rPr lang="en-US" dirty="0" err="1" smtClean="0"/>
              <a:t>JetPack</a:t>
            </a:r>
            <a:endParaRPr lang="en-US" dirty="0" smtClean="0"/>
          </a:p>
          <a:p>
            <a:pPr marL="342900" indent="-342900">
              <a:buClr>
                <a:schemeClr val="accent2"/>
              </a:buClr>
            </a:pPr>
            <a:r>
              <a:rPr lang="en-US" dirty="0" smtClean="0"/>
              <a:t>Server-side: ASP </a:t>
            </a:r>
            <a:r>
              <a:rPr lang="en-US" dirty="0" err="1" smtClean="0"/>
              <a:t>.net</a:t>
            </a:r>
            <a:r>
              <a:rPr lang="en-US" dirty="0" smtClean="0"/>
              <a:t> core</a:t>
            </a:r>
          </a:p>
          <a:p>
            <a:pPr marL="342900" indent="-342900">
              <a:buClr>
                <a:schemeClr val="accent2"/>
              </a:buClr>
            </a:pPr>
            <a:r>
              <a:rPr lang="en-US" dirty="0" smtClean="0"/>
              <a:t>DBMS </a:t>
            </a:r>
            <a:r>
              <a:rPr lang="en-US" dirty="0" smtClean="0"/>
              <a:t>: Room Db</a:t>
            </a:r>
            <a:endParaRPr lang="en-US" dirty="0"/>
          </a:p>
        </p:txBody>
      </p:sp>
      <p:sp>
        <p:nvSpPr>
          <p:cNvPr id="8" name="Title 2"/>
          <p:cNvSpPr txBox="1">
            <a:spLocks/>
          </p:cNvSpPr>
          <p:nvPr/>
        </p:nvSpPr>
        <p:spPr>
          <a:xfrm>
            <a:off x="671075" y="2905578"/>
            <a:ext cx="8419777" cy="861219"/>
          </a:xfrm>
          <a:prstGeom prst="rect">
            <a:avLst/>
          </a:prstGeom>
        </p:spPr>
        <p:txBody>
          <a:bodyPr vert="horz" lIns="91440" tIns="45720" rIns="91440" bIns="0" rtlCol="0" anchor="b">
            <a:normAutofit fontScale="82500" lnSpcReduction="200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b="0" dirty="0"/>
              <a:t>Conclusion </a:t>
            </a:r>
            <a:r>
              <a:rPr lang="en-US" b="0" dirty="0" smtClean="0"/>
              <a:t>:</a:t>
            </a:r>
            <a:r>
              <a:rPr lang="en-US" dirty="0" smtClean="0"/>
              <a:t/>
            </a:r>
            <a:br>
              <a:rPr lang="en-US" dirty="0" smtClean="0"/>
            </a:br>
            <a:endParaRPr lang="en-US" dirty="0"/>
          </a:p>
        </p:txBody>
      </p:sp>
      <p:sp>
        <p:nvSpPr>
          <p:cNvPr id="10" name="Text Placeholder 32">
            <a:extLst>
              <a:ext uri="{FF2B5EF4-FFF2-40B4-BE49-F238E27FC236}">
                <a16:creationId xmlns:a16="http://schemas.microsoft.com/office/drawing/2014/main" id="{7CFD0302-279C-8A48-9E27-AD5B08D6501E}"/>
              </a:ext>
            </a:extLst>
          </p:cNvPr>
          <p:cNvSpPr>
            <a:spLocks noGrp="1"/>
          </p:cNvSpPr>
          <p:nvPr>
            <p:ph type="body" sz="quarter" idx="4294967295"/>
          </p:nvPr>
        </p:nvSpPr>
        <p:spPr>
          <a:xfrm>
            <a:off x="671075" y="3314700"/>
            <a:ext cx="7699200" cy="1771092"/>
          </a:xfrm>
          <a:prstGeom prst="rect">
            <a:avLst/>
          </a:prstGeom>
        </p:spPr>
        <p:txBody>
          <a:bodyPr/>
          <a:lstStyle/>
          <a:p>
            <a:pPr marL="0" lvl="0" indent="0">
              <a:buNone/>
            </a:pPr>
            <a:endParaRPr lang="en-US" dirty="0" smtClean="0"/>
          </a:p>
          <a:p>
            <a:pPr lvl="0"/>
            <a:r>
              <a:rPr lang="en-US" dirty="0" smtClean="0"/>
              <a:t>API </a:t>
            </a:r>
            <a:r>
              <a:rPr lang="en-US" dirty="0"/>
              <a:t>integration for extending and use information from this application to others.</a:t>
            </a:r>
          </a:p>
          <a:p>
            <a:pPr lvl="0"/>
            <a:r>
              <a:rPr lang="en-US" dirty="0" smtClean="0"/>
              <a:t>Mobile </a:t>
            </a:r>
            <a:r>
              <a:rPr lang="en-US" dirty="0"/>
              <a:t>application version for managing on the go!  </a:t>
            </a:r>
          </a:p>
        </p:txBody>
      </p:sp>
    </p:spTree>
    <p:extLst>
      <p:ext uri="{BB962C8B-B14F-4D97-AF65-F5344CB8AC3E}">
        <p14:creationId xmlns:p14="http://schemas.microsoft.com/office/powerpoint/2010/main" val="133264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15</a:t>
            </a:fld>
            <a:endParaRPr lang="en-US" dirty="0"/>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sp>
        <p:nvSpPr>
          <p:cNvPr id="9" name="Title 2"/>
          <p:cNvSpPr>
            <a:spLocks noGrp="1"/>
          </p:cNvSpPr>
          <p:nvPr>
            <p:ph type="title"/>
          </p:nvPr>
        </p:nvSpPr>
        <p:spPr>
          <a:xfrm>
            <a:off x="671076" y="1426851"/>
            <a:ext cx="8599923" cy="1278249"/>
          </a:xfrm>
        </p:spPr>
        <p:txBody>
          <a:bodyPr>
            <a:normAutofit/>
          </a:bodyPr>
          <a:lstStyle/>
          <a:p>
            <a:r>
              <a:rPr lang="en-US" dirty="0"/>
              <a:t>Summary </a:t>
            </a:r>
            <a:r>
              <a:rPr lang="en-US" b="0" dirty="0" smtClean="0"/>
              <a:t>:</a:t>
            </a:r>
            <a:r>
              <a:rPr lang="en-US" dirty="0"/>
              <a:t/>
            </a:r>
            <a:br>
              <a:rPr lang="en-US" dirty="0"/>
            </a:br>
            <a:endParaRPr lang="en-US" dirty="0"/>
          </a:p>
        </p:txBody>
      </p:sp>
      <p:sp>
        <p:nvSpPr>
          <p:cNvPr id="7" name="Text Placeholder 32">
            <a:extLst>
              <a:ext uri="{FF2B5EF4-FFF2-40B4-BE49-F238E27FC236}">
                <a16:creationId xmlns:a16="http://schemas.microsoft.com/office/drawing/2014/main" id="{7CFD0302-279C-8A48-9E27-AD5B08D6501E}"/>
              </a:ext>
            </a:extLst>
          </p:cNvPr>
          <p:cNvSpPr>
            <a:spLocks noGrp="1"/>
          </p:cNvSpPr>
          <p:nvPr>
            <p:ph type="body" sz="quarter" idx="4294967295"/>
          </p:nvPr>
        </p:nvSpPr>
        <p:spPr>
          <a:xfrm>
            <a:off x="671076" y="2295581"/>
            <a:ext cx="9285724" cy="1540896"/>
          </a:xfrm>
          <a:prstGeom prst="rect">
            <a:avLst/>
          </a:prstGeom>
        </p:spPr>
        <p:txBody>
          <a:bodyPr/>
          <a:lstStyle/>
          <a:p>
            <a:r>
              <a:rPr lang="en-US" dirty="0"/>
              <a:t>Time is our most valuable asset. We cannot waste it when there is scope of utilizing it in a better way. Our proposed system named HAPPEN will be developed to meet this purpose. It will save the time of the mass people wasted during the time of making Proposal submission with the Supervisor. Along with this, HAAPEN will also help the Manage to see the previous records of a Project. As a result s/he can take decisions more wisely. We hope that HAAPEN is destined to do justice to its name.</a:t>
            </a:r>
          </a:p>
        </p:txBody>
      </p:sp>
    </p:spTree>
    <p:extLst>
      <p:ext uri="{BB962C8B-B14F-4D97-AF65-F5344CB8AC3E}">
        <p14:creationId xmlns:p14="http://schemas.microsoft.com/office/powerpoint/2010/main" val="104115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3238428" y="2855631"/>
            <a:ext cx="1423788" cy="1127820"/>
            <a:chOff x="3238428" y="2902286"/>
            <a:chExt cx="1423788" cy="1127820"/>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423788" cy="1015663"/>
            </a:xfrm>
            <a:prstGeom prst="rect">
              <a:avLst/>
            </a:prstGeom>
            <a:noFill/>
          </p:spPr>
          <p:txBody>
            <a:bodyPr wrap="none" rtlCol="0">
              <a:spAutoFit/>
            </a:bodyPr>
            <a:lstStyle/>
            <a:p>
              <a:r>
                <a:rPr lang="en-US" sz="6000" b="1" dirty="0" smtClean="0">
                  <a:solidFill>
                    <a:schemeClr val="bg1"/>
                  </a:solidFill>
                  <a:latin typeface="Arial Black" panose="020B0A04020102020204" pitchFamily="34" charset="0"/>
                </a:rPr>
                <a:t>HA</a:t>
              </a:r>
              <a:endParaRPr lang="en-US" sz="6000" b="1" dirty="0">
                <a:solidFill>
                  <a:schemeClr val="bg1"/>
                </a:solidFill>
                <a:latin typeface="Arial Black" panose="020B0A04020102020204" pitchFamily="34" charset="0"/>
              </a:endParaRPr>
            </a:p>
          </p:txBody>
        </p:sp>
        <p:sp>
          <p:nvSpPr>
            <p:cNvPr id="22" name="TextBox 21">
              <a:extLst>
                <a:ext uri="{FF2B5EF4-FFF2-40B4-BE49-F238E27FC236}">
                  <a16:creationId xmlns:a16="http://schemas.microsoft.com/office/drawing/2014/main" id="{D6E86452-6AEA-4380-9682-AB26317ADB62}"/>
                </a:ext>
              </a:extLst>
            </p:cNvPr>
            <p:cNvSpPr txBox="1"/>
            <p:nvPr/>
          </p:nvSpPr>
          <p:spPr>
            <a:xfrm>
              <a:off x="3489490" y="3722329"/>
              <a:ext cx="793422" cy="307777"/>
            </a:xfrm>
            <a:prstGeom prst="rect">
              <a:avLst/>
            </a:prstGeom>
            <a:noFill/>
          </p:spPr>
          <p:txBody>
            <a:bodyPr wrap="none" rtlCol="0">
              <a:spAutoFit/>
            </a:bodyPr>
            <a:lstStyle/>
            <a:p>
              <a:r>
                <a:rPr lang="en-US" sz="1400" dirty="0" smtClean="0">
                  <a:solidFill>
                    <a:schemeClr val="bg1"/>
                  </a:solidFill>
                  <a:cs typeface="Calibri Light" panose="020F0302020204030204" pitchFamily="34" charset="0"/>
                </a:rPr>
                <a:t>HAPPAN</a:t>
              </a:r>
              <a:endParaRPr lang="en-US" sz="1400" dirty="0">
                <a:solidFill>
                  <a:schemeClr val="bg1"/>
                </a:solidFill>
                <a:cs typeface="Calibri Light" panose="020F0302020204030204" pitchFamily="34" charset="0"/>
              </a:endParaRP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smtClean="0"/>
              <a:t>Azmia </a:t>
            </a:r>
            <a:r>
              <a:rPr lang="en-US" dirty="0" err="1" smtClean="0"/>
              <a:t>Hoque</a:t>
            </a:r>
            <a:r>
              <a:rPr lang="en-US" dirty="0" smtClean="0"/>
              <a:t> Radhio</a:t>
            </a:r>
            <a:endParaRPr lang="en-US" dirty="0"/>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smtClean="0"/>
              <a:t>171-35-1932</a:t>
            </a:r>
            <a:endParaRPr lang="en-US" dirty="0"/>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a</a:t>
            </a:r>
            <a:r>
              <a:rPr lang="en-US" dirty="0" smtClean="0"/>
              <a:t>zmia35-1932@diu.edu.bd</a:t>
            </a:r>
            <a:endParaRPr lang="en-US" dirty="0"/>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a:normAutofit fontScale="92500" lnSpcReduction="20000"/>
          </a:bodyPr>
          <a:lstStyle/>
          <a:p>
            <a:r>
              <a:rPr lang="en-US" dirty="0" smtClean="0"/>
              <a:t>www.radhiopy.com</a:t>
            </a:r>
            <a:endParaRPr lang="en-US" dirty="0"/>
          </a:p>
        </p:txBody>
      </p:sp>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Introduction</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85836" y="2657654"/>
            <a:ext cx="5615672" cy="3698696"/>
          </a:xfrm>
        </p:spPr>
        <p:txBody>
          <a:bodyPr>
            <a:normAutofit lnSpcReduction="10000"/>
          </a:bodyPr>
          <a:lstStyle/>
          <a:p>
            <a:r>
              <a:rPr lang="en-US" b="1" dirty="0"/>
              <a:t>In our real-life scenario, </a:t>
            </a:r>
            <a:r>
              <a:rPr lang="en-US" dirty="0"/>
              <a:t>we work in many projects or somehow involved in many projects, but in an undisciplined way. We do not maintain our workflow or keep tracks so we cannot see the project </a:t>
            </a:r>
            <a:r>
              <a:rPr lang="en-US" dirty="0" smtClean="0"/>
              <a:t>overview Or </a:t>
            </a:r>
            <a:r>
              <a:rPr lang="en-US" dirty="0"/>
              <a:t>current state we’re in, team collaboration also done in a messy way. So, the project named </a:t>
            </a:r>
            <a:r>
              <a:rPr lang="en-US" dirty="0" smtClean="0"/>
              <a:t>‘HAAPEN’ </a:t>
            </a:r>
            <a:r>
              <a:rPr lang="en-US" dirty="0"/>
              <a:t>helps us to create projects and associate individuals and distribute tasks or collaborate and keep track, all in one place</a:t>
            </a:r>
            <a:endParaRPr lang="en-US" dirty="0">
              <a:effectLst/>
            </a:endParaRP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1333498" y="1140310"/>
            <a:ext cx="8333222" cy="1147969"/>
          </a:xfrm>
        </p:spPr>
        <p:txBody>
          <a:bodyPr/>
          <a:lstStyle/>
          <a:p>
            <a:pPr lvl="0"/>
            <a:r>
              <a:rPr lang="en-US" dirty="0"/>
              <a:t>Feature List:</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1333498" y="2376420"/>
            <a:ext cx="5475290" cy="781188"/>
          </a:xfrm>
        </p:spPr>
        <p:txBody>
          <a:bodyPr/>
          <a:lstStyle/>
          <a:p>
            <a:pPr lvl="0"/>
            <a:r>
              <a:rPr lang="en-US" dirty="0"/>
              <a:t>Project Manager</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1333498" y="3306763"/>
            <a:ext cx="5475290" cy="3232149"/>
          </a:xfrm>
        </p:spPr>
        <p:txBody>
          <a:bodyPr/>
          <a:lstStyle/>
          <a:p>
            <a:r>
              <a:rPr lang="en-US" dirty="0" smtClean="0"/>
              <a:t>Create </a:t>
            </a:r>
            <a:r>
              <a:rPr lang="en-US" dirty="0"/>
              <a:t>a plan/project </a:t>
            </a:r>
            <a:endParaRPr lang="en-US" dirty="0" smtClean="0"/>
          </a:p>
          <a:p>
            <a:r>
              <a:rPr lang="en-US" dirty="0"/>
              <a:t>Create a </a:t>
            </a:r>
            <a:r>
              <a:rPr lang="en-US" dirty="0" smtClean="0"/>
              <a:t>task </a:t>
            </a:r>
            <a:r>
              <a:rPr lang="en-US" dirty="0"/>
              <a:t>boards of the projects </a:t>
            </a:r>
          </a:p>
          <a:p>
            <a:r>
              <a:rPr lang="en-US" dirty="0" smtClean="0"/>
              <a:t>Fixes </a:t>
            </a:r>
            <a:r>
              <a:rPr lang="en-US" dirty="0"/>
              <a:t>deadline for the tasks</a:t>
            </a:r>
          </a:p>
          <a:p>
            <a:r>
              <a:rPr lang="en-US" dirty="0" smtClean="0"/>
              <a:t>Commenting </a:t>
            </a:r>
            <a:r>
              <a:rPr lang="en-US" dirty="0"/>
              <a:t>with member (issues)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389151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556778" y="1351425"/>
            <a:ext cx="8333222" cy="1147969"/>
          </a:xfrm>
        </p:spPr>
        <p:txBody>
          <a:bodyPr/>
          <a:lstStyle/>
          <a:p>
            <a:r>
              <a:rPr lang="en-US" dirty="0"/>
              <a:t>Functional Requirements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338530" y="2804884"/>
            <a:ext cx="7699200" cy="4796065"/>
          </a:xfrm>
        </p:spPr>
        <p:txBody>
          <a:bodyPr/>
          <a:lstStyle/>
          <a:p>
            <a:pPr marL="342900" indent="-342900">
              <a:buClr>
                <a:schemeClr val="accent2"/>
              </a:buClr>
              <a:buFont typeface="Arial" panose="020B0604020202020204" pitchFamily="34" charset="0"/>
              <a:buChar char="•"/>
            </a:pPr>
            <a:r>
              <a:rPr lang="en-US" dirty="0" smtClean="0"/>
              <a:t>A </a:t>
            </a:r>
            <a:r>
              <a:rPr lang="en-US" dirty="0"/>
              <a:t>project manager may use the software to map project tasks and visually describe task interactions</a:t>
            </a:r>
            <a:r>
              <a:rPr lang="en-US" dirty="0" smtClean="0"/>
              <a:t>.</a:t>
            </a:r>
          </a:p>
          <a:p>
            <a:pPr marL="342900" indent="-342900">
              <a:buClr>
                <a:schemeClr val="accent2"/>
              </a:buClr>
              <a:buFont typeface="Arial" panose="020B0604020202020204" pitchFamily="34" charset="0"/>
              <a:buChar char="•"/>
            </a:pPr>
            <a:r>
              <a:rPr lang="en-US" dirty="0"/>
              <a:t>Allows the project manager to create and assign tasks, establish deadlines, and produce status reports</a:t>
            </a:r>
            <a:r>
              <a:rPr lang="en-US" dirty="0" smtClean="0"/>
              <a:t>.</a:t>
            </a:r>
          </a:p>
          <a:p>
            <a:pPr marL="342900" indent="-342900">
              <a:buClr>
                <a:schemeClr val="accent2"/>
              </a:buClr>
              <a:buFont typeface="Arial" panose="020B0604020202020204" pitchFamily="34" charset="0"/>
              <a:buChar char="•"/>
            </a:pPr>
            <a:r>
              <a:rPr lang="en-US" dirty="0" smtClean="0"/>
              <a:t>The </a:t>
            </a:r>
            <a:r>
              <a:rPr lang="en-US" dirty="0"/>
              <a:t>software must have the ability to </a:t>
            </a:r>
            <a:r>
              <a:rPr lang="en-US" dirty="0" smtClean="0"/>
              <a:t>Commenting </a:t>
            </a:r>
            <a:r>
              <a:rPr lang="en-US" dirty="0"/>
              <a:t>with member </a:t>
            </a:r>
            <a:r>
              <a:rPr lang="en-US" dirty="0" smtClean="0"/>
              <a:t>and manager with each other.</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5</a:t>
            </a:fld>
            <a:endParaRPr lang="en-US" dirty="0"/>
          </a:p>
        </p:txBody>
      </p:sp>
      <p:sp>
        <p:nvSpPr>
          <p:cNvPr id="10" name="Title 13">
            <a:extLst>
              <a:ext uri="{FF2B5EF4-FFF2-40B4-BE49-F238E27FC236}">
                <a16:creationId xmlns:a16="http://schemas.microsoft.com/office/drawing/2014/main" id="{92896B42-4638-40D0-8887-7AB8D1D86B3D}"/>
              </a:ext>
            </a:extLst>
          </p:cNvPr>
          <p:cNvSpPr>
            <a:spLocks noGrp="1"/>
          </p:cNvSpPr>
          <p:nvPr>
            <p:ph type="title"/>
          </p:nvPr>
        </p:nvSpPr>
        <p:spPr>
          <a:xfrm>
            <a:off x="671078" y="1218076"/>
            <a:ext cx="8333222" cy="1147969"/>
          </a:xfrm>
        </p:spPr>
        <p:txBody>
          <a:bodyPr/>
          <a:lstStyle/>
          <a:p>
            <a:r>
              <a:rPr lang="en-US" dirty="0"/>
              <a:t>Non-functional requirements</a:t>
            </a:r>
          </a:p>
        </p:txBody>
      </p:sp>
      <p:sp>
        <p:nvSpPr>
          <p:cNvPr id="11" name="Text Placeholder 32">
            <a:extLst>
              <a:ext uri="{FF2B5EF4-FFF2-40B4-BE49-F238E27FC236}">
                <a16:creationId xmlns:a16="http://schemas.microsoft.com/office/drawing/2014/main" id="{7CFD0302-279C-8A48-9E27-AD5B08D6501E}"/>
              </a:ext>
            </a:extLst>
          </p:cNvPr>
          <p:cNvSpPr>
            <a:spLocks noGrp="1"/>
          </p:cNvSpPr>
          <p:nvPr>
            <p:ph type="body" sz="quarter" idx="4294967295"/>
          </p:nvPr>
        </p:nvSpPr>
        <p:spPr>
          <a:xfrm>
            <a:off x="671078" y="2601685"/>
            <a:ext cx="7699200" cy="2287815"/>
          </a:xfrm>
          <a:prstGeom prst="rect">
            <a:avLst/>
          </a:prstGeom>
        </p:spPr>
        <p:txBody>
          <a:bodyPr/>
          <a:lstStyle/>
          <a:p>
            <a:pPr marL="342900" indent="-342900">
              <a:buClr>
                <a:schemeClr val="accent2"/>
              </a:buClr>
            </a:pPr>
            <a:r>
              <a:rPr lang="en-US" dirty="0" smtClean="0"/>
              <a:t>Manager must allowed </a:t>
            </a:r>
            <a:r>
              <a:rPr lang="en-US" dirty="0"/>
              <a:t>to update their </a:t>
            </a:r>
            <a:r>
              <a:rPr lang="en-US" dirty="0" smtClean="0"/>
              <a:t>Project information</a:t>
            </a:r>
            <a:r>
              <a:rPr lang="en-US" dirty="0"/>
              <a:t>. </a:t>
            </a:r>
            <a:endParaRPr lang="en-US" dirty="0" smtClean="0"/>
          </a:p>
          <a:p>
            <a:pPr marL="342900" indent="-342900">
              <a:buClr>
                <a:schemeClr val="accent2"/>
              </a:buClr>
            </a:pPr>
            <a:r>
              <a:rPr lang="en-US" dirty="0" smtClean="0"/>
              <a:t>Privacy </a:t>
            </a:r>
            <a:r>
              <a:rPr lang="en-US" dirty="0"/>
              <a:t>of information, the export of restricted technologies, intellectual property rights, etc. should be audited. </a:t>
            </a:r>
            <a:endParaRPr lang="en-US" dirty="0" smtClean="0"/>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spTree>
    <p:extLst>
      <p:ext uri="{BB962C8B-B14F-4D97-AF65-F5344CB8AC3E}">
        <p14:creationId xmlns:p14="http://schemas.microsoft.com/office/powerpoint/2010/main" val="297370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
        <p:nvSpPr>
          <p:cNvPr id="10" name="Title 13">
            <a:extLst>
              <a:ext uri="{FF2B5EF4-FFF2-40B4-BE49-F238E27FC236}">
                <a16:creationId xmlns:a16="http://schemas.microsoft.com/office/drawing/2014/main" id="{92896B42-4638-40D0-8887-7AB8D1D86B3D}"/>
              </a:ext>
            </a:extLst>
          </p:cNvPr>
          <p:cNvSpPr>
            <a:spLocks noGrp="1"/>
          </p:cNvSpPr>
          <p:nvPr>
            <p:ph type="title"/>
          </p:nvPr>
        </p:nvSpPr>
        <p:spPr>
          <a:xfrm>
            <a:off x="1013978" y="1160235"/>
            <a:ext cx="8333222" cy="1147969"/>
          </a:xfrm>
        </p:spPr>
        <p:txBody>
          <a:bodyPr/>
          <a:lstStyle/>
          <a:p>
            <a:r>
              <a:rPr lang="en-US" dirty="0"/>
              <a:t>Scope</a:t>
            </a:r>
            <a:endParaRPr lang="en-US" dirty="0"/>
          </a:p>
        </p:txBody>
      </p:sp>
      <p:sp>
        <p:nvSpPr>
          <p:cNvPr id="11" name="Text Placeholder 32">
            <a:extLst>
              <a:ext uri="{FF2B5EF4-FFF2-40B4-BE49-F238E27FC236}">
                <a16:creationId xmlns:a16="http://schemas.microsoft.com/office/drawing/2014/main" id="{7CFD0302-279C-8A48-9E27-AD5B08D6501E}"/>
              </a:ext>
            </a:extLst>
          </p:cNvPr>
          <p:cNvSpPr>
            <a:spLocks noGrp="1"/>
          </p:cNvSpPr>
          <p:nvPr>
            <p:ph type="body" sz="quarter" idx="4294967295"/>
          </p:nvPr>
        </p:nvSpPr>
        <p:spPr>
          <a:xfrm>
            <a:off x="1013978" y="2473304"/>
            <a:ext cx="7699200" cy="2465615"/>
          </a:xfrm>
          <a:prstGeom prst="rect">
            <a:avLst/>
          </a:prstGeom>
        </p:spPr>
        <p:txBody>
          <a:bodyPr/>
          <a:lstStyle/>
          <a:p>
            <a:r>
              <a:rPr lang="en-US" dirty="0" smtClean="0"/>
              <a:t>HAAPEN </a:t>
            </a:r>
            <a:r>
              <a:rPr lang="en-US" dirty="0"/>
              <a:t>is a work management solution that enables team </a:t>
            </a:r>
            <a:r>
              <a:rPr lang="en-US" dirty="0" smtClean="0"/>
              <a:t>collaboration. </a:t>
            </a:r>
            <a:r>
              <a:rPr lang="en-US" dirty="0"/>
              <a:t>The project manager use HAAPEN to manage initiatives, create projects, and then to create tasks within these </a:t>
            </a:r>
            <a:r>
              <a:rPr lang="en-US" dirty="0" smtClean="0"/>
              <a:t>projects to </a:t>
            </a:r>
            <a:r>
              <a:rPr lang="en-US" dirty="0"/>
              <a:t>keep everyone in the loop. </a:t>
            </a:r>
            <a:r>
              <a:rPr lang="en-US" dirty="0" smtClean="0"/>
              <a:t>So </a:t>
            </a:r>
            <a:r>
              <a:rPr lang="en-US" dirty="0"/>
              <a:t>again, HAPPEN will save the valuable time of the Project Member and team members by introducing this Project progress tracker. </a:t>
            </a:r>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spTree>
    <p:extLst>
      <p:ext uri="{BB962C8B-B14F-4D97-AF65-F5344CB8AC3E}">
        <p14:creationId xmlns:p14="http://schemas.microsoft.com/office/powerpoint/2010/main" val="426930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
        <p:nvSpPr>
          <p:cNvPr id="10" name="Title 13">
            <a:extLst>
              <a:ext uri="{FF2B5EF4-FFF2-40B4-BE49-F238E27FC236}">
                <a16:creationId xmlns:a16="http://schemas.microsoft.com/office/drawing/2014/main" id="{92896B42-4638-40D0-8887-7AB8D1D86B3D}"/>
              </a:ext>
            </a:extLst>
          </p:cNvPr>
          <p:cNvSpPr>
            <a:spLocks noGrp="1"/>
          </p:cNvSpPr>
          <p:nvPr>
            <p:ph type="title"/>
          </p:nvPr>
        </p:nvSpPr>
        <p:spPr>
          <a:xfrm>
            <a:off x="1128278" y="1160235"/>
            <a:ext cx="8333222" cy="1147969"/>
          </a:xfrm>
        </p:spPr>
        <p:txBody>
          <a:bodyPr/>
          <a:lstStyle/>
          <a:p>
            <a:r>
              <a:rPr lang="en-US" dirty="0"/>
              <a:t>Assumptions and Constraints </a:t>
            </a:r>
          </a:p>
        </p:txBody>
      </p:sp>
      <p:sp>
        <p:nvSpPr>
          <p:cNvPr id="11" name="Text Placeholder 32">
            <a:extLst>
              <a:ext uri="{FF2B5EF4-FFF2-40B4-BE49-F238E27FC236}">
                <a16:creationId xmlns:a16="http://schemas.microsoft.com/office/drawing/2014/main" id="{7CFD0302-279C-8A48-9E27-AD5B08D6501E}"/>
              </a:ext>
            </a:extLst>
          </p:cNvPr>
          <p:cNvSpPr>
            <a:spLocks noGrp="1"/>
          </p:cNvSpPr>
          <p:nvPr>
            <p:ph type="body" sz="quarter" idx="4294967295"/>
          </p:nvPr>
        </p:nvSpPr>
        <p:spPr>
          <a:xfrm>
            <a:off x="1128278" y="2512785"/>
            <a:ext cx="7699200" cy="2465615"/>
          </a:xfrm>
          <a:prstGeom prst="rect">
            <a:avLst/>
          </a:prstGeom>
        </p:spPr>
        <p:txBody>
          <a:bodyPr/>
          <a:lstStyle/>
          <a:p>
            <a:r>
              <a:rPr lang="en-US" dirty="0"/>
              <a:t>It is assumed that the user is comfortable with computer. The user who are registered must have good knowledge on web surfing.</a:t>
            </a:r>
          </a:p>
          <a:p>
            <a:r>
              <a:rPr lang="en-US" dirty="0"/>
              <a:t>The user interface is in English as a result people lacking in English skill will face difficulty in using the system. Login and password is used for identification of user and there is no facility for guest.</a:t>
            </a:r>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spTree>
    <p:extLst>
      <p:ext uri="{BB962C8B-B14F-4D97-AF65-F5344CB8AC3E}">
        <p14:creationId xmlns:p14="http://schemas.microsoft.com/office/powerpoint/2010/main" val="225829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
        <p:nvSpPr>
          <p:cNvPr id="10" name="Title 13">
            <a:extLst>
              <a:ext uri="{FF2B5EF4-FFF2-40B4-BE49-F238E27FC236}">
                <a16:creationId xmlns:a16="http://schemas.microsoft.com/office/drawing/2014/main" id="{92896B42-4638-40D0-8887-7AB8D1D86B3D}"/>
              </a:ext>
            </a:extLst>
          </p:cNvPr>
          <p:cNvSpPr>
            <a:spLocks noGrp="1"/>
          </p:cNvSpPr>
          <p:nvPr>
            <p:ph type="title"/>
          </p:nvPr>
        </p:nvSpPr>
        <p:spPr>
          <a:xfrm>
            <a:off x="1128278" y="1160235"/>
            <a:ext cx="8333222" cy="1147969"/>
          </a:xfrm>
        </p:spPr>
        <p:txBody>
          <a:bodyPr/>
          <a:lstStyle/>
          <a:p>
            <a:r>
              <a:rPr lang="en-US" dirty="0"/>
              <a:t>Dependencies and Risks </a:t>
            </a:r>
          </a:p>
        </p:txBody>
      </p:sp>
      <p:sp>
        <p:nvSpPr>
          <p:cNvPr id="11" name="Text Placeholder 32">
            <a:extLst>
              <a:ext uri="{FF2B5EF4-FFF2-40B4-BE49-F238E27FC236}">
                <a16:creationId xmlns:a16="http://schemas.microsoft.com/office/drawing/2014/main" id="{7CFD0302-279C-8A48-9E27-AD5B08D6501E}"/>
              </a:ext>
            </a:extLst>
          </p:cNvPr>
          <p:cNvSpPr>
            <a:spLocks noGrp="1"/>
          </p:cNvSpPr>
          <p:nvPr>
            <p:ph type="body" sz="quarter" idx="4294967295"/>
          </p:nvPr>
        </p:nvSpPr>
        <p:spPr>
          <a:xfrm>
            <a:off x="1128278" y="2512785"/>
            <a:ext cx="7699200" cy="2973615"/>
          </a:xfrm>
          <a:prstGeom prst="rect">
            <a:avLst/>
          </a:prstGeom>
        </p:spPr>
        <p:txBody>
          <a:bodyPr/>
          <a:lstStyle/>
          <a:p>
            <a:r>
              <a:rPr lang="en-US" dirty="0"/>
              <a:t>The user must have web access in order to use the system</a:t>
            </a:r>
            <a:r>
              <a:rPr lang="en-US" dirty="0" smtClean="0"/>
              <a:t>.</a:t>
            </a:r>
          </a:p>
          <a:p>
            <a:r>
              <a:rPr lang="en-US" dirty="0" smtClean="0"/>
              <a:t> </a:t>
            </a:r>
            <a:r>
              <a:rPr lang="en-US" dirty="0"/>
              <a:t>The main risk behind implementing the project is security. If somebody hacks the system then it will be a total disorder. </a:t>
            </a:r>
            <a:r>
              <a:rPr lang="en-US" dirty="0" smtClean="0"/>
              <a:t>So </a:t>
            </a:r>
            <a:r>
              <a:rPr lang="en-US" dirty="0"/>
              <a:t>during development it will be one of our major concerns</a:t>
            </a:r>
            <a:r>
              <a:rPr lang="en-US" dirty="0" smtClean="0"/>
              <a:t>.</a:t>
            </a:r>
          </a:p>
          <a:p>
            <a:r>
              <a:rPr lang="en-US" dirty="0" smtClean="0"/>
              <a:t> </a:t>
            </a:r>
            <a:r>
              <a:rPr lang="en-US" dirty="0"/>
              <a:t>Another concern is having common bugs such as the Project Member are having the same functionalities as the Supervisor or Project Manager.</a:t>
            </a:r>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spTree>
    <p:extLst>
      <p:ext uri="{BB962C8B-B14F-4D97-AF65-F5344CB8AC3E}">
        <p14:creationId xmlns:p14="http://schemas.microsoft.com/office/powerpoint/2010/main" val="135409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
        <p:nvSpPr>
          <p:cNvPr id="10" name="Title 13">
            <a:extLst>
              <a:ext uri="{FF2B5EF4-FFF2-40B4-BE49-F238E27FC236}">
                <a16:creationId xmlns:a16="http://schemas.microsoft.com/office/drawing/2014/main" id="{92896B42-4638-40D0-8887-7AB8D1D86B3D}"/>
              </a:ext>
            </a:extLst>
          </p:cNvPr>
          <p:cNvSpPr>
            <a:spLocks noGrp="1"/>
          </p:cNvSpPr>
          <p:nvPr>
            <p:ph type="title"/>
          </p:nvPr>
        </p:nvSpPr>
        <p:spPr>
          <a:xfrm>
            <a:off x="1128278" y="738869"/>
            <a:ext cx="8333222" cy="820965"/>
          </a:xfrm>
        </p:spPr>
        <p:txBody>
          <a:bodyPr/>
          <a:lstStyle/>
          <a:p>
            <a:r>
              <a:rPr lang="en-US" dirty="0" smtClean="0"/>
              <a:t>Work Flow Status</a:t>
            </a:r>
            <a:endParaRPr lang="en-US" dirty="0"/>
          </a:p>
        </p:txBody>
      </p:sp>
      <p:sp>
        <p:nvSpPr>
          <p:cNvPr id="14" name="Footer Placeholder 2">
            <a:extLst>
              <a:ext uri="{FF2B5EF4-FFF2-40B4-BE49-F238E27FC236}">
                <a16:creationId xmlns:a16="http://schemas.microsoft.com/office/drawing/2014/main" id="{B04C11C9-3DF6-471E-87C0-4DCED41031D4}"/>
              </a:ext>
            </a:extLst>
          </p:cNvPr>
          <p:cNvSpPr txBox="1">
            <a:spLocks/>
          </p:cNvSpPr>
          <p:nvPr/>
        </p:nvSpPr>
        <p:spPr>
          <a:xfrm>
            <a:off x="49093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Add a footer</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898034315"/>
              </p:ext>
            </p:extLst>
          </p:nvPr>
        </p:nvGraphicFramePr>
        <p:xfrm>
          <a:off x="1128278" y="1809252"/>
          <a:ext cx="8128000" cy="378824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87428777"/>
                    </a:ext>
                  </a:extLst>
                </a:gridCol>
                <a:gridCol w="4064000">
                  <a:extLst>
                    <a:ext uri="{9D8B030D-6E8A-4147-A177-3AD203B41FA5}">
                      <a16:colId xmlns:a16="http://schemas.microsoft.com/office/drawing/2014/main" val="281339811"/>
                    </a:ext>
                  </a:extLst>
                </a:gridCol>
              </a:tblGrid>
              <a:tr h="911837">
                <a:tc>
                  <a:txBody>
                    <a:bodyPr/>
                    <a:lstStyle/>
                    <a:p>
                      <a:pPr algn="ctr"/>
                      <a:r>
                        <a:rPr lang="en-US" sz="2800" dirty="0" smtClean="0"/>
                        <a:t>Web</a:t>
                      </a:r>
                      <a:r>
                        <a:rPr lang="en-US" sz="2800" baseline="0" dirty="0" smtClean="0"/>
                        <a:t> </a:t>
                      </a:r>
                      <a:endParaRPr lang="en-US" sz="2800" dirty="0"/>
                    </a:p>
                  </a:txBody>
                  <a:tcPr/>
                </a:tc>
                <a:tc>
                  <a:txBody>
                    <a:bodyPr/>
                    <a:lstStyle/>
                    <a:p>
                      <a:pPr algn="ctr"/>
                      <a:r>
                        <a:rPr lang="en-US" sz="2800" dirty="0" smtClean="0"/>
                        <a:t>Android </a:t>
                      </a:r>
                      <a:endParaRPr lang="en-US" sz="2800" dirty="0"/>
                    </a:p>
                  </a:txBody>
                  <a:tcPr/>
                </a:tc>
                <a:extLst>
                  <a:ext uri="{0D108BD9-81ED-4DB2-BD59-A6C34878D82A}">
                    <a16:rowId xmlns:a16="http://schemas.microsoft.com/office/drawing/2014/main" val="4081667858"/>
                  </a:ext>
                </a:extLst>
              </a:tr>
              <a:tr h="479402">
                <a:tc>
                  <a:txBody>
                    <a:bodyPr/>
                    <a:lstStyle/>
                    <a:p>
                      <a:r>
                        <a:rPr lang="en-US" dirty="0" smtClean="0"/>
                        <a:t>User Role Based</a:t>
                      </a:r>
                      <a:r>
                        <a:rPr lang="en-US" baseline="0" dirty="0" smtClean="0"/>
                        <a:t> Authentication </a:t>
                      </a:r>
                      <a:endParaRPr lang="en-US" dirty="0"/>
                    </a:p>
                  </a:txBody>
                  <a:tcPr/>
                </a:tc>
                <a:tc>
                  <a:txBody>
                    <a:bodyPr/>
                    <a:lstStyle/>
                    <a:p>
                      <a:r>
                        <a:rPr lang="en-US" dirty="0" smtClean="0"/>
                        <a:t>Consumes</a:t>
                      </a:r>
                      <a:r>
                        <a:rPr lang="en-US" baseline="0" dirty="0" smtClean="0"/>
                        <a:t> Rest </a:t>
                      </a:r>
                      <a:r>
                        <a:rPr lang="en-US" baseline="0" dirty="0" err="1" smtClean="0"/>
                        <a:t>Api</a:t>
                      </a:r>
                      <a:endParaRPr lang="en-US" dirty="0"/>
                    </a:p>
                  </a:txBody>
                  <a:tcPr/>
                </a:tc>
                <a:extLst>
                  <a:ext uri="{0D108BD9-81ED-4DB2-BD59-A6C34878D82A}">
                    <a16:rowId xmlns:a16="http://schemas.microsoft.com/office/drawing/2014/main" val="603870811"/>
                  </a:ext>
                </a:extLst>
              </a:tr>
              <a:tr h="479402">
                <a:tc>
                  <a:txBody>
                    <a:bodyPr/>
                    <a:lstStyle/>
                    <a:p>
                      <a:r>
                        <a:rPr lang="en-US" dirty="0" smtClean="0"/>
                        <a:t>Project manager to create</a:t>
                      </a:r>
                      <a:r>
                        <a:rPr lang="en-US" baseline="0" dirty="0" smtClean="0"/>
                        <a:t> Project</a:t>
                      </a:r>
                      <a:endParaRPr lang="en-US" dirty="0"/>
                    </a:p>
                  </a:txBody>
                  <a:tcPr/>
                </a:tc>
                <a:tc>
                  <a:txBody>
                    <a:bodyPr/>
                    <a:lstStyle/>
                    <a:p>
                      <a:r>
                        <a:rPr lang="en-US" dirty="0" smtClean="0"/>
                        <a:t>Registration/</a:t>
                      </a:r>
                      <a:r>
                        <a:rPr lang="en-US" baseline="0" dirty="0" smtClean="0"/>
                        <a:t> Log in</a:t>
                      </a:r>
                      <a:endParaRPr lang="en-US" dirty="0"/>
                    </a:p>
                  </a:txBody>
                  <a:tcPr/>
                </a:tc>
                <a:extLst>
                  <a:ext uri="{0D108BD9-81ED-4DB2-BD59-A6C34878D82A}">
                    <a16:rowId xmlns:a16="http://schemas.microsoft.com/office/drawing/2014/main" val="3926034770"/>
                  </a:ext>
                </a:extLst>
              </a:tr>
              <a:tr h="479402">
                <a:tc>
                  <a:txBody>
                    <a:bodyPr/>
                    <a:lstStyle/>
                    <a:p>
                      <a:r>
                        <a:rPr lang="en-US" dirty="0" smtClean="0"/>
                        <a:t>Assign tasks</a:t>
                      </a:r>
                      <a:endParaRPr lang="en-US" dirty="0"/>
                    </a:p>
                  </a:txBody>
                  <a:tcPr/>
                </a:tc>
                <a:tc>
                  <a:txBody>
                    <a:bodyPr/>
                    <a:lstStyle/>
                    <a:p>
                      <a:r>
                        <a:rPr lang="en-US" dirty="0" smtClean="0"/>
                        <a:t>Build </a:t>
                      </a:r>
                      <a:r>
                        <a:rPr lang="en-US" baseline="0" dirty="0" smtClean="0"/>
                        <a:t>Project</a:t>
                      </a:r>
                      <a:endParaRPr lang="en-US" dirty="0"/>
                    </a:p>
                  </a:txBody>
                  <a:tcPr/>
                </a:tc>
                <a:extLst>
                  <a:ext uri="{0D108BD9-81ED-4DB2-BD59-A6C34878D82A}">
                    <a16:rowId xmlns:a16="http://schemas.microsoft.com/office/drawing/2014/main" val="4259383925"/>
                  </a:ext>
                </a:extLst>
              </a:tr>
              <a:tr h="479402">
                <a:tc>
                  <a:txBody>
                    <a:bodyPr/>
                    <a:lstStyle/>
                    <a:p>
                      <a:r>
                        <a:rPr lang="en-US" dirty="0" smtClean="0"/>
                        <a:t>Establish deadlines</a:t>
                      </a:r>
                      <a:endParaRPr lang="en-US" dirty="0"/>
                    </a:p>
                  </a:txBody>
                  <a:tcPr/>
                </a:tc>
                <a:tc>
                  <a:txBody>
                    <a:bodyPr/>
                    <a:lstStyle/>
                    <a:p>
                      <a:r>
                        <a:rPr lang="en-US" dirty="0" smtClean="0"/>
                        <a:t>Allocate Tasks</a:t>
                      </a:r>
                      <a:endParaRPr lang="en-US" dirty="0"/>
                    </a:p>
                  </a:txBody>
                  <a:tcPr/>
                </a:tc>
                <a:extLst>
                  <a:ext uri="{0D108BD9-81ED-4DB2-BD59-A6C34878D82A}">
                    <a16:rowId xmlns:a16="http://schemas.microsoft.com/office/drawing/2014/main" val="1894268616"/>
                  </a:ext>
                </a:extLst>
              </a:tr>
              <a:tr h="479402">
                <a:tc>
                  <a:txBody>
                    <a:bodyPr/>
                    <a:lstStyle/>
                    <a:p>
                      <a:r>
                        <a:rPr lang="en-US" dirty="0" smtClean="0"/>
                        <a:t>Produce status reports</a:t>
                      </a:r>
                      <a:endParaRPr lang="en-US" dirty="0"/>
                    </a:p>
                  </a:txBody>
                  <a:tcPr/>
                </a:tc>
                <a:tc>
                  <a:txBody>
                    <a:bodyPr/>
                    <a:lstStyle/>
                    <a:p>
                      <a:r>
                        <a:rPr lang="en-US" dirty="0" smtClean="0"/>
                        <a:t>Kanban board</a:t>
                      </a:r>
                      <a:endParaRPr lang="en-US" dirty="0"/>
                    </a:p>
                  </a:txBody>
                  <a:tcPr/>
                </a:tc>
                <a:extLst>
                  <a:ext uri="{0D108BD9-81ED-4DB2-BD59-A6C34878D82A}">
                    <a16:rowId xmlns:a16="http://schemas.microsoft.com/office/drawing/2014/main" val="2940825402"/>
                  </a:ext>
                </a:extLst>
              </a:tr>
              <a:tr h="479402">
                <a:tc>
                  <a:txBody>
                    <a:bodyPr/>
                    <a:lstStyle/>
                    <a:p>
                      <a:r>
                        <a:rPr lang="en-US" dirty="0" smtClean="0"/>
                        <a:t>Rest</a:t>
                      </a:r>
                      <a:r>
                        <a:rPr lang="en-US" baseline="0" dirty="0" smtClean="0"/>
                        <a:t> </a:t>
                      </a:r>
                      <a:r>
                        <a:rPr lang="en-US" dirty="0" err="1" smtClean="0"/>
                        <a:t>api</a:t>
                      </a:r>
                      <a:r>
                        <a:rPr lang="en-US" dirty="0" smtClean="0"/>
                        <a:t> </a:t>
                      </a:r>
                      <a:endParaRPr lang="en-US" dirty="0"/>
                    </a:p>
                  </a:txBody>
                  <a:tcPr/>
                </a:tc>
                <a:tc>
                  <a:txBody>
                    <a:bodyPr/>
                    <a:lstStyle/>
                    <a:p>
                      <a:r>
                        <a:rPr lang="en-US" dirty="0" smtClean="0"/>
                        <a:t>Assemble Project </a:t>
                      </a:r>
                      <a:r>
                        <a:rPr lang="en-US" dirty="0" smtClean="0"/>
                        <a:t>status reports</a:t>
                      </a:r>
                      <a:endParaRPr lang="en-US" dirty="0"/>
                    </a:p>
                  </a:txBody>
                  <a:tcPr/>
                </a:tc>
                <a:extLst>
                  <a:ext uri="{0D108BD9-81ED-4DB2-BD59-A6C34878D82A}">
                    <a16:rowId xmlns:a16="http://schemas.microsoft.com/office/drawing/2014/main" val="4032782088"/>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090" y="2864760"/>
            <a:ext cx="171450" cy="17145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935" y="3292225"/>
            <a:ext cx="171450" cy="17145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95" y="3819979"/>
            <a:ext cx="171450" cy="171450"/>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935" y="4315790"/>
            <a:ext cx="171450" cy="171450"/>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935" y="4775198"/>
            <a:ext cx="171450" cy="1714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935" y="5234606"/>
            <a:ext cx="171450" cy="17145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635" y="2864760"/>
            <a:ext cx="171450" cy="17145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635" y="3375685"/>
            <a:ext cx="171450" cy="171450"/>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635" y="3804218"/>
            <a:ext cx="171450" cy="171450"/>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5222" y="4259842"/>
            <a:ext cx="171450" cy="171450"/>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5222" y="4794326"/>
            <a:ext cx="171450" cy="17145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5222" y="5195913"/>
            <a:ext cx="171450" cy="171450"/>
          </a:xfrm>
          <a:prstGeom prst="rect">
            <a:avLst/>
          </a:prstGeom>
        </p:spPr>
      </p:pic>
    </p:spTree>
    <p:extLst>
      <p:ext uri="{BB962C8B-B14F-4D97-AF65-F5344CB8AC3E}">
        <p14:creationId xmlns:p14="http://schemas.microsoft.com/office/powerpoint/2010/main" val="1539236779"/>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C87F4215-C6BB-44A3-9A5E-9446E6835900}">
  <ds:schemaRefs>
    <ds:schemaRef ds:uri="16c05727-aa75-4e4a-9b5f-8a80a1165891"/>
    <ds:schemaRef ds:uri="http://schemas.openxmlformats.org/package/2006/metadata/core-properties"/>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71af3243-3dd4-4a8d-8c0d-dd76da1f02a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PPTX Tamplate</Template>
  <TotalTime>0</TotalTime>
  <Words>852</Words>
  <Application>Microsoft Office PowerPoint</Application>
  <PresentationFormat>Widescreen</PresentationFormat>
  <Paragraphs>228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Calibri Light</vt:lpstr>
      <vt:lpstr>CiscoSans ExtraLight</vt:lpstr>
      <vt:lpstr>Gill Sans SemiBold</vt:lpstr>
      <vt:lpstr>MS Mincho</vt:lpstr>
      <vt:lpstr>Times New Roman</vt:lpstr>
      <vt:lpstr>Office Theme</vt:lpstr>
      <vt:lpstr>PowerPoint Presentation</vt:lpstr>
      <vt:lpstr>Introduction</vt:lpstr>
      <vt:lpstr>Feature List:</vt:lpstr>
      <vt:lpstr>Functional Requirements</vt:lpstr>
      <vt:lpstr>Non-functional requirements</vt:lpstr>
      <vt:lpstr>Scope</vt:lpstr>
      <vt:lpstr>Assumptions and Constraints </vt:lpstr>
      <vt:lpstr>Dependencies and Risks </vt:lpstr>
      <vt:lpstr>Work Flow Status</vt:lpstr>
      <vt:lpstr>Timescales</vt:lpstr>
      <vt:lpstr>Time frames for project implementation</vt:lpstr>
      <vt:lpstr>Project Resources</vt:lpstr>
      <vt:lpstr>System Images against the Specification for Admin: </vt:lpstr>
      <vt:lpstr>Technology: </vt:lpstr>
      <vt:lpstr>Summary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2020-07-13T08:27:07Z</dcterms:created>
  <dcterms:modified xsi:type="dcterms:W3CDTF">2020-10-10T06:06:22Z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