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9" r:id="rId6"/>
    <p:sldId id="260" r:id="rId7"/>
    <p:sldId id="269" r:id="rId8"/>
    <p:sldId id="262" r:id="rId9"/>
    <p:sldId id="263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4" autoAdjust="0"/>
  </p:normalViewPr>
  <p:slideViewPr>
    <p:cSldViewPr snapToGrid="0" showGuides="1">
      <p:cViewPr varScale="1">
        <p:scale>
          <a:sx n="70" d="100"/>
          <a:sy n="70" d="100"/>
        </p:scale>
        <p:origin x="84" y="16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7/15/2020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238428" y="2855631"/>
            <a:ext cx="1423788" cy="1169551"/>
            <a:chOff x="3238428" y="2902286"/>
            <a:chExt cx="1423788" cy="116955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42378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HA</a:t>
              </a:r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485289" y="3764060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cs typeface="Calibri Light" panose="020F0302020204030204" pitchFamily="34" charset="0"/>
                </a:rPr>
                <a:t>HAAPEN</a:t>
              </a:r>
              <a:endParaRPr lang="en-US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HAAPEN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Azmia </a:t>
            </a:r>
            <a:r>
              <a:rPr lang="en-US" dirty="0" err="1" smtClean="0"/>
              <a:t>Hoque</a:t>
            </a:r>
            <a:r>
              <a:rPr lang="en-US" dirty="0" smtClean="0"/>
              <a:t> Radhio</a:t>
            </a:r>
          </a:p>
          <a:p>
            <a:r>
              <a:rPr lang="en-US" dirty="0" smtClean="0"/>
              <a:t>ID : 171-35-1932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31" y="361429"/>
            <a:ext cx="8513370" cy="611586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Sequence </a:t>
            </a:r>
            <a:r>
              <a:rPr lang="en-US" b="0" dirty="0" smtClean="0"/>
              <a:t>Diagram for Member</a:t>
            </a:r>
            <a:endParaRPr lang="en-US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 txBox="1">
            <a:spLocks/>
          </p:cNvSpPr>
          <p:nvPr/>
        </p:nvSpPr>
        <p:spPr>
          <a:xfrm>
            <a:off x="49093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0" y="1093994"/>
            <a:ext cx="9391070" cy="51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31" y="361429"/>
            <a:ext cx="8513370" cy="611586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Sequence </a:t>
            </a:r>
            <a:r>
              <a:rPr lang="en-US" b="0" dirty="0" smtClean="0"/>
              <a:t>Diagram for Member</a:t>
            </a:r>
            <a:endParaRPr lang="en-US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 txBox="1">
            <a:spLocks/>
          </p:cNvSpPr>
          <p:nvPr/>
        </p:nvSpPr>
        <p:spPr>
          <a:xfrm>
            <a:off x="49093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0" y="1093994"/>
            <a:ext cx="9391070" cy="51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62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31" y="361429"/>
            <a:ext cx="8513370" cy="611586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Class Diagram</a:t>
            </a:r>
            <a:endParaRPr lang="en-US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 txBox="1">
            <a:spLocks/>
          </p:cNvSpPr>
          <p:nvPr/>
        </p:nvSpPr>
        <p:spPr>
          <a:xfrm>
            <a:off x="49093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973015"/>
            <a:ext cx="8788400" cy="538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42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30" y="361429"/>
            <a:ext cx="8513371" cy="459186"/>
          </a:xfrm>
        </p:spPr>
        <p:txBody>
          <a:bodyPr>
            <a:normAutofit fontScale="90000"/>
          </a:bodyPr>
          <a:lstStyle/>
          <a:p>
            <a:r>
              <a:rPr lang="en-US" dirty="0"/>
              <a:t>Entity relationship diagram</a:t>
            </a: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 txBox="1">
            <a:spLocks/>
          </p:cNvSpPr>
          <p:nvPr/>
        </p:nvSpPr>
        <p:spPr>
          <a:xfrm>
            <a:off x="49093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973015"/>
            <a:ext cx="8336912" cy="538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99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 txBox="1">
            <a:spLocks/>
          </p:cNvSpPr>
          <p:nvPr/>
        </p:nvSpPr>
        <p:spPr>
          <a:xfrm>
            <a:off x="49093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378" y="526528"/>
            <a:ext cx="9120622" cy="1147969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Images against </a:t>
            </a:r>
            <a:r>
              <a:rPr lang="en-US" dirty="0" smtClean="0"/>
              <a:t>the Specification for Admin: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282700"/>
            <a:ext cx="11595098" cy="507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20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 txBox="1">
            <a:spLocks/>
          </p:cNvSpPr>
          <p:nvPr/>
        </p:nvSpPr>
        <p:spPr>
          <a:xfrm>
            <a:off x="49093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50378" y="827880"/>
            <a:ext cx="9120622" cy="1147969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Images against </a:t>
            </a:r>
            <a:r>
              <a:rPr lang="en-US" dirty="0" smtClean="0"/>
              <a:t>the Specification for Member: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501981"/>
            <a:ext cx="11849100" cy="418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3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 txBox="1">
            <a:spLocks/>
          </p:cNvSpPr>
          <p:nvPr/>
        </p:nvSpPr>
        <p:spPr>
          <a:xfrm>
            <a:off x="49093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671076" y="334651"/>
            <a:ext cx="8599923" cy="1147969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Technology: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1077" y="1142781"/>
            <a:ext cx="7699200" cy="1540896"/>
          </a:xfrm>
          <a:prstGeom prst="rect">
            <a:avLst/>
          </a:prstGeom>
        </p:spPr>
        <p:txBody>
          <a:bodyPr/>
          <a:lstStyle/>
          <a:p>
            <a:pPr marL="342900" indent="-342900">
              <a:buClr>
                <a:schemeClr val="accent2"/>
              </a:buClr>
            </a:pPr>
            <a:r>
              <a:rPr lang="en-US" dirty="0" smtClean="0"/>
              <a:t>Client-side : HTML CSS and </a:t>
            </a:r>
            <a:r>
              <a:rPr lang="en-US" dirty="0"/>
              <a:t>Bootstrap</a:t>
            </a:r>
            <a:endParaRPr lang="en-US" dirty="0" smtClean="0"/>
          </a:p>
          <a:p>
            <a:pPr marL="342900" indent="-342900">
              <a:buClr>
                <a:schemeClr val="accent2"/>
              </a:buClr>
            </a:pPr>
            <a:r>
              <a:rPr lang="en-US" dirty="0" smtClean="0"/>
              <a:t>Server-side: ASP </a:t>
            </a:r>
            <a:r>
              <a:rPr lang="en-US" dirty="0" err="1" smtClean="0"/>
              <a:t>.net</a:t>
            </a:r>
            <a:r>
              <a:rPr lang="en-US" dirty="0" smtClean="0"/>
              <a:t> core</a:t>
            </a:r>
          </a:p>
          <a:p>
            <a:pPr marL="342900" indent="-342900">
              <a:buClr>
                <a:schemeClr val="accent2"/>
              </a:buClr>
            </a:pPr>
            <a:r>
              <a:rPr lang="en-US" dirty="0" smtClean="0"/>
              <a:t>DBMS : My SQL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71076" y="2474969"/>
            <a:ext cx="8419777" cy="861219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/>
              <a:t>Conclusion with Future work plan</a:t>
            </a:r>
            <a:r>
              <a:rPr lang="en-US" b="0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1075" y="3114286"/>
            <a:ext cx="7699200" cy="15408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API integration for extending and use information from this application to others.</a:t>
            </a:r>
          </a:p>
          <a:p>
            <a:pPr lvl="0"/>
            <a:r>
              <a:rPr lang="en-US" dirty="0"/>
              <a:t>Breaking down this project into microservices for scalability and larger improvements.</a:t>
            </a:r>
          </a:p>
          <a:p>
            <a:pPr lvl="0"/>
            <a:r>
              <a:rPr lang="en-US" dirty="0"/>
              <a:t>Payroll implementation </a:t>
            </a:r>
          </a:p>
          <a:p>
            <a:pPr lvl="0"/>
            <a:r>
              <a:rPr lang="en-US" dirty="0"/>
              <a:t>Payment gateway implementation.</a:t>
            </a:r>
          </a:p>
          <a:p>
            <a:pPr lvl="0"/>
            <a:r>
              <a:rPr lang="en-US" dirty="0"/>
              <a:t>Mobile application version for managing on the go!  </a:t>
            </a:r>
          </a:p>
        </p:txBody>
      </p:sp>
    </p:spTree>
    <p:extLst>
      <p:ext uri="{BB962C8B-B14F-4D97-AF65-F5344CB8AC3E}">
        <p14:creationId xmlns:p14="http://schemas.microsoft.com/office/powerpoint/2010/main" val="1332645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Hexagon 18" descr="Solid dark colored hexagon in the middle of image accent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Company initials and name in grouped text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3238428" y="2855631"/>
            <a:ext cx="1423788" cy="1127820"/>
            <a:chOff x="3238428" y="2902286"/>
            <a:chExt cx="1423788" cy="11278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238428" y="2902286"/>
              <a:ext cx="142378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HA</a:t>
              </a:r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3489490" y="3722329"/>
              <a:ext cx="7934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cs typeface="Calibri Light" panose="020F0302020204030204" pitchFamily="34" charset="0"/>
                </a:rPr>
                <a:t>HAPPAN</a:t>
              </a:r>
              <a:endParaRPr lang="en-US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Azmia </a:t>
            </a:r>
            <a:r>
              <a:rPr lang="en-US" dirty="0" err="1" smtClean="0"/>
              <a:t>Hoque</a:t>
            </a:r>
            <a:r>
              <a:rPr lang="en-US" dirty="0" smtClean="0"/>
              <a:t> Radhio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171-35-1932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zmia35-1932@diu.edu.bd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www.radhiopy.com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36" y="2657654"/>
            <a:ext cx="5615672" cy="369869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 our real-life scenario, </a:t>
            </a:r>
            <a:r>
              <a:rPr lang="en-US" dirty="0"/>
              <a:t>we work in many projects or somehow involved in many projects, but in an undisciplined way. We do not maintain our workflow or keep tracks so we cannot see the project </a:t>
            </a:r>
            <a:r>
              <a:rPr lang="en-US" dirty="0" smtClean="0"/>
              <a:t>overview Or </a:t>
            </a:r>
            <a:r>
              <a:rPr lang="en-US" dirty="0"/>
              <a:t>current state we’re in, team collaboration also done in a messy way. So, the project named </a:t>
            </a:r>
            <a:r>
              <a:rPr lang="en-US" dirty="0" smtClean="0"/>
              <a:t>‘HAAPEN’ </a:t>
            </a:r>
            <a:r>
              <a:rPr lang="en-US" dirty="0"/>
              <a:t>helps us to create projects and associate individuals and distribute tasks or collaborate and keep track, all in one place</a:t>
            </a:r>
            <a:endParaRPr lang="en-US" dirty="0">
              <a:effectLst/>
            </a:endParaRP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451846"/>
            <a:ext cx="7342622" cy="1215566"/>
          </a:xfrm>
        </p:spPr>
        <p:txBody>
          <a:bodyPr/>
          <a:lstStyle/>
          <a:p>
            <a:r>
              <a:rPr lang="en-US" dirty="0"/>
              <a:t>Requirement Analysis:</a:t>
            </a:r>
            <a:endParaRPr lang="en-US" dirty="0">
              <a:effectLst/>
            </a:endParaRP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843258"/>
            <a:ext cx="4942829" cy="2958275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User Category</a:t>
            </a:r>
            <a:r>
              <a:rPr lang="en-US" b="1" dirty="0" smtClean="0"/>
              <a:t>:</a:t>
            </a:r>
            <a:r>
              <a:rPr lang="en-US" dirty="0"/>
              <a:t> </a:t>
            </a:r>
          </a:p>
          <a:p>
            <a:r>
              <a:rPr lang="en-US" dirty="0"/>
              <a:t>There are </a:t>
            </a:r>
            <a:r>
              <a:rPr lang="en-US" dirty="0" smtClean="0"/>
              <a:t>2-types </a:t>
            </a:r>
            <a:r>
              <a:rPr lang="en-US" dirty="0"/>
              <a:t>of Users here. They are</a:t>
            </a:r>
            <a:r>
              <a:rPr lang="en-US" dirty="0" smtClean="0"/>
              <a:t>:</a:t>
            </a:r>
            <a:endParaRPr lang="en-US" dirty="0"/>
          </a:p>
          <a:p>
            <a:pPr lvl="0"/>
            <a:r>
              <a:rPr lang="en-US" dirty="0" smtClean="0"/>
              <a:t>Project Manager</a:t>
            </a:r>
          </a:p>
          <a:p>
            <a:pPr lvl="0"/>
            <a:r>
              <a:rPr lang="en-US" dirty="0"/>
              <a:t>Project</a:t>
            </a:r>
            <a:r>
              <a:rPr lang="en-US" dirty="0" smtClean="0"/>
              <a:t> </a:t>
            </a:r>
            <a:r>
              <a:rPr lang="en-US" dirty="0"/>
              <a:t>Members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8" y="718794"/>
            <a:ext cx="8333222" cy="1147969"/>
          </a:xfrm>
        </p:spPr>
        <p:txBody>
          <a:bodyPr/>
          <a:lstStyle/>
          <a:p>
            <a:pPr lvl="0"/>
            <a:r>
              <a:rPr lang="en-US" dirty="0"/>
              <a:t>Feature List: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Project Manager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plan/project or approve the project</a:t>
            </a:r>
          </a:p>
          <a:p>
            <a:r>
              <a:rPr lang="en-US" dirty="0" smtClean="0"/>
              <a:t>Add </a:t>
            </a:r>
            <a:r>
              <a:rPr lang="en-US" dirty="0"/>
              <a:t>or Remove individuals permanently</a:t>
            </a:r>
          </a:p>
          <a:p>
            <a:r>
              <a:rPr lang="en-US" dirty="0" smtClean="0"/>
              <a:t>Fixes </a:t>
            </a:r>
            <a:r>
              <a:rPr lang="en-US" dirty="0"/>
              <a:t>deadline for the tasks</a:t>
            </a:r>
          </a:p>
          <a:p>
            <a:r>
              <a:rPr lang="en-US" dirty="0" smtClean="0"/>
              <a:t>Commenting </a:t>
            </a:r>
            <a:r>
              <a:rPr lang="en-US" dirty="0"/>
              <a:t>with member (issues)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Project Members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Can see projects he got assigned into. </a:t>
            </a:r>
          </a:p>
          <a:p>
            <a:r>
              <a:rPr lang="en-US" dirty="0" smtClean="0"/>
              <a:t>Can </a:t>
            </a:r>
            <a:r>
              <a:rPr lang="en-US" dirty="0"/>
              <a:t>see task boards of the projects </a:t>
            </a:r>
          </a:p>
          <a:p>
            <a:r>
              <a:rPr lang="en-US" dirty="0" smtClean="0"/>
              <a:t>Can </a:t>
            </a:r>
            <a:r>
              <a:rPr lang="en-US" dirty="0"/>
              <a:t>see the tasks card per board</a:t>
            </a:r>
          </a:p>
          <a:p>
            <a:r>
              <a:rPr lang="en-US" dirty="0" smtClean="0"/>
              <a:t>Can </a:t>
            </a:r>
            <a:r>
              <a:rPr lang="en-US" dirty="0"/>
              <a:t>submit a proposal to admin. </a:t>
            </a:r>
          </a:p>
          <a:p>
            <a:r>
              <a:rPr lang="en-US" dirty="0" smtClean="0"/>
              <a:t>Commenting </a:t>
            </a:r>
            <a:r>
              <a:rPr lang="en-US" dirty="0"/>
              <a:t>with admin (issues) </a:t>
            </a:r>
          </a:p>
          <a:p>
            <a:r>
              <a:rPr lang="en-US" dirty="0" smtClean="0"/>
              <a:t>get </a:t>
            </a:r>
            <a:r>
              <a:rPr lang="en-US" dirty="0"/>
              <a:t>mail for assigning every task/project and deadline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7" y="1560284"/>
            <a:ext cx="7699200" cy="4796065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project manager may use the software to map project tasks and visually describe task interactions</a:t>
            </a:r>
            <a:r>
              <a:rPr lang="en-US" dirty="0" smtClean="0"/>
              <a:t>.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Allows the project manager to create and assign tasks, establish deadlines, and produce status reports</a:t>
            </a:r>
            <a:r>
              <a:rPr lang="en-US" dirty="0" smtClean="0"/>
              <a:t>.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The software must have the ability </a:t>
            </a:r>
            <a:r>
              <a:rPr lang="en-US" dirty="0" smtClean="0"/>
              <a:t>to send email to project member </a:t>
            </a:r>
            <a:r>
              <a:rPr lang="en-US" dirty="0"/>
              <a:t>for assigning every task/project and </a:t>
            </a:r>
            <a:r>
              <a:rPr lang="en-US" dirty="0" smtClean="0"/>
              <a:t>deadline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The software must have the ability to </a:t>
            </a:r>
            <a:r>
              <a:rPr lang="en-US" dirty="0" smtClean="0"/>
              <a:t>Commenting </a:t>
            </a:r>
            <a:r>
              <a:rPr lang="en-US" dirty="0"/>
              <a:t>with member </a:t>
            </a:r>
            <a:r>
              <a:rPr lang="en-US" dirty="0" smtClean="0"/>
              <a:t>and manager with each other.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78" y="361428"/>
            <a:ext cx="8333222" cy="1147969"/>
          </a:xfrm>
        </p:spPr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1077" y="1712684"/>
            <a:ext cx="7699200" cy="4796065"/>
          </a:xfrm>
          <a:prstGeom prst="rect">
            <a:avLst/>
          </a:prstGeom>
        </p:spPr>
        <p:txBody>
          <a:bodyPr/>
          <a:lstStyle/>
          <a:p>
            <a:pPr marL="342900" indent="-342900">
              <a:buClr>
                <a:schemeClr val="accent2"/>
              </a:buClr>
            </a:pPr>
            <a:r>
              <a:rPr lang="en-US" dirty="0" smtClean="0"/>
              <a:t>Members never </a:t>
            </a:r>
            <a:r>
              <a:rPr lang="en-US" dirty="0"/>
              <a:t>allowed to update their </a:t>
            </a:r>
            <a:r>
              <a:rPr lang="en-US" dirty="0" smtClean="0"/>
              <a:t>Project information</a:t>
            </a:r>
            <a:r>
              <a:rPr lang="en-US" dirty="0"/>
              <a:t>. </a:t>
            </a:r>
            <a:endParaRPr lang="en-US" dirty="0" smtClean="0"/>
          </a:p>
          <a:p>
            <a:pPr marL="342900" indent="-342900">
              <a:buClr>
                <a:schemeClr val="accent2"/>
              </a:buClr>
            </a:pPr>
            <a:r>
              <a:rPr lang="en-US" dirty="0" smtClean="0"/>
              <a:t>This software should </a:t>
            </a:r>
            <a:r>
              <a:rPr lang="en-US" dirty="0"/>
              <a:t>be capable enough to handle </a:t>
            </a:r>
            <a:r>
              <a:rPr lang="en-US" dirty="0" smtClean="0"/>
              <a:t>100 users without </a:t>
            </a:r>
            <a:r>
              <a:rPr lang="en-US" dirty="0"/>
              <a:t>affecting its performance</a:t>
            </a:r>
          </a:p>
          <a:p>
            <a:pPr marL="342900" indent="-342900">
              <a:buClr>
                <a:schemeClr val="accent2"/>
              </a:buClr>
            </a:pPr>
            <a:r>
              <a:rPr lang="en-US" dirty="0" smtClean="0"/>
              <a:t>Privacy </a:t>
            </a:r>
            <a:r>
              <a:rPr lang="en-US" dirty="0"/>
              <a:t>of information, the export of restricted technologies, intellectual property rights, etc. should be audited. </a:t>
            </a:r>
            <a:endParaRPr lang="en-US" dirty="0" smtClean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 txBox="1">
            <a:spLocks/>
          </p:cNvSpPr>
          <p:nvPr/>
        </p:nvSpPr>
        <p:spPr>
          <a:xfrm>
            <a:off x="49093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2" y="361429"/>
            <a:ext cx="6671408" cy="658480"/>
          </a:xfrm>
        </p:spPr>
        <p:txBody>
          <a:bodyPr/>
          <a:lstStyle/>
          <a:p>
            <a:r>
              <a:rPr lang="en-US" b="0" dirty="0"/>
              <a:t>Use-case Diagram</a:t>
            </a:r>
            <a:endParaRPr lang="en-US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 txBox="1">
            <a:spLocks/>
          </p:cNvSpPr>
          <p:nvPr/>
        </p:nvSpPr>
        <p:spPr>
          <a:xfrm>
            <a:off x="49093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80" y="1160585"/>
            <a:ext cx="5981700" cy="519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3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2" y="361429"/>
            <a:ext cx="6671408" cy="658480"/>
          </a:xfrm>
        </p:spPr>
        <p:txBody>
          <a:bodyPr/>
          <a:lstStyle/>
          <a:p>
            <a:r>
              <a:rPr lang="en-US" b="0" dirty="0"/>
              <a:t>Activity Diagram</a:t>
            </a:r>
            <a:endParaRPr lang="en-US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 txBox="1">
            <a:spLocks/>
          </p:cNvSpPr>
          <p:nvPr/>
        </p:nvSpPr>
        <p:spPr>
          <a:xfrm>
            <a:off x="49093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8" y="1019909"/>
            <a:ext cx="5249064" cy="533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31" y="361429"/>
            <a:ext cx="8513370" cy="588140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Sequence </a:t>
            </a:r>
            <a:r>
              <a:rPr lang="en-US" b="0" dirty="0" smtClean="0"/>
              <a:t>Diagram for Manager</a:t>
            </a:r>
            <a:endParaRPr lang="en-US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 txBox="1">
            <a:spLocks/>
          </p:cNvSpPr>
          <p:nvPr/>
        </p:nvSpPr>
        <p:spPr>
          <a:xfrm>
            <a:off x="49093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0" y="1108562"/>
            <a:ext cx="8513370" cy="54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9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7F4215-C6BB-44A3-9A5E-9446E6835900}">
  <ds:schemaRefs>
    <ds:schemaRef ds:uri="http://schemas.microsoft.com/office/2006/documentManagement/types"/>
    <ds:schemaRef ds:uri="http://purl.org/dc/elements/1.1/"/>
    <ds:schemaRef ds:uri="16c05727-aa75-4e4a-9b5f-8a80a1165891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PPTX Tamplate</Template>
  <TotalTime>0</TotalTime>
  <Words>460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HAAPEN</vt:lpstr>
      <vt:lpstr>Introduction</vt:lpstr>
      <vt:lpstr>Requirement Analysis:</vt:lpstr>
      <vt:lpstr>Feature List:</vt:lpstr>
      <vt:lpstr>Functional Requirements</vt:lpstr>
      <vt:lpstr>Non-functional requirements</vt:lpstr>
      <vt:lpstr>Use-case Diagram</vt:lpstr>
      <vt:lpstr>Activity Diagram</vt:lpstr>
      <vt:lpstr>Sequence Diagram for Manager</vt:lpstr>
      <vt:lpstr>Sequence Diagram for Member</vt:lpstr>
      <vt:lpstr>Sequence Diagram for Member</vt:lpstr>
      <vt:lpstr>Class Diagram</vt:lpstr>
      <vt:lpstr>Entity relationship diagram</vt:lpstr>
      <vt:lpstr>System Images against the Specification for Admin: </vt:lpstr>
      <vt:lpstr>System Images against the Specification for Member: </vt:lpstr>
      <vt:lpstr>Technology: 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2020-07-13T08:27:07Z</dcterms:created>
  <dcterms:modified xsi:type="dcterms:W3CDTF">2020-07-15T15:11:24Z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