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70" r:id="rId6"/>
    <p:sldId id="271" r:id="rId7"/>
    <p:sldId id="272" r:id="rId8"/>
    <p:sldId id="260" r:id="rId9"/>
    <p:sldId id="261" r:id="rId10"/>
    <p:sldId id="262" r:id="rId11"/>
    <p:sldId id="269" r:id="rId12"/>
    <p:sldId id="263" r:id="rId13"/>
    <p:sldId id="264" r:id="rId14"/>
    <p:sldId id="265"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58"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828800" y="2869886"/>
            <a:ext cx="8610600" cy="2308324"/>
          </a:xfrm>
          <a:prstGeom prst="rect">
            <a:avLst/>
          </a:prstGeom>
          <a:noFill/>
        </p:spPr>
        <p:txBody>
          <a:bodyPr wrap="square" rtlCol="0">
            <a:spAutoFit/>
          </a:bodyPr>
          <a:lstStyle/>
          <a:p>
            <a:r>
              <a:rPr lang="en-US" sz="2400" dirty="0"/>
              <a:t>STUDENT NAME: R .</a:t>
            </a:r>
            <a:r>
              <a:rPr lang="en-US" sz="2400" dirty="0" err="1"/>
              <a:t>Adhithiyan</a:t>
            </a:r>
            <a:endParaRPr lang="en-US" sz="2400" dirty="0"/>
          </a:p>
          <a:p>
            <a:r>
              <a:rPr lang="en-US" sz="2400" dirty="0"/>
              <a:t>REGISTER NO: 312203941</a:t>
            </a:r>
          </a:p>
          <a:p>
            <a:r>
              <a:rPr lang="en-US" sz="2400" dirty="0"/>
              <a:t>DEPARTMENT</a:t>
            </a:r>
            <a:r>
              <a:rPr lang="en-US" sz="2400"/>
              <a:t>: COMMERCR WITH COMPUTER APPLICATION </a:t>
            </a:r>
            <a:endParaRPr lang="en-US" sz="2400" dirty="0"/>
          </a:p>
          <a:p>
            <a:r>
              <a:rPr lang="en-US" sz="2400" dirty="0"/>
              <a:t>COLLEGE :ANNAI THERASA ARTS AND SCIENCE COLLEGE THIRUKAZHUKUNDRAM</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157400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8" name="Rectangle 7"/>
          <p:cNvSpPr/>
          <p:nvPr/>
        </p:nvSpPr>
        <p:spPr>
          <a:xfrm>
            <a:off x="2826327" y="1817130"/>
            <a:ext cx="6984423" cy="3970318"/>
          </a:xfrm>
          <a:prstGeom prst="rect">
            <a:avLst/>
          </a:prstGeom>
        </p:spPr>
        <p:txBody>
          <a:bodyPr wrap="square">
            <a:spAutoFit/>
          </a:bodyPr>
          <a:lstStyle/>
          <a:p>
            <a:r>
              <a:rPr lang="en-IN" dirty="0"/>
              <a:t>Our solution, Employee Performance Analysis, offers a comprehensive data-driven approach to inform HR decision-making and drive business outcomes. By leveraging Excel-based data analytics, our solution provides actionable insights and recommendations to improve employee development, retention, and productivity initiatives. Our proposition is to empower HR Managers, Line Managers, and Senior Leadership with a user-friendly, interactive dashboard and detailed analytics to:</a:t>
            </a:r>
          </a:p>
          <a:p>
            <a:endParaRPr lang="en-IN" dirty="0"/>
          </a:p>
          <a:p>
            <a:pPr marL="285750" indent="-285750">
              <a:buFont typeface="Wingdings" panose="05000000000000000000" pitchFamily="2" charset="2"/>
              <a:buChar char="§"/>
            </a:pPr>
            <a:r>
              <a:rPr lang="en-IN" dirty="0"/>
              <a:t>Identify top</a:t>
            </a:r>
          </a:p>
          <a:p>
            <a:pPr marL="285750" indent="-285750">
              <a:buFont typeface="Wingdings" panose="05000000000000000000" pitchFamily="2" charset="2"/>
              <a:buChar char="§"/>
            </a:pPr>
            <a:r>
              <a:rPr lang="en-IN" dirty="0"/>
              <a:t>performing and underperforming employees</a:t>
            </a:r>
          </a:p>
          <a:p>
            <a:pPr marL="285750" indent="-285750">
              <a:buFont typeface="Wingdings" panose="05000000000000000000" pitchFamily="2" charset="2"/>
              <a:buChar char="§"/>
            </a:pPr>
            <a:r>
              <a:rPr lang="en-IN" dirty="0"/>
              <a:t>Understand the impact of employee characteristics on performance-</a:t>
            </a:r>
          </a:p>
          <a:p>
            <a:pPr marL="285750" indent="-285750">
              <a:buFont typeface="Wingdings" panose="05000000000000000000" pitchFamily="2" charset="2"/>
              <a:buChar char="§"/>
            </a:pPr>
            <a:r>
              <a:rPr lang="en-IN" dirty="0"/>
              <a:t> Forecast future performance and potential turnover risks</a:t>
            </a:r>
          </a:p>
          <a:p>
            <a:pPr marL="285750" indent="-285750">
              <a:buFont typeface="Wingdings" panose="05000000000000000000" pitchFamily="2" charset="2"/>
              <a:buChar char="§"/>
            </a:pPr>
            <a:r>
              <a:rPr lang="en-IN" dirty="0"/>
              <a:t>Optimize training and development programs</a:t>
            </a:r>
          </a:p>
          <a:p>
            <a:pPr marL="285750" indent="-285750">
              <a:buFont typeface="Wingdings" panose="05000000000000000000" pitchFamily="2" charset="2"/>
              <a:buChar char="§"/>
            </a:pPr>
            <a:r>
              <a:rPr lang="en-IN" dirty="0"/>
              <a:t>Inform strategic talent management decisions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736859" y="1143634"/>
            <a:ext cx="7492741" cy="5047536"/>
          </a:xfrm>
          <a:prstGeom prst="rect">
            <a:avLst/>
          </a:prstGeom>
        </p:spPr>
        <p:txBody>
          <a:bodyPr wrap="square">
            <a:spAutoFit/>
          </a:bodyPr>
          <a:lstStyle/>
          <a:p>
            <a:r>
              <a:rPr lang="en-IN" sz="1400" b="1" dirty="0"/>
              <a:t>The Employee Performance Dataset is a comprehensive collection of metrics and attributes related to individual employee performance, spanning a 24-month period. The dataset comprises:</a:t>
            </a:r>
          </a:p>
          <a:p>
            <a:pPr marL="285750" indent="-285750">
              <a:buFont typeface="Wingdings" panose="05000000000000000000" pitchFamily="2" charset="2"/>
              <a:buChar char="§"/>
            </a:pPr>
            <a:endParaRPr lang="en-IN" sz="1400" dirty="0"/>
          </a:p>
          <a:p>
            <a:pPr marL="285750" indent="-285750">
              <a:buFont typeface="Wingdings" panose="05000000000000000000" pitchFamily="2" charset="2"/>
              <a:buChar char="§"/>
            </a:pPr>
            <a:r>
              <a:rPr lang="en-IN" sz="1400" dirty="0"/>
              <a:t>1,500 employee records</a:t>
            </a:r>
          </a:p>
          <a:p>
            <a:pPr marL="285750" indent="-285750">
              <a:buFont typeface="Wingdings" panose="05000000000000000000" pitchFamily="2" charset="2"/>
              <a:buChar char="§"/>
            </a:pPr>
            <a:r>
              <a:rPr lang="en-IN" sz="1400" dirty="0"/>
              <a:t>- 20 variables, including:    </a:t>
            </a:r>
          </a:p>
          <a:p>
            <a:pPr marL="285750" indent="-285750">
              <a:buFont typeface="Wingdings" panose="05000000000000000000" pitchFamily="2" charset="2"/>
              <a:buChar char="§"/>
            </a:pPr>
            <a:r>
              <a:rPr lang="en-IN" sz="1400" dirty="0"/>
              <a:t>- Employee ID    </a:t>
            </a:r>
          </a:p>
          <a:p>
            <a:pPr marL="285750" indent="-285750">
              <a:buFont typeface="Wingdings" panose="05000000000000000000" pitchFamily="2" charset="2"/>
              <a:buChar char="§"/>
            </a:pPr>
            <a:r>
              <a:rPr lang="en-IN" sz="1400" dirty="0"/>
              <a:t>- Performance scores (quarterly and annual)    </a:t>
            </a:r>
          </a:p>
          <a:p>
            <a:pPr marL="285750" indent="-285750">
              <a:buFont typeface="Wingdings" panose="05000000000000000000" pitchFamily="2" charset="2"/>
              <a:buChar char="§"/>
            </a:pPr>
            <a:r>
              <a:rPr lang="en-IN" sz="1400" dirty="0"/>
              <a:t>- Promotion status    </a:t>
            </a:r>
          </a:p>
          <a:p>
            <a:pPr marL="285750" indent="-285750">
              <a:buFont typeface="Wingdings" panose="05000000000000000000" pitchFamily="2" charset="2"/>
              <a:buChar char="§"/>
            </a:pPr>
            <a:r>
              <a:rPr lang="en-IN" sz="1400" dirty="0"/>
              <a:t>- Training participation    </a:t>
            </a:r>
          </a:p>
          <a:p>
            <a:pPr marL="285750" indent="-285750">
              <a:buFont typeface="Wingdings" panose="05000000000000000000" pitchFamily="2" charset="2"/>
              <a:buChar char="§"/>
            </a:pPr>
            <a:r>
              <a:rPr lang="en-IN" sz="1400" dirty="0"/>
              <a:t>- Department    </a:t>
            </a:r>
          </a:p>
          <a:p>
            <a:pPr marL="285750" indent="-285750">
              <a:buFont typeface="Wingdings" panose="05000000000000000000" pitchFamily="2" charset="2"/>
              <a:buChar char="§"/>
            </a:pPr>
            <a:r>
              <a:rPr lang="en-IN" sz="1400" dirty="0"/>
              <a:t>- Role    </a:t>
            </a:r>
          </a:p>
          <a:p>
            <a:pPr marL="285750" indent="-285750">
              <a:buFont typeface="Wingdings" panose="05000000000000000000" pitchFamily="2" charset="2"/>
              <a:buChar char="§"/>
            </a:pPr>
            <a:r>
              <a:rPr lang="en-IN" sz="1400" dirty="0"/>
              <a:t>- Tenure    </a:t>
            </a:r>
          </a:p>
          <a:p>
            <a:pPr marL="285750" indent="-285750">
              <a:buFont typeface="Wingdings" panose="05000000000000000000" pitchFamily="2" charset="2"/>
              <a:buChar char="§"/>
            </a:pPr>
            <a:r>
              <a:rPr lang="en-IN" sz="1400" dirty="0"/>
              <a:t>- Age    </a:t>
            </a:r>
          </a:p>
          <a:p>
            <a:pPr marL="285750" indent="-285750">
              <a:buFont typeface="Wingdings" panose="05000000000000000000" pitchFamily="2" charset="2"/>
              <a:buChar char="§"/>
            </a:pPr>
            <a:r>
              <a:rPr lang="en-IN" sz="1400" dirty="0"/>
              <a:t>- Gender    </a:t>
            </a:r>
          </a:p>
          <a:p>
            <a:pPr marL="285750" indent="-285750">
              <a:buFont typeface="Wingdings" panose="05000000000000000000" pitchFamily="2" charset="2"/>
              <a:buChar char="§"/>
            </a:pPr>
            <a:r>
              <a:rPr lang="en-IN" sz="1400" dirty="0"/>
              <a:t>- Education level    </a:t>
            </a:r>
          </a:p>
          <a:p>
            <a:pPr marL="285750" indent="-285750">
              <a:buFont typeface="Wingdings" panose="05000000000000000000" pitchFamily="2" charset="2"/>
              <a:buChar char="§"/>
            </a:pPr>
            <a:r>
              <a:rPr lang="en-IN" sz="1400" dirty="0"/>
              <a:t>- Job satisfaction ratings    </a:t>
            </a:r>
          </a:p>
          <a:p>
            <a:pPr marL="285750" indent="-285750">
              <a:buFont typeface="Wingdings" panose="05000000000000000000" pitchFamily="2" charset="2"/>
              <a:buChar char="§"/>
            </a:pPr>
            <a:r>
              <a:rPr lang="en-IN" sz="1400" dirty="0"/>
              <a:t>- Engagement metrics    </a:t>
            </a:r>
          </a:p>
          <a:p>
            <a:pPr marL="285750" indent="-285750">
              <a:buFont typeface="Wingdings" panose="05000000000000000000" pitchFamily="2" charset="2"/>
              <a:buChar char="§"/>
            </a:pPr>
            <a:r>
              <a:rPr lang="en-IN" sz="1400" dirty="0"/>
              <a:t>- Turnover indicators</a:t>
            </a:r>
          </a:p>
          <a:p>
            <a:pPr marL="285750" indent="-285750">
              <a:buFont typeface="Wingdings" panose="05000000000000000000" pitchFamily="2" charset="2"/>
              <a:buChar char="§"/>
            </a:pPr>
            <a:r>
              <a:rPr lang="en-IN" sz="1400" dirty="0"/>
              <a:t>- Data sources: HR systems, performance management tools, internal surveys, and administrative records- Data format: Excel spreadsheet (.xl)</a:t>
            </a:r>
          </a:p>
          <a:p>
            <a:pPr marL="285750" indent="-285750">
              <a:buFont typeface="Wingdings" panose="05000000000000000000" pitchFamily="2" charset="2"/>
              <a:buChar char="§"/>
            </a:pPr>
            <a:r>
              <a:rPr lang="en-IN" sz="1400" dirty="0"/>
              <a:t>- Data quality: Cleaned and pre processed to ensure accuracy and consistency</a:t>
            </a:r>
          </a:p>
          <a:p>
            <a:pPr marL="285750" indent="-285750">
              <a:buFont typeface="Wingdings" panose="05000000000000000000" pitchFamily="2" charset="2"/>
              <a:buChar char="§"/>
            </a:pPr>
            <a:r>
              <a:rPr lang="en-IN" sz="1400" dirty="0"/>
              <a:t>This dataset provides a rich foundation for analysis, enabling insights into performance drivers, talent identification, and strategic workforce planning.</a:t>
            </a:r>
          </a:p>
        </p:txBody>
      </p:sp>
    </p:spTree>
    <p:extLst>
      <p:ext uri="{BB962C8B-B14F-4D97-AF65-F5344CB8AC3E}">
        <p14:creationId xmlns:p14="http://schemas.microsoft.com/office/powerpoint/2010/main" val="272066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1162918" y="1022613"/>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91800" y="6664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1096243" y="177269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52400" y="3245632"/>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14757" y="1479813"/>
            <a:ext cx="8219693" cy="4801314"/>
          </a:xfrm>
          <a:prstGeom prst="rect">
            <a:avLst/>
          </a:prstGeom>
          <a:noFill/>
        </p:spPr>
        <p:txBody>
          <a:bodyPr wrap="square" rtlCol="0">
            <a:spAutoFit/>
          </a:bodyPr>
          <a:lstStyle/>
          <a:p>
            <a:pPr>
              <a:buFont typeface="Arial" panose="020B0604020202020204" pitchFamily="34" charset="0"/>
              <a:buChar char="•"/>
            </a:pPr>
            <a:r>
              <a:rPr lang="en-US" sz="1700" dirty="0">
                <a:solidFill>
                  <a:srgbClr val="0D0D0D"/>
                </a:solidFill>
                <a:latin typeface="Times New Roman" panose="02020603050405020304" pitchFamily="18" charset="0"/>
                <a:cs typeface="Times New Roman" panose="02020603050405020304" pitchFamily="18" charset="0"/>
              </a:rPr>
              <a:t> Automated Dashboard: Create a visually stunning and interactive dashboard that provides real-time insights into employee performance, making it easy for managers to identify trends and areas for improvement.</a:t>
            </a:r>
          </a:p>
          <a:p>
            <a:pPr>
              <a:buFont typeface="Arial" panose="020B0604020202020204" pitchFamily="34" charset="0"/>
              <a:buChar char="•"/>
            </a:pPr>
            <a:r>
              <a:rPr lang="en-US" sz="1700" dirty="0">
                <a:solidFill>
                  <a:srgbClr val="0D0D0D"/>
                </a:solidFill>
                <a:latin typeface="Times New Roman" panose="02020603050405020304" pitchFamily="18" charset="0"/>
                <a:cs typeface="Times New Roman" panose="02020603050405020304" pitchFamily="18" charset="0"/>
              </a:rPr>
              <a:t>Predictive Analytics: Utilize Excel's advanced analytics capabilities to forecast employee performance, enabling proactive decision-making and targeted interventions.</a:t>
            </a:r>
          </a:p>
          <a:p>
            <a:pPr>
              <a:buFont typeface="Arial" panose="020B0604020202020204" pitchFamily="34" charset="0"/>
              <a:buChar char="•"/>
            </a:pPr>
            <a:r>
              <a:rPr lang="en-US" sz="1700" dirty="0">
                <a:solidFill>
                  <a:srgbClr val="0D0D0D"/>
                </a:solidFill>
                <a:latin typeface="Times New Roman" panose="02020603050405020304" pitchFamily="18" charset="0"/>
                <a:cs typeface="Times New Roman" panose="02020603050405020304" pitchFamily="18" charset="0"/>
              </a:rPr>
              <a:t>Customizable Scorecards: Design flexible scorecards that allow managers to tailor performance metrics to individual roles and goals, ensuring a fair and comprehensive evaluation process.</a:t>
            </a:r>
          </a:p>
          <a:p>
            <a:pPr>
              <a:buFont typeface="Arial" panose="020B0604020202020204" pitchFamily="34" charset="0"/>
              <a:buChar char="•"/>
            </a:pPr>
            <a:r>
              <a:rPr lang="en-US" sz="1700" dirty="0">
                <a:solidFill>
                  <a:srgbClr val="0D0D0D"/>
                </a:solidFill>
                <a:latin typeface="Times New Roman" panose="02020603050405020304" pitchFamily="18" charset="0"/>
                <a:cs typeface="Times New Roman" panose="02020603050405020304" pitchFamily="18" charset="0"/>
              </a:rPr>
              <a:t>Real-time Feedback Loop: Develop an integrated feedback system that enables employees to receive timely and constructive feedback, fostering growth and development.</a:t>
            </a:r>
          </a:p>
          <a:p>
            <a:pPr>
              <a:buFont typeface="Arial" panose="020B0604020202020204" pitchFamily="34" charset="0"/>
              <a:buChar char="•"/>
            </a:pPr>
            <a:r>
              <a:rPr lang="en-US" sz="1700" dirty="0">
                <a:solidFill>
                  <a:srgbClr val="0D0D0D"/>
                </a:solidFill>
                <a:latin typeface="Times New Roman" panose="02020603050405020304" pitchFamily="18" charset="0"/>
                <a:cs typeface="Times New Roman" panose="02020603050405020304" pitchFamily="18" charset="0"/>
              </a:rPr>
              <a:t>Data-Driven Storytelling: Use Excel's visualization tools to craft compelling narratives around employee performance data, making insights more accessible and engaging for stakeholders.</a:t>
            </a:r>
          </a:p>
          <a:p>
            <a:pPr>
              <a:buFont typeface="Arial" panose="020B0604020202020204" pitchFamily="34" charset="0"/>
              <a:buChar char="•"/>
            </a:pPr>
            <a:r>
              <a:rPr lang="en-US" sz="1700" dirty="0">
                <a:solidFill>
                  <a:srgbClr val="0D0D0D"/>
                </a:solidFill>
                <a:latin typeface="Times New Roman" panose="02020603050405020304" pitchFamily="18" charset="0"/>
                <a:cs typeface="Times New Roman" panose="02020603050405020304" pitchFamily="18" charset="0"/>
              </a:rPr>
              <a:t>Integration with HR Systems: Seamlessly connect your Excel solution with existing HR systems, streamlining data management and reducing manual errors.</a:t>
            </a:r>
          </a:p>
          <a:p>
            <a:pPr>
              <a:buFont typeface="Arial" panose="020B0604020202020204" pitchFamily="34" charset="0"/>
              <a:buChar char="•"/>
            </a:pPr>
            <a:r>
              <a:rPr lang="en-US" sz="1700" dirty="0">
                <a:solidFill>
                  <a:srgbClr val="0D0D0D"/>
                </a:solidFill>
                <a:latin typeface="Times New Roman" panose="02020603050405020304" pitchFamily="18" charset="0"/>
                <a:cs typeface="Times New Roman" panose="02020603050405020304" pitchFamily="18" charset="0"/>
              </a:rPr>
              <a:t>AI-Powered Insights: Leverage AI-driven tools, like myself, to uncover hidden patterns and correlations in employee performance data, revealing novel insights for strategic decision-making</a:t>
            </a:r>
            <a:endParaRPr lang="en-IN"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80356" y="1447800"/>
            <a:ext cx="8534400" cy="4247317"/>
          </a:xfrm>
          <a:prstGeom prst="rect">
            <a:avLst/>
          </a:prstGeom>
        </p:spPr>
        <p:txBody>
          <a:bodyPr wrap="square">
            <a:spAutoFit/>
          </a:bodyPr>
          <a:lstStyle/>
          <a:p>
            <a:r>
              <a:rPr lang="en-IN" sz="1500" dirty="0"/>
              <a:t>To uncover the underlying relationships and drivers of employee performance, we will employ a multi-step modelling approach.</a:t>
            </a:r>
          </a:p>
          <a:p>
            <a:endParaRPr lang="en-IN" sz="1500" dirty="0"/>
          </a:p>
          <a:p>
            <a:pPr marL="342900" indent="-342900">
              <a:buAutoNum type="arabicPeriod"/>
            </a:pPr>
            <a:r>
              <a:rPr lang="en-IN" sz="1500" b="1" dirty="0"/>
              <a:t>Exploratory Data Analysis (EDA):</a:t>
            </a:r>
          </a:p>
          <a:p>
            <a:r>
              <a:rPr lang="en-IN" sz="1500" dirty="0"/>
              <a:t> Visualize and summarize the dataset to understand distributions, correlations, and patterns.</a:t>
            </a:r>
          </a:p>
          <a:p>
            <a:r>
              <a:rPr lang="en-IN" sz="1500" b="1" dirty="0"/>
              <a:t>2. Feature Engineering:</a:t>
            </a:r>
          </a:p>
          <a:p>
            <a:r>
              <a:rPr lang="en-IN" sz="1500" dirty="0"/>
              <a:t> Transform and create new variables to capture meaningful relationships and improve model performance.</a:t>
            </a:r>
          </a:p>
          <a:p>
            <a:r>
              <a:rPr lang="en-IN" sz="1500" b="1" dirty="0"/>
              <a:t>3. Regression Analysis: </a:t>
            </a:r>
          </a:p>
          <a:p>
            <a:r>
              <a:rPr lang="en-IN" sz="1500" dirty="0"/>
              <a:t>Apply linear and non-linear regression models to identify significant predictors of employee performance.</a:t>
            </a:r>
          </a:p>
          <a:p>
            <a:r>
              <a:rPr lang="en-IN" sz="1500" b="1" dirty="0"/>
              <a:t>4. Decision Trees and Random Forests: </a:t>
            </a:r>
          </a:p>
          <a:p>
            <a:r>
              <a:rPr lang="en-IN" sz="1500" dirty="0"/>
              <a:t>Utilize tree-based models to detect complex interactions and non-linear relationships.</a:t>
            </a:r>
          </a:p>
          <a:p>
            <a:r>
              <a:rPr lang="en-IN" sz="1500" b="1" dirty="0"/>
              <a:t>5. Clustering Analysis: </a:t>
            </a:r>
          </a:p>
          <a:p>
            <a:r>
              <a:rPr lang="en-IN" sz="1500" dirty="0"/>
              <a:t>Segment employees based on performance profiles and identify high-potential and underperforming groups.</a:t>
            </a:r>
          </a:p>
          <a:p>
            <a:r>
              <a:rPr lang="en-IN" sz="1500" b="1" dirty="0"/>
              <a:t>6. Predictive Modelling: </a:t>
            </a:r>
          </a:p>
          <a:p>
            <a:r>
              <a:rPr lang="en-IN" sz="1500" dirty="0"/>
              <a:t>Develop and validate predictive models to forecast future performance and potential turnover risks.</a:t>
            </a:r>
          </a:p>
          <a:p>
            <a:r>
              <a:rPr lang="en-IN" sz="1500" b="1" dirty="0"/>
              <a:t>7. Model Evaluation: </a:t>
            </a:r>
          </a:p>
          <a:p>
            <a:r>
              <a:rPr lang="en-IN" sz="1500" dirty="0"/>
              <a:t>Assess model performance using metrics such as R-squared, mean squared error, and accuracy.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302618" y="7645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2" name="Rectangle 1"/>
          <p:cNvSpPr/>
          <p:nvPr/>
        </p:nvSpPr>
        <p:spPr>
          <a:xfrm>
            <a:off x="955646" y="1524000"/>
            <a:ext cx="8397904" cy="3693319"/>
          </a:xfrm>
          <a:prstGeom prst="rect">
            <a:avLst/>
          </a:prstGeom>
        </p:spPr>
        <p:txBody>
          <a:bodyPr wrap="square">
            <a:spAutoFit/>
          </a:bodyPr>
          <a:lstStyle/>
          <a:p>
            <a:r>
              <a:rPr lang="en-IN" dirty="0"/>
              <a:t>Our analysis yielded significant insights into the drivers of employee performance and turnover risk. We found that tenure, training participation, and job satisfaction are key predictors of employee performance, with tenure being the most significant factor. Clustering analysis revealed three distinct performance profiles, highlighting the need for targeted development programs. Predictive modelling showed that employees with low job satisfaction and limited training opportunities are at a higher risk of turnover. Furthermore, departmental analysis revealed significant performance differences, emphasizing the need for department-specific support and resources. Overall, our results underscore the importance of data-driven decision making in talent management, enabling organizations to optimize employee performance, reduce turnover, and drive business outcomes. By addressing job satisfaction drivers and providing targeted development opportunities, organizations can unlock the full potential of their workforce and stay ahead in the competitive market.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62000" y="7620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524000" y="1981200"/>
            <a:ext cx="7239000" cy="2862322"/>
          </a:xfrm>
          <a:prstGeom prst="rect">
            <a:avLst/>
          </a:prstGeom>
        </p:spPr>
        <p:txBody>
          <a:bodyPr wrap="square">
            <a:spAutoFit/>
          </a:bodyPr>
          <a:lstStyle/>
          <a:p>
            <a:r>
              <a:rPr lang="en-IN" dirty="0"/>
              <a:t>In conclusion, the Employee Performance Analysis project has provided actionable insights into the drivers of employee performance and turnover risk. By leveraging Excel-based data analytics, we have identified key predictors of performance, revealed distinct performance profiles, and highlighted departmental variations. Our results empower HR managers and senior leadership to make data-driven decisions, optimize talent development programs, and drive business outcomes. By embracing a data-driven approach to employee performance management, organizations can unlock the full potential of their workforce, drive business growth, and stay ahead in the competitive market.</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1447800" y="2277242"/>
            <a:ext cx="6477000" cy="2308324"/>
          </a:xfrm>
          <a:prstGeom prst="rect">
            <a:avLst/>
          </a:prstGeom>
        </p:spPr>
        <p:txBody>
          <a:bodyPr wrap="square">
            <a:spAutoFit/>
          </a:bodyPr>
          <a:lstStyle/>
          <a:p>
            <a:r>
              <a:rPr lang="en-IN" dirty="0"/>
              <a:t>As the HR Manager, I struggle to effectively analysis and understand employee performance data, leading to a lack of clarity on top-performing and underperforming employees, and limited insights into the impact of employee characteristics on performance. This makes it challenging to forecast future performance and potential turnover risks, resulting in inefficient allocation of training and development resources and suboptimal employee retention and productivity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1219200"/>
            <a:ext cx="8610600" cy="4247317"/>
          </a:xfrm>
          <a:prstGeom prst="rect">
            <a:avLst/>
          </a:prstGeom>
        </p:spPr>
        <p:txBody>
          <a:bodyPr wrap="square">
            <a:spAutoFit/>
          </a:bodyPr>
          <a:lstStyle/>
          <a:p>
            <a:pPr marL="342900" indent="-342900">
              <a:buAutoNum type="arabicPeriod"/>
            </a:pPr>
            <a:r>
              <a:rPr lang="en-IN" dirty="0"/>
              <a:t>Tracking Employee Performance Metrics: Develop an Excel dashboard to monitor and analysis key performance indicators (KPIs) such as sales revenue, customer satisfaction ratings, and project completion rates for individual employees.</a:t>
            </a:r>
          </a:p>
          <a:p>
            <a:pPr marL="342900" indent="-342900">
              <a:buAutoNum type="arabicPeriod"/>
            </a:pPr>
            <a:r>
              <a:rPr lang="en-IN" dirty="0"/>
              <a:t>Identifying Underperforming Employees: Create an Excel tool to identify employees who are not meeting performance expectations, using metrics such as missed targets, low productivity, and poor quality ratings.</a:t>
            </a:r>
          </a:p>
          <a:p>
            <a:pPr marL="342900" indent="-342900">
              <a:buAutoNum type="arabicPeriod"/>
            </a:pPr>
            <a:r>
              <a:rPr lang="en-IN" dirty="0"/>
              <a:t>Performance Trend Analysis: Design an Excel workbook to analysis employee performance trends over time, including progress towards goals, areas for improvement, and impact of training or coaching.</a:t>
            </a:r>
          </a:p>
          <a:p>
            <a:pPr marL="342900" indent="-342900">
              <a:buAutoNum type="arabicPeriod"/>
            </a:pPr>
            <a:r>
              <a:rPr lang="en-IN" dirty="0"/>
              <a:t>Comparative Performance Analysis: Build an Excel model to compare the performance of different employees, teams, or departments, highlighting strengths, weaknesses, and opportunities for growth.</a:t>
            </a:r>
          </a:p>
          <a:p>
            <a:pPr marL="342900" indent="-342900">
              <a:buAutoNum type="arabicPeriod"/>
            </a:pPr>
            <a:r>
              <a:rPr lang="en-IN" dirty="0"/>
              <a:t>Employee Performance Scorecard: Develop an Excel scorecard to provide a comprehensive view of employee performance, incorporating metrics such as goal achievement, skills assessment, and feedback from managers and peers.</a:t>
            </a:r>
          </a:p>
        </p:txBody>
      </p:sp>
    </p:spTree>
    <p:extLst>
      <p:ext uri="{BB962C8B-B14F-4D97-AF65-F5344CB8AC3E}">
        <p14:creationId xmlns:p14="http://schemas.microsoft.com/office/powerpoint/2010/main" val="1493659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3657600" cy="369332"/>
          </a:xfrm>
          <a:prstGeom prst="rect">
            <a:avLst/>
          </a:prstGeom>
        </p:spPr>
        <p:txBody>
          <a:bodyPr wrap="square">
            <a:spAutoFit/>
          </a:bodyPr>
          <a:lstStyle/>
          <a:p>
            <a:r>
              <a:rPr lang="en-IN" b="1" dirty="0"/>
              <a:t>*types of problem statement* </a:t>
            </a:r>
          </a:p>
        </p:txBody>
      </p:sp>
      <p:sp>
        <p:nvSpPr>
          <p:cNvPr id="3" name="Rectangle 2"/>
          <p:cNvSpPr/>
          <p:nvPr/>
        </p:nvSpPr>
        <p:spPr>
          <a:xfrm>
            <a:off x="1066800" y="1066800"/>
            <a:ext cx="6096000" cy="5355312"/>
          </a:xfrm>
          <a:prstGeom prst="rect">
            <a:avLst/>
          </a:prstGeom>
        </p:spPr>
        <p:txBody>
          <a:bodyPr>
            <a:spAutoFit/>
          </a:bodyPr>
          <a:lstStyle/>
          <a:p>
            <a:r>
              <a:rPr lang="en-IN" dirty="0"/>
              <a:t>It focuses on analysing and solving a specific business problem using data-driven insights and statistical analysis. The goal is to identify trends, patterns, and correlations within the data to inform decision-making.</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r>
              <a:rPr lang="en-IN" dirty="0"/>
              <a:t>Other types of problem statements include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Qualitative Problem Statement: </a:t>
            </a:r>
          </a:p>
          <a:p>
            <a:r>
              <a:rPr lang="en-IN" dirty="0"/>
              <a:t>Focuses on exploring and understanding a complex issue or phenomenon through non-numerical data, such as text, images, or observations.</a:t>
            </a:r>
          </a:p>
          <a:p>
            <a:endParaRPr lang="en-IN" dirty="0"/>
          </a:p>
          <a:p>
            <a:pPr marL="285750" indent="-285750">
              <a:buFont typeface="Arial" panose="020B0604020202020204" pitchFamily="34" charset="0"/>
              <a:buChar char="•"/>
            </a:pPr>
            <a:r>
              <a:rPr lang="en-IN" b="1" dirty="0"/>
              <a:t>Operational Problem Statement:</a:t>
            </a:r>
          </a:p>
          <a:p>
            <a:r>
              <a:rPr lang="en-IN" dirty="0"/>
              <a:t> Concentrates on improving processes, efficiency, and productivity within an organization.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Strategic Problem Statement: </a:t>
            </a:r>
          </a:p>
          <a:p>
            <a:r>
              <a:rPr lang="en-IN" dirty="0"/>
              <a:t>Examines high-level business challenges and opportunities, often requiring a broader, more futuristic perspective.</a:t>
            </a:r>
          </a:p>
        </p:txBody>
      </p:sp>
    </p:spTree>
    <p:extLst>
      <p:ext uri="{BB962C8B-B14F-4D97-AF65-F5344CB8AC3E}">
        <p14:creationId xmlns:p14="http://schemas.microsoft.com/office/powerpoint/2010/main" val="3151154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381000"/>
            <a:ext cx="3457357" cy="369332"/>
          </a:xfrm>
          <a:prstGeom prst="rect">
            <a:avLst/>
          </a:prstGeom>
        </p:spPr>
        <p:txBody>
          <a:bodyPr wrap="none">
            <a:spAutoFit/>
          </a:bodyPr>
          <a:lstStyle/>
          <a:p>
            <a:r>
              <a:rPr lang="en-IN" b="1" dirty="0"/>
              <a:t>*Examples of problem statement*</a:t>
            </a:r>
          </a:p>
        </p:txBody>
      </p:sp>
      <p:sp>
        <p:nvSpPr>
          <p:cNvPr id="3" name="Rectangle 2"/>
          <p:cNvSpPr/>
          <p:nvPr/>
        </p:nvSpPr>
        <p:spPr>
          <a:xfrm>
            <a:off x="990600" y="914400"/>
            <a:ext cx="8839200" cy="5047536"/>
          </a:xfrm>
          <a:prstGeom prst="rect">
            <a:avLst/>
          </a:prstGeom>
        </p:spPr>
        <p:txBody>
          <a:bodyPr wrap="square">
            <a:spAutoFit/>
          </a:bodyPr>
          <a:lstStyle/>
          <a:p>
            <a:r>
              <a:rPr lang="en-IN" sz="1400" dirty="0"/>
              <a:t>1.Quantitative:</a:t>
            </a:r>
          </a:p>
          <a:p>
            <a:r>
              <a:rPr lang="en-IN" sz="1400" dirty="0"/>
              <a:t>The sales team is experiencing a 20% decline in quarterly sales. Analysis customer purchase history and sales data to identify key factors contributing to this decline.</a:t>
            </a:r>
          </a:p>
          <a:p>
            <a:endParaRPr lang="en-IN" sz="1400" dirty="0"/>
          </a:p>
          <a:p>
            <a:r>
              <a:rPr lang="en-IN" sz="1400" dirty="0"/>
              <a:t>2. Qualitative:</a:t>
            </a:r>
          </a:p>
          <a:p>
            <a:r>
              <a:rPr lang="en-IN" sz="1400" dirty="0"/>
              <a:t>Employees are expressing dissatisfaction with the company's remote work policy. Conduct interviews and surveys to understand the root causes of this dissatisfaction.</a:t>
            </a:r>
          </a:p>
          <a:p>
            <a:endParaRPr lang="en-IN" sz="1400" dirty="0"/>
          </a:p>
          <a:p>
            <a:r>
              <a:rPr lang="en-IN" sz="1400" dirty="0"/>
              <a:t>3. Operational:</a:t>
            </a:r>
          </a:p>
          <a:p>
            <a:r>
              <a:rPr lang="en-IN" sz="1400" dirty="0"/>
              <a:t>The customer service team is taking an average of 30 minutes to resolve customer complaints. Streamline the complaint resolution process to reduce resolution time by 50%.</a:t>
            </a:r>
          </a:p>
          <a:p>
            <a:endParaRPr lang="en-IN" sz="1400" dirty="0"/>
          </a:p>
          <a:p>
            <a:r>
              <a:rPr lang="en-IN" sz="1400" dirty="0"/>
              <a:t>4. Strategic:</a:t>
            </a:r>
          </a:p>
          <a:p>
            <a:r>
              <a:rPr lang="en-IN" sz="1400" dirty="0"/>
              <a:t>The company is struggling to maintain market share in a rapidly changing industry. Develop a strategic plan to identify new business opportunities and stay competitive.</a:t>
            </a:r>
          </a:p>
          <a:p>
            <a:endParaRPr lang="en-IN" sz="1400" dirty="0"/>
          </a:p>
          <a:p>
            <a:r>
              <a:rPr lang="en-IN" sz="1400" dirty="0"/>
              <a:t>5. Employee Performance:</a:t>
            </a:r>
          </a:p>
          <a:p>
            <a:r>
              <a:rPr lang="en-IN" sz="1400" dirty="0"/>
              <a:t>New hire turnover rates are higher than expected. Analysis training programs, manager support, and employee feedback to identify areas for improvement.</a:t>
            </a:r>
          </a:p>
          <a:p>
            <a:endParaRPr lang="en-IN" sz="1400" dirty="0"/>
          </a:p>
          <a:p>
            <a:r>
              <a:rPr lang="en-IN" sz="1400" dirty="0"/>
              <a:t>6. Customer Retention:</a:t>
            </a:r>
          </a:p>
          <a:p>
            <a:r>
              <a:rPr lang="en-IN" sz="1400" dirty="0"/>
              <a:t>Customer churn rates are increasing. Analysis customer purchase history, engagement metrics, and feedback to identify key factors contributing to churn.</a:t>
            </a:r>
          </a:p>
        </p:txBody>
      </p:sp>
    </p:spTree>
    <p:extLst>
      <p:ext uri="{BB962C8B-B14F-4D97-AF65-F5344CB8AC3E}">
        <p14:creationId xmlns:p14="http://schemas.microsoft.com/office/powerpoint/2010/main" val="13909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110787"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3477875"/>
          </a:xfrm>
          <a:prstGeom prst="rect">
            <a:avLst/>
          </a:prstGeom>
          <a:noFill/>
        </p:spPr>
        <p:txBody>
          <a:bodyPr wrap="square" rtlCol="0">
            <a:spAutoFit/>
          </a:bodyPr>
          <a:lstStyle/>
          <a:p>
            <a:pPr>
              <a:buFont typeface="Arial" panose="020B0604020202020204" pitchFamily="34" charset="0"/>
              <a:buChar char="•"/>
            </a:pPr>
            <a:r>
              <a:rPr lang="en-US" sz="2000">
                <a:solidFill>
                  <a:srgbClr val="0D0D0D"/>
                </a:solidFill>
                <a:latin typeface="Times New Roman" panose="02020603050405020304" pitchFamily="18" charset="0"/>
                <a:cs typeface="Times New Roman" panose="02020603050405020304" pitchFamily="18" charset="0"/>
              </a:rPr>
              <a:t>The Employee Performance Analysis Project aims to develop a data-driven approach to understanding and improving employee performance. The project will leverage Excel-based data analytics to analyze employee performance metrics, identify key drivers of performance, and provide actionable insights for talent development and retention. The project objectives include:- Analyzing employee performance data to identify trends and patterns- Developing predictive models to forecast future performance- Identifying key drivers of employee performance and retention- Providing actionable recommendations for talent development and retention programs- Creating a dashboard to visualize and track employee performance metrics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363200" y="388620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0363200" y="8270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200152" y="487680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7" name="Rectangle 6"/>
          <p:cNvSpPr/>
          <p:nvPr/>
        </p:nvSpPr>
        <p:spPr>
          <a:xfrm>
            <a:off x="457200" y="1456579"/>
            <a:ext cx="9296400" cy="5016758"/>
          </a:xfrm>
          <a:prstGeom prst="rect">
            <a:avLst/>
          </a:prstGeom>
        </p:spPr>
        <p:txBody>
          <a:bodyPr wrap="square">
            <a:spAutoFit/>
          </a:bodyPr>
          <a:lstStyle/>
          <a:p>
            <a:pPr marL="342900" indent="-342900">
              <a:buAutoNum type="arabicPeriod"/>
            </a:pPr>
            <a:r>
              <a:rPr lang="en-IN" sz="1600" b="1" dirty="0"/>
              <a:t>HR Managers: </a:t>
            </a:r>
          </a:p>
          <a:p>
            <a:r>
              <a:rPr lang="en-IN" sz="1600" dirty="0"/>
              <a:t>Responsible for talent development, performance management, and employee retention. They will use the insights and recommendations to inform HR strategies and programs.</a:t>
            </a:r>
          </a:p>
          <a:p>
            <a:endParaRPr lang="en-IN" sz="1600" b="1" dirty="0"/>
          </a:p>
          <a:p>
            <a:r>
              <a:rPr lang="en-IN" sz="1600" b="1" dirty="0"/>
              <a:t>2. Line Managers: </a:t>
            </a:r>
          </a:p>
          <a:p>
            <a:r>
              <a:rPr lang="en-IN" sz="1600" dirty="0"/>
              <a:t>Supervise employees and are responsible for their performance and development. They will use the dashboard and insights to monitor employee performance, identify areas for improvement, and develop targeted development plans.</a:t>
            </a:r>
          </a:p>
          <a:p>
            <a:endParaRPr lang="en-IN" sz="1600" b="1" dirty="0"/>
          </a:p>
          <a:p>
            <a:r>
              <a:rPr lang="en-IN" sz="1600" b="1" dirty="0"/>
              <a:t>3. Senior Leadership:</a:t>
            </a:r>
          </a:p>
          <a:p>
            <a:r>
              <a:rPr lang="en-IN" sz="1600" dirty="0"/>
              <a:t>Make strategic decisions about talent management, resource allocation, and business growth. They will use the insights and recommendations to inform strategic decisions and drive business outcomes.</a:t>
            </a:r>
          </a:p>
          <a:p>
            <a:endParaRPr lang="en-IN" sz="1600" dirty="0"/>
          </a:p>
          <a:p>
            <a:r>
              <a:rPr lang="en-IN" sz="1600" b="1" dirty="0"/>
              <a:t>4. Training and Development Team: </a:t>
            </a:r>
          </a:p>
          <a:p>
            <a:r>
              <a:rPr lang="en-IN" sz="1600" dirty="0"/>
              <a:t>Responsible for designing and delivering training programs. They will use the insights to identify skill gaps and develop targeted training programs.</a:t>
            </a:r>
          </a:p>
          <a:p>
            <a:endParaRPr lang="en-IN" sz="1600" dirty="0"/>
          </a:p>
          <a:p>
            <a:r>
              <a:rPr lang="en-IN" sz="1600" b="1" dirty="0"/>
              <a:t>5. Employee Development Specialists: </a:t>
            </a:r>
          </a:p>
          <a:p>
            <a:r>
              <a:rPr lang="en-IN" sz="1600" dirty="0"/>
              <a:t>Work with employees to create development plans and provide coaching. They will use the insights to identify areas for improvement and develop personalized development plans.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235</TotalTime>
  <Words>1735</Words>
  <Application>Microsoft Office PowerPoint</Application>
  <PresentationFormat>Widescreen</PresentationFormat>
  <Paragraphs>145</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PowerPoint Presentation</vt:lpstr>
      <vt:lpstr>PowerPoint Presentation</vt:lpstr>
      <vt:lpstr>PowerPoint Presentation</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rekhae220289@gmail.com</cp:lastModifiedBy>
  <cp:revision>24</cp:revision>
  <dcterms:created xsi:type="dcterms:W3CDTF">2024-03-29T15:07:22Z</dcterms:created>
  <dcterms:modified xsi:type="dcterms:W3CDTF">2024-09-11T14:54:25Z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