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64" r:id="rId7"/>
    <p:sldId id="265" r:id="rId8"/>
    <p:sldId id="266" r:id="rId9"/>
    <p:sldId id="261" r:id="rId10"/>
    <p:sldId id="267" r:id="rId11"/>
    <p:sldId id="268" r:id="rId12"/>
    <p:sldId id="269" r:id="rId13"/>
    <p:sldId id="27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0" d="100"/>
          <a:sy n="160" d="100"/>
        </p:scale>
        <p:origin x="-968"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03C864-F0FE-E74B-BED4-90D7513F5983}" type="datetimeFigureOut">
              <a:rPr lang="en-US" smtClean="0"/>
              <a:t>30/04/17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27938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3C864-F0FE-E74B-BED4-90D7513F5983}" type="datetimeFigureOut">
              <a:rPr lang="en-US" smtClean="0"/>
              <a:t>30/04/17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331875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3C864-F0FE-E74B-BED4-90D7513F5983}" type="datetimeFigureOut">
              <a:rPr lang="en-US" smtClean="0"/>
              <a:t>30/04/17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177879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3C864-F0FE-E74B-BED4-90D7513F5983}" type="datetimeFigureOut">
              <a:rPr lang="en-US" smtClean="0"/>
              <a:t>30/04/17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410810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03C864-F0FE-E74B-BED4-90D7513F5983}" type="datetimeFigureOut">
              <a:rPr lang="en-US" smtClean="0"/>
              <a:t>30/04/17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3479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3C864-F0FE-E74B-BED4-90D7513F5983}" type="datetimeFigureOut">
              <a:rPr lang="en-US" smtClean="0"/>
              <a:t>30/04/17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423929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3C864-F0FE-E74B-BED4-90D7513F5983}" type="datetimeFigureOut">
              <a:rPr lang="en-US" smtClean="0"/>
              <a:t>30/04/17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232729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03C864-F0FE-E74B-BED4-90D7513F5983}" type="datetimeFigureOut">
              <a:rPr lang="en-US" smtClean="0"/>
              <a:t>30/04/17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76276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3C864-F0FE-E74B-BED4-90D7513F5983}" type="datetimeFigureOut">
              <a:rPr lang="en-US" smtClean="0"/>
              <a:t>30/04/17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193168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3C864-F0FE-E74B-BED4-90D7513F5983}" type="datetimeFigureOut">
              <a:rPr lang="en-US" smtClean="0"/>
              <a:t>30/04/17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217341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3C864-F0FE-E74B-BED4-90D7513F5983}" type="datetimeFigureOut">
              <a:rPr lang="en-US" smtClean="0"/>
              <a:t>30/04/17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A2AA-C6E0-6141-A90C-F46C0541E98A}" type="slidenum">
              <a:rPr lang="en-US" smtClean="0"/>
              <a:t>‹#›</a:t>
            </a:fld>
            <a:endParaRPr lang="en-US"/>
          </a:p>
        </p:txBody>
      </p:sp>
    </p:spTree>
    <p:extLst>
      <p:ext uri="{BB962C8B-B14F-4D97-AF65-F5344CB8AC3E}">
        <p14:creationId xmlns:p14="http://schemas.microsoft.com/office/powerpoint/2010/main" val="2066371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64-F0FE-E74B-BED4-90D7513F5983}" type="datetimeFigureOut">
              <a:rPr lang="en-US" smtClean="0"/>
              <a:t>30/04/17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96EA2AA-C6E0-6141-A90C-F46C0541E98A}" type="slidenum">
              <a:rPr lang="en-US" smtClean="0"/>
              <a:t>‹#›</a:t>
            </a:fld>
            <a:endParaRPr lang="en-US"/>
          </a:p>
        </p:txBody>
      </p:sp>
    </p:spTree>
    <p:extLst>
      <p:ext uri="{BB962C8B-B14F-4D97-AF65-F5344CB8AC3E}">
        <p14:creationId xmlns:p14="http://schemas.microsoft.com/office/powerpoint/2010/main" val="319545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12135"/>
            <a:ext cx="7772400" cy="1102519"/>
          </a:xfrm>
        </p:spPr>
        <p:txBody>
          <a:bodyPr>
            <a:normAutofit fontScale="90000"/>
          </a:bodyPr>
          <a:lstStyle/>
          <a:p>
            <a:r>
              <a:rPr lang="en-US" dirty="0" smtClean="0"/>
              <a:t>NASA SPACE APPS CHALLENGE 2017</a:t>
            </a:r>
            <a:endParaRPr lang="en-US" dirty="0"/>
          </a:p>
        </p:txBody>
      </p:sp>
      <p:sp>
        <p:nvSpPr>
          <p:cNvPr id="3" name="Subtitle 2"/>
          <p:cNvSpPr>
            <a:spLocks noGrp="1"/>
          </p:cNvSpPr>
          <p:nvPr>
            <p:ph type="subTitle" idx="1"/>
          </p:nvPr>
        </p:nvSpPr>
        <p:spPr>
          <a:xfrm>
            <a:off x="1371600" y="3132227"/>
            <a:ext cx="6400800" cy="592121"/>
          </a:xfrm>
        </p:spPr>
        <p:txBody>
          <a:bodyPr>
            <a:normAutofit/>
          </a:bodyPr>
          <a:lstStyle/>
          <a:p>
            <a:r>
              <a:rPr lang="en-US" dirty="0" smtClean="0">
                <a:solidFill>
                  <a:schemeClr val="tx1"/>
                </a:solidFill>
                <a:latin typeface="Avenir Light"/>
                <a:cs typeface="Avenir Light"/>
              </a:rPr>
              <a:t>Project #</a:t>
            </a:r>
            <a:r>
              <a:rPr lang="en-US" dirty="0" err="1" smtClean="0">
                <a:solidFill>
                  <a:schemeClr val="tx1"/>
                </a:solidFill>
                <a:latin typeface="Avenir Light"/>
                <a:cs typeface="Avenir Light"/>
              </a:rPr>
              <a:t>uRADMonitor</a:t>
            </a:r>
            <a:endParaRPr lang="en-US" dirty="0" smtClean="0">
              <a:solidFill>
                <a:schemeClr val="tx1"/>
              </a:solidFill>
              <a:latin typeface="Avenir Light"/>
              <a:cs typeface="Avenir Ligh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18166" y="274606"/>
            <a:ext cx="2101769" cy="1738338"/>
          </a:xfrm>
          <a:prstGeom prst="rect">
            <a:avLst/>
          </a:prstGeom>
        </p:spPr>
      </p:pic>
      <p:sp>
        <p:nvSpPr>
          <p:cNvPr id="6" name="TextBox 5"/>
          <p:cNvSpPr txBox="1"/>
          <p:nvPr/>
        </p:nvSpPr>
        <p:spPr>
          <a:xfrm>
            <a:off x="1788127" y="3900099"/>
            <a:ext cx="5380180" cy="369332"/>
          </a:xfrm>
          <a:prstGeom prst="rect">
            <a:avLst/>
          </a:prstGeom>
          <a:noFill/>
        </p:spPr>
        <p:txBody>
          <a:bodyPr wrap="none" rtlCol="0">
            <a:spAutoFit/>
          </a:bodyPr>
          <a:lstStyle/>
          <a:p>
            <a:r>
              <a:rPr lang="en-US" dirty="0">
                <a:latin typeface="Avenir Light"/>
                <a:cs typeface="Avenir Light"/>
              </a:rPr>
              <a:t>https://</a:t>
            </a:r>
            <a:r>
              <a:rPr lang="en-US" dirty="0" err="1">
                <a:latin typeface="Avenir Light"/>
                <a:cs typeface="Avenir Light"/>
              </a:rPr>
              <a:t>github.com</a:t>
            </a:r>
            <a:r>
              <a:rPr lang="en-US" dirty="0">
                <a:latin typeface="Avenir Light"/>
                <a:cs typeface="Avenir Light"/>
              </a:rPr>
              <a:t>/</a:t>
            </a:r>
            <a:r>
              <a:rPr lang="en-US" dirty="0" err="1">
                <a:latin typeface="Avenir Light"/>
                <a:cs typeface="Avenir Light"/>
              </a:rPr>
              <a:t>radhoo</a:t>
            </a:r>
            <a:r>
              <a:rPr lang="en-US" dirty="0">
                <a:latin typeface="Avenir Light"/>
                <a:cs typeface="Avenir Light"/>
              </a:rPr>
              <a:t>/</a:t>
            </a:r>
            <a:r>
              <a:rPr lang="en-US" dirty="0" err="1">
                <a:latin typeface="Avenir Light"/>
                <a:cs typeface="Avenir Light"/>
              </a:rPr>
              <a:t>NasaSpaceAppsTM.git</a:t>
            </a:r>
            <a:endParaRPr lang="en-US" dirty="0" smtClean="0">
              <a:solidFill>
                <a:schemeClr val="tx1"/>
              </a:solidFill>
              <a:latin typeface="Avenir Light"/>
              <a:cs typeface="Avenir Light"/>
            </a:endParaRPr>
          </a:p>
        </p:txBody>
      </p:sp>
    </p:spTree>
    <p:extLst>
      <p:ext uri="{BB962C8B-B14F-4D97-AF65-F5344CB8AC3E}">
        <p14:creationId xmlns:p14="http://schemas.microsoft.com/office/powerpoint/2010/main" val="272676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Hackathon</a:t>
            </a:r>
            <a:r>
              <a:rPr lang="en-US" dirty="0" smtClean="0"/>
              <a:t> Project</a:t>
            </a:r>
            <a:endParaRPr lang="en-US" dirty="0"/>
          </a:p>
        </p:txBody>
      </p:sp>
      <p:pic>
        <p:nvPicPr>
          <p:cNvPr id="4" name="Content Placeholder 3" descr="DSC_7065.JPG"/>
          <p:cNvPicPr>
            <a:picLocks noGrp="1" noChangeAspect="1"/>
          </p:cNvPicPr>
          <p:nvPr>
            <p:ph sz="half" idx="1"/>
          </p:nvPr>
        </p:nvPicPr>
        <p:blipFill>
          <a:blip r:embed="rId2" cstate="print">
            <a:extLst>
              <a:ext uri="{28A0092B-C50C-407E-A947-70E740481C1C}">
                <a14:useLocalDpi xmlns:a14="http://schemas.microsoft.com/office/drawing/2010/main"/>
              </a:ext>
            </a:extLst>
          </a:blip>
          <a:srcRect/>
          <a:stretch>
            <a:fillRect/>
          </a:stretch>
        </p:blipFill>
        <p:spPr/>
      </p:pic>
      <p:sp>
        <p:nvSpPr>
          <p:cNvPr id="5" name="Content Placeholder 4"/>
          <p:cNvSpPr>
            <a:spLocks noGrp="1"/>
          </p:cNvSpPr>
          <p:nvPr>
            <p:ph sz="half" idx="2"/>
          </p:nvPr>
        </p:nvSpPr>
        <p:spPr>
          <a:xfrm>
            <a:off x="4648199" y="1200151"/>
            <a:ext cx="4339069" cy="3394472"/>
          </a:xfrm>
        </p:spPr>
        <p:txBody>
          <a:bodyPr>
            <a:normAutofit/>
          </a:bodyPr>
          <a:lstStyle/>
          <a:p>
            <a:pPr marL="514350" indent="-514350">
              <a:buFont typeface="+mj-lt"/>
              <a:buAutoNum type="arabicPeriod"/>
            </a:pPr>
            <a:r>
              <a:rPr lang="en-US" dirty="0" smtClean="0"/>
              <a:t>Hardware IOT Device based on ESP8266 and ML8511 UV Sensor</a:t>
            </a:r>
          </a:p>
          <a:p>
            <a:pPr marL="514350" indent="-514350">
              <a:buFont typeface="+mj-lt"/>
              <a:buAutoNum type="arabicPeriod"/>
            </a:pPr>
            <a:r>
              <a:rPr lang="en-US" dirty="0" smtClean="0"/>
              <a:t>ESP8266 firmware</a:t>
            </a:r>
          </a:p>
          <a:p>
            <a:pPr marL="514350" indent="-514350">
              <a:buFont typeface="+mj-lt"/>
              <a:buAutoNum type="arabicPeriod"/>
            </a:pPr>
            <a:r>
              <a:rPr lang="en-US" dirty="0" smtClean="0"/>
              <a:t>Android App</a:t>
            </a:r>
          </a:p>
          <a:p>
            <a:pPr marL="514350" indent="-514350">
              <a:buFont typeface="+mj-lt"/>
              <a:buAutoNum type="arabicPeriod"/>
            </a:pPr>
            <a:r>
              <a:rPr lang="en-US" dirty="0" smtClean="0"/>
              <a:t>Backend implementation (</a:t>
            </a:r>
            <a:r>
              <a:rPr lang="en-US" dirty="0" err="1" smtClean="0"/>
              <a:t>uradmonitor.com</a:t>
            </a:r>
            <a:r>
              <a:rPr lang="en-US" dirty="0" smtClean="0"/>
              <a:t>)</a:t>
            </a:r>
          </a:p>
        </p:txBody>
      </p:sp>
    </p:spTree>
    <p:extLst>
      <p:ext uri="{BB962C8B-B14F-4D97-AF65-F5344CB8AC3E}">
        <p14:creationId xmlns:p14="http://schemas.microsoft.com/office/powerpoint/2010/main" val="42383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UV Readings</a:t>
            </a:r>
            <a:endParaRPr lang="en-US" dirty="0"/>
          </a:p>
        </p:txBody>
      </p:sp>
      <p:pic>
        <p:nvPicPr>
          <p:cNvPr id="5" name="Content Placeholder 4" descr="UV_Intensity.png"/>
          <p:cNvPicPr>
            <a:picLocks noGrp="1" noChangeAspect="1"/>
          </p:cNvPicPr>
          <p:nvPr>
            <p:ph sz="half" idx="1"/>
          </p:nvPr>
        </p:nvPicPr>
        <p:blipFill>
          <a:blip r:embed="rId2" cstate="print">
            <a:extLst>
              <a:ext uri="{28A0092B-C50C-407E-A947-70E740481C1C}">
                <a14:useLocalDpi xmlns:a14="http://schemas.microsoft.com/office/drawing/2010/main"/>
              </a:ext>
            </a:extLst>
          </a:blip>
          <a:srcRect t="-8281" b="-8281"/>
          <a:stretch>
            <a:fillRect/>
          </a:stretch>
        </p:blipFill>
        <p:spPr/>
      </p:pic>
      <p:pic>
        <p:nvPicPr>
          <p:cNvPr id="9" name="Content Placeholder 8" descr="Screenshot_2017-04-30-01-33-31.png"/>
          <p:cNvPicPr>
            <a:picLocks noGrp="1" noChangeAspect="1"/>
          </p:cNvPicPr>
          <p:nvPr>
            <p:ph sz="half" idx="2"/>
          </p:nvPr>
        </p:nvPicPr>
        <p:blipFill>
          <a:blip r:embed="rId3" cstate="print">
            <a:extLst>
              <a:ext uri="{28A0092B-C50C-407E-A947-70E740481C1C}">
                <a14:useLocalDpi xmlns:a14="http://schemas.microsoft.com/office/drawing/2010/main"/>
              </a:ext>
            </a:extLst>
          </a:blip>
          <a:srcRect l="-55756" r="-55756"/>
          <a:stretch>
            <a:fillRect/>
          </a:stretch>
        </p:blipFill>
        <p:spPr/>
      </p:pic>
    </p:spTree>
    <p:extLst>
      <p:ext uri="{BB962C8B-B14F-4D97-AF65-F5344CB8AC3E}">
        <p14:creationId xmlns:p14="http://schemas.microsoft.com/office/powerpoint/2010/main" val="372844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Health impact</a:t>
            </a:r>
            <a:endParaRPr lang="en-US" dirty="0"/>
          </a:p>
        </p:txBody>
      </p:sp>
      <p:pic>
        <p:nvPicPr>
          <p:cNvPr id="7" name="Content Placeholder 6" descr="Screen Shot 2017-04-30 at 01.32.05.png"/>
          <p:cNvPicPr>
            <a:picLocks noGrp="1" noChangeAspect="1"/>
          </p:cNvPicPr>
          <p:nvPr>
            <p:ph idx="1"/>
          </p:nvPr>
        </p:nvPicPr>
        <p:blipFill>
          <a:blip r:embed="rId2" cstate="print">
            <a:extLst>
              <a:ext uri="{28A0092B-C50C-407E-A947-70E740481C1C}">
                <a14:useLocalDpi xmlns:a14="http://schemas.microsoft.com/office/drawing/2010/main"/>
              </a:ext>
            </a:extLst>
          </a:blip>
          <a:srcRect t="5470" b="5470"/>
          <a:stretch>
            <a:fillRect/>
          </a:stretch>
        </p:blipFill>
        <p:spPr/>
      </p:pic>
    </p:spTree>
    <p:extLst>
      <p:ext uri="{BB962C8B-B14F-4D97-AF65-F5344CB8AC3E}">
        <p14:creationId xmlns:p14="http://schemas.microsoft.com/office/powerpoint/2010/main" val="40732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 for watching!</a:t>
            </a:r>
            <a:endParaRPr lang="en-US" dirty="0"/>
          </a:p>
        </p:txBody>
      </p:sp>
      <p:sp>
        <p:nvSpPr>
          <p:cNvPr id="5" name="Subtitle 4"/>
          <p:cNvSpPr>
            <a:spLocks noGrp="1"/>
          </p:cNvSpPr>
          <p:nvPr>
            <p:ph type="subTitle" idx="1"/>
          </p:nvPr>
        </p:nvSpPr>
        <p:spPr/>
        <p:txBody>
          <a:bodyPr/>
          <a:lstStyle/>
          <a:p>
            <a:r>
              <a:rPr lang="en-US" dirty="0" err="1" smtClean="0"/>
              <a:t>Radu</a:t>
            </a:r>
            <a:r>
              <a:rPr lang="en-US" dirty="0" smtClean="0"/>
              <a:t> </a:t>
            </a:r>
            <a:r>
              <a:rPr lang="en-US" dirty="0" err="1" smtClean="0"/>
              <a:t>Motisan</a:t>
            </a:r>
            <a:endParaRPr lang="en-US" dirty="0" smtClean="0"/>
          </a:p>
          <a:p>
            <a:r>
              <a:rPr lang="en-US" dirty="0" err="1" smtClean="0"/>
              <a:t>radu@uradmonitor.com</a:t>
            </a:r>
            <a:endParaRPr lang="en-US" dirty="0"/>
          </a:p>
        </p:txBody>
      </p:sp>
    </p:spTree>
    <p:extLst>
      <p:ext uri="{BB962C8B-B14F-4D97-AF65-F5344CB8AC3E}">
        <p14:creationId xmlns:p14="http://schemas.microsoft.com/office/powerpoint/2010/main" val="5807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Hackaday</a:t>
            </a:r>
            <a:r>
              <a:rPr lang="en-US" dirty="0" smtClean="0"/>
              <a:t> Prize 2015 Finalist</a:t>
            </a:r>
            <a:br>
              <a:rPr lang="en-US" dirty="0" smtClean="0"/>
            </a:br>
            <a:r>
              <a:rPr lang="en-US" sz="2200" dirty="0" smtClean="0"/>
              <a:t>1/10 chances for a trip to space</a:t>
            </a:r>
            <a:endParaRPr lang="en-US" sz="2200" dirty="0"/>
          </a:p>
        </p:txBody>
      </p:sp>
      <p:pic>
        <p:nvPicPr>
          <p:cNvPr id="4" name="Content Placeholder 3" descr="hackaday_conf_group_photo.jpg"/>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p:pic>
      <p:sp>
        <p:nvSpPr>
          <p:cNvPr id="5" name="TextBox 4"/>
          <p:cNvSpPr txBox="1"/>
          <p:nvPr/>
        </p:nvSpPr>
        <p:spPr>
          <a:xfrm>
            <a:off x="457200" y="4771283"/>
            <a:ext cx="3711272" cy="307777"/>
          </a:xfrm>
          <a:prstGeom prst="rect">
            <a:avLst/>
          </a:prstGeom>
          <a:noFill/>
        </p:spPr>
        <p:txBody>
          <a:bodyPr wrap="none" rtlCol="0">
            <a:spAutoFit/>
          </a:bodyPr>
          <a:lstStyle/>
          <a:p>
            <a:r>
              <a:rPr lang="en-US" sz="1400" dirty="0" smtClean="0">
                <a:latin typeface="Arial Narrow"/>
                <a:cs typeface="Arial Narrow"/>
              </a:rPr>
              <a:t>http://</a:t>
            </a:r>
            <a:r>
              <a:rPr lang="en-US" sz="1400" dirty="0" err="1" smtClean="0">
                <a:latin typeface="Arial Narrow"/>
                <a:cs typeface="Arial Narrow"/>
              </a:rPr>
              <a:t>www.uradmonitor.com</a:t>
            </a:r>
            <a:r>
              <a:rPr lang="en-US" sz="1400" dirty="0" smtClean="0">
                <a:latin typeface="Arial Narrow"/>
                <a:cs typeface="Arial Narrow"/>
              </a:rPr>
              <a:t>/tag/hackaday-prize-2015/</a:t>
            </a:r>
            <a:endParaRPr lang="en-US" sz="1400" dirty="0">
              <a:latin typeface="Arial Narrow"/>
              <a:cs typeface="Arial Narrow"/>
            </a:endParaRPr>
          </a:p>
        </p:txBody>
      </p:sp>
    </p:spTree>
    <p:extLst>
      <p:ext uri="{BB962C8B-B14F-4D97-AF65-F5344CB8AC3E}">
        <p14:creationId xmlns:p14="http://schemas.microsoft.com/office/powerpoint/2010/main" val="56196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5948" y="1597819"/>
            <a:ext cx="3912176" cy="1102519"/>
          </a:xfrm>
        </p:spPr>
        <p:txBody>
          <a:bodyPr>
            <a:normAutofit fontScale="90000"/>
          </a:bodyPr>
          <a:lstStyle/>
          <a:p>
            <a:r>
              <a:rPr lang="en-US" b="1" dirty="0" smtClean="0"/>
              <a:t>Warning</a:t>
            </a:r>
            <a:r>
              <a:rPr lang="en-US" b="1" dirty="0"/>
              <a:t>! Danger Ahead!</a:t>
            </a:r>
            <a:endParaRPr lang="en-US" dirty="0"/>
          </a:p>
        </p:txBody>
      </p:sp>
      <p:sp>
        <p:nvSpPr>
          <p:cNvPr id="3" name="Subtitle 2"/>
          <p:cNvSpPr>
            <a:spLocks noGrp="1"/>
          </p:cNvSpPr>
          <p:nvPr>
            <p:ph type="subTitle" idx="1"/>
          </p:nvPr>
        </p:nvSpPr>
        <p:spPr>
          <a:xfrm>
            <a:off x="508000" y="2914650"/>
            <a:ext cx="8110124" cy="1865254"/>
          </a:xfrm>
        </p:spPr>
        <p:txBody>
          <a:bodyPr>
            <a:normAutofit fontScale="92500" lnSpcReduction="10000"/>
          </a:bodyPr>
          <a:lstStyle/>
          <a:p>
            <a:r>
              <a:rPr lang="en-US" dirty="0"/>
              <a:t>Challenges in this category will ask you to analyze NASA data to assist in monitoring natural disasters and phenomena associated with health risks, and to assess their impacts on life and property.</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16000" y="414338"/>
            <a:ext cx="3048000" cy="2286000"/>
          </a:xfrm>
          <a:prstGeom prst="rect">
            <a:avLst/>
          </a:prstGeom>
        </p:spPr>
      </p:pic>
    </p:spTree>
    <p:extLst>
      <p:ext uri="{BB962C8B-B14F-4D97-AF65-F5344CB8AC3E}">
        <p14:creationId xmlns:p14="http://schemas.microsoft.com/office/powerpoint/2010/main" val="203319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5053671"/>
              </p:ext>
            </p:extLst>
          </p:nvPr>
        </p:nvGraphicFramePr>
        <p:xfrm>
          <a:off x="0" y="0"/>
          <a:ext cx="9144000" cy="5046585"/>
        </p:xfrm>
        <a:graphic>
          <a:graphicData uri="http://schemas.openxmlformats.org/drawingml/2006/table">
            <a:tbl>
              <a:tblPr firstRow="1" bandRow="1">
                <a:tableStyleId>{2D5ABB26-0587-4C30-8999-92F81FD0307C}</a:tableStyleId>
              </a:tblPr>
              <a:tblGrid>
                <a:gridCol w="3048000"/>
                <a:gridCol w="3048000"/>
                <a:gridCol w="3048000"/>
              </a:tblGrid>
              <a:tr h="2059545">
                <a:tc>
                  <a:txBody>
                    <a:bodyPr/>
                    <a:lstStyle/>
                    <a:p>
                      <a:endParaRPr lang="en-US" dirty="0"/>
                    </a:p>
                  </a:txBody>
                  <a:tcPr/>
                </a:tc>
                <a:tc>
                  <a:txBody>
                    <a:bodyPr/>
                    <a:lstStyle/>
                    <a:p>
                      <a:endParaRPr lang="en-US" dirty="0"/>
                    </a:p>
                  </a:txBody>
                  <a:tcPr/>
                </a:tc>
                <a:tc>
                  <a:txBody>
                    <a:bodyPr/>
                    <a:lstStyle/>
                    <a:p>
                      <a:endParaRPr lang="en-US" dirty="0"/>
                    </a:p>
                  </a:txBody>
                  <a:tcPr/>
                </a:tc>
              </a:tr>
              <a:tr h="2859134">
                <a:tc>
                  <a:txBody>
                    <a:bodyPr/>
                    <a:lstStyle/>
                    <a:p>
                      <a:r>
                        <a:rPr lang="en-US" sz="3200" dirty="0" smtClean="0"/>
                        <a:t>And YOU</a:t>
                      </a:r>
                      <a:r>
                        <a:rPr lang="en-US" sz="3200" baseline="0" dirty="0" smtClean="0"/>
                        <a:t> can Help Fight Fires!</a:t>
                      </a:r>
                    </a:p>
                    <a:p>
                      <a:endParaRPr lang="en-US" sz="1800" baseline="0" dirty="0" smtClean="0"/>
                    </a:p>
                    <a:p>
                      <a:r>
                        <a:rPr lang="en-US" sz="1800" dirty="0" smtClean="0"/>
                        <a:t>Build a fire-monitoring and crowdsourcing tool that will allow local fire managers to respond to wildfires</a:t>
                      </a:r>
                    </a:p>
                    <a:p>
                      <a:endParaRPr lang="en-US" dirty="0"/>
                    </a:p>
                  </a:txBody>
                  <a:tcPr/>
                </a:tc>
                <a:tc>
                  <a:txBody>
                    <a:bodyPr/>
                    <a:lstStyle/>
                    <a:p>
                      <a:r>
                        <a:rPr lang="en-US" sz="3000" dirty="0" smtClean="0"/>
                        <a:t>Mayday, Mayday, Mayday!</a:t>
                      </a:r>
                    </a:p>
                    <a:p>
                      <a:endParaRPr lang="en-US" sz="1800" dirty="0" smtClean="0"/>
                    </a:p>
                    <a:p>
                      <a:r>
                        <a:rPr lang="en-US" sz="1800" dirty="0" smtClean="0"/>
                        <a:t>Calculate and visualize the radiation exposure for an actual or hypothetical polar, or near-polar flight!</a:t>
                      </a:r>
                    </a:p>
                    <a:p>
                      <a:endParaRPr lang="en-US" dirty="0"/>
                    </a:p>
                  </a:txBody>
                  <a:tcPr/>
                </a:tc>
                <a:tc>
                  <a:txBody>
                    <a:bodyPr/>
                    <a:lstStyle/>
                    <a:p>
                      <a:r>
                        <a:rPr lang="en-US" sz="3200" dirty="0" smtClean="0"/>
                        <a:t>Live Smart</a:t>
                      </a:r>
                    </a:p>
                    <a:p>
                      <a:endParaRPr lang="en-US" sz="3200" dirty="0" smtClean="0"/>
                    </a:p>
                    <a:p>
                      <a:r>
                        <a:rPr lang="en-US" sz="1800" dirty="0" smtClean="0"/>
                        <a:t>Evaluate environmental, social, and economic data to design tools and plan blueprints for smart and connected rural and urban settlements.</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647" y="257443"/>
            <a:ext cx="2926080" cy="1647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04777" y="257443"/>
            <a:ext cx="2926079" cy="16476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190868" y="257443"/>
            <a:ext cx="2823039" cy="1647695"/>
          </a:xfrm>
          <a:prstGeom prst="rect">
            <a:avLst/>
          </a:prstGeom>
        </p:spPr>
      </p:pic>
    </p:spTree>
    <p:extLst>
      <p:ext uri="{BB962C8B-B14F-4D97-AF65-F5344CB8AC3E}">
        <p14:creationId xmlns:p14="http://schemas.microsoft.com/office/powerpoint/2010/main" val="322716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uRADMonitor</a:t>
            </a:r>
            <a:r>
              <a:rPr lang="en-US" dirty="0" smtClean="0"/>
              <a:t> network</a:t>
            </a:r>
            <a:endParaRPr lang="en-US" dirty="0"/>
          </a:p>
        </p:txBody>
      </p:sp>
      <p:sp>
        <p:nvSpPr>
          <p:cNvPr id="3" name="Content Placeholder 2"/>
          <p:cNvSpPr>
            <a:spLocks noGrp="1"/>
          </p:cNvSpPr>
          <p:nvPr>
            <p:ph idx="1"/>
          </p:nvPr>
        </p:nvSpPr>
        <p:spPr>
          <a:xfrm>
            <a:off x="134937" y="2967903"/>
            <a:ext cx="8866187" cy="2069377"/>
          </a:xfrm>
        </p:spPr>
        <p:txBody>
          <a:bodyPr>
            <a:normAutofit fontScale="92500"/>
          </a:bodyPr>
          <a:lstStyle/>
          <a:p>
            <a:pPr marL="0" indent="0" algn="just">
              <a:buNone/>
            </a:pPr>
            <a:r>
              <a:rPr lang="en-US" dirty="0" err="1" smtClean="0"/>
              <a:t>uRADMonitor</a:t>
            </a:r>
            <a:r>
              <a:rPr lang="en-US" dirty="0" smtClean="0"/>
              <a:t> is a global network of IOT hardware devices of proprietary design, equipped with advanced sensors to assert the quality of the environment in real time. There +600 units in more than 40 countries.</a:t>
            </a:r>
            <a:endParaRPr lang="en-US" dirty="0"/>
          </a:p>
        </p:txBody>
      </p:sp>
      <p:pic>
        <p:nvPicPr>
          <p:cNvPr id="4" name="Picture 3" descr="devic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1063229"/>
            <a:ext cx="9144000" cy="1610916"/>
          </a:xfrm>
          <a:prstGeom prst="rect">
            <a:avLst/>
          </a:prstGeom>
        </p:spPr>
      </p:pic>
    </p:spTree>
    <p:extLst>
      <p:ext uri="{BB962C8B-B14F-4D97-AF65-F5344CB8AC3E}">
        <p14:creationId xmlns:p14="http://schemas.microsoft.com/office/powerpoint/2010/main" val="321358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Integrated PM2.5 and CO2 sensors detect fires accurately. The </a:t>
            </a:r>
            <a:r>
              <a:rPr lang="en-US" dirty="0" err="1" smtClean="0"/>
              <a:t>LoraWAN</a:t>
            </a:r>
            <a:r>
              <a:rPr lang="en-US" dirty="0" smtClean="0"/>
              <a:t> (+15km radio range) based connectivity and low power consumption permits remote deployments.</a:t>
            </a:r>
          </a:p>
          <a:p>
            <a:r>
              <a:rPr lang="en-US" dirty="0" smtClean="0"/>
              <a:t>Integrated </a:t>
            </a:r>
            <a:r>
              <a:rPr lang="en-US" dirty="0" err="1" smtClean="0"/>
              <a:t>Ionising</a:t>
            </a:r>
            <a:r>
              <a:rPr lang="en-US" dirty="0" smtClean="0"/>
              <a:t> Radiation sensors to map background radiation levels both from Terrestrial and Cosmic sources</a:t>
            </a:r>
          </a:p>
          <a:p>
            <a:r>
              <a:rPr lang="en-US" dirty="0" smtClean="0"/>
              <a:t>Interconnected IOT topology at its core for Smart Cities, Smart homes, a complete Live Smart solution.</a:t>
            </a:r>
            <a:endParaRPr lang="en-US" dirty="0"/>
          </a:p>
        </p:txBody>
      </p:sp>
    </p:spTree>
    <p:extLst>
      <p:ext uri="{BB962C8B-B14F-4D97-AF65-F5344CB8AC3E}">
        <p14:creationId xmlns:p14="http://schemas.microsoft.com/office/powerpoint/2010/main" val="11437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4-30 at 02.23.3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954087"/>
            <a:ext cx="9144000" cy="3939964"/>
          </a:xfrm>
          <a:prstGeom prst="rect">
            <a:avLst/>
          </a:prstGeom>
        </p:spPr>
      </p:pic>
      <p:sp>
        <p:nvSpPr>
          <p:cNvPr id="7" name="Title 6"/>
          <p:cNvSpPr>
            <a:spLocks noGrp="1"/>
          </p:cNvSpPr>
          <p:nvPr>
            <p:ph type="title"/>
          </p:nvPr>
        </p:nvSpPr>
        <p:spPr/>
        <p:txBody>
          <a:bodyPr>
            <a:normAutofit fontScale="90000"/>
          </a:bodyPr>
          <a:lstStyle/>
          <a:p>
            <a:r>
              <a:rPr lang="en-US" dirty="0" smtClean="0"/>
              <a:t>Worldwide Background Radiation map</a:t>
            </a:r>
            <a:endParaRPr lang="en-US" dirty="0"/>
          </a:p>
        </p:txBody>
      </p:sp>
      <p:sp>
        <p:nvSpPr>
          <p:cNvPr id="8" name="TextBox 7"/>
          <p:cNvSpPr txBox="1"/>
          <p:nvPr/>
        </p:nvSpPr>
        <p:spPr>
          <a:xfrm>
            <a:off x="0" y="4886959"/>
            <a:ext cx="1482284" cy="246221"/>
          </a:xfrm>
          <a:prstGeom prst="rect">
            <a:avLst/>
          </a:prstGeom>
          <a:noFill/>
        </p:spPr>
        <p:txBody>
          <a:bodyPr wrap="none" rtlCol="0">
            <a:spAutoFit/>
          </a:bodyPr>
          <a:lstStyle/>
          <a:p>
            <a:r>
              <a:rPr lang="en-US" sz="1000" dirty="0" smtClean="0">
                <a:latin typeface="Arial Narrow"/>
                <a:cs typeface="Arial Narrow"/>
              </a:rPr>
              <a:t>http://</a:t>
            </a:r>
            <a:r>
              <a:rPr lang="en-US" sz="1000" dirty="0" err="1" smtClean="0">
                <a:latin typeface="Arial Narrow"/>
                <a:cs typeface="Arial Narrow"/>
              </a:rPr>
              <a:t>www.uradmonitor.com</a:t>
            </a:r>
            <a:endParaRPr lang="en-US" sz="1000" dirty="0">
              <a:latin typeface="Arial Narrow"/>
              <a:cs typeface="Arial Narrow"/>
            </a:endParaRPr>
          </a:p>
        </p:txBody>
      </p:sp>
    </p:spTree>
    <p:extLst>
      <p:ext uri="{BB962C8B-B14F-4D97-AF65-F5344CB8AC3E}">
        <p14:creationId xmlns:p14="http://schemas.microsoft.com/office/powerpoint/2010/main" val="49220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3772" y="954087"/>
            <a:ext cx="9016456" cy="3939964"/>
          </a:xfrm>
          <a:prstGeom prst="rect">
            <a:avLst/>
          </a:prstGeom>
        </p:spPr>
      </p:pic>
      <p:sp>
        <p:nvSpPr>
          <p:cNvPr id="7" name="Title 6"/>
          <p:cNvSpPr>
            <a:spLocks noGrp="1"/>
          </p:cNvSpPr>
          <p:nvPr>
            <p:ph type="title"/>
          </p:nvPr>
        </p:nvSpPr>
        <p:spPr/>
        <p:txBody>
          <a:bodyPr>
            <a:normAutofit/>
          </a:bodyPr>
          <a:lstStyle/>
          <a:p>
            <a:r>
              <a:rPr lang="en-US" dirty="0" smtClean="0"/>
              <a:t>Worldwide PM2.5 map</a:t>
            </a:r>
            <a:endParaRPr lang="en-US" dirty="0"/>
          </a:p>
        </p:txBody>
      </p:sp>
      <p:sp>
        <p:nvSpPr>
          <p:cNvPr id="6" name="TextBox 5"/>
          <p:cNvSpPr txBox="1"/>
          <p:nvPr/>
        </p:nvSpPr>
        <p:spPr>
          <a:xfrm>
            <a:off x="0" y="4886959"/>
            <a:ext cx="1482284" cy="246221"/>
          </a:xfrm>
          <a:prstGeom prst="rect">
            <a:avLst/>
          </a:prstGeom>
          <a:noFill/>
        </p:spPr>
        <p:txBody>
          <a:bodyPr wrap="none" rtlCol="0">
            <a:spAutoFit/>
          </a:bodyPr>
          <a:lstStyle/>
          <a:p>
            <a:r>
              <a:rPr lang="en-US" sz="1000" dirty="0" smtClean="0">
                <a:latin typeface="Arial Narrow"/>
                <a:cs typeface="Arial Narrow"/>
              </a:rPr>
              <a:t>http://</a:t>
            </a:r>
            <a:r>
              <a:rPr lang="en-US" sz="1000" dirty="0" err="1" smtClean="0">
                <a:latin typeface="Arial Narrow"/>
                <a:cs typeface="Arial Narrow"/>
              </a:rPr>
              <a:t>www.uradmonitor.com</a:t>
            </a:r>
            <a:endParaRPr lang="en-US" sz="1000" dirty="0">
              <a:latin typeface="Arial Narrow"/>
              <a:cs typeface="Arial Narrow"/>
            </a:endParaRPr>
          </a:p>
        </p:txBody>
      </p:sp>
    </p:spTree>
    <p:extLst>
      <p:ext uri="{BB962C8B-B14F-4D97-AF65-F5344CB8AC3E}">
        <p14:creationId xmlns:p14="http://schemas.microsoft.com/office/powerpoint/2010/main" val="234777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15037962"/>
              </p:ext>
            </p:extLst>
          </p:nvPr>
        </p:nvGraphicFramePr>
        <p:xfrm>
          <a:off x="238131" y="195616"/>
          <a:ext cx="8663484" cy="4941507"/>
        </p:xfrm>
        <a:graphic>
          <a:graphicData uri="http://schemas.openxmlformats.org/drawingml/2006/table">
            <a:tbl>
              <a:tblPr firstRow="1" bandRow="1">
                <a:tableStyleId>{2D5ABB26-0587-4C30-8999-92F81FD0307C}</a:tableStyleId>
              </a:tblPr>
              <a:tblGrid>
                <a:gridCol w="4592554"/>
                <a:gridCol w="4070930"/>
              </a:tblGrid>
              <a:tr h="2534543">
                <a:tc>
                  <a:txBody>
                    <a:bodyPr/>
                    <a:lstStyle/>
                    <a:p>
                      <a:endParaRPr lang="en-US" sz="1400" dirty="0"/>
                    </a:p>
                  </a:txBody>
                  <a:tcPr marT="34290" marB="34290"/>
                </a:tc>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000" b="1" i="0" u="none" strike="noStrike" kern="1200" cap="none" spc="0" normalizeH="0" baseline="0" noProof="0" dirty="0" smtClean="0">
                          <a:ln>
                            <a:noFill/>
                          </a:ln>
                          <a:solidFill>
                            <a:prstClr val="black"/>
                          </a:solidFill>
                          <a:effectLst/>
                          <a:uLnTx/>
                          <a:uFillTx/>
                          <a:latin typeface="Calibri"/>
                          <a:ea typeface="+mj-ea"/>
                          <a:cs typeface="Calibri"/>
                        </a:rPr>
                        <a:t>The Earth and Us</a:t>
                      </a:r>
                      <a:endParaRPr kumimoji="0" lang="en-US" sz="3000" b="0" i="0" u="none" strike="noStrike" kern="1200" cap="none" spc="0" normalizeH="0" baseline="0" noProof="0" dirty="0" smtClean="0">
                        <a:ln>
                          <a:noFill/>
                        </a:ln>
                        <a:solidFill>
                          <a:prstClr val="black">
                            <a:tint val="75000"/>
                          </a:prstClr>
                        </a:solidFill>
                        <a:effectLst/>
                        <a:uLnTx/>
                        <a:uFillTx/>
                        <a:latin typeface="Calibri"/>
                        <a:ea typeface="+mn-ea"/>
                        <a:cs typeface="Calibri"/>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smtClean="0">
                          <a:ln>
                            <a:noFill/>
                          </a:ln>
                          <a:solidFill>
                            <a:srgbClr val="000000"/>
                          </a:solidFill>
                          <a:effectLst/>
                          <a:uLnTx/>
                          <a:uFillTx/>
                          <a:latin typeface="Calibri"/>
                          <a:ea typeface="+mn-ea"/>
                          <a:cs typeface="Calibri"/>
                        </a:rPr>
                        <a:t>Challenges in this category will ask you to combine NASA Earth Science data with sociological and economic information to generate new understanding and perspectives on human-environment interactions.</a:t>
                      </a:r>
                    </a:p>
                    <a:p>
                      <a:endParaRPr lang="en-US" sz="1400" dirty="0">
                        <a:latin typeface="Calibri"/>
                        <a:cs typeface="Calibri"/>
                      </a:endParaRPr>
                    </a:p>
                  </a:txBody>
                  <a:tcPr marT="34290" marB="34290"/>
                </a:tc>
              </a:tr>
              <a:tr h="2406964">
                <a:tc>
                  <a:txBody>
                    <a:bodyPr/>
                    <a:lstStyle/>
                    <a:p>
                      <a:endParaRPr lang="en-US" sz="1400" dirty="0"/>
                    </a:p>
                  </a:txBody>
                  <a:tcPr marT="34290" marB="34290"/>
                </a:tc>
                <a:tc>
                  <a:txBody>
                    <a:bodyPr/>
                    <a:lstStyle/>
                    <a:p>
                      <a:endParaRPr lang="en-US" sz="1400" kern="1200" dirty="0" smtClean="0">
                        <a:solidFill>
                          <a:schemeClr val="tx1"/>
                        </a:solidFill>
                        <a:latin typeface="Calibri"/>
                        <a:ea typeface="+mn-ea"/>
                        <a:cs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smtClean="0">
                          <a:ln>
                            <a:noFill/>
                          </a:ln>
                          <a:solidFill>
                            <a:srgbClr val="3C3C3C"/>
                          </a:solidFill>
                          <a:effectLst/>
                          <a:uLnTx/>
                          <a:uFillTx/>
                          <a:latin typeface="Calibri"/>
                          <a:ea typeface="+mn-ea"/>
                          <a:cs typeface="Calibri"/>
                        </a:rPr>
                        <a:t>Let’s go on the Beach</a:t>
                      </a:r>
                      <a:endParaRPr lang="en-US" sz="3000" kern="1200" dirty="0" smtClean="0">
                        <a:solidFill>
                          <a:schemeClr val="tx1"/>
                        </a:solidFill>
                        <a:latin typeface="Calibri"/>
                        <a:ea typeface="+mn-ea"/>
                        <a:cs typeface="Calibri"/>
                      </a:endParaRPr>
                    </a:p>
                    <a:p>
                      <a:r>
                        <a:rPr lang="en-US" sz="1800" kern="1200" dirty="0" smtClean="0">
                          <a:solidFill>
                            <a:schemeClr val="tx1"/>
                          </a:solidFill>
                          <a:latin typeface="Calibri"/>
                          <a:ea typeface="+mn-ea"/>
                          <a:cs typeface="Calibri"/>
                        </a:rPr>
                        <a:t>Build a tool for beach-goers to monitor for hazards and to alert them of precautionary measures for protection on their swim- and surf-filled adventures!</a:t>
                      </a:r>
                      <a:endParaRPr lang="en-US" sz="1800" dirty="0">
                        <a:latin typeface="Calibri"/>
                        <a:cs typeface="Calibri"/>
                      </a:endParaRPr>
                    </a:p>
                  </a:txBody>
                  <a:tcPr marT="34290" marB="34290"/>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83966" y="425255"/>
            <a:ext cx="2438152" cy="182861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4994" y="3053355"/>
            <a:ext cx="3281178" cy="1847654"/>
          </a:xfrm>
          <a:prstGeom prst="rect">
            <a:avLst/>
          </a:prstGeom>
        </p:spPr>
      </p:pic>
    </p:spTree>
    <p:extLst>
      <p:ext uri="{BB962C8B-B14F-4D97-AF65-F5344CB8AC3E}">
        <p14:creationId xmlns:p14="http://schemas.microsoft.com/office/powerpoint/2010/main" val="164918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TotalTime>
  <Words>374</Words>
  <Application>Microsoft Macintosh PowerPoint</Application>
  <PresentationFormat>On-screen Show (16:9)</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NASA SPACE APPS CHALLENGE 2017</vt:lpstr>
      <vt:lpstr>Hackaday Prize 2015 Finalist 1/10 chances for a trip to space</vt:lpstr>
      <vt:lpstr>Warning! Danger Ahead!</vt:lpstr>
      <vt:lpstr>PowerPoint Presentation</vt:lpstr>
      <vt:lpstr>The uRADMonitor network</vt:lpstr>
      <vt:lpstr>Solving the challenges</vt:lpstr>
      <vt:lpstr>Worldwide Background Radiation map</vt:lpstr>
      <vt:lpstr>Worldwide PM2.5 map</vt:lpstr>
      <vt:lpstr>PowerPoint Presentation</vt:lpstr>
      <vt:lpstr>Hackathon Project</vt:lpstr>
      <vt:lpstr>UV Readings</vt:lpstr>
      <vt:lpstr>Health impact</vt:lpstr>
      <vt:lpstr>Thanks for watching!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SPACE APPS CHALLENGE 2017</dc:title>
  <dc:creator>Me</dc:creator>
  <cp:lastModifiedBy>Me</cp:lastModifiedBy>
  <cp:revision>11</cp:revision>
  <dcterms:created xsi:type="dcterms:W3CDTF">2017-04-29T22:47:55Z</dcterms:created>
  <dcterms:modified xsi:type="dcterms:W3CDTF">2017-04-29T23:52:00Z</dcterms:modified>
</cp:coreProperties>
</file>