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79" r:id="rId65"/>
    <p:sldId id="489" r:id="rId66"/>
    <p:sldId id="380" r:id="rId67"/>
    <p:sldId id="491" r:id="rId68"/>
    <p:sldId id="492"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493" r:id="rId87"/>
    <p:sldId id="494" r:id="rId88"/>
    <p:sldId id="495" r:id="rId89"/>
    <p:sldId id="331" r:id="rId90"/>
    <p:sldId id="332" r:id="rId91"/>
    <p:sldId id="333"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 id="346" r:id="rId105"/>
    <p:sldId id="347" r:id="rId106"/>
    <p:sldId id="348" r:id="rId107"/>
    <p:sldId id="349" r:id="rId108"/>
    <p:sldId id="350" r:id="rId109"/>
    <p:sldId id="351" r:id="rId110"/>
    <p:sldId id="446" r:id="rId111"/>
    <p:sldId id="354" r:id="rId112"/>
    <p:sldId id="447" r:id="rId113"/>
    <p:sldId id="352" r:id="rId114"/>
    <p:sldId id="353" r:id="rId115"/>
    <p:sldId id="355" r:id="rId116"/>
    <p:sldId id="356" r:id="rId117"/>
    <p:sldId id="357" r:id="rId118"/>
    <p:sldId id="358" r:id="rId119"/>
    <p:sldId id="359" r:id="rId120"/>
    <p:sldId id="360" r:id="rId121"/>
    <p:sldId id="361" r:id="rId122"/>
    <p:sldId id="362" r:id="rId123"/>
    <p:sldId id="363" r:id="rId124"/>
    <p:sldId id="486" r:id="rId125"/>
    <p:sldId id="487" r:id="rId126"/>
    <p:sldId id="364" r:id="rId127"/>
    <p:sldId id="365" r:id="rId128"/>
    <p:sldId id="366" r:id="rId129"/>
    <p:sldId id="367" r:id="rId130"/>
    <p:sldId id="368" r:id="rId131"/>
    <p:sldId id="475" r:id="rId132"/>
    <p:sldId id="476" r:id="rId133"/>
    <p:sldId id="370" r:id="rId134"/>
    <p:sldId id="504" r:id="rId135"/>
    <p:sldId id="371" r:id="rId136"/>
    <p:sldId id="601" r:id="rId137"/>
    <p:sldId id="602" r:id="rId138"/>
    <p:sldId id="604" r:id="rId139"/>
    <p:sldId id="605" r:id="rId140"/>
    <p:sldId id="372" r:id="rId141"/>
    <p:sldId id="373" r:id="rId142"/>
    <p:sldId id="374" r:id="rId143"/>
    <p:sldId id="375" r:id="rId144"/>
    <p:sldId id="376" r:id="rId145"/>
    <p:sldId id="505" r:id="rId146"/>
    <p:sldId id="517" r:id="rId147"/>
    <p:sldId id="506" r:id="rId148"/>
    <p:sldId id="507" r:id="rId149"/>
    <p:sldId id="518" r:id="rId150"/>
    <p:sldId id="519" r:id="rId151"/>
    <p:sldId id="508" r:id="rId152"/>
    <p:sldId id="590" r:id="rId153"/>
    <p:sldId id="591" r:id="rId154"/>
    <p:sldId id="592" r:id="rId155"/>
    <p:sldId id="593" r:id="rId156"/>
    <p:sldId id="594" r:id="rId157"/>
    <p:sldId id="595" r:id="rId158"/>
    <p:sldId id="596" r:id="rId159"/>
    <p:sldId id="597" r:id="rId160"/>
    <p:sldId id="598" r:id="rId161"/>
    <p:sldId id="600" r:id="rId162"/>
    <p:sldId id="599" r:id="rId163"/>
    <p:sldId id="509" r:id="rId164"/>
    <p:sldId id="510" r:id="rId165"/>
    <p:sldId id="606" r:id="rId166"/>
    <p:sldId id="607" r:id="rId167"/>
    <p:sldId id="511" r:id="rId168"/>
    <p:sldId id="512" r:id="rId169"/>
    <p:sldId id="608" r:id="rId170"/>
    <p:sldId id="609" r:id="rId171"/>
    <p:sldId id="513" r:id="rId172"/>
    <p:sldId id="610" r:id="rId173"/>
    <p:sldId id="611" r:id="rId174"/>
    <p:sldId id="514" r:id="rId175"/>
    <p:sldId id="515" r:id="rId176"/>
    <p:sldId id="516" r:id="rId177"/>
    <p:sldId id="377" r:id="rId178"/>
    <p:sldId id="497" r:id="rId179"/>
    <p:sldId id="499" r:id="rId180"/>
    <p:sldId id="498" r:id="rId181"/>
    <p:sldId id="500" r:id="rId182"/>
    <p:sldId id="501" r:id="rId183"/>
    <p:sldId id="502" r:id="rId184"/>
    <p:sldId id="503" r:id="rId185"/>
    <p:sldId id="496" r:id="rId186"/>
    <p:sldId id="378" r:id="rId187"/>
  </p:sldIdLst>
  <p:sldSz cx="9144000" cy="51435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3.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Master" Target="slideMasters/slideMaster5.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0" Type="http://schemas.openxmlformats.org/officeDocument/2006/relationships/tableStyles" Target="tableStyles.xml"/><Relationship Id="rId19" Type="http://schemas.openxmlformats.org/officeDocument/2006/relationships/slide" Target="slides/slide13.xml"/><Relationship Id="rId189" Type="http://schemas.openxmlformats.org/officeDocument/2006/relationships/viewProps" Target="viewProps.xml"/><Relationship Id="rId188" Type="http://schemas.openxmlformats.org/officeDocument/2006/relationships/presProps" Target="presProps.xml"/><Relationship Id="rId187" Type="http://schemas.openxmlformats.org/officeDocument/2006/relationships/slide" Target="slides/slide181.xml"/><Relationship Id="rId186" Type="http://schemas.openxmlformats.org/officeDocument/2006/relationships/slide" Target="slides/slide180.xml"/><Relationship Id="rId185" Type="http://schemas.openxmlformats.org/officeDocument/2006/relationships/slide" Target="slides/slide179.xml"/><Relationship Id="rId184" Type="http://schemas.openxmlformats.org/officeDocument/2006/relationships/slide" Target="slides/slide178.xml"/><Relationship Id="rId183" Type="http://schemas.openxmlformats.org/officeDocument/2006/relationships/slide" Target="slides/slide177.xml"/><Relationship Id="rId182" Type="http://schemas.openxmlformats.org/officeDocument/2006/relationships/slide" Target="slides/slide176.xml"/><Relationship Id="rId181" Type="http://schemas.openxmlformats.org/officeDocument/2006/relationships/slide" Target="slides/slide175.xml"/><Relationship Id="rId180" Type="http://schemas.openxmlformats.org/officeDocument/2006/relationships/slide" Target="slides/slide174.xml"/><Relationship Id="rId18" Type="http://schemas.openxmlformats.org/officeDocument/2006/relationships/slide" Target="slides/slide12.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176" Type="http://schemas.openxmlformats.org/officeDocument/2006/relationships/slide" Target="slides/slide170.xml"/><Relationship Id="rId175" Type="http://schemas.openxmlformats.org/officeDocument/2006/relationships/slide" Target="slides/slide169.xml"/><Relationship Id="rId174" Type="http://schemas.openxmlformats.org/officeDocument/2006/relationships/slide" Target="slides/slide168.xml"/><Relationship Id="rId173" Type="http://schemas.openxmlformats.org/officeDocument/2006/relationships/slide" Target="slides/slide167.xml"/><Relationship Id="rId172" Type="http://schemas.openxmlformats.org/officeDocument/2006/relationships/slide" Target="slides/slide166.xml"/><Relationship Id="rId171" Type="http://schemas.openxmlformats.org/officeDocument/2006/relationships/slide" Target="slides/slide165.xml"/><Relationship Id="rId170" Type="http://schemas.openxmlformats.org/officeDocument/2006/relationships/slide" Target="slides/slide164.xml"/><Relationship Id="rId17" Type="http://schemas.openxmlformats.org/officeDocument/2006/relationships/slide" Target="slides/slide11.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165" Type="http://schemas.openxmlformats.org/officeDocument/2006/relationships/slide" Target="slides/slide159.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1" Type="http://schemas.openxmlformats.org/officeDocument/2006/relationships/slide" Target="slides/slide155.xml"/><Relationship Id="rId160" Type="http://schemas.openxmlformats.org/officeDocument/2006/relationships/slide" Target="slides/slide154.xml"/><Relationship Id="rId16" Type="http://schemas.openxmlformats.org/officeDocument/2006/relationships/slide" Target="slides/slide10.xml"/><Relationship Id="rId159" Type="http://schemas.openxmlformats.org/officeDocument/2006/relationships/slide" Target="slides/slide153.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54" Type="http://schemas.openxmlformats.org/officeDocument/2006/relationships/slide" Target="slides/slide148.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0" Type="http://schemas.openxmlformats.org/officeDocument/2006/relationships/slide" Target="slides/slide144.xml"/><Relationship Id="rId15" Type="http://schemas.openxmlformats.org/officeDocument/2006/relationships/slide" Target="slides/slide9.xml"/><Relationship Id="rId149" Type="http://schemas.openxmlformats.org/officeDocument/2006/relationships/slide" Target="slides/slide143.xml"/><Relationship Id="rId148" Type="http://schemas.openxmlformats.org/officeDocument/2006/relationships/slide" Target="slides/slide142.xml"/><Relationship Id="rId147" Type="http://schemas.openxmlformats.org/officeDocument/2006/relationships/slide" Target="slides/slide141.xml"/><Relationship Id="rId146" Type="http://schemas.openxmlformats.org/officeDocument/2006/relationships/slide" Target="slides/slide140.xml"/><Relationship Id="rId145" Type="http://schemas.openxmlformats.org/officeDocument/2006/relationships/slide" Target="slides/slide139.xml"/><Relationship Id="rId144" Type="http://schemas.openxmlformats.org/officeDocument/2006/relationships/slide" Target="slides/slide138.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14" Type="http://schemas.openxmlformats.org/officeDocument/2006/relationships/slide" Target="slides/slide8.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 Type="http://schemas.openxmlformats.org/officeDocument/2006/relationships/slide" Target="slides/slide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121" Type="http://schemas.openxmlformats.org/officeDocument/2006/relationships/slide" Target="slides/slide115.xml"/><Relationship Id="rId120" Type="http://schemas.openxmlformats.org/officeDocument/2006/relationships/slide" Target="slides/slide114.xml"/><Relationship Id="rId12" Type="http://schemas.openxmlformats.org/officeDocument/2006/relationships/slide" Target="slides/slide6.xml"/><Relationship Id="rId119" Type="http://schemas.openxmlformats.org/officeDocument/2006/relationships/slide" Target="slides/slide113.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110" Type="http://schemas.openxmlformats.org/officeDocument/2006/relationships/slide" Target="slides/slide104.xml"/><Relationship Id="rId11" Type="http://schemas.openxmlformats.org/officeDocument/2006/relationships/slide" Target="slides/slide5.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4.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2C524E-E378-4452-BF0A-A0A3866BC767}" type="doc">
      <dgm:prSet loTypeId="urn:microsoft.com/office/officeart/2005/8/layout/gear1" loCatId="relationship" qsTypeId="urn:microsoft.com/office/officeart/2005/8/quickstyle/simple1" qsCatId="simple" csTypeId="urn:microsoft.com/office/officeart/2005/8/colors/accent1_2" csCatId="accent1" phldr="0"/>
      <dgm:spPr/>
    </dgm:pt>
    <dgm:pt modelId="{7E8B1F82-EF80-457C-BED7-75A20D544121}">
      <dgm:prSet phldrT="[Text]" phldr="0" custT="0"/>
      <dgm:spPr/>
      <dgm:t>
        <a:bodyPr vert="horz" wrap="square"/>
        <a:p>
          <a:pPr>
            <a:lnSpc>
              <a:spcPct val="100000"/>
            </a:lnSpc>
            <a:spcBef>
              <a:spcPct val="0"/>
            </a:spcBef>
            <a:spcAft>
              <a:spcPct val="35000"/>
            </a:spcAft>
          </a:pPr>
          <a:r>
            <a:rPr lang="" altLang="en-US"/>
            <a:t>Algorithm</a:t>
          </a:r>
          <a:r>
            <a:rPr lang="" altLang="en-US"/>
            <a:t/>
          </a:r>
          <a:endParaRPr lang="" altLang="en-US"/>
        </a:p>
      </dgm:t>
    </dgm:pt>
    <dgm:pt modelId="{7A599613-81AA-4227-B23E-7E1424FCAFFD}" cxnId="{3EA2693A-D377-4F0B-8387-008542B6C25F}" type="parTrans">
      <dgm:prSet/>
      <dgm:spPr/>
    </dgm:pt>
    <dgm:pt modelId="{388FB089-8815-4CC5-BEC2-8351C6C4D26E}" cxnId="{3EA2693A-D377-4F0B-8387-008542B6C25F}" type="sibTrans">
      <dgm:prSet/>
      <dgm:spPr/>
    </dgm:pt>
    <dgm:pt modelId="{0AC678EE-BF41-43CC-9251-D1217E80E25E}" type="pres">
      <dgm:prSet presAssocID="{152C524E-E378-4452-BF0A-A0A3866BC767}" presName="composite" presStyleCnt="0">
        <dgm:presLayoutVars>
          <dgm:chMax val="3"/>
          <dgm:animLvl val="lvl"/>
          <dgm:resizeHandles val="exact"/>
        </dgm:presLayoutVars>
      </dgm:prSet>
      <dgm:spPr/>
    </dgm:pt>
    <dgm:pt modelId="{AADEDC73-ACB3-45A3-973A-ABF8505B3A7B}" type="pres">
      <dgm:prSet presAssocID="{7E8B1F82-EF80-457C-BED7-75A20D544121}" presName="gear1" presStyleLbl="node1" presStyleIdx="0" presStyleCnt="1">
        <dgm:presLayoutVars>
          <dgm:chMax val="1"/>
          <dgm:bulletEnabled val="1"/>
        </dgm:presLayoutVars>
      </dgm:prSet>
      <dgm:spPr/>
    </dgm:pt>
    <dgm:pt modelId="{FD5126D6-DA6F-4292-A1CD-B9B71E940B47}" type="pres">
      <dgm:prSet presAssocID="{7E8B1F82-EF80-457C-BED7-75A20D544121}" presName="gear1srcNode" presStyleCnt="0"/>
      <dgm:spPr/>
    </dgm:pt>
    <dgm:pt modelId="{38377115-3CED-4DD3-BBC1-2D3BAEE3F400}" type="pres">
      <dgm:prSet presAssocID="{7E8B1F82-EF80-457C-BED7-75A20D544121}" presName="gear1dstNode" presStyleCnt="0"/>
      <dgm:spPr/>
    </dgm:pt>
    <dgm:pt modelId="{4FAAE36F-7EB2-4031-8CB6-7228D4CF8085}" type="pres">
      <dgm:prSet presAssocID="{388FB089-8815-4CC5-BEC2-8351C6C4D26E}" presName="connector1" presStyleLbl="sibTrans2D1" presStyleIdx="0" presStyleCnt="1"/>
      <dgm:spPr/>
    </dgm:pt>
  </dgm:ptLst>
  <dgm:cxnLst>
    <dgm:cxn modelId="{3EA2693A-D377-4F0B-8387-008542B6C25F}" srcId="{152C524E-E378-4452-BF0A-A0A3866BC767}" destId="{7E8B1F82-EF80-457C-BED7-75A20D544121}" srcOrd="0" destOrd="0" parTransId="{7A599613-81AA-4227-B23E-7E1424FCAFFD}" sibTransId="{388FB089-8815-4CC5-BEC2-8351C6C4D26E}"/>
    <dgm:cxn modelId="{BE69A70A-B038-4268-9275-5DD739419A92}" type="presOf" srcId="{152C524E-E378-4452-BF0A-A0A3866BC767}" destId="{0AC678EE-BF41-43CC-9251-D1217E80E25E}" srcOrd="0" destOrd="0" presId="urn:microsoft.com/office/officeart/2005/8/layout/gear1"/>
    <dgm:cxn modelId="{47287B20-A924-4365-93DD-E4A86F62345C}" type="presParOf" srcId="{0AC678EE-BF41-43CC-9251-D1217E80E25E}" destId="{AADEDC73-ACB3-45A3-973A-ABF8505B3A7B}" srcOrd="0" destOrd="0" presId="urn:microsoft.com/office/officeart/2005/8/layout/gear1"/>
    <dgm:cxn modelId="{3528C13D-BFCA-4520-914D-9C4ED42ADECD}" type="presOf" srcId="{7E8B1F82-EF80-457C-BED7-75A20D544121}" destId="{AADEDC73-ACB3-45A3-973A-ABF8505B3A7B}" srcOrd="0" destOrd="0" presId="urn:microsoft.com/office/officeart/2005/8/layout/gear1"/>
    <dgm:cxn modelId="{020B508B-023E-4019-AE51-C6C608B8D183}" type="presParOf" srcId="{0AC678EE-BF41-43CC-9251-D1217E80E25E}" destId="{FD5126D6-DA6F-4292-A1CD-B9B71E940B47}" srcOrd="1" destOrd="0" presId="urn:microsoft.com/office/officeart/2005/8/layout/gear1"/>
    <dgm:cxn modelId="{78D040D2-75FA-40A7-9EC4-81015279E2EA}" type="presOf" srcId="{7E8B1F82-EF80-457C-BED7-75A20D544121}" destId="{FD5126D6-DA6F-4292-A1CD-B9B71E940B47}" srcOrd="0" destOrd="0" presId="urn:microsoft.com/office/officeart/2005/8/layout/gear1"/>
    <dgm:cxn modelId="{4DEDA0E8-B913-4897-A7EE-252EAFCCF2AB}" type="presParOf" srcId="{0AC678EE-BF41-43CC-9251-D1217E80E25E}" destId="{38377115-3CED-4DD3-BBC1-2D3BAEE3F400}" srcOrd="2" destOrd="0" presId="urn:microsoft.com/office/officeart/2005/8/layout/gear1"/>
    <dgm:cxn modelId="{560F9CA9-1E32-4400-925E-8D6F976D79A4}" type="presOf" srcId="{7E8B1F82-EF80-457C-BED7-75A20D544121}" destId="{38377115-3CED-4DD3-BBC1-2D3BAEE3F400}" srcOrd="0" destOrd="0" presId="urn:microsoft.com/office/officeart/2005/8/layout/gear1"/>
    <dgm:cxn modelId="{5769C7F3-2E2B-4489-B733-5E8FA52C9D2B}" type="presParOf" srcId="{0AC678EE-BF41-43CC-9251-D1217E80E25E}" destId="{4FAAE36F-7EB2-4031-8CB6-7228D4CF8085}" srcOrd="3" destOrd="0" presId="urn:microsoft.com/office/officeart/2005/8/layout/gear1"/>
    <dgm:cxn modelId="{B003107D-7A82-4B57-A46B-2EAB366D1CF4}" type="presOf" srcId="{388FB089-8815-4CC5-BEC2-8351C6C4D26E}" destId="{4FAAE36F-7EB2-4031-8CB6-7228D4CF8085}" srcOrd="0" destOrd="0" presId="urn:microsoft.com/office/officeart/2005/8/layout/gear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2787015" cy="2787015"/>
        <a:chOff x="0" y="0"/>
        <a:chExt cx="2787015" cy="2787015"/>
      </a:xfrm>
    </dsp:grpSpPr>
    <dsp:sp modelId="{AADEDC73-ACB3-45A3-973A-ABF8505B3A7B}">
      <dsp:nvSpPr>
        <dsp:cNvPr id="3" name="Shape 2"/>
        <dsp:cNvSpPr/>
      </dsp:nvSpPr>
      <dsp:spPr bwMode="white">
        <a:xfrm>
          <a:off x="1147921" y="696754"/>
          <a:ext cx="1532858" cy="1532858"/>
        </a:xfrm>
        <a:prstGeom prst="gear9">
          <a:avLst/>
        </a:prstGeom>
      </dsp:spPr>
      <dsp:style>
        <a:lnRef idx="2">
          <a:schemeClr val="lt1"/>
        </a:lnRef>
        <a:fillRef idx="1">
          <a:schemeClr val="accent1"/>
        </a:fillRef>
        <a:effectRef idx="0">
          <a:scrgbClr r="0" g="0" b="0"/>
        </a:effectRef>
        <a:fontRef idx="minor">
          <a:schemeClr val="lt1"/>
        </a:fontRef>
      </dsp:style>
      <dsp:txBody>
        <a:bodyPr vert="horz" wrap="square"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t>Algorithm</a:t>
          </a:r>
          <a:endParaRPr lang="" altLang="en-US"/>
        </a:p>
      </dsp:txBody>
      <dsp:txXfrm>
        <a:off x="1147921" y="696754"/>
        <a:ext cx="1532858" cy="1532858"/>
      </dsp:txXfrm>
    </dsp:sp>
    <dsp:sp modelId="{4FAAE36F-7EB2-4031-8CB6-7228D4CF8085}">
      <dsp:nvSpPr>
        <dsp:cNvPr id="12" name="Circular Arrow 11"/>
        <dsp:cNvSpPr/>
      </dsp:nvSpPr>
      <dsp:spPr bwMode="white">
        <a:xfrm>
          <a:off x="1192390" y="460562"/>
          <a:ext cx="1871620" cy="1871620"/>
        </a:xfrm>
        <a:prstGeom prst="circularArrow">
          <a:avLst>
            <a:gd name="adj1" fmla="val 5000"/>
            <a:gd name="adj2" fmla="val 360000"/>
            <a:gd name="adj3" fmla="val 2963472"/>
            <a:gd name="adj4" fmla="val 15411065"/>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192390" y="460562"/>
        <a:ext cx="1871620" cy="1871620"/>
      </dsp:txXfrm>
    </dsp:sp>
    <dsp:sp modelId="{FD5126D6-DA6F-4292-A1CD-B9B71E940B47}">
      <dsp:nvSpPr>
        <dsp:cNvPr id="4" name="Rectangle 3" hidden="1"/>
        <dsp:cNvSpPr/>
      </dsp:nvSpPr>
      <dsp:spPr>
        <a:xfrm>
          <a:off x="1900415" y="557403"/>
          <a:ext cx="36000" cy="36000"/>
        </a:xfrm>
        <a:prstGeom prst="rect">
          <a:avLst/>
        </a:prstGeom>
      </dsp:spPr>
      <dsp:txXfrm>
        <a:off x="1900415" y="557403"/>
        <a:ext cx="36000" cy="36000"/>
      </dsp:txXfrm>
    </dsp:sp>
    <dsp:sp modelId="{38377115-3CED-4DD3-BBC1-2D3BAEE3F400}">
      <dsp:nvSpPr>
        <dsp:cNvPr id="5" name="Rectangle 4" hidden="1"/>
        <dsp:cNvSpPr/>
      </dsp:nvSpPr>
      <dsp:spPr>
        <a:xfrm>
          <a:off x="2589039" y="2090261"/>
          <a:ext cx="36000" cy="36000"/>
        </a:xfrm>
        <a:prstGeom prst="rect">
          <a:avLst/>
        </a:prstGeom>
      </dsp:spPr>
      <dsp:txXfrm>
        <a:off x="2589039" y="2090261"/>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09"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14"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16"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132"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47"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48"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50"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51"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52"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53"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54"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55"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CustomShape 1"/>
          <p:cNvSpPr/>
          <p:nvPr/>
        </p:nvSpPr>
        <p:spPr>
          <a:xfrm>
            <a:off x="0" y="0"/>
            <a:ext cx="9142560" cy="514224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212121"/>
          </a:solidFill>
          <a:ln>
            <a:noFill/>
          </a:ln>
        </p:spPr>
        <p:style>
          <a:lnRef idx="0">
            <a:srgbClr val="FFFFFF"/>
          </a:lnRef>
          <a:fillRef idx="0">
            <a:srgbClr val="FFFFFF"/>
          </a:fillRef>
          <a:effectRef idx="0">
            <a:srgbClr val="FFFFFF"/>
          </a:effectRef>
          <a:fontRef idx="minor"/>
        </p:style>
      </p:sp>
      <p:sp>
        <p:nvSpPr>
          <p:cNvPr id="2" name="PlaceHolder 2"/>
          <p:cNvSpPr>
            <a:spLocks noGrp="1"/>
          </p:cNvSpPr>
          <p:nvPr>
            <p:ph type="title"/>
          </p:nvPr>
        </p:nvSpPr>
        <p:spPr>
          <a:xfrm>
            <a:off x="457200" y="205200"/>
            <a:ext cx="8229240" cy="858600"/>
          </a:xfrm>
          <a:prstGeom prst="rect">
            <a:avLst/>
          </a:prstGeom>
        </p:spPr>
        <p:txBody>
          <a:bodyPr lIns="0" tIns="0" rIns="0" bIns="0" anchor="ctr"/>
          <a:p>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3" name="PlaceHolder 3"/>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0" y="0"/>
            <a:ext cx="9142560" cy="514224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212121"/>
          </a:solidFill>
          <a:ln>
            <a:noFill/>
          </a:ln>
        </p:spPr>
        <p:style>
          <a:lnRef idx="0">
            <a:srgbClr val="FFFFFF"/>
          </a:lnRef>
          <a:fillRef idx="0">
            <a:srgbClr val="FFFFFF"/>
          </a:fillRef>
          <a:effectRef idx="0">
            <a:srgbClr val="FFFFFF"/>
          </a:effectRef>
          <a:fontRef idx="minor"/>
        </p:style>
      </p:sp>
      <p:sp>
        <p:nvSpPr>
          <p:cNvPr id="40" name="PlaceHolder 2"/>
          <p:cNvSpPr>
            <a:spLocks noGrp="1"/>
          </p:cNvSpPr>
          <p:nvPr>
            <p:ph type="title"/>
          </p:nvPr>
        </p:nvSpPr>
        <p:spPr>
          <a:xfrm>
            <a:off x="457200" y="205200"/>
            <a:ext cx="8229240" cy="858600"/>
          </a:xfrm>
          <a:prstGeom prst="rect">
            <a:avLst/>
          </a:prstGeom>
        </p:spPr>
        <p:txBody>
          <a:bodyPr lIns="0" tIns="0" rIns="0" bIns="0" anchor="ctr"/>
          <a:p>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41" name="PlaceHolder 3"/>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CustomShape 1"/>
          <p:cNvSpPr/>
          <p:nvPr/>
        </p:nvSpPr>
        <p:spPr>
          <a:xfrm>
            <a:off x="0" y="0"/>
            <a:ext cx="9142560" cy="514224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212121"/>
          </a:solidFill>
          <a:ln>
            <a:noFill/>
          </a:ln>
        </p:spPr>
        <p:style>
          <a:lnRef idx="0">
            <a:srgbClr val="FFFFFF"/>
          </a:lnRef>
          <a:fillRef idx="0">
            <a:srgbClr val="FFFFFF"/>
          </a:fillRef>
          <a:effectRef idx="0">
            <a:srgbClr val="FFFFFF"/>
          </a:effectRef>
          <a:fontRef idx="minor"/>
        </p:style>
      </p:sp>
      <p:sp>
        <p:nvSpPr>
          <p:cNvPr id="79" name="PlaceHolder 2"/>
          <p:cNvSpPr>
            <a:spLocks noGrp="1"/>
          </p:cNvSpPr>
          <p:nvPr>
            <p:ph type="title"/>
          </p:nvPr>
        </p:nvSpPr>
        <p:spPr>
          <a:xfrm>
            <a:off x="457200" y="205200"/>
            <a:ext cx="8229240" cy="858600"/>
          </a:xfrm>
          <a:prstGeom prst="rect">
            <a:avLst/>
          </a:prstGeom>
        </p:spPr>
        <p:txBody>
          <a:bodyPr lIns="0" tIns="0" rIns="0" bIns="0" anchor="ctr"/>
          <a:p>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80" name="PlaceHolder 3"/>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CustomShape 1"/>
          <p:cNvSpPr/>
          <p:nvPr/>
        </p:nvSpPr>
        <p:spPr>
          <a:xfrm>
            <a:off x="0" y="0"/>
            <a:ext cx="9142560" cy="514224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212121"/>
          </a:solidFill>
          <a:ln>
            <a:noFill/>
          </a:ln>
        </p:spPr>
        <p:style>
          <a:lnRef idx="0">
            <a:srgbClr val="FFFFFF"/>
          </a:lnRef>
          <a:fillRef idx="0">
            <a:srgbClr val="FFFFFF"/>
          </a:fillRef>
          <a:effectRef idx="0">
            <a:srgbClr val="FFFFFF"/>
          </a:effectRef>
          <a:fontRef idx="minor"/>
        </p:style>
      </p:sp>
      <p:sp>
        <p:nvSpPr>
          <p:cNvPr id="118" name="PlaceHolder 2"/>
          <p:cNvSpPr>
            <a:spLocks noGrp="1"/>
          </p:cNvSpPr>
          <p:nvPr>
            <p:ph type="title"/>
          </p:nvPr>
        </p:nvSpPr>
        <p:spPr>
          <a:xfrm>
            <a:off x="457200" y="205200"/>
            <a:ext cx="8229240" cy="858600"/>
          </a:xfrm>
          <a:prstGeom prst="rect">
            <a:avLst/>
          </a:prstGeom>
        </p:spPr>
        <p:txBody>
          <a:bodyPr lIns="0" tIns="0" rIns="0" bIns="0" anchor="ctr"/>
          <a:p>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119" name="PlaceHolder 3"/>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CustomShape 1"/>
          <p:cNvSpPr/>
          <p:nvPr/>
        </p:nvSpPr>
        <p:spPr>
          <a:xfrm>
            <a:off x="0" y="0"/>
            <a:ext cx="9142560" cy="514224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212121"/>
          </a:solidFill>
          <a:ln>
            <a:noFill/>
          </a:ln>
        </p:spPr>
        <p:style>
          <a:lnRef idx="0">
            <a:srgbClr val="FFFFFF"/>
          </a:lnRef>
          <a:fillRef idx="0">
            <a:srgbClr val="FFFFFF"/>
          </a:fillRef>
          <a:effectRef idx="0">
            <a:srgbClr val="FFFFFF"/>
          </a:effectRef>
          <a:fontRef idx="minor"/>
        </p:style>
      </p:sp>
      <p:sp>
        <p:nvSpPr>
          <p:cNvPr id="2" name="PlaceHolder 2"/>
          <p:cNvSpPr>
            <a:spLocks noGrp="1"/>
          </p:cNvSpPr>
          <p:nvPr>
            <p:ph type="title"/>
          </p:nvPr>
        </p:nvSpPr>
        <p:spPr>
          <a:xfrm>
            <a:off x="457200" y="205200"/>
            <a:ext cx="8229240" cy="858600"/>
          </a:xfrm>
          <a:prstGeom prst="rect">
            <a:avLst/>
          </a:prstGeom>
        </p:spPr>
        <p:txBody>
          <a:bodyPr lIns="0" tIns="0" rIns="0" bIns="0" anchor="ctr"/>
          <a:p>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3" name="PlaceHolder 3"/>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gohugo.io/" TargetMode="External"/><Relationship Id="rId1" Type="http://schemas.openxmlformats.org/officeDocument/2006/relationships/hyperlink" Target="https://gobuffalo.io/en/"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golang.org/src/net/http/request.go"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en.wikipedia.org/wiki/Galois/Counter_Mode"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github.com/go-sql-driver/mysql" TargetMode="Externa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hyperlink" Target="https://golang.org/d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gist.github.com/asukakenji/f15ba7e588ac42795f421b48b8aede63#a-list-of-valid-goos-value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962640" y="1500840"/>
            <a:ext cx="721800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3200" b="1" strike="noStrike" spc="741">
                <a:solidFill>
                  <a:srgbClr val="FFFFFF"/>
                </a:solidFill>
                <a:latin typeface="FreeMono" panose="020F0409020205020404"/>
                <a:ea typeface="FreeMono" panose="020F0409020205020404"/>
              </a:rPr>
              <a:t>An </a:t>
            </a:r>
            <a:r>
              <a:rPr lang="en-US" sz="3200" b="1" strike="noStrike" spc="514">
                <a:solidFill>
                  <a:srgbClr val="6AA84F"/>
                </a:solidFill>
                <a:latin typeface="FreeMono" panose="020F0409020205020404"/>
                <a:ea typeface="FreeMono" panose="020F0409020205020404"/>
              </a:rPr>
              <a:t>Introduction </a:t>
            </a:r>
            <a:r>
              <a:rPr lang="en-US" sz="3200" b="1" strike="noStrike" spc="381">
                <a:solidFill>
                  <a:srgbClr val="FFFFFF"/>
                </a:solidFill>
                <a:latin typeface="FreeMono" panose="020F0409020205020404"/>
                <a:ea typeface="FreeMono" panose="020F0409020205020404"/>
              </a:rPr>
              <a:t>to</a:t>
            </a:r>
            <a:r>
              <a:rPr lang="en-US" sz="3200" b="1" strike="noStrike" spc="-755">
                <a:solidFill>
                  <a:srgbClr val="FFFFFF"/>
                </a:solidFill>
                <a:latin typeface="FreeMono" panose="020F0409020205020404"/>
                <a:ea typeface="FreeMono" panose="020F0409020205020404"/>
              </a:rPr>
              <a:t> </a:t>
            </a:r>
            <a:r>
              <a:rPr lang="en-US" sz="3200" b="1" strike="noStrike" spc="613">
                <a:solidFill>
                  <a:srgbClr val="FFFFFF"/>
                </a:solidFill>
                <a:latin typeface="FreeMono" panose="020F0409020205020404"/>
                <a:ea typeface="FreeMono" panose="020F0409020205020404"/>
              </a:rPr>
              <a:t>Go</a:t>
            </a:r>
            <a:endParaRPr lang="en-US" sz="3200" b="0" strike="noStrike" spc="-1">
              <a:latin typeface="Arial"/>
            </a:endParaRPr>
          </a:p>
        </p:txBody>
      </p:sp>
      <p:sp>
        <p:nvSpPr>
          <p:cNvPr id="157" name="CustomShape 2"/>
          <p:cNvSpPr/>
          <p:nvPr/>
        </p:nvSpPr>
        <p:spPr>
          <a:xfrm>
            <a:off x="1306440" y="2512080"/>
            <a:ext cx="6530760" cy="12985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algn="ctr">
              <a:lnSpc>
                <a:spcPct val="100000"/>
              </a:lnSpc>
              <a:spcBef>
                <a:spcPts val="100"/>
              </a:spcBef>
            </a:pPr>
            <a:r>
              <a:rPr lang="en-US" sz="2800" b="1" strike="noStrike" spc="409">
                <a:solidFill>
                  <a:srgbClr val="EEEEEE"/>
                </a:solidFill>
                <a:latin typeface="FreeMono" panose="020F0409020205020404"/>
                <a:ea typeface="FreeMono" panose="020F0409020205020404"/>
              </a:rPr>
              <a:t>Why</a:t>
            </a:r>
            <a:r>
              <a:rPr lang="en-US" sz="2800" b="1" strike="noStrike" spc="86">
                <a:solidFill>
                  <a:srgbClr val="EEEEEE"/>
                </a:solidFill>
                <a:latin typeface="FreeMono" panose="020F0409020205020404"/>
                <a:ea typeface="FreeMono" panose="020F0409020205020404"/>
              </a:rPr>
              <a:t> </a:t>
            </a:r>
            <a:r>
              <a:rPr lang="en-US" sz="2800" b="1" strike="noStrike" spc="375">
                <a:solidFill>
                  <a:srgbClr val="EEEEEE"/>
                </a:solidFill>
                <a:latin typeface="FreeMono" panose="020F0409020205020404"/>
                <a:ea typeface="FreeMono" panose="020F0409020205020404"/>
              </a:rPr>
              <a:t>and</a:t>
            </a:r>
            <a:r>
              <a:rPr lang="en-US" sz="2800" b="1" strike="noStrike" spc="86">
                <a:solidFill>
                  <a:srgbClr val="EEEEEE"/>
                </a:solidFill>
                <a:latin typeface="FreeMono" panose="020F0409020205020404"/>
                <a:ea typeface="FreeMono" panose="020F0409020205020404"/>
              </a:rPr>
              <a:t> </a:t>
            </a:r>
            <a:r>
              <a:rPr lang="en-US" sz="2800" b="1" strike="noStrike" spc="361">
                <a:solidFill>
                  <a:srgbClr val="EEEEEE"/>
                </a:solidFill>
                <a:latin typeface="FreeMono" panose="020F0409020205020404"/>
                <a:ea typeface="FreeMono" panose="020F0409020205020404"/>
              </a:rPr>
              <a:t>how</a:t>
            </a:r>
            <a:r>
              <a:rPr lang="en-US" sz="2800" b="1" strike="noStrike" spc="86">
                <a:solidFill>
                  <a:srgbClr val="EEEEEE"/>
                </a:solidFill>
                <a:latin typeface="FreeMono" panose="020F0409020205020404"/>
                <a:ea typeface="FreeMono" panose="020F0409020205020404"/>
              </a:rPr>
              <a:t> </a:t>
            </a:r>
            <a:r>
              <a:rPr lang="en-US" sz="2800" b="1" strike="noStrike" spc="199">
                <a:solidFill>
                  <a:srgbClr val="EEEEEE"/>
                </a:solidFill>
                <a:latin typeface="FreeMono" panose="020F0409020205020404"/>
                <a:ea typeface="FreeMono" panose="020F0409020205020404"/>
              </a:rPr>
              <a:t>to</a:t>
            </a:r>
            <a:r>
              <a:rPr lang="en-US" sz="2800" b="1" strike="noStrike" spc="86">
                <a:solidFill>
                  <a:srgbClr val="EEEEEE"/>
                </a:solidFill>
                <a:latin typeface="FreeMono" panose="020F0409020205020404"/>
                <a:ea typeface="FreeMono" panose="020F0409020205020404"/>
              </a:rPr>
              <a:t> </a:t>
            </a:r>
            <a:r>
              <a:rPr lang="en-US" sz="2800" b="1" strike="noStrike" spc="214">
                <a:solidFill>
                  <a:srgbClr val="EEEEEE"/>
                </a:solidFill>
                <a:latin typeface="FreeMono" panose="020F0409020205020404"/>
                <a:ea typeface="FreeMono" panose="020F0409020205020404"/>
              </a:rPr>
              <a:t>write</a:t>
            </a:r>
            <a:r>
              <a:rPr lang="en-US" sz="2800" b="1" strike="noStrike" spc="75">
                <a:solidFill>
                  <a:srgbClr val="EEEEEE"/>
                </a:solidFill>
                <a:latin typeface="FreeMono" panose="020F0409020205020404"/>
                <a:ea typeface="FreeMono" panose="020F0409020205020404"/>
              </a:rPr>
              <a:t> </a:t>
            </a:r>
            <a:r>
              <a:rPr lang="en-US" sz="2800" b="1" strike="noStrike" spc="384">
                <a:solidFill>
                  <a:srgbClr val="FFAB40"/>
                </a:solidFill>
                <a:latin typeface="FreeMono" panose="020F0409020205020404"/>
                <a:ea typeface="FreeMono" panose="020F0409020205020404"/>
              </a:rPr>
              <a:t>good</a:t>
            </a:r>
            <a:r>
              <a:rPr lang="en-US" sz="2800" b="1" strike="noStrike" spc="80">
                <a:solidFill>
                  <a:srgbClr val="FFAB40"/>
                </a:solidFill>
                <a:latin typeface="FreeMono" panose="020F0409020205020404"/>
                <a:ea typeface="FreeMono" panose="020F0409020205020404"/>
              </a:rPr>
              <a:t> </a:t>
            </a:r>
            <a:r>
              <a:rPr lang="en-US" sz="2800" b="1" strike="noStrike" spc="324">
                <a:solidFill>
                  <a:srgbClr val="EEEEEE"/>
                </a:solidFill>
                <a:latin typeface="FreeMono" panose="020F0409020205020404"/>
                <a:ea typeface="FreeMono" panose="020F0409020205020404"/>
              </a:rPr>
              <a:t>Go</a:t>
            </a:r>
            <a:r>
              <a:rPr lang="en-US" sz="2800" b="1" strike="noStrike" spc="86">
                <a:solidFill>
                  <a:srgbClr val="EEEEEE"/>
                </a:solidFill>
                <a:latin typeface="FreeMono" panose="020F0409020205020404"/>
                <a:ea typeface="FreeMono" panose="020F0409020205020404"/>
              </a:rPr>
              <a:t> </a:t>
            </a:r>
            <a:r>
              <a:rPr lang="en-US" sz="2800" b="1" strike="noStrike" spc="330">
                <a:solidFill>
                  <a:srgbClr val="EEEEEE"/>
                </a:solidFill>
                <a:latin typeface="FreeMono" panose="020F0409020205020404"/>
                <a:ea typeface="FreeMono" panose="020F0409020205020404"/>
              </a:rPr>
              <a:t>code</a:t>
            </a:r>
            <a:endParaRPr lang="en-US" sz="2800" b="0" strike="noStrike" spc="-1">
              <a:latin typeface="Arial"/>
            </a:endParaRPr>
          </a:p>
          <a:p>
            <a:pPr>
              <a:lnSpc>
                <a:spcPct val="100000"/>
              </a:lnSpc>
              <a:spcBef>
                <a:spcPts val="55"/>
              </a:spcBef>
            </a:pPr>
            <a:endParaRPr lang="en-US" sz="2800" b="0" strike="noStrike" spc="-1">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384840" y="503640"/>
            <a:ext cx="407520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75">
                <a:solidFill>
                  <a:srgbClr val="FFFFFF"/>
                </a:solidFill>
                <a:latin typeface="FreeMono" panose="020F0409020205020404"/>
                <a:ea typeface="FreeMono" panose="020F0409020205020404"/>
              </a:rPr>
              <a:t>Why</a:t>
            </a:r>
            <a:r>
              <a:rPr lang="en-US" sz="2800" b="1" strike="noStrike" spc="-253">
                <a:solidFill>
                  <a:srgbClr val="FFFFFF"/>
                </a:solidFill>
                <a:latin typeface="FreeMono" panose="020F0409020205020404"/>
                <a:ea typeface="FreeMono" panose="020F0409020205020404"/>
              </a:rPr>
              <a:t> </a:t>
            </a:r>
            <a:r>
              <a:rPr lang="en-US" sz="2800" b="1" strike="noStrike" spc="310">
                <a:solidFill>
                  <a:srgbClr val="FFAB40"/>
                </a:solidFill>
                <a:latin typeface="FreeMono" panose="020F0409020205020404"/>
                <a:ea typeface="FreeMono" panose="020F0409020205020404"/>
              </a:rPr>
              <a:t>Go</a:t>
            </a:r>
            <a:r>
              <a:rPr lang="en-US" sz="2800" b="1" strike="noStrike" spc="310">
                <a:solidFill>
                  <a:srgbClr val="FFFFFF"/>
                </a:solidFill>
                <a:latin typeface="FreeMono" panose="020F0409020205020404"/>
                <a:ea typeface="FreeMono" panose="020F0409020205020404"/>
              </a:rPr>
              <a:t>?</a:t>
            </a:r>
            <a:endParaRPr lang="en-US" sz="2800" b="0" strike="noStrike" spc="-1">
              <a:latin typeface="Arial"/>
            </a:endParaRPr>
          </a:p>
        </p:txBody>
      </p:sp>
      <p:sp>
        <p:nvSpPr>
          <p:cNvPr id="195" name="CustomShape 2"/>
          <p:cNvSpPr/>
          <p:nvPr/>
        </p:nvSpPr>
        <p:spPr>
          <a:xfrm>
            <a:off x="311760" y="1247040"/>
            <a:ext cx="8519760" cy="34153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196" name="CustomShape 3"/>
          <p:cNvSpPr/>
          <p:nvPr/>
        </p:nvSpPr>
        <p:spPr>
          <a:xfrm>
            <a:off x="311760" y="1152720"/>
            <a:ext cx="8519760" cy="34153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197" name="CustomShape 4"/>
          <p:cNvSpPr/>
          <p:nvPr/>
        </p:nvSpPr>
        <p:spPr>
          <a:xfrm>
            <a:off x="384840" y="1752840"/>
            <a:ext cx="7569360" cy="16956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0" strike="noStrike" spc="-1">
                <a:solidFill>
                  <a:srgbClr val="EEEEEE"/>
                </a:solidFill>
                <a:latin typeface="FreeMono" panose="020F0409020205020404"/>
                <a:ea typeface="FreeMono" panose="020F0409020205020404"/>
              </a:rPr>
              <a:t>We wanted a language with the safety and performance of </a:t>
            </a:r>
            <a:r>
              <a:rPr lang="en-US" sz="1800" b="1" strike="noStrike" spc="-1">
                <a:solidFill>
                  <a:srgbClr val="EEEEEE"/>
                </a:solidFill>
                <a:latin typeface="FreeMono" panose="020F0409020205020404"/>
                <a:ea typeface="FreeMono" panose="020F0409020205020404"/>
              </a:rPr>
              <a:t>statically</a:t>
            </a:r>
            <a:r>
              <a:rPr lang="en-US" sz="1800" b="0" strike="noStrike" spc="-1">
                <a:solidFill>
                  <a:srgbClr val="EEEEEE"/>
                </a:solidFill>
                <a:latin typeface="FreeMono" panose="020F0409020205020404"/>
                <a:ea typeface="FreeMono" panose="020F0409020205020404"/>
              </a:rPr>
              <a:t> </a:t>
            </a:r>
            <a:r>
              <a:rPr lang="en-US" sz="1800" b="1" strike="noStrike" spc="-1">
                <a:solidFill>
                  <a:srgbClr val="EEEEEE"/>
                </a:solidFill>
                <a:latin typeface="FreeMono" panose="020F0409020205020404"/>
                <a:ea typeface="FreeMono" panose="020F0409020205020404"/>
              </a:rPr>
              <a:t>compiled</a:t>
            </a:r>
            <a:r>
              <a:rPr lang="en-US" sz="1800" b="0" strike="noStrike" spc="-1">
                <a:solidFill>
                  <a:srgbClr val="EEEEEE"/>
                </a:solidFill>
                <a:latin typeface="FreeMono" panose="020F0409020205020404"/>
                <a:ea typeface="FreeMono" panose="020F0409020205020404"/>
              </a:rPr>
              <a:t> languages such as</a:t>
            </a:r>
            <a:endParaRPr lang="en-US" sz="1800" b="0" strike="noStrike" spc="-1">
              <a:latin typeface="Arial"/>
            </a:endParaRPr>
          </a:p>
          <a:p>
            <a:pPr marL="12700">
              <a:lnSpc>
                <a:spcPct val="100000"/>
              </a:lnSpc>
              <a:spcBef>
                <a:spcPts val="100"/>
              </a:spcBef>
            </a:pPr>
            <a:r>
              <a:rPr lang="en-US" sz="1800" b="0" strike="noStrike" spc="-1">
                <a:solidFill>
                  <a:srgbClr val="EEEEEE"/>
                </a:solidFill>
                <a:latin typeface="FreeMono" panose="020F0409020205020404"/>
                <a:ea typeface="FreeMono" panose="020F0409020205020404"/>
              </a:rPr>
              <a:t>C++ and Java, but the lightness and fun of dynamically typed </a:t>
            </a:r>
            <a:r>
              <a:rPr lang="en-US" sz="1800" b="1" strike="noStrike" spc="-1">
                <a:solidFill>
                  <a:srgbClr val="EEEEEE"/>
                </a:solidFill>
                <a:latin typeface="FreeMono" panose="020F0409020205020404"/>
                <a:ea typeface="FreeMono" panose="020F0409020205020404"/>
              </a:rPr>
              <a:t>interpreted</a:t>
            </a:r>
            <a:r>
              <a:rPr lang="en-US" sz="1800" b="0" strike="noStrike" spc="-1">
                <a:solidFill>
                  <a:srgbClr val="EEEEEE"/>
                </a:solidFill>
                <a:latin typeface="FreeMono" panose="020F0409020205020404"/>
                <a:ea typeface="FreeMono" panose="020F0409020205020404"/>
              </a:rPr>
              <a:t> </a:t>
            </a:r>
            <a:r>
              <a:rPr lang="en-US" sz="1800" b="1" strike="noStrike" spc="-1">
                <a:solidFill>
                  <a:srgbClr val="EEEEEE"/>
                </a:solidFill>
                <a:latin typeface="FreeMono" panose="020F0409020205020404"/>
                <a:ea typeface="FreeMono" panose="020F0409020205020404"/>
              </a:rPr>
              <a:t>languages</a:t>
            </a:r>
            <a:r>
              <a:rPr lang="en-US" sz="1800" b="0" strike="noStrike" spc="-1">
                <a:solidFill>
                  <a:srgbClr val="EEEEEE"/>
                </a:solidFill>
                <a:latin typeface="FreeMono" panose="020F0409020205020404"/>
                <a:ea typeface="FreeMono" panose="020F0409020205020404"/>
              </a:rPr>
              <a:t> such as Python.</a:t>
            </a:r>
            <a:endParaRPr lang="en-US" sz="1800" b="0" strike="noStrike" spc="-1">
              <a:latin typeface="Arial"/>
            </a:endParaRPr>
          </a:p>
          <a:p>
            <a:pPr marL="12700">
              <a:lnSpc>
                <a:spcPct val="100000"/>
              </a:lnSpc>
              <a:spcBef>
                <a:spcPts val="100"/>
              </a:spcBef>
            </a:pPr>
            <a:r>
              <a:rPr lang="en-US" sz="1800" b="0" strike="noStrike" spc="-1">
                <a:solidFill>
                  <a:srgbClr val="EEEEEE"/>
                </a:solidFill>
                <a:latin typeface="FreeMono" panose="020F0409020205020404"/>
                <a:ea typeface="FreeMono" panose="020F0409020205020404"/>
              </a:rPr>
              <a:t>                            		 </a:t>
            </a:r>
            <a:r>
              <a:rPr lang="en-US" sz="1400" b="0" strike="noStrike" spc="-1">
                <a:solidFill>
                  <a:srgbClr val="EEEEEE"/>
                </a:solidFill>
                <a:latin typeface="FreeMono" panose="020F0409020205020404"/>
                <a:ea typeface="FreeMono" panose="020F0409020205020404"/>
              </a:rPr>
              <a:t> ** Rob Pike **</a:t>
            </a:r>
            <a:endParaRPr lang="en-US" sz="1400" b="0" strike="noStrike" spc="-1">
              <a:latin typeface="Aria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77"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Standard Library: Networking</a:t>
            </a:r>
            <a:endParaRPr lang="en-US" sz="2800" b="0" strike="noStrike" spc="-1">
              <a:latin typeface="Arial"/>
            </a:endParaRPr>
          </a:p>
        </p:txBody>
      </p:sp>
      <p:sp>
        <p:nvSpPr>
          <p:cNvPr id="478"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79"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80"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Standard Library: Reflect</a:t>
            </a:r>
            <a:endParaRPr lang="en-US" sz="2800" b="0" strike="noStrike" spc="-1">
              <a:latin typeface="Arial"/>
            </a:endParaRPr>
          </a:p>
        </p:txBody>
      </p:sp>
      <p:sp>
        <p:nvSpPr>
          <p:cNvPr id="481"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82"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CustomShape 1"/>
          <p:cNvSpPr/>
          <p:nvPr/>
        </p:nvSpPr>
        <p:spPr>
          <a:xfrm>
            <a:off x="1800720" y="866160"/>
            <a:ext cx="5688720" cy="926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6000" b="1" strike="noStrike" spc="469">
                <a:solidFill>
                  <a:srgbClr val="FFFFFF"/>
                </a:solidFill>
                <a:latin typeface="FreeMono" panose="020F0409020205020404"/>
                <a:ea typeface="FreeMono" panose="020F0409020205020404"/>
              </a:rPr>
              <a:t>Chapter 7</a:t>
            </a:r>
            <a:endParaRPr lang="en-US" sz="6000" b="0" strike="noStrike" spc="-1">
              <a:latin typeface="Arial"/>
            </a:endParaRPr>
          </a:p>
        </p:txBody>
      </p:sp>
      <p:sp>
        <p:nvSpPr>
          <p:cNvPr id="484" name="CustomShape 2"/>
          <p:cNvSpPr/>
          <p:nvPr/>
        </p:nvSpPr>
        <p:spPr>
          <a:xfrm>
            <a:off x="720000" y="2329200"/>
            <a:ext cx="7565760" cy="1308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00" b="1" strike="noStrike" spc="-1">
                <a:solidFill>
                  <a:srgbClr val="004820"/>
                </a:solidFill>
                <a:latin typeface="FreeMono" panose="020F0409020205020404"/>
                <a:ea typeface="FreeMono" panose="020F0409020205020404"/>
              </a:rPr>
              <a:t>GO-PROGRAMMING</a:t>
            </a:r>
            <a:endParaRPr lang="en-US" sz="4000" b="0" strike="noStrike" spc="-1">
              <a:latin typeface="Arial"/>
            </a:endParaRPr>
          </a:p>
          <a:p>
            <a:pPr algn="ctr">
              <a:lnSpc>
                <a:spcPct val="100000"/>
              </a:lnSpc>
            </a:pPr>
            <a:r>
              <a:rPr lang="en-US" sz="4000" b="1" strike="noStrike" spc="-1">
                <a:solidFill>
                  <a:srgbClr val="004820"/>
                </a:solidFill>
                <a:latin typeface="FreeMono" panose="020F0409020205020404"/>
                <a:ea typeface="FreeMono" panose="020F0409020205020404"/>
              </a:rPr>
              <a:t>Templates</a:t>
            </a:r>
            <a:endParaRPr lang="en-US" sz="4000" b="0" strike="noStrike" spc="-1">
              <a:latin typeface="Aria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CustomShape 1"/>
          <p:cNvSpPr/>
          <p:nvPr/>
        </p:nvSpPr>
        <p:spPr>
          <a:xfrm>
            <a:off x="384840" y="503640"/>
            <a:ext cx="283896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Plan</a:t>
            </a:r>
            <a:endParaRPr lang="en-US" sz="2800" b="0" strike="noStrike" spc="-1">
              <a:latin typeface="Arial"/>
            </a:endParaRPr>
          </a:p>
        </p:txBody>
      </p:sp>
      <p:sp>
        <p:nvSpPr>
          <p:cNvPr id="486" name="CustomShape 2"/>
          <p:cNvSpPr/>
          <p:nvPr/>
        </p:nvSpPr>
        <p:spPr>
          <a:xfrm>
            <a:off x="474840" y="1216800"/>
            <a:ext cx="8473680" cy="31626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Understanding templates </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Templating with concatenation </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Understanding package text/template: parsing &amp; executing templates </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Passing data into templates </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Variables in templates </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Passing composite Data structures into templates </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Functions &amp; pipelines in templates  </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Predefined global functions in templates </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Nesting templates - modularizing your code</a:t>
            </a:r>
            <a:endParaRPr lang="en-US" sz="1800" b="0" strike="noStrike" spc="-1">
              <a:latin typeface="Arial"/>
            </a:endParaRPr>
          </a:p>
          <a:p>
            <a:pPr marL="12065">
              <a:lnSpc>
                <a:spcPct val="100000"/>
              </a:lnSpc>
              <a:spcBef>
                <a:spcPts val="100"/>
              </a:spcBef>
            </a:pPr>
            <a:endParaRPr lang="en-US" sz="1800" b="0" strike="noStrike" spc="-1">
              <a:latin typeface="Arial"/>
            </a:endParaRPr>
          </a:p>
          <a:p>
            <a:pPr marL="12065">
              <a:lnSpc>
                <a:spcPct val="100000"/>
              </a:lnSpc>
              <a:spcBef>
                <a:spcPts val="100"/>
              </a:spcBef>
            </a:pPr>
            <a:endParaRPr lang="en-US" sz="1800" b="0" strike="noStrike" spc="-1">
              <a:latin typeface="Arial"/>
            </a:endParaRPr>
          </a:p>
          <a:p>
            <a:pPr marL="12065">
              <a:lnSpc>
                <a:spcPct val="100000"/>
              </a:lnSpc>
              <a:spcBef>
                <a:spcPts val="100"/>
              </a:spcBef>
            </a:pP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87"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Understanding templates </a:t>
            </a:r>
            <a:endParaRPr lang="en-US" sz="2800" b="0" strike="noStrike" spc="-1">
              <a:latin typeface="Arial"/>
            </a:endParaRPr>
          </a:p>
        </p:txBody>
      </p:sp>
      <p:sp>
        <p:nvSpPr>
          <p:cNvPr id="488"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89"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templates are a powerful method to customize output however you want, whether you’re creating a </a:t>
            </a:r>
            <a:r>
              <a:rPr lang="en-US" sz="1200" b="1" strike="noStrike" spc="-1">
                <a:solidFill>
                  <a:srgbClr val="FFFFFF"/>
                </a:solidFill>
                <a:latin typeface="FreeMono" panose="020F0409020205020404"/>
                <a:ea typeface="FreeMono" panose="020F0409020205020404"/>
              </a:rPr>
              <a:t>web page</a:t>
            </a: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sending an e-mail</a:t>
            </a:r>
            <a:r>
              <a:rPr lang="en-US" sz="1200" b="0" strike="noStrike" spc="-1">
                <a:solidFill>
                  <a:srgbClr val="FFFFFF"/>
                </a:solidFill>
                <a:latin typeface="FreeMono" panose="020F0409020205020404"/>
                <a:ea typeface="FreeMono" panose="020F0409020205020404"/>
              </a:rPr>
              <a:t>, working with </a:t>
            </a:r>
            <a:r>
              <a:rPr lang="en-US" sz="1200" b="0" strike="noStrike" spc="-1">
                <a:solidFill>
                  <a:srgbClr val="FFFFFF"/>
                </a:solidFill>
                <a:latin typeface="FreeMono" panose="020F0409020205020404"/>
                <a:ea typeface="FreeMono" panose="020F0409020205020404"/>
                <a:hlinkClick r:id="rId1" action="ppaction://hlinkfile"/>
              </a:rPr>
              <a:t>Buffalo</a:t>
            </a:r>
            <a:r>
              <a:rPr lang="en-US" sz="1200" b="0" strike="noStrike" spc="-1">
                <a:solidFill>
                  <a:srgbClr val="FFFFFF"/>
                </a:solidFill>
                <a:latin typeface="FreeMono" panose="020F0409020205020404"/>
                <a:ea typeface="FreeMono" panose="020F0409020205020404"/>
              </a:rPr>
              <a:t>, </a:t>
            </a:r>
            <a:r>
              <a:rPr lang="en-US" sz="1200" b="0" strike="noStrike" spc="-1">
                <a:solidFill>
                  <a:srgbClr val="FFFFFF"/>
                </a:solidFill>
                <a:latin typeface="FreeMono" panose="020F0409020205020404"/>
                <a:ea typeface="FreeMono" panose="020F0409020205020404"/>
                <a:hlinkClick r:id="rId2" action="ppaction://hlinkfile"/>
              </a:rPr>
              <a:t>Go-Hug</a:t>
            </a:r>
            <a:r>
              <a:rPr lang="en-US" altLang="en-US" sz="1200" b="0" strike="noStrike" spc="-1">
                <a:solidFill>
                  <a:srgbClr val="FFFFFF"/>
                </a:solidFill>
                <a:latin typeface="FreeMono" panose="020F0409020205020404"/>
                <a:ea typeface="FreeMono" panose="020F0409020205020404"/>
                <a:hlinkClick r:id="rId2" action="ppaction://hlinkfile"/>
              </a:rPr>
              <a:t>o</a:t>
            </a:r>
            <a:r>
              <a:rPr lang="en-US" altLang="en-US" sz="1200" b="0" strike="noStrike" spc="-1">
                <a:solidFill>
                  <a:srgbClr val="FFFFFF"/>
                </a:solidFill>
                <a:latin typeface="FreeMono" panose="020F0409020205020404"/>
                <a:ea typeface="FreeMono" panose="020F0409020205020404"/>
              </a:rPr>
              <a:t>.</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There’re two packages operating with templates — </a:t>
            </a:r>
            <a:r>
              <a:rPr lang="en-US" sz="1200" b="1" strike="noStrike" spc="-1">
                <a:solidFill>
                  <a:srgbClr val="00B050"/>
                </a:solidFill>
                <a:latin typeface="FreeMono" panose="020F0409020205020404"/>
                <a:ea typeface="FreeMono" panose="020F0409020205020404"/>
              </a:rPr>
              <a:t>text/template</a:t>
            </a:r>
            <a:r>
              <a:rPr lang="en-US" sz="1200" b="0" strike="noStrike" spc="-1">
                <a:solidFill>
                  <a:srgbClr val="FFFFFF"/>
                </a:solidFill>
                <a:latin typeface="FreeMono" panose="020F0409020205020404"/>
                <a:ea typeface="FreeMono" panose="020F0409020205020404"/>
              </a:rPr>
              <a:t> and </a:t>
            </a:r>
            <a:r>
              <a:rPr lang="en-US" sz="1200" b="1" strike="noStrike" spc="-1">
                <a:solidFill>
                  <a:srgbClr val="00B050"/>
                </a:solidFill>
                <a:latin typeface="FreeMono" panose="020F0409020205020404"/>
                <a:ea typeface="FreeMono" panose="020F0409020205020404"/>
              </a:rPr>
              <a:t>html/template</a:t>
            </a:r>
            <a:r>
              <a:rPr lang="en-US" sz="1200" b="0" strike="noStrike" spc="-1">
                <a:solidFill>
                  <a:srgbClr val="FFFFFF"/>
                </a:solidFill>
                <a:latin typeface="FreeMono" panose="020F0409020205020404"/>
                <a:ea typeface="FreeMono" panose="020F0409020205020404"/>
              </a:rPr>
              <a:t>. Both provide the same interface, however the html/template package is used to generate HTML output safe against code injection.</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b="1" strike="noStrike" spc="-1">
                <a:solidFill>
                  <a:srgbClr val="FF0000"/>
                </a:solidFill>
                <a:latin typeface="FreeMono" panose="020F0409020205020404"/>
                <a:ea typeface="FreeMono" panose="020F0409020205020404"/>
              </a:rPr>
              <a:t>Notice : </a:t>
            </a:r>
            <a:r>
              <a:rPr lang="en-US" altLang="en-US" sz="1200" strike="noStrike" spc="-1">
                <a:solidFill>
                  <a:schemeClr val="bg1"/>
                </a:solidFill>
                <a:latin typeface="FreeMono" panose="020F0409020205020404"/>
                <a:ea typeface="FreeMono" panose="020F0409020205020404"/>
              </a:rPr>
              <a:t>Almost every programming language has a library implementing templating. In epoch of server side MVC dominance, templating was so important that it could determine language success or failure. Nowadays, however, when </a:t>
            </a:r>
            <a:r>
              <a:rPr lang="en-US" altLang="en-US" sz="1200" b="1" strike="noStrike" spc="-1">
                <a:solidFill>
                  <a:schemeClr val="bg1"/>
                </a:solidFill>
                <a:latin typeface="FreeMono" panose="020F0409020205020404"/>
                <a:ea typeface="FreeMono" panose="020F0409020205020404"/>
              </a:rPr>
              <a:t>single page applications</a:t>
            </a:r>
            <a:r>
              <a:rPr lang="en-US" altLang="en-US" sz="1200" strike="noStrike" spc="-1">
                <a:solidFill>
                  <a:schemeClr val="bg1"/>
                </a:solidFill>
                <a:latin typeface="FreeMono" panose="020F0409020205020404"/>
                <a:ea typeface="FreeMono" panose="020F0409020205020404"/>
              </a:rPr>
              <a:t> get momentum, </a:t>
            </a:r>
            <a:r>
              <a:rPr lang="en-US" altLang="en-US" sz="1200" b="1" strike="noStrike" spc="-1">
                <a:solidFill>
                  <a:schemeClr val="bg1"/>
                </a:solidFill>
                <a:latin typeface="FreeMono" panose="020F0409020205020404"/>
                <a:ea typeface="FreeMono" panose="020F0409020205020404"/>
              </a:rPr>
              <a:t>templates are used only occasionally</a:t>
            </a:r>
            <a:r>
              <a:rPr lang="en-US" altLang="en-US" sz="1200" strike="noStrike" spc="-1">
                <a:solidFill>
                  <a:schemeClr val="bg1"/>
                </a:solidFill>
                <a:latin typeface="FreeMono" panose="020F0409020205020404"/>
                <a:ea typeface="FreeMono" panose="020F0409020205020404"/>
              </a:rPr>
              <a:t>.</a:t>
            </a:r>
            <a:endParaRPr lang="en-US" altLang="en-US" sz="1200" strike="noStrike" spc="-1">
              <a:solidFill>
                <a:schemeClr val="bg1"/>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87"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Understanding templates </a:t>
            </a:r>
            <a:endParaRPr lang="en-US" sz="2800" b="0" strike="noStrike" spc="-1">
              <a:latin typeface="Arial"/>
            </a:endParaRPr>
          </a:p>
        </p:txBody>
      </p:sp>
      <p:sp>
        <p:nvSpPr>
          <p:cNvPr id="488"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89"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strike="noStrike" spc="-1">
                <a:solidFill>
                  <a:srgbClr val="FFFFFF"/>
                </a:solidFill>
                <a:latin typeface="FreeMono" panose="020F0409020205020404"/>
                <a:ea typeface="FreeMono" panose="020F0409020205020404"/>
              </a:rPr>
              <a:t>Before we learn how to implement it, let’s take a look at template’s syntax. Templates are provided to the appropriate functions either as string or as “raw string”. Actions represents the data evaluations, functions or control loops. They’re delimited by </a:t>
            </a:r>
            <a:r>
              <a:rPr lang="en-US" sz="1200" b="1" strike="noStrike" spc="-1">
                <a:solidFill>
                  <a:srgbClr val="00B050"/>
                </a:solidFill>
                <a:latin typeface="FreeMono" panose="020F0409020205020404"/>
                <a:ea typeface="FreeMono" panose="020F0409020205020404"/>
              </a:rPr>
              <a:t>{{ }}</a:t>
            </a:r>
            <a:r>
              <a:rPr lang="en-US" sz="1200" strike="noStrike" spc="-1">
                <a:solidFill>
                  <a:srgbClr val="FFFFFF"/>
                </a:solidFill>
                <a:latin typeface="FreeMono" panose="020F0409020205020404"/>
                <a:ea typeface="FreeMono" panose="020F0409020205020404"/>
              </a:rPr>
              <a:t>. Other, non delimited parts are left untouched.</a:t>
            </a:r>
            <a:endParaRPr 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sz="1200" b="1" strike="noStrike" spc="-1">
                <a:solidFill>
                  <a:srgbClr val="FFFFFF"/>
                </a:solidFill>
                <a:latin typeface="FreeMono" panose="020F0409020205020404"/>
                <a:ea typeface="FreeMono" panose="020F0409020205020404"/>
              </a:rPr>
              <a:t>Data evaluations</a:t>
            </a:r>
            <a:endParaRPr 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strike="noStrike" spc="-1">
                <a:solidFill>
                  <a:srgbClr val="FFFFFF"/>
                </a:solidFill>
                <a:latin typeface="FreeMono" panose="020F0409020205020404"/>
                <a:ea typeface="FreeMono" panose="020F0409020205020404"/>
              </a:rPr>
              <a:t>Usually, when using templates, you’ll bind them to some </a:t>
            </a:r>
            <a:r>
              <a:rPr lang="en-US" sz="1200" b="1" strike="noStrike" spc="-1">
                <a:solidFill>
                  <a:srgbClr val="00B050"/>
                </a:solidFill>
                <a:latin typeface="FreeMono" panose="020F0409020205020404"/>
                <a:ea typeface="FreeMono" panose="020F0409020205020404"/>
              </a:rPr>
              <a:t>data structure</a:t>
            </a:r>
            <a:r>
              <a:rPr lang="en-US" sz="1200" strike="noStrike" spc="-1">
                <a:solidFill>
                  <a:srgbClr val="FFFFFF"/>
                </a:solidFill>
                <a:latin typeface="FreeMono" panose="020F0409020205020404"/>
                <a:ea typeface="FreeMono" panose="020F0409020205020404"/>
              </a:rPr>
              <a:t> (e.g. struct) from which you’ll obtain data. To obtain data from a </a:t>
            </a:r>
            <a:r>
              <a:rPr lang="en-US" sz="1200" b="1" strike="noStrike" spc="-1">
                <a:solidFill>
                  <a:srgbClr val="00B050"/>
                </a:solidFill>
                <a:latin typeface="FreeMono" panose="020F0409020205020404"/>
                <a:ea typeface="FreeMono" panose="020F0409020205020404"/>
              </a:rPr>
              <a:t>struct</a:t>
            </a:r>
            <a:r>
              <a:rPr lang="en-US" sz="1200" strike="noStrike" spc="-1">
                <a:solidFill>
                  <a:srgbClr val="FFFFFF"/>
                </a:solidFill>
                <a:latin typeface="FreeMono" panose="020F0409020205020404"/>
                <a:ea typeface="FreeMono" panose="020F0409020205020404"/>
              </a:rPr>
              <a:t>, you can use the </a:t>
            </a:r>
            <a:r>
              <a:rPr lang="en-US" sz="1200" b="1" strike="noStrike" spc="-1">
                <a:solidFill>
                  <a:srgbClr val="00B050"/>
                </a:solidFill>
                <a:latin typeface="FreeMono" panose="020F0409020205020404"/>
                <a:ea typeface="FreeMono" panose="020F0409020205020404"/>
              </a:rPr>
              <a:t>{{ .FieldName }}</a:t>
            </a:r>
            <a:r>
              <a:rPr lang="en-US" sz="1200" strike="noStrike" spc="-1">
                <a:solidFill>
                  <a:srgbClr val="FFFFFF"/>
                </a:solidFill>
                <a:latin typeface="FreeMono" panose="020F0409020205020404"/>
                <a:ea typeface="FreeMono" panose="020F0409020205020404"/>
              </a:rPr>
              <a:t> action, which will replace it with </a:t>
            </a:r>
            <a:r>
              <a:rPr lang="en-US" sz="1200" b="1" strike="noStrike" spc="-1">
                <a:solidFill>
                  <a:srgbClr val="00B050"/>
                </a:solidFill>
                <a:latin typeface="FreeMono" panose="020F0409020205020404"/>
                <a:ea typeface="FreeMono" panose="020F0409020205020404"/>
              </a:rPr>
              <a:t>FieldName </a:t>
            </a:r>
            <a:r>
              <a:rPr lang="en-US" sz="1200" strike="noStrike" spc="-1">
                <a:solidFill>
                  <a:srgbClr val="FFFFFF"/>
                </a:solidFill>
                <a:latin typeface="FreeMono" panose="020F0409020205020404"/>
                <a:ea typeface="FreeMono" panose="020F0409020205020404"/>
              </a:rPr>
              <a:t>value of given struct, on parse time. The struct is given to the </a:t>
            </a:r>
            <a:r>
              <a:rPr lang="en-US" sz="1200" b="1" strike="noStrike" spc="-1">
                <a:solidFill>
                  <a:srgbClr val="00B050"/>
                </a:solidFill>
                <a:latin typeface="FreeMono" panose="020F0409020205020404"/>
                <a:ea typeface="FreeMono" panose="020F0409020205020404"/>
              </a:rPr>
              <a:t>Execute </a:t>
            </a:r>
            <a:r>
              <a:rPr lang="en-US" sz="1200" strike="noStrike" spc="-1">
                <a:solidFill>
                  <a:srgbClr val="FFFFFF"/>
                </a:solidFill>
                <a:latin typeface="FreeMono" panose="020F0409020205020404"/>
                <a:ea typeface="FreeMono" panose="020F0409020205020404"/>
              </a:rPr>
              <a:t>function, which we’ll cover later.</a:t>
            </a:r>
            <a:endParaRPr 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strike="noStrike" spc="-1">
                <a:solidFill>
                  <a:srgbClr val="FFFFFF"/>
                </a:solidFill>
                <a:latin typeface="FreeMono" panose="020F0409020205020404"/>
                <a:ea typeface="FreeMono" panose="020F0409020205020404"/>
              </a:rPr>
              <a:t>There’s also the </a:t>
            </a:r>
            <a:r>
              <a:rPr lang="en-US" sz="1200" b="1" strike="noStrike" spc="-1">
                <a:solidFill>
                  <a:srgbClr val="00B050"/>
                </a:solidFill>
                <a:latin typeface="FreeMono" panose="020F0409020205020404"/>
                <a:ea typeface="FreeMono" panose="020F0409020205020404"/>
              </a:rPr>
              <a:t>{{.}}</a:t>
            </a:r>
            <a:r>
              <a:rPr lang="en-US" sz="1200" strike="noStrike" spc="-1">
                <a:solidFill>
                  <a:srgbClr val="FFFFFF"/>
                </a:solidFill>
                <a:latin typeface="FreeMono" panose="020F0409020205020404"/>
                <a:ea typeface="FreeMono" panose="020F0409020205020404"/>
              </a:rPr>
              <a:t> action that you can use to refer to a value of non-struct types.</a:t>
            </a:r>
            <a:endParaRPr lang="en-US" sz="120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endParaRPr lang="en-US" sz="1200" b="1"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sz="1200" b="1" strike="noStrike" spc="-1">
                <a:solidFill>
                  <a:srgbClr val="FFFFFF"/>
                </a:solidFill>
                <a:latin typeface="FreeMono" panose="020F0409020205020404"/>
                <a:ea typeface="FreeMono" panose="020F0409020205020404"/>
              </a:rPr>
              <a:t>Conditions</a:t>
            </a:r>
            <a:endParaRPr 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strike="noStrike" spc="-1">
                <a:solidFill>
                  <a:srgbClr val="FFFFFF"/>
                </a:solidFill>
                <a:latin typeface="FreeMono" panose="020F0409020205020404"/>
                <a:ea typeface="FreeMono" panose="020F0409020205020404"/>
              </a:rPr>
              <a:t>You can also use if loops in templates. For example, you can check if FieldName non-empty, and if it is, print its value: </a:t>
            </a:r>
            <a:r>
              <a:rPr lang="en-US" sz="1200" b="1" strike="noStrike" spc="-1">
                <a:solidFill>
                  <a:srgbClr val="00B050"/>
                </a:solidFill>
                <a:latin typeface="FreeMono" panose="020F0409020205020404"/>
                <a:ea typeface="FreeMono" panose="020F0409020205020404"/>
              </a:rPr>
              <a:t>{{if .FieldName}} Value of FieldName is {{ .FieldName }} {{end}}</a:t>
            </a:r>
            <a:r>
              <a:rPr lang="en-US" sz="1200" strike="noStrike" spc="-1">
                <a:solidFill>
                  <a:srgbClr val="FFFFFF"/>
                </a:solidFill>
                <a:latin typeface="FreeMono" panose="020F0409020205020404"/>
                <a:ea typeface="FreeMono" panose="020F0409020205020404"/>
              </a:rPr>
              <a:t>.</a:t>
            </a:r>
            <a:endParaRPr 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1" strike="noStrike" spc="-1">
                <a:solidFill>
                  <a:srgbClr val="00B050"/>
                </a:solidFill>
                <a:latin typeface="FreeMono" panose="020F0409020205020404"/>
                <a:ea typeface="FreeMono" panose="020F0409020205020404"/>
              </a:rPr>
              <a:t>else </a:t>
            </a:r>
            <a:r>
              <a:rPr lang="en-US" sz="1200" strike="noStrike" spc="-1">
                <a:solidFill>
                  <a:srgbClr val="FFFFFF"/>
                </a:solidFill>
                <a:latin typeface="FreeMono" panose="020F0409020205020404"/>
                <a:ea typeface="FreeMono" panose="020F0409020205020404"/>
              </a:rPr>
              <a:t>and </a:t>
            </a:r>
            <a:r>
              <a:rPr lang="en-US" sz="1200" b="1" strike="noStrike" spc="-1">
                <a:solidFill>
                  <a:srgbClr val="00B050"/>
                </a:solidFill>
                <a:latin typeface="FreeMono" panose="020F0409020205020404"/>
                <a:ea typeface="FreeMono" panose="020F0409020205020404"/>
              </a:rPr>
              <a:t>else if</a:t>
            </a:r>
            <a:r>
              <a:rPr lang="en-US" sz="1200" strike="noStrike" spc="-1">
                <a:solidFill>
                  <a:srgbClr val="FFFFFF"/>
                </a:solidFill>
                <a:latin typeface="FreeMono" panose="020F0409020205020404"/>
                <a:ea typeface="FreeMono" panose="020F0409020205020404"/>
              </a:rPr>
              <a:t> are also supported: </a:t>
            </a:r>
            <a:r>
              <a:rPr lang="en-US" sz="1200" b="1" strike="noStrike" spc="-1">
                <a:solidFill>
                  <a:srgbClr val="00B050"/>
                </a:solidFill>
                <a:latin typeface="FreeMono" panose="020F0409020205020404"/>
                <a:ea typeface="FreeMono" panose="020F0409020205020404"/>
              </a:rPr>
              <a:t>{{if .FieldName}} // action {{ else }} // action 2 {{ end }}</a:t>
            </a:r>
            <a:r>
              <a:rPr lang="en-US" sz="1200" strike="noStrike" spc="-1">
                <a:solidFill>
                  <a:srgbClr val="FFFFFF"/>
                </a:solidFill>
                <a:latin typeface="FreeMono" panose="020F0409020205020404"/>
                <a:ea typeface="FreeMono" panose="020F0409020205020404"/>
              </a:rPr>
              <a:t>.</a:t>
            </a:r>
            <a:endParaRPr lang="en-US" sz="120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9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Passing data into templates</a:t>
            </a:r>
            <a:endParaRPr lang="en-US" sz="2800" b="0" strike="noStrike" spc="-1">
              <a:latin typeface="Arial"/>
            </a:endParaRPr>
          </a:p>
        </p:txBody>
      </p:sp>
      <p:sp>
        <p:nvSpPr>
          <p:cNvPr id="497" name="CustomShape 2"/>
          <p:cNvSpPr/>
          <p:nvPr/>
        </p:nvSpPr>
        <p:spPr>
          <a:xfrm>
            <a:off x="311760" y="80316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9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Loops</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Using the range action you can loop through a slice. A range actions is defined using the {{range .Member}} ... {{end}} template.</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If your slice is a non-struct type, you can refer to the value using the {{ . }} action. In case of structs, you can refer to the value using the {{ .Member }} action, as already explained.</a:t>
            </a:r>
            <a:endParaRPr lang="en-US" sz="1200" b="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9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pc="185">
                <a:solidFill>
                  <a:srgbClr val="FFFFFF"/>
                </a:solidFill>
                <a:latin typeface="FreeMono" panose="020F0409020205020404"/>
                <a:ea typeface="FreeMono" panose="020F0409020205020404"/>
                <a:sym typeface="+mn-ea"/>
              </a:rPr>
              <a:t>Functions &amp; pipelines in templates</a:t>
            </a:r>
            <a:endParaRPr lang="en-US" sz="2800" b="0" strike="noStrike" spc="-1">
              <a:latin typeface="Arial"/>
            </a:endParaRPr>
          </a:p>
        </p:txBody>
      </p:sp>
      <p:sp>
        <p:nvSpPr>
          <p:cNvPr id="497" name="CustomShape 2"/>
          <p:cNvSpPr/>
          <p:nvPr/>
        </p:nvSpPr>
        <p:spPr>
          <a:xfrm>
            <a:off x="311760" y="80316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9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1450">
              <a:lnSpc>
                <a:spcPct val="100000"/>
              </a:lnSpc>
              <a:spcBef>
                <a:spcPts val="100"/>
              </a:spcBef>
              <a:buFont typeface="Arial" panose="02080604020202020204" pitchFamily="34" charset="0"/>
              <a:buChar char="•"/>
            </a:pPr>
            <a:r>
              <a:rPr lang="en-US" sz="1200" b="1" strike="noStrike" spc="-1">
                <a:solidFill>
                  <a:srgbClr val="FFFFFF"/>
                </a:solidFill>
                <a:latin typeface="FreeMono" panose="020F0409020205020404"/>
                <a:ea typeface="FreeMono" panose="020F0409020205020404"/>
              </a:rPr>
              <a:t>Functions, Pipelines and Variables</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Actions have several built-in functions that’re used along with pipelines to additionally parse output. Pipelines are annotated with | and default behavior is sending data from left side to the function on right side.</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Functions are used to escape the action’s result. There’re several functions available by default such as, </a:t>
            </a:r>
            <a:r>
              <a:rPr lang="en-US" sz="1200" b="1" strike="noStrike" spc="-1">
                <a:solidFill>
                  <a:srgbClr val="00B050"/>
                </a:solidFill>
                <a:latin typeface="FreeMono" panose="020F0409020205020404"/>
                <a:ea typeface="FreeMono" panose="020F0409020205020404"/>
              </a:rPr>
              <a:t>html </a:t>
            </a:r>
            <a:r>
              <a:rPr lang="en-US" sz="1200" b="0" strike="noStrike" spc="-1">
                <a:solidFill>
                  <a:srgbClr val="FFFFFF"/>
                </a:solidFill>
                <a:latin typeface="FreeMono" panose="020F0409020205020404"/>
                <a:ea typeface="FreeMono" panose="020F0409020205020404"/>
              </a:rPr>
              <a:t>which returns HTML escaped output, safe against code injection or js which returns JavaScript escaped output.</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Using the with action, you can define variables that’re available in that with block: </a:t>
            </a:r>
            <a:r>
              <a:rPr lang="en-US" sz="1200" b="1" strike="noStrike" spc="-1">
                <a:solidFill>
                  <a:srgbClr val="00B050"/>
                </a:solidFill>
                <a:latin typeface="FreeMono" panose="020F0409020205020404"/>
                <a:ea typeface="FreeMono" panose="020F0409020205020404"/>
              </a:rPr>
              <a:t>{{ with $x := &lt;^&gt;result-of-some-action&lt;^&gt; }} {{ $x }} {{ end }}</a:t>
            </a:r>
            <a:r>
              <a:rPr lang="en-US" sz="1200" b="0" strike="noStrike" spc="-1">
                <a:solidFill>
                  <a:srgbClr val="FFFFFF"/>
                </a:solidFill>
                <a:latin typeface="FreeMono" panose="020F0409020205020404"/>
                <a:ea typeface="FreeMono" panose="020F0409020205020404"/>
              </a:rPr>
              <a:t>.</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Throughput the article, we’re going to cover more complex actions, such as reading from an array instead of struct.</a:t>
            </a:r>
            <a:endParaRPr lang="en-US" sz="1200" b="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90"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Templating with concatenation</a:t>
            </a:r>
            <a:endParaRPr lang="en-US" sz="2800" b="0" strike="noStrike" spc="-1">
              <a:latin typeface="Arial"/>
            </a:endParaRPr>
          </a:p>
        </p:txBody>
      </p:sp>
      <p:sp>
        <p:nvSpPr>
          <p:cNvPr id="491"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92"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93"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parsing &amp; executing templates</a:t>
            </a:r>
            <a:endParaRPr lang="en-US" sz="2800" b="0" strike="noStrike" spc="-1">
              <a:latin typeface="Arial"/>
            </a:endParaRPr>
          </a:p>
        </p:txBody>
      </p:sp>
      <p:sp>
        <p:nvSpPr>
          <p:cNvPr id="494"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95"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1450">
              <a:lnSpc>
                <a:spcPct val="100000"/>
              </a:lnSpc>
              <a:spcBef>
                <a:spcPts val="100"/>
              </a:spcBef>
              <a:buFont typeface="Arial" panose="02080604020202020204" pitchFamily="34" charset="0"/>
              <a:buChar char="•"/>
            </a:pPr>
            <a:r>
              <a:rPr lang="en-US" sz="1200" b="1" strike="noStrike" spc="-1">
                <a:solidFill>
                  <a:srgbClr val="FFFFFF"/>
                </a:solidFill>
                <a:latin typeface="FreeMono" panose="020F0409020205020404"/>
                <a:ea typeface="FreeMono" panose="020F0409020205020404"/>
              </a:rPr>
              <a:t>Parsing Templates</a:t>
            </a:r>
            <a:r>
              <a:rPr lang="en-US" altLang="en-US" sz="1200" b="1" strike="noStrike" spc="-1">
                <a:solidFill>
                  <a:srgbClr val="FFFFFF"/>
                </a:solidFill>
                <a:latin typeface="FreeMono" panose="020F0409020205020404"/>
                <a:ea typeface="FreeMono" panose="020F0409020205020404"/>
              </a:rPr>
              <a:t>:</a:t>
            </a:r>
            <a:endParaRPr lang="en-US" altLang="en-US" sz="1200" b="1" strike="noStrike" spc="-1">
              <a:solidFill>
                <a:srgbClr val="FFFFFF"/>
              </a:solidFill>
              <a:latin typeface="FreeMono" panose="020F0409020205020404"/>
              <a:ea typeface="FreeMono" panose="020F0409020205020404"/>
            </a:endParaRPr>
          </a:p>
          <a:p>
            <a:pPr marL="12700" indent="0">
              <a:lnSpc>
                <a:spcPct val="100000"/>
              </a:lnSpc>
              <a:spcBef>
                <a:spcPts val="100"/>
              </a:spcBef>
              <a:buFont typeface="Arial" panose="02080604020202020204" pitchFamily="34" charset="0"/>
              <a:buNone/>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 three most important and most frequently used functions are:</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sz="1200" b="1" strike="noStrike" spc="-1">
                <a:solidFill>
                  <a:srgbClr val="00B050"/>
                </a:solidFill>
                <a:latin typeface="FreeMono" panose="020F0409020205020404"/>
                <a:ea typeface="FreeMono" panose="020F0409020205020404"/>
              </a:rPr>
              <a:t>New </a:t>
            </a:r>
            <a:r>
              <a:rPr lang="en-US" sz="1200" b="0" strike="noStrike" spc="-1">
                <a:solidFill>
                  <a:srgbClr val="FFFFFF"/>
                </a:solidFill>
                <a:latin typeface="FreeMono" panose="020F0409020205020404"/>
                <a:ea typeface="FreeMono" panose="020F0409020205020404"/>
              </a:rPr>
              <a:t>— allocates new, undefined template,</a:t>
            </a:r>
            <a:endParaRPr lang="en-US" sz="1200" b="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sz="1200" b="1" strike="noStrike" spc="-1">
                <a:solidFill>
                  <a:srgbClr val="00B050"/>
                </a:solidFill>
                <a:latin typeface="FreeMono" panose="020F0409020205020404"/>
                <a:ea typeface="FreeMono" panose="020F0409020205020404"/>
              </a:rPr>
              <a:t>Parse </a:t>
            </a:r>
            <a:r>
              <a:rPr lang="en-US" sz="1200" b="0" strike="noStrike" spc="-1">
                <a:solidFill>
                  <a:srgbClr val="FFFFFF"/>
                </a:solidFill>
                <a:latin typeface="FreeMono" panose="020F0409020205020404"/>
                <a:ea typeface="FreeMono" panose="020F0409020205020404"/>
              </a:rPr>
              <a:t>— parses given template string and return parsed template,</a:t>
            </a:r>
            <a:endParaRPr lang="en-US" sz="1200" b="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sz="1200" b="1" strike="noStrike" spc="-1">
                <a:solidFill>
                  <a:srgbClr val="00B050"/>
                </a:solidFill>
                <a:latin typeface="FreeMono" panose="020F0409020205020404"/>
                <a:ea typeface="FreeMono" panose="020F0409020205020404"/>
              </a:rPr>
              <a:t>Execute </a:t>
            </a:r>
            <a:r>
              <a:rPr lang="en-US" sz="1200" b="0" strike="noStrike" spc="-1">
                <a:solidFill>
                  <a:srgbClr val="FFFFFF"/>
                </a:solidFill>
                <a:latin typeface="FreeMono" panose="020F0409020205020404"/>
                <a:ea typeface="FreeMono" panose="020F0409020205020404"/>
              </a:rPr>
              <a:t>— applies parsed template to the data structure and writes result to the given writer.</a:t>
            </a:r>
            <a:endParaRPr lang="en-US" sz="1200" b="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endParaRPr lang="en-US" sz="1200" b="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sz="1200" b="1" strike="noStrike" spc="-1">
                <a:solidFill>
                  <a:srgbClr val="FFFFFF"/>
                </a:solidFill>
                <a:latin typeface="FreeMono" panose="020F0409020205020404"/>
                <a:ea typeface="FreeMono" panose="020F0409020205020404"/>
              </a:rPr>
              <a:t>Verifying Templates</a:t>
            </a:r>
            <a:r>
              <a:rPr lang="en-US" altLang="en-US" sz="1200" b="1" strike="noStrike" spc="-1">
                <a:solidFill>
                  <a:srgbClr val="FFFFFF"/>
                </a:solidFill>
                <a:latin typeface="FreeMono" panose="020F0409020205020404"/>
                <a:ea typeface="FreeMono" panose="020F0409020205020404"/>
              </a:rPr>
              <a:t>:</a:t>
            </a:r>
            <a:endParaRPr lang="en-US" sz="1200" b="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sz="1200" b="1" strike="noStrike" spc="-1">
                <a:solidFill>
                  <a:srgbClr val="00B050"/>
                </a:solidFill>
                <a:latin typeface="FreeMono" panose="020F0409020205020404"/>
                <a:ea typeface="FreeMono" panose="020F0409020205020404"/>
              </a:rPr>
              <a:t>template </a:t>
            </a:r>
            <a:r>
              <a:rPr lang="en-US" sz="1200" b="0" strike="noStrike" spc="-1">
                <a:solidFill>
                  <a:srgbClr val="FFFFFF"/>
                </a:solidFill>
                <a:latin typeface="FreeMono" panose="020F0409020205020404"/>
                <a:ea typeface="FreeMono" panose="020F0409020205020404"/>
              </a:rPr>
              <a:t>packages provide the </a:t>
            </a:r>
            <a:r>
              <a:rPr lang="en-US" sz="1200" b="1" strike="noStrike" spc="-1">
                <a:solidFill>
                  <a:srgbClr val="00B050"/>
                </a:solidFill>
                <a:latin typeface="FreeMono" panose="020F0409020205020404"/>
                <a:ea typeface="FreeMono" panose="020F0409020205020404"/>
              </a:rPr>
              <a:t>Must </a:t>
            </a:r>
            <a:r>
              <a:rPr lang="en-US" sz="1200" b="0" strike="noStrike" spc="-1">
                <a:solidFill>
                  <a:srgbClr val="FFFFFF"/>
                </a:solidFill>
                <a:latin typeface="FreeMono" panose="020F0409020205020404"/>
                <a:ea typeface="FreeMono" panose="020F0409020205020404"/>
              </a:rPr>
              <a:t>functions, used to verify that a template is valid during parsing. The </a:t>
            </a:r>
            <a:r>
              <a:rPr lang="en-US" sz="1200" b="1" strike="noStrike" spc="-1">
                <a:solidFill>
                  <a:srgbClr val="00B050"/>
                </a:solidFill>
                <a:latin typeface="FreeMono" panose="020F0409020205020404"/>
                <a:ea typeface="FreeMono" panose="020F0409020205020404"/>
              </a:rPr>
              <a:t>Must </a:t>
            </a:r>
            <a:r>
              <a:rPr lang="en-US" sz="1200" b="0" strike="noStrike" spc="-1">
                <a:solidFill>
                  <a:srgbClr val="FFFFFF"/>
                </a:solidFill>
                <a:latin typeface="FreeMono" panose="020F0409020205020404"/>
                <a:ea typeface="FreeMono" panose="020F0409020205020404"/>
              </a:rPr>
              <a:t>function provides the same result as if we manually checked for the error, like in the previous example.</a:t>
            </a:r>
            <a:endParaRPr lang="en-US" sz="1200" b="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endParaRPr lang="en-US" sz="1200" b="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sz="1200" b="0" strike="noStrike" spc="-1">
                <a:solidFill>
                  <a:srgbClr val="FFFFFF"/>
                </a:solidFill>
                <a:latin typeface="FreeMono" panose="020F0409020205020404"/>
                <a:ea typeface="FreeMono" panose="020F0409020205020404"/>
              </a:rPr>
              <a:t>This approach saves you typing, but if you encounter an error, your application will panic. For advanced error handling, it’s easier to use above solution instead of Must function.</a:t>
            </a:r>
            <a:endParaRPr lang="en-US" sz="1200" b="0" strike="noStrike" spc="-1">
              <a:solidFill>
                <a:srgbClr val="FFFFFF"/>
              </a:solidFill>
              <a:latin typeface="FreeMono" panose="020F0409020205020404"/>
              <a:ea typeface="FreeMono" panose="020F0409020205020404"/>
            </a:endParaRPr>
          </a:p>
          <a:p>
            <a:pPr marL="12700" indent="0">
              <a:lnSpc>
                <a:spcPct val="100000"/>
              </a:lnSpc>
              <a:spcBef>
                <a:spcPts val="100"/>
              </a:spcBef>
              <a:buFont typeface="Arial" panose="02080604020202020204" pitchFamily="34" charset="0"/>
              <a:buNone/>
            </a:pPr>
            <a:endParaRPr lang="en-US" sz="1200" b="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sz="1200" b="0" strike="noStrike" spc="-1">
                <a:solidFill>
                  <a:srgbClr val="FFFFFF"/>
                </a:solidFill>
                <a:latin typeface="FreeMono" panose="020F0409020205020404"/>
                <a:ea typeface="FreeMono" panose="020F0409020205020404"/>
              </a:rPr>
              <a:t>The </a:t>
            </a:r>
            <a:r>
              <a:rPr lang="en-US" sz="1200" b="1" strike="noStrike" spc="-1">
                <a:solidFill>
                  <a:srgbClr val="00B050"/>
                </a:solidFill>
                <a:latin typeface="FreeMono" panose="020F0409020205020404"/>
                <a:ea typeface="FreeMono" panose="020F0409020205020404"/>
              </a:rPr>
              <a:t>Must </a:t>
            </a:r>
            <a:r>
              <a:rPr lang="en-US" sz="1200" b="0" strike="noStrike" spc="-1">
                <a:solidFill>
                  <a:srgbClr val="FFFFFF"/>
                </a:solidFill>
                <a:latin typeface="FreeMono" panose="020F0409020205020404"/>
                <a:ea typeface="FreeMono" panose="020F0409020205020404"/>
              </a:rPr>
              <a:t>function takes a template and error as arguments. It’s common to provide New function as an argument to it:</a:t>
            </a:r>
            <a:endParaRPr lang="en-US" sz="1200" b="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384840" y="503640"/>
            <a:ext cx="233280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24">
                <a:solidFill>
                  <a:srgbClr val="FFFFFF"/>
                </a:solidFill>
                <a:latin typeface="FreeMono" panose="020F0409020205020404"/>
                <a:ea typeface="FreeMono" panose="020F0409020205020404"/>
              </a:rPr>
              <a:t>Go</a:t>
            </a:r>
            <a:r>
              <a:rPr lang="en-US" sz="2800" b="1" strike="noStrike" spc="4">
                <a:solidFill>
                  <a:srgbClr val="FFFFFF"/>
                </a:solidFill>
                <a:latin typeface="FreeMono" panose="020F0409020205020404"/>
                <a:ea typeface="FreeMono" panose="020F0409020205020404"/>
              </a:rPr>
              <a:t> </a:t>
            </a:r>
            <a:r>
              <a:rPr lang="en-US" sz="2800" b="1" strike="noStrike" spc="-69">
                <a:solidFill>
                  <a:srgbClr val="FFFFFF"/>
                </a:solidFill>
                <a:latin typeface="FreeMono" panose="020F0409020205020404"/>
                <a:ea typeface="FreeMono" panose="020F0409020205020404"/>
              </a:rPr>
              <a:t>1.x</a:t>
            </a:r>
            <a:endParaRPr lang="en-US" sz="2800" b="0" strike="noStrike" spc="-1">
              <a:latin typeface="Arial"/>
            </a:endParaRPr>
          </a:p>
        </p:txBody>
      </p:sp>
      <p:sp>
        <p:nvSpPr>
          <p:cNvPr id="199" name="CustomShape 2"/>
          <p:cNvSpPr/>
          <p:nvPr/>
        </p:nvSpPr>
        <p:spPr>
          <a:xfrm>
            <a:off x="384840" y="1216440"/>
            <a:ext cx="7710480" cy="2348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0" strike="noStrike" spc="185">
                <a:solidFill>
                  <a:srgbClr val="EEEEEE"/>
                </a:solidFill>
                <a:latin typeface="FreeMono" panose="020F0409020205020404"/>
                <a:ea typeface="FreeMono" panose="020F0409020205020404"/>
              </a:rPr>
              <a:t>Released </a:t>
            </a:r>
            <a:r>
              <a:rPr lang="en-US" sz="1800" b="0" strike="noStrike" spc="160">
                <a:solidFill>
                  <a:srgbClr val="EEEEEE"/>
                </a:solidFill>
                <a:latin typeface="FreeMono" panose="020F0409020205020404"/>
                <a:ea typeface="FreeMono" panose="020F0409020205020404"/>
              </a:rPr>
              <a:t>in </a:t>
            </a:r>
            <a:r>
              <a:rPr lang="en-US" sz="1800" b="0" strike="noStrike" spc="180">
                <a:solidFill>
                  <a:srgbClr val="EEEEEE"/>
                </a:solidFill>
                <a:latin typeface="FreeMono" panose="020F0409020205020404"/>
                <a:ea typeface="FreeMono" panose="020F0409020205020404"/>
              </a:rPr>
              <a:t>March</a:t>
            </a:r>
            <a:r>
              <a:rPr lang="en-US" sz="1800" b="0" strike="noStrike" spc="-180">
                <a:solidFill>
                  <a:srgbClr val="EEEEEE"/>
                </a:solidFill>
                <a:latin typeface="FreeMono" panose="020F0409020205020404"/>
                <a:ea typeface="FreeMono" panose="020F0409020205020404"/>
              </a:rPr>
              <a:t> </a:t>
            </a:r>
            <a:r>
              <a:rPr lang="en-US" sz="1800" b="0" strike="noStrike" spc="43">
                <a:solidFill>
                  <a:srgbClr val="EEEEEE"/>
                </a:solidFill>
                <a:latin typeface="FreeMono" panose="020F0409020205020404"/>
                <a:ea typeface="FreeMono" panose="020F0409020205020404"/>
              </a:rPr>
              <a:t>2012</a:t>
            </a:r>
            <a:endParaRPr lang="en-US" sz="1800" b="0" strike="noStrike" spc="-1">
              <a:latin typeface="Arial"/>
            </a:endParaRPr>
          </a:p>
          <a:p>
            <a:pPr marL="12700">
              <a:lnSpc>
                <a:spcPct val="188000"/>
              </a:lnSpc>
            </a:pPr>
            <a:r>
              <a:rPr lang="en-US" sz="1800" b="0" strike="noStrike" spc="233">
                <a:solidFill>
                  <a:srgbClr val="EEEEEE"/>
                </a:solidFill>
                <a:latin typeface="FreeMono" panose="020F0409020205020404"/>
                <a:ea typeface="FreeMono" panose="020F0409020205020404"/>
              </a:rPr>
              <a:t>A </a:t>
            </a:r>
            <a:r>
              <a:rPr lang="en-US" sz="1800" b="0" strike="noStrike" spc="185">
                <a:solidFill>
                  <a:srgbClr val="EEEEEE"/>
                </a:solidFill>
                <a:latin typeface="FreeMono" panose="020F0409020205020404"/>
                <a:ea typeface="FreeMono" panose="020F0409020205020404"/>
              </a:rPr>
              <a:t>speciﬁcation </a:t>
            </a:r>
            <a:r>
              <a:rPr lang="en-US" sz="1800" b="0" strike="noStrike" spc="109">
                <a:solidFill>
                  <a:srgbClr val="EEEEEE"/>
                </a:solidFill>
                <a:latin typeface="FreeMono" panose="020F0409020205020404"/>
                <a:ea typeface="FreeMono" panose="020F0409020205020404"/>
              </a:rPr>
              <a:t>of </a:t>
            </a:r>
            <a:r>
              <a:rPr lang="en-US" sz="1800" b="0" strike="noStrike" spc="185">
                <a:solidFill>
                  <a:srgbClr val="EEEEEE"/>
                </a:solidFill>
                <a:latin typeface="FreeMono" panose="020F0409020205020404"/>
                <a:ea typeface="FreeMono" panose="020F0409020205020404"/>
              </a:rPr>
              <a:t>the </a:t>
            </a:r>
            <a:r>
              <a:rPr lang="en-US" sz="1800" b="0" strike="noStrike" spc="233">
                <a:solidFill>
                  <a:srgbClr val="EEEEEE"/>
                </a:solidFill>
                <a:latin typeface="FreeMono" panose="020F0409020205020404"/>
                <a:ea typeface="FreeMono" panose="020F0409020205020404"/>
              </a:rPr>
              <a:t>language and </a:t>
            </a:r>
            <a:r>
              <a:rPr lang="en-US" sz="1800" b="0" strike="noStrike" spc="120">
                <a:solidFill>
                  <a:srgbClr val="EEEEEE"/>
                </a:solidFill>
                <a:latin typeface="FreeMono" panose="020F0409020205020404"/>
                <a:ea typeface="FreeMono" panose="020F0409020205020404"/>
              </a:rPr>
              <a:t>libraries </a:t>
            </a:r>
            <a:r>
              <a:rPr lang="en-US" sz="1800" b="0" strike="noStrike" spc="194">
                <a:solidFill>
                  <a:srgbClr val="EEEEEE"/>
                </a:solidFill>
                <a:latin typeface="FreeMono" panose="020F0409020205020404"/>
                <a:ea typeface="FreeMono" panose="020F0409020205020404"/>
              </a:rPr>
              <a:t>supported </a:t>
            </a:r>
            <a:r>
              <a:rPr lang="en-US" sz="1800" b="0" strike="noStrike" spc="89">
                <a:solidFill>
                  <a:srgbClr val="EEEEEE"/>
                </a:solidFill>
                <a:latin typeface="FreeMono" panose="020F0409020205020404"/>
                <a:ea typeface="FreeMono" panose="020F0409020205020404"/>
              </a:rPr>
              <a:t>for </a:t>
            </a:r>
            <a:r>
              <a:rPr lang="en-US" sz="1800" b="0" strike="noStrike" spc="100">
                <a:solidFill>
                  <a:srgbClr val="EEEEEE"/>
                </a:solidFill>
                <a:latin typeface="FreeMono" panose="020F0409020205020404"/>
                <a:ea typeface="FreeMono" panose="020F0409020205020404"/>
              </a:rPr>
              <a:t>years.  </a:t>
            </a:r>
            <a:r>
              <a:rPr lang="en-US" sz="1800" b="0" strike="noStrike" spc="194">
                <a:solidFill>
                  <a:srgbClr val="EEEEEE"/>
                </a:solidFill>
                <a:latin typeface="FreeMono" panose="020F0409020205020404"/>
                <a:ea typeface="FreeMono" panose="020F0409020205020404"/>
              </a:rPr>
              <a:t>The</a:t>
            </a:r>
            <a:r>
              <a:rPr lang="en-US" sz="1800" b="0" strike="noStrike" spc="49">
                <a:solidFill>
                  <a:srgbClr val="EEEEEE"/>
                </a:solidFill>
                <a:latin typeface="FreeMono" panose="020F0409020205020404"/>
                <a:ea typeface="FreeMono" panose="020F0409020205020404"/>
              </a:rPr>
              <a:t> </a:t>
            </a:r>
            <a:r>
              <a:rPr lang="en-US" sz="1800" b="0" strike="noStrike" spc="165">
                <a:solidFill>
                  <a:srgbClr val="EEEEEE"/>
                </a:solidFill>
                <a:latin typeface="FreeMono" panose="020F0409020205020404"/>
                <a:ea typeface="FreeMono" panose="020F0409020205020404"/>
              </a:rPr>
              <a:t>guarantee:</a:t>
            </a:r>
            <a:r>
              <a:rPr lang="en-US" sz="1800" b="0" strike="noStrike" spc="55">
                <a:solidFill>
                  <a:srgbClr val="EEEEEE"/>
                </a:solidFill>
                <a:latin typeface="FreeMono" panose="020F0409020205020404"/>
                <a:ea typeface="FreeMono" panose="020F0409020205020404"/>
              </a:rPr>
              <a:t> </a:t>
            </a:r>
            <a:r>
              <a:rPr lang="en-US" sz="1800" b="0" strike="noStrike" spc="205">
                <a:solidFill>
                  <a:srgbClr val="EEEEEE"/>
                </a:solidFill>
                <a:latin typeface="FreeMono" panose="020F0409020205020404"/>
                <a:ea typeface="FreeMono" panose="020F0409020205020404"/>
              </a:rPr>
              <a:t>code</a:t>
            </a:r>
            <a:r>
              <a:rPr lang="en-US" sz="1800" b="0" strike="noStrike" spc="55">
                <a:solidFill>
                  <a:srgbClr val="EEEEEE"/>
                </a:solidFill>
                <a:latin typeface="FreeMono" panose="020F0409020205020404"/>
                <a:ea typeface="FreeMono" panose="020F0409020205020404"/>
              </a:rPr>
              <a:t> </a:t>
            </a:r>
            <a:r>
              <a:rPr lang="en-US" sz="1800" b="0" strike="noStrike" spc="145">
                <a:solidFill>
                  <a:srgbClr val="EEEEEE"/>
                </a:solidFill>
                <a:latin typeface="FreeMono" panose="020F0409020205020404"/>
                <a:ea typeface="FreeMono" panose="020F0409020205020404"/>
              </a:rPr>
              <a:t>written</a:t>
            </a:r>
            <a:r>
              <a:rPr lang="en-US" sz="1800" b="0" strike="noStrike" spc="55">
                <a:solidFill>
                  <a:srgbClr val="EEEEEE"/>
                </a:solidFill>
                <a:latin typeface="FreeMono" panose="020F0409020205020404"/>
                <a:ea typeface="FreeMono" panose="020F0409020205020404"/>
              </a:rPr>
              <a:t> </a:t>
            </a:r>
            <a:r>
              <a:rPr lang="en-US" sz="1800" b="0" strike="noStrike" spc="89">
                <a:solidFill>
                  <a:srgbClr val="EEEEEE"/>
                </a:solidFill>
                <a:latin typeface="FreeMono" panose="020F0409020205020404"/>
                <a:ea typeface="FreeMono" panose="020F0409020205020404"/>
              </a:rPr>
              <a:t>for</a:t>
            </a:r>
            <a:r>
              <a:rPr lang="en-US" sz="1800" b="0" strike="noStrike" spc="55">
                <a:solidFill>
                  <a:srgbClr val="EEEEEE"/>
                </a:solidFill>
                <a:latin typeface="FreeMono" panose="020F0409020205020404"/>
                <a:ea typeface="FreeMono" panose="020F0409020205020404"/>
              </a:rPr>
              <a:t> </a:t>
            </a:r>
            <a:r>
              <a:rPr lang="en-US" sz="1800" b="0" strike="noStrike" spc="205">
                <a:solidFill>
                  <a:srgbClr val="EEEEEE"/>
                </a:solidFill>
                <a:latin typeface="FreeMono" panose="020F0409020205020404"/>
                <a:ea typeface="FreeMono" panose="020F0409020205020404"/>
              </a:rPr>
              <a:t>Go</a:t>
            </a:r>
            <a:r>
              <a:rPr lang="en-US" sz="1800" b="0" strike="noStrike" spc="55">
                <a:solidFill>
                  <a:srgbClr val="EEEEEE"/>
                </a:solidFill>
                <a:latin typeface="FreeMono" panose="020F0409020205020404"/>
                <a:ea typeface="FreeMono" panose="020F0409020205020404"/>
              </a:rPr>
              <a:t> </a:t>
            </a:r>
            <a:r>
              <a:rPr lang="en-US" sz="1800" b="0" strike="noStrike" spc="-21">
                <a:solidFill>
                  <a:srgbClr val="EEEEEE"/>
                </a:solidFill>
                <a:latin typeface="FreeMono" panose="020F0409020205020404"/>
                <a:ea typeface="FreeMono" panose="020F0409020205020404"/>
              </a:rPr>
              <a:t>1.0</a:t>
            </a:r>
            <a:r>
              <a:rPr lang="en-US" sz="1800" b="0" strike="noStrike" spc="55">
                <a:solidFill>
                  <a:srgbClr val="EEEEEE"/>
                </a:solidFill>
                <a:latin typeface="FreeMono" panose="020F0409020205020404"/>
                <a:ea typeface="FreeMono" panose="020F0409020205020404"/>
              </a:rPr>
              <a:t> </a:t>
            </a:r>
            <a:r>
              <a:rPr lang="en-US" sz="1800" b="0" strike="noStrike" spc="114">
                <a:solidFill>
                  <a:srgbClr val="EEEEEE"/>
                </a:solidFill>
                <a:latin typeface="FreeMono" panose="020F0409020205020404"/>
                <a:ea typeface="FreeMono" panose="020F0409020205020404"/>
              </a:rPr>
              <a:t>will</a:t>
            </a:r>
            <a:r>
              <a:rPr lang="en-US" sz="1800" b="0" strike="noStrike" spc="49">
                <a:solidFill>
                  <a:srgbClr val="EEEEEE"/>
                </a:solidFill>
                <a:latin typeface="FreeMono" panose="020F0409020205020404"/>
                <a:ea typeface="FreeMono" panose="020F0409020205020404"/>
              </a:rPr>
              <a:t> </a:t>
            </a:r>
            <a:r>
              <a:rPr lang="en-US" sz="1800" b="0" strike="noStrike" spc="180">
                <a:solidFill>
                  <a:srgbClr val="6AA84F"/>
                </a:solidFill>
                <a:latin typeface="FreeMono" panose="020F0409020205020404"/>
                <a:ea typeface="FreeMono" panose="020F0409020205020404"/>
              </a:rPr>
              <a:t>build</a:t>
            </a:r>
            <a:r>
              <a:rPr lang="en-US" sz="1800" b="0" strike="noStrike" spc="55">
                <a:solidFill>
                  <a:srgbClr val="6AA84F"/>
                </a:solidFill>
                <a:latin typeface="FreeMono" panose="020F0409020205020404"/>
                <a:ea typeface="FreeMono" panose="020F0409020205020404"/>
              </a:rPr>
              <a:t> </a:t>
            </a:r>
            <a:r>
              <a:rPr lang="en-US" sz="1800" b="0" strike="noStrike" spc="233">
                <a:solidFill>
                  <a:srgbClr val="6AA84F"/>
                </a:solidFill>
                <a:latin typeface="FreeMono" panose="020F0409020205020404"/>
                <a:ea typeface="FreeMono" panose="020F0409020205020404"/>
              </a:rPr>
              <a:t>and</a:t>
            </a:r>
            <a:r>
              <a:rPr lang="en-US" sz="1800" b="0" strike="noStrike" spc="55">
                <a:solidFill>
                  <a:srgbClr val="6AA84F"/>
                </a:solidFill>
                <a:latin typeface="FreeMono" panose="020F0409020205020404"/>
                <a:ea typeface="FreeMono" panose="020F0409020205020404"/>
              </a:rPr>
              <a:t> </a:t>
            </a:r>
            <a:r>
              <a:rPr lang="en-US" sz="1800" b="0" strike="noStrike" spc="199">
                <a:solidFill>
                  <a:srgbClr val="6AA84F"/>
                </a:solidFill>
                <a:latin typeface="FreeMono" panose="020F0409020205020404"/>
                <a:ea typeface="FreeMono" panose="020F0409020205020404"/>
              </a:rPr>
              <a:t>run</a:t>
            </a:r>
            <a:r>
              <a:rPr lang="en-US" sz="1800" b="0" strike="noStrike" spc="55">
                <a:solidFill>
                  <a:srgbClr val="6AA84F"/>
                </a:solidFill>
                <a:latin typeface="FreeMono" panose="020F0409020205020404"/>
                <a:ea typeface="FreeMono" panose="020F0409020205020404"/>
              </a:rPr>
              <a:t> </a:t>
            </a:r>
            <a:r>
              <a:rPr lang="en-US" sz="1800" b="0" strike="noStrike" spc="180">
                <a:solidFill>
                  <a:srgbClr val="EEEEEE"/>
                </a:solidFill>
                <a:latin typeface="FreeMono" panose="020F0409020205020404"/>
                <a:ea typeface="FreeMono" panose="020F0409020205020404"/>
              </a:rPr>
              <a:t>with</a:t>
            </a:r>
            <a:r>
              <a:rPr lang="en-US" sz="1800" b="0" strike="noStrike" spc="55">
                <a:solidFill>
                  <a:srgbClr val="EEEEEE"/>
                </a:solidFill>
                <a:latin typeface="FreeMono" panose="020F0409020205020404"/>
                <a:ea typeface="FreeMono" panose="020F0409020205020404"/>
              </a:rPr>
              <a:t> </a:t>
            </a:r>
            <a:r>
              <a:rPr lang="en-US" sz="1800" b="0" strike="noStrike" spc="205">
                <a:solidFill>
                  <a:srgbClr val="EEEEEE"/>
                </a:solidFill>
                <a:latin typeface="FreeMono" panose="020F0409020205020404"/>
                <a:ea typeface="FreeMono" panose="020F0409020205020404"/>
              </a:rPr>
              <a:t>Go</a:t>
            </a:r>
            <a:r>
              <a:rPr lang="en-US" sz="1800" b="0" strike="noStrike" spc="55">
                <a:solidFill>
                  <a:srgbClr val="EEEEEE"/>
                </a:solidFill>
                <a:latin typeface="FreeMono" panose="020F0409020205020404"/>
                <a:ea typeface="FreeMono" panose="020F0409020205020404"/>
              </a:rPr>
              <a:t> </a:t>
            </a:r>
            <a:r>
              <a:rPr lang="en-US" sz="1800" b="0" strike="noStrike" spc="-49">
                <a:solidFill>
                  <a:srgbClr val="EEEEEE"/>
                </a:solidFill>
                <a:latin typeface="FreeMono" panose="020F0409020205020404"/>
                <a:ea typeface="FreeMono" panose="020F0409020205020404"/>
              </a:rPr>
              <a:t>1.x.  </a:t>
            </a:r>
            <a:r>
              <a:rPr lang="en-US" sz="1800" b="0" strike="noStrike" spc="205">
                <a:solidFill>
                  <a:srgbClr val="FFAB40"/>
                </a:solidFill>
                <a:latin typeface="FreeMono" panose="020F0409020205020404"/>
                <a:ea typeface="FreeMono" panose="020F0409020205020404"/>
              </a:rPr>
              <a:t>Best</a:t>
            </a:r>
            <a:r>
              <a:rPr lang="en-US" sz="1800" b="0" strike="noStrike" spc="43">
                <a:solidFill>
                  <a:srgbClr val="FFAB40"/>
                </a:solidFill>
                <a:latin typeface="FreeMono" panose="020F0409020205020404"/>
                <a:ea typeface="FreeMono" panose="020F0409020205020404"/>
              </a:rPr>
              <a:t> </a:t>
            </a:r>
            <a:r>
              <a:rPr lang="en-US" sz="1800" b="0" strike="noStrike" spc="214">
                <a:solidFill>
                  <a:srgbClr val="FFAB40"/>
                </a:solidFill>
                <a:latin typeface="FreeMono" panose="020F0409020205020404"/>
                <a:ea typeface="FreeMono" panose="020F0409020205020404"/>
              </a:rPr>
              <a:t>thing</a:t>
            </a:r>
            <a:r>
              <a:rPr lang="en-US" sz="1800" b="0" strike="noStrike" spc="49">
                <a:solidFill>
                  <a:srgbClr val="FFAB40"/>
                </a:solidFill>
                <a:latin typeface="FreeMono" panose="020F0409020205020404"/>
                <a:ea typeface="FreeMono" panose="020F0409020205020404"/>
              </a:rPr>
              <a:t> </a:t>
            </a:r>
            <a:r>
              <a:rPr lang="en-US" sz="1800" b="0" strike="noStrike" spc="214">
                <a:solidFill>
                  <a:srgbClr val="EEEEEE"/>
                </a:solidFill>
                <a:latin typeface="FreeMono" panose="020F0409020205020404"/>
                <a:ea typeface="FreeMono" panose="020F0409020205020404"/>
              </a:rPr>
              <a:t>we</a:t>
            </a:r>
            <a:r>
              <a:rPr lang="en-US" sz="1800" b="0" strike="noStrike" spc="49">
                <a:solidFill>
                  <a:srgbClr val="EEEEEE"/>
                </a:solidFill>
                <a:latin typeface="FreeMono" panose="020F0409020205020404"/>
                <a:ea typeface="FreeMono" panose="020F0409020205020404"/>
              </a:rPr>
              <a:t> </a:t>
            </a:r>
            <a:r>
              <a:rPr lang="en-US" sz="1800" b="0" strike="noStrike" spc="134">
                <a:solidFill>
                  <a:srgbClr val="EEEEEE"/>
                </a:solidFill>
                <a:latin typeface="FreeMono" panose="020F0409020205020404"/>
                <a:ea typeface="FreeMono" panose="020F0409020205020404"/>
              </a:rPr>
              <a:t>ever</a:t>
            </a:r>
            <a:r>
              <a:rPr lang="en-US" sz="1800" b="0" strike="noStrike" spc="49">
                <a:solidFill>
                  <a:srgbClr val="EEEEEE"/>
                </a:solidFill>
                <a:latin typeface="FreeMono" panose="020F0409020205020404"/>
                <a:ea typeface="FreeMono" panose="020F0409020205020404"/>
              </a:rPr>
              <a:t> </a:t>
            </a:r>
            <a:r>
              <a:rPr lang="en-US" sz="1800" b="0" strike="noStrike" spc="126">
                <a:solidFill>
                  <a:srgbClr val="EEEEEE"/>
                </a:solidFill>
                <a:latin typeface="FreeMono" panose="020F0409020205020404"/>
                <a:ea typeface="FreeMono" panose="020F0409020205020404"/>
              </a:rPr>
              <a:t>did.</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99"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Variables in templates </a:t>
            </a:r>
            <a:endParaRPr lang="en-US" sz="2800" b="0" strike="noStrike" spc="-1">
              <a:latin typeface="Arial"/>
            </a:endParaRPr>
          </a:p>
        </p:txBody>
      </p:sp>
      <p:sp>
        <p:nvSpPr>
          <p:cNvPr id="500"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01"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0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000" b="1" strike="noStrike" spc="185">
                <a:solidFill>
                  <a:srgbClr val="FFFFFF"/>
                </a:solidFill>
                <a:latin typeface="FreeMono" panose="020F0409020205020404"/>
                <a:ea typeface="FreeMono" panose="020F0409020205020404"/>
              </a:rPr>
              <a:t>Passing composite Data structures into templates </a:t>
            </a:r>
            <a:endParaRPr lang="en-US" sz="2000" b="0" strike="noStrike" spc="-1">
              <a:latin typeface="Arial"/>
            </a:endParaRPr>
          </a:p>
        </p:txBody>
      </p:sp>
      <p:sp>
        <p:nvSpPr>
          <p:cNvPr id="503"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0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05"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Functions &amp; pipelines in templates</a:t>
            </a:r>
            <a:endParaRPr lang="en-US" sz="2800" b="0" strike="noStrike" spc="-1">
              <a:latin typeface="Arial"/>
            </a:endParaRPr>
          </a:p>
        </p:txBody>
      </p:sp>
      <p:sp>
        <p:nvSpPr>
          <p:cNvPr id="506"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07"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08"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400" b="1" strike="noStrike" spc="185">
                <a:solidFill>
                  <a:srgbClr val="FFFFFF"/>
                </a:solidFill>
                <a:latin typeface="FreeMono" panose="020F0409020205020404"/>
                <a:ea typeface="FreeMono" panose="020F0409020205020404"/>
              </a:rPr>
              <a:t>Predefined global functions in templates </a:t>
            </a:r>
            <a:endParaRPr lang="en-US" sz="2400" b="0" strike="noStrike" spc="-1">
              <a:latin typeface="Arial"/>
            </a:endParaRPr>
          </a:p>
        </p:txBody>
      </p:sp>
      <p:sp>
        <p:nvSpPr>
          <p:cNvPr id="509"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10"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11"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400" b="1" strike="noStrike" spc="185">
                <a:solidFill>
                  <a:srgbClr val="FFFFFF"/>
                </a:solidFill>
                <a:latin typeface="FreeMono" panose="020F0409020205020404"/>
                <a:ea typeface="FreeMono" panose="020F0409020205020404"/>
              </a:rPr>
              <a:t>Nesting templates - modularizing your code </a:t>
            </a:r>
            <a:endParaRPr lang="en-US" sz="2400" b="0" strike="noStrike" spc="-1">
              <a:latin typeface="Arial"/>
            </a:endParaRPr>
          </a:p>
        </p:txBody>
      </p:sp>
      <p:sp>
        <p:nvSpPr>
          <p:cNvPr id="512"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13"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1800720" y="866160"/>
            <a:ext cx="5688720" cy="926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6000" b="1" strike="noStrike" spc="469">
                <a:solidFill>
                  <a:srgbClr val="FFFFFF"/>
                </a:solidFill>
                <a:latin typeface="FreeMono" panose="020F0409020205020404"/>
                <a:ea typeface="FreeMono" panose="020F0409020205020404"/>
              </a:rPr>
              <a:t>Chapter 8</a:t>
            </a:r>
            <a:endParaRPr lang="en-US" sz="6000" b="0" strike="noStrike" spc="-1">
              <a:latin typeface="Arial"/>
            </a:endParaRPr>
          </a:p>
        </p:txBody>
      </p:sp>
      <p:sp>
        <p:nvSpPr>
          <p:cNvPr id="515" name="CustomShape 2"/>
          <p:cNvSpPr/>
          <p:nvPr/>
        </p:nvSpPr>
        <p:spPr>
          <a:xfrm>
            <a:off x="334080" y="2323440"/>
            <a:ext cx="8475120" cy="1308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00" b="1" strike="noStrike" spc="-1">
                <a:solidFill>
                  <a:srgbClr val="004820"/>
                </a:solidFill>
                <a:latin typeface="FreeMono" panose="020F0409020205020404"/>
                <a:ea typeface="FreeMono" panose="020F0409020205020404"/>
              </a:rPr>
              <a:t>GO-PROGRAMMING</a:t>
            </a:r>
            <a:endParaRPr lang="en-US" sz="4000" b="0" strike="noStrike" spc="-1">
              <a:latin typeface="Arial"/>
            </a:endParaRPr>
          </a:p>
          <a:p>
            <a:pPr algn="ctr">
              <a:lnSpc>
                <a:spcPct val="100000"/>
              </a:lnSpc>
            </a:pPr>
            <a:r>
              <a:rPr lang="en-US" sz="4000" b="1" strike="noStrike" spc="-1">
                <a:solidFill>
                  <a:srgbClr val="004820"/>
                </a:solidFill>
                <a:latin typeface="FreeMono" panose="020F0409020205020404"/>
                <a:ea typeface="FreeMono" panose="020F0409020205020404"/>
              </a:rPr>
              <a:t>Introduction to Web Dev </a:t>
            </a:r>
            <a:endParaRPr lang="en-US" sz="4000" b="0" strike="noStrike" spc="-1">
              <a:latin typeface="Aria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144720" y="85680"/>
            <a:ext cx="2838600" cy="6141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Plan</a:t>
            </a:r>
            <a:endParaRPr lang="en-US" sz="2800" b="0" strike="noStrike" spc="-1">
              <a:latin typeface="Arial"/>
            </a:endParaRPr>
          </a:p>
        </p:txBody>
      </p:sp>
      <p:sp>
        <p:nvSpPr>
          <p:cNvPr id="517" name="CustomShape 2"/>
          <p:cNvSpPr/>
          <p:nvPr/>
        </p:nvSpPr>
        <p:spPr>
          <a:xfrm>
            <a:off x="144720" y="700560"/>
            <a:ext cx="8848440" cy="43228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Understanding servers </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TCP server - Connection </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TCP server - Code a client </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TCP server - rot13 &amp; in-memory database </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TCP server - HTTP request, method &amp; multiplexer </a:t>
            </a:r>
            <a:endParaRPr lang="en-US" sz="1600" b="0" strike="noStrike" spc="-1">
              <a:latin typeface="Arial"/>
            </a:endParaRPr>
          </a:p>
          <a:p>
            <a:pPr>
              <a:lnSpc>
                <a:spcPct val="100000"/>
              </a:lnSpc>
              <a:spcBef>
                <a:spcPts val="100"/>
              </a:spcBef>
            </a:pP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Net/Http package</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Understanding &amp; using ListenAndServe </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Foundation of net/http: Handler, ListenAndServe, Request, ResponseWriter </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Retrieving form values - exploring *http.Request </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Retrieving other request values - exploring *http.Request </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Exploring http.ResponseWriter - writing headers to the response </a:t>
            </a:r>
            <a:endParaRPr lang="en-US" sz="1600" b="0" strike="noStrike" spc="-1">
              <a:latin typeface="Arial"/>
            </a:endParaRPr>
          </a:p>
          <a:p>
            <a:pPr>
              <a:lnSpc>
                <a:spcPct val="100000"/>
              </a:lnSpc>
              <a:spcBef>
                <a:spcPts val="100"/>
              </a:spcBef>
            </a:pPr>
            <a:endParaRPr lang="en-US" sz="1600" b="0" strike="noStrike" spc="-1">
              <a:latin typeface="Arial"/>
            </a:endParaRPr>
          </a:p>
          <a:p>
            <a:pPr marL="12065">
              <a:lnSpc>
                <a:spcPct val="100000"/>
              </a:lnSpc>
              <a:spcBef>
                <a:spcPts val="100"/>
              </a:spcBef>
            </a:pPr>
            <a:endParaRPr lang="en-US" sz="1600" b="0" strike="noStrike" spc="-1">
              <a:latin typeface="Aria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18"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Understanding servers </a:t>
            </a:r>
            <a:endParaRPr lang="en-US" sz="1800" b="0" strike="noStrike" spc="-1">
              <a:latin typeface="Arial"/>
            </a:endParaRPr>
          </a:p>
        </p:txBody>
      </p:sp>
      <p:sp>
        <p:nvSpPr>
          <p:cNvPr id="519"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20"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 web server is server software, or hardware dedicated to running said software, that can satisfy World Wide Web client requests. A web server can, in general, contain one or more websites. A web server processes incoming network requests over HTTP and several other related protocols.</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An HTTP server serves data to clients using the HTTP protocol. It is also known as a web server.</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 first http server was called CERN HTTPD, and it was written in 1990 by Tim Berners-Lee for the NeXTSTEP platform. Four years later, Berners-Lee initiated the creation of the World Wide Web Consortium (W3C) to regulate the development of HTTP, HTML, and other technologies related to the World Wide Web.</a:t>
            </a:r>
            <a:endParaRPr lang="en-US" sz="1200" b="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21"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TCP server - Connection </a:t>
            </a:r>
            <a:endParaRPr lang="en-US" sz="1800" b="0" strike="noStrike" spc="-1">
              <a:latin typeface="Arial"/>
            </a:endParaRPr>
          </a:p>
        </p:txBody>
      </p:sp>
      <p:sp>
        <p:nvSpPr>
          <p:cNvPr id="522"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23"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1200" b="0" strike="noStrike" spc="-1">
                <a:solidFill>
                  <a:srgbClr val="FFFFFF"/>
                </a:solidFill>
                <a:latin typeface="FreeMono" panose="020F0409020205020404"/>
                <a:ea typeface="FreeMono" panose="020F0409020205020404"/>
              </a:rPr>
              <a:t>The </a:t>
            </a:r>
            <a:r>
              <a:rPr lang="en-US" sz="1200" b="0" strike="noStrike" spc="-1">
                <a:solidFill>
                  <a:srgbClr val="FFFFFF"/>
                </a:solidFill>
                <a:latin typeface="FreeMono" panose="020F0409020205020404"/>
                <a:ea typeface="FreeMono" panose="020F0409020205020404"/>
              </a:rPr>
              <a:t>TCP server in Go that is concurrent in nature. This will enable this server to handle more than one connection. This server will also know if a client disconnects without asking the server to close the connection.</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b="1" strike="noStrike" spc="-1">
                <a:solidFill>
                  <a:srgbClr val="FFFFFF"/>
                </a:solidFill>
                <a:latin typeface="FreeMono" panose="020F0409020205020404"/>
                <a:ea typeface="FreeMono" panose="020F0409020205020404"/>
              </a:rPr>
              <a:t>what we need to create a TCP server Connection:</a:t>
            </a:r>
            <a:endParaRPr lang="en-US" altLang="en-US" sz="1200" b="1"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Arial" panose="02080604020202020204" pitchFamily="34" charset="0"/>
              <a:buChar char="•"/>
            </a:pPr>
            <a:r>
              <a:rPr lang="en-US" altLang="en-US" sz="1200" strike="noStrike" spc="-1">
                <a:solidFill>
                  <a:srgbClr val="FFFFFF"/>
                </a:solidFill>
                <a:latin typeface="FreeMono" panose="020F0409020205020404"/>
                <a:ea typeface="FreeMono" panose="020F0409020205020404"/>
              </a:rPr>
              <a:t>CONN_HOST</a:t>
            </a:r>
            <a:endParaRPr lang="en-US" altLang="en-US" sz="1200"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Arial" panose="02080604020202020204" pitchFamily="34" charset="0"/>
              <a:buChar char="•"/>
            </a:pPr>
            <a:r>
              <a:rPr lang="en-US" altLang="en-US" sz="1200" strike="noStrike" spc="-1">
                <a:solidFill>
                  <a:srgbClr val="FFFFFF"/>
                </a:solidFill>
                <a:latin typeface="FreeMono" panose="020F0409020205020404"/>
                <a:ea typeface="FreeMono" panose="020F0409020205020404"/>
              </a:rPr>
              <a:t>CONN_Port</a:t>
            </a:r>
            <a:endParaRPr lang="en-US" altLang="en-US" sz="1200"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Arial" panose="02080604020202020204" pitchFamily="34" charset="0"/>
              <a:buChar char="•"/>
            </a:pPr>
            <a:r>
              <a:rPr lang="en-US" altLang="en-US" sz="1200" strike="noStrike" spc="-1">
                <a:solidFill>
                  <a:srgbClr val="FFFFFF"/>
                </a:solidFill>
                <a:latin typeface="FreeMono" panose="020F0409020205020404"/>
                <a:ea typeface="FreeMono" panose="020F0409020205020404"/>
              </a:rPr>
              <a:t>CONN_type</a:t>
            </a:r>
            <a:endParaRPr lang="en-US" altLang="en-US" sz="1200" strike="noStrike" spc="-1">
              <a:solidFill>
                <a:srgbClr val="FFFFFF"/>
              </a:solidFill>
              <a:latin typeface="FreeMono" panose="020F0409020205020404"/>
              <a:ea typeface="FreeMono" panose="020F0409020205020404"/>
            </a:endParaRPr>
          </a:p>
          <a:p>
            <a:pPr marL="12700" lvl="0" indent="0">
              <a:lnSpc>
                <a:spcPct val="100000"/>
              </a:lnSpc>
              <a:spcBef>
                <a:spcPts val="100"/>
              </a:spcBef>
              <a:buNone/>
            </a:pPr>
            <a:r>
              <a:rPr lang="en-US" altLang="en-US" sz="1200" b="1" strike="noStrike" spc="-1">
                <a:solidFill>
                  <a:srgbClr val="FFFFFF"/>
                </a:solidFill>
                <a:latin typeface="FreeMono" panose="020F0409020205020404"/>
                <a:ea typeface="FreeMono" panose="020F0409020205020404"/>
              </a:rPr>
              <a:t>Create a connection :</a:t>
            </a:r>
            <a:endParaRPr lang="en-US" altLang="en-US" sz="1200" b="1"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Arial" panose="02080604020202020204" pitchFamily="34" charset="0"/>
              <a:buChar char="•"/>
            </a:pPr>
            <a:r>
              <a:rPr lang="en-US" altLang="en-US" sz="1200" b="1" strike="noStrike" spc="-1">
                <a:solidFill>
                  <a:srgbClr val="FFFFFF"/>
                </a:solidFill>
                <a:latin typeface="FreeMono" panose="020F0409020205020404"/>
                <a:ea typeface="FreeMono" panose="020F0409020205020404"/>
              </a:rPr>
              <a:t>conn,err := net.Listen(CONN_TYPE, CONN_HOST+”:”+CONN_PORT)</a:t>
            </a:r>
            <a:endParaRPr lang="en-US" altLang="en-US" sz="12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endParaRPr lang="en-US" altLang="en-US" sz="1200" b="1"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Arial" panose="02080604020202020204" pitchFamily="34" charset="0"/>
              <a:buChar char="•"/>
            </a:pPr>
            <a:endParaRPr lang="en-US" altLang="en-US" sz="1200" b="1"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21"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TCP server - Connection </a:t>
            </a:r>
            <a:endParaRPr lang="en-US" sz="1800" b="0" strike="noStrike" spc="-1">
              <a:latin typeface="Arial"/>
            </a:endParaRPr>
          </a:p>
        </p:txBody>
      </p:sp>
      <p:sp>
        <p:nvSpPr>
          <p:cNvPr id="522"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23"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package main</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import (</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"fmt"</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"net"</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"os"</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const (</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CONN_HOST = "localhost"</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CONN_PORT = "3333"</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CONN_TYPE = "tcp"</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func createConnection()  {</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con,err := net.Listen(CONN_TYPE,CONN_HOST+":"+CONN_PORT)</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if err != nil {</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fmt.Println("Error listening:", err.Error())</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os.Exit(1)</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defer con.Close() </a:t>
            </a:r>
            <a:r>
              <a:rPr lang="en-US" altLang="en-US" sz="800" b="1" strike="noStrike" spc="-1">
                <a:solidFill>
                  <a:srgbClr val="0070C0"/>
                </a:solidFill>
                <a:latin typeface="FreeMono" panose="020F0409020205020404"/>
                <a:ea typeface="FreeMono" panose="020F0409020205020404"/>
              </a:rPr>
              <a:t>// Close the listener when the application closes.</a:t>
            </a:r>
            <a:endParaRPr lang="en-US" altLang="en-US" sz="800" b="1" strike="noStrike" spc="-1">
              <a:solidFill>
                <a:srgbClr val="0070C0"/>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fmt.Println("Listening on " + CONN_HOST + ":" + CONN_PORT)</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for   {</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req,err := con.Accept() </a:t>
            </a:r>
            <a:r>
              <a:rPr lang="en-US" altLang="en-US" sz="800" b="1" strike="noStrike" spc="-1">
                <a:solidFill>
                  <a:srgbClr val="0070C0"/>
                </a:solidFill>
                <a:latin typeface="FreeMono" panose="020F0409020205020404"/>
                <a:ea typeface="FreeMono" panose="020F0409020205020404"/>
              </a:rPr>
              <a:t>// accept a connection</a:t>
            </a:r>
            <a:endParaRPr lang="en-US" altLang="en-US" sz="800" b="1" strike="noStrike" spc="-1">
              <a:solidFill>
                <a:srgbClr val="0070C0"/>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if err != nil {</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go handleRequest(req) </a:t>
            </a:r>
            <a:r>
              <a:rPr lang="en-US" altLang="en-US" sz="800" b="1" strike="noStrike" spc="-1">
                <a:solidFill>
                  <a:srgbClr val="0070C0"/>
                </a:solidFill>
                <a:latin typeface="FreeMono" panose="020F0409020205020404"/>
                <a:ea typeface="FreeMono" panose="020F0409020205020404"/>
              </a:rPr>
              <a:t>// handle the connection will be concurren</a:t>
            </a:r>
            <a:r>
              <a:rPr lang="en-US" altLang="en-US" sz="800" b="1" strike="noStrike" spc="-1">
                <a:solidFill>
                  <a:srgbClr val="FFFFFF"/>
                </a:solidFill>
                <a:latin typeface="FreeMono" panose="020F0409020205020404"/>
                <a:ea typeface="FreeMono" panose="020F0409020205020404"/>
              </a:rPr>
              <a:t>t</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a:t>
            </a:r>
            <a:endParaRPr lang="en-US" altLang="en-US" sz="800" b="1"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384840" y="503640"/>
            <a:ext cx="397188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Hello,</a:t>
            </a:r>
            <a:r>
              <a:rPr lang="en-US" sz="2800" b="1" strike="noStrike" spc="24">
                <a:solidFill>
                  <a:srgbClr val="FFFFFF"/>
                </a:solidFill>
                <a:latin typeface="FreeMono" panose="020F0409020205020404"/>
                <a:ea typeface="FreeMono" panose="020F0409020205020404"/>
              </a:rPr>
              <a:t> </a:t>
            </a:r>
            <a:r>
              <a:rPr lang="en-US" sz="2800" b="1" strike="noStrike" spc="350">
                <a:solidFill>
                  <a:srgbClr val="FFFFFF"/>
                </a:solidFill>
                <a:latin typeface="FreeMono" panose="020F0409020205020404"/>
                <a:ea typeface="FreeMono" panose="020F0409020205020404"/>
              </a:rPr>
              <a:t>GoMyCode!</a:t>
            </a:r>
            <a:endParaRPr lang="en-US" sz="2800" b="0" strike="noStrike" spc="-1">
              <a:latin typeface="Arial"/>
            </a:endParaRPr>
          </a:p>
        </p:txBody>
      </p:sp>
      <p:sp>
        <p:nvSpPr>
          <p:cNvPr id="201" name="CustomShape 2"/>
          <p:cNvSpPr/>
          <p:nvPr/>
        </p:nvSpPr>
        <p:spPr>
          <a:xfrm>
            <a:off x="311760" y="1152360"/>
            <a:ext cx="8519760" cy="34153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02" name="CustomShape 3"/>
          <p:cNvSpPr/>
          <p:nvPr/>
        </p:nvSpPr>
        <p:spPr>
          <a:xfrm>
            <a:off x="384840" y="1752480"/>
            <a:ext cx="5796000" cy="24940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0" strike="noStrike" spc="-1">
                <a:solidFill>
                  <a:srgbClr val="EEEEEE"/>
                </a:solidFill>
                <a:latin typeface="FreeMono" panose="020F0409020205020404"/>
                <a:ea typeface="FreeMono" panose="020F0409020205020404"/>
              </a:rPr>
              <a:t>package main</a:t>
            </a:r>
            <a:endParaRPr lang="en-US" sz="1800" b="0" strike="noStrike" spc="-1">
              <a:latin typeface="Arial"/>
            </a:endParaRPr>
          </a:p>
          <a:p>
            <a:pPr marL="12700">
              <a:lnSpc>
                <a:spcPct val="188000"/>
              </a:lnSpc>
            </a:pPr>
            <a:r>
              <a:rPr lang="en-US" sz="1800" b="0" strike="noStrike" spc="-1">
                <a:solidFill>
                  <a:srgbClr val="EEEEEE"/>
                </a:solidFill>
                <a:latin typeface="FreeMono" panose="020F0409020205020404"/>
                <a:ea typeface="FreeMono" panose="020F0409020205020404"/>
              </a:rPr>
              <a:t>import "fmt"  func main()</a:t>
            </a:r>
            <a:r>
              <a:rPr lang="en-US" sz="1800" b="0" strike="noStrike" spc="-43">
                <a:solidFill>
                  <a:srgbClr val="EEEEEE"/>
                </a:solidFill>
                <a:latin typeface="FreeMono" panose="020F0409020205020404"/>
                <a:ea typeface="FreeMono" panose="020F0409020205020404"/>
              </a:rPr>
              <a:t> </a:t>
            </a:r>
            <a:r>
              <a:rPr lang="en-US" sz="1800" b="0" strike="noStrike" spc="-1">
                <a:solidFill>
                  <a:srgbClr val="EEEEEE"/>
                </a:solidFill>
                <a:latin typeface="FreeMono" panose="020F0409020205020404"/>
                <a:ea typeface="FreeMono" panose="020F0409020205020404"/>
              </a:rPr>
              <a:t>{</a:t>
            </a:r>
            <a:endParaRPr lang="en-US" sz="1800" b="0" strike="noStrike" spc="-1">
              <a:latin typeface="Arial"/>
            </a:endParaRPr>
          </a:p>
          <a:p>
            <a:pPr marL="561340">
              <a:lnSpc>
                <a:spcPct val="100000"/>
              </a:lnSpc>
              <a:spcBef>
                <a:spcPts val="315"/>
              </a:spcBef>
            </a:pPr>
            <a:r>
              <a:rPr lang="en-US" sz="1800" b="0" strike="noStrike" spc="-1">
                <a:solidFill>
                  <a:srgbClr val="EEEEEE"/>
                </a:solidFill>
                <a:latin typeface="FreeMono" panose="020F0409020205020404"/>
                <a:ea typeface="FreeMono" panose="020F0409020205020404"/>
              </a:rPr>
              <a:t>fmt.Println("Hello,</a:t>
            </a:r>
            <a:r>
              <a:rPr lang="en-US" sz="1800" b="0" strike="noStrike" spc="1">
                <a:solidFill>
                  <a:srgbClr val="EEEEEE"/>
                </a:solidFill>
                <a:latin typeface="FreeMono" panose="020F0409020205020404"/>
                <a:ea typeface="FreeMono" panose="020F0409020205020404"/>
              </a:rPr>
              <a:t> GoMyCode</a:t>
            </a:r>
            <a:r>
              <a:rPr lang="en-US" sz="1800" b="0" strike="noStrike" spc="-1">
                <a:solidFill>
                  <a:srgbClr val="EEEEEE"/>
                </a:solidFill>
                <a:latin typeface="FreeMono" panose="020F0409020205020404"/>
                <a:ea typeface="FreeMono" panose="020F0409020205020404"/>
              </a:rPr>
              <a:t>")</a:t>
            </a:r>
            <a:endParaRPr lang="en-US" sz="1800" b="0" strike="noStrike" spc="-1">
              <a:latin typeface="Arial"/>
            </a:endParaRPr>
          </a:p>
          <a:p>
            <a:pPr marL="12700">
              <a:lnSpc>
                <a:spcPct val="100000"/>
              </a:lnSpc>
              <a:spcBef>
                <a:spcPts val="315"/>
              </a:spcBef>
            </a:pPr>
            <a:r>
              <a:rPr lang="en-US" sz="1800" b="0" strike="noStrike" spc="-1">
                <a:solidFill>
                  <a:srgbClr val="EEEEEE"/>
                </a:solidFill>
                <a:latin typeface="FreeMono" panose="020F0409020205020404"/>
                <a:ea typeface="FreeMono" panose="020F0409020205020404"/>
              </a:rPr>
              <a:t>}</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21"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TCP server - Connection </a:t>
            </a:r>
            <a:r>
              <a:rPr lang="en-US" altLang="en-US" sz="1800" b="1" strike="noStrike" spc="185">
                <a:solidFill>
                  <a:srgbClr val="FFFFFF"/>
                </a:solidFill>
                <a:latin typeface="FreeMono" panose="020F0409020205020404"/>
                <a:ea typeface="FreeMono" panose="020F0409020205020404"/>
              </a:rPr>
              <a:t>: handel request</a:t>
            </a:r>
            <a:r>
              <a:rPr lang="en-US" sz="1800" b="1" strike="noStrike" spc="185">
                <a:solidFill>
                  <a:srgbClr val="FFFFFF"/>
                </a:solidFill>
                <a:latin typeface="FreeMono" panose="020F0409020205020404"/>
                <a:ea typeface="FreeMono" panose="020F0409020205020404"/>
              </a:rPr>
              <a:t> </a:t>
            </a:r>
            <a:endParaRPr lang="en-US" sz="1800" b="0" strike="noStrike" spc="-1">
              <a:latin typeface="Arial"/>
            </a:endParaRPr>
          </a:p>
        </p:txBody>
      </p:sp>
      <p:sp>
        <p:nvSpPr>
          <p:cNvPr id="522"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23"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Handles incoming requests.</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func handleRequest(conn net.Conn) {</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 Make a buffer to hold incoming data.</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buf := make([]byte, 1024)</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 Read the incoming connection into the buffer.</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reqLen, err := conn.Read(buf)</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if err != nil {</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fmt.Println("Error reading:", err.Error())</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 Send a response back to person contacting us.</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fmt.Println("reqlenght", reqLen)</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conn.Write([]byte("Message received."))</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 Close the connection when you're done with it.</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	conn.Close()</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800" b="1" strike="noStrike" spc="-1">
                <a:solidFill>
                  <a:srgbClr val="FFFFFF"/>
                </a:solidFill>
                <a:latin typeface="FreeMono" panose="020F0409020205020404"/>
                <a:ea typeface="FreeMono" panose="020F0409020205020404"/>
              </a:rPr>
              <a:t>}</a:t>
            </a: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endParaRPr lang="en-US" altLang="en-US" sz="8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endParaRPr lang="en-US" altLang="en-US" sz="12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1200" b="1" strike="noStrike" spc="-1">
                <a:solidFill>
                  <a:srgbClr val="FFFFFF"/>
                </a:solidFill>
                <a:latin typeface="FreeMono" panose="020F0409020205020404"/>
                <a:ea typeface="FreeMono" panose="020F0409020205020404"/>
              </a:rPr>
              <a:t>If you build this and run it, you'll have a simple TCP server running on port 3333.</a:t>
            </a:r>
            <a:endParaRPr lang="en-US" altLang="en-US" sz="12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1200" b="1" strike="noStrike" spc="-1">
                <a:solidFill>
                  <a:srgbClr val="FFFFFF"/>
                </a:solidFill>
                <a:latin typeface="FreeMono" panose="020F0409020205020404"/>
                <a:ea typeface="FreeMono" panose="020F0409020205020404"/>
              </a:rPr>
              <a:t>To test your server, send some raw data to that port:</a:t>
            </a:r>
            <a:endParaRPr lang="en-US" altLang="en-US" sz="12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endParaRPr lang="en-US" altLang="en-US" sz="1200" b="1" strike="noStrike" spc="-1">
              <a:solidFill>
                <a:srgbClr val="FFFFFF"/>
              </a:solidFill>
              <a:latin typeface="FreeMono" panose="020F0409020205020404"/>
              <a:ea typeface="FreeMono" panose="020F0409020205020404"/>
            </a:endParaRPr>
          </a:p>
          <a:p>
            <a:pPr marL="469900" lvl="1" indent="0">
              <a:lnSpc>
                <a:spcPct val="100000"/>
              </a:lnSpc>
              <a:spcBef>
                <a:spcPts val="100"/>
              </a:spcBef>
              <a:buNone/>
            </a:pPr>
            <a:r>
              <a:rPr lang="en-US" altLang="en-US" sz="1200" b="1" strike="noStrike" spc="-1">
                <a:solidFill>
                  <a:srgbClr val="0070C0"/>
                </a:solidFill>
                <a:latin typeface="FreeMono" panose="020F0409020205020404"/>
                <a:ea typeface="FreeMono" panose="020F0409020205020404"/>
              </a:rPr>
              <a:t>echo -n "test out the server" | nc localhost 3333</a:t>
            </a:r>
            <a:endParaRPr lang="en-US" altLang="en-US" sz="1200" b="1" strike="noStrike" spc="-1">
              <a:solidFill>
                <a:srgbClr val="0070C0"/>
              </a:solidFill>
              <a:latin typeface="FreeMono" panose="020F0409020205020404"/>
              <a:ea typeface="FreeMono" panose="020F0409020205020404"/>
            </a:endParaRPr>
          </a:p>
          <a:p>
            <a:pPr marL="469900" lvl="1" indent="0">
              <a:lnSpc>
                <a:spcPct val="100000"/>
              </a:lnSpc>
              <a:spcBef>
                <a:spcPts val="100"/>
              </a:spcBef>
              <a:buNone/>
            </a:pPr>
            <a:endParaRPr lang="en-US" altLang="en-US" sz="1200" b="1" strike="noStrike" spc="-1">
              <a:solidFill>
                <a:srgbClr val="0070C0"/>
              </a:solidFill>
              <a:latin typeface="FreeMono" panose="020F0409020205020404"/>
              <a:ea typeface="FreeMono" panose="020F0409020205020404"/>
            </a:endParaRPr>
          </a:p>
          <a:p>
            <a:pPr marL="469900" lvl="1" indent="0">
              <a:lnSpc>
                <a:spcPct val="100000"/>
              </a:lnSpc>
              <a:spcBef>
                <a:spcPts val="100"/>
              </a:spcBef>
              <a:buNone/>
            </a:pPr>
            <a:endParaRPr lang="en-US" altLang="en-US" sz="1200" b="1" strike="noStrike" spc="-1">
              <a:solidFill>
                <a:srgbClr val="0070C0"/>
              </a:solidFill>
              <a:latin typeface="FreeMono" panose="020F0409020205020404"/>
              <a:ea typeface="FreeMono" panose="020F0409020205020404"/>
            </a:endParaRPr>
          </a:p>
          <a:p>
            <a:pPr marL="469900" lvl="1" indent="0">
              <a:lnSpc>
                <a:spcPct val="100000"/>
              </a:lnSpc>
              <a:spcBef>
                <a:spcPts val="100"/>
              </a:spcBef>
              <a:buNone/>
            </a:pPr>
            <a:r>
              <a:rPr lang="en-US" altLang="en-US" sz="1200" b="1" strike="noStrike" spc="-1">
                <a:solidFill>
                  <a:srgbClr val="0070C0"/>
                </a:solidFill>
                <a:latin typeface="FreeMono" panose="020F0409020205020404"/>
                <a:ea typeface="FreeMono" panose="020F0409020205020404"/>
              </a:rPr>
              <a:t>	 Response: message received </a:t>
            </a:r>
            <a:endParaRPr lang="en-US" altLang="en-US" sz="1200" b="1" strike="noStrike" spc="-1">
              <a:solidFill>
                <a:srgbClr val="0070C0"/>
              </a:solidFill>
              <a:latin typeface="FreeMono" panose="020F0409020205020404"/>
              <a:ea typeface="FreeMono" panose="020F0409020205020404"/>
            </a:endParaRPr>
          </a:p>
          <a:p>
            <a:pPr marL="469900" lvl="1" indent="0">
              <a:lnSpc>
                <a:spcPct val="100000"/>
              </a:lnSpc>
              <a:spcBef>
                <a:spcPts val="100"/>
              </a:spcBef>
              <a:buNone/>
            </a:pPr>
            <a:endParaRPr lang="en-US" altLang="en-US" sz="1200" b="1" strike="noStrike" spc="-1">
              <a:solidFill>
                <a:srgbClr val="0070C0"/>
              </a:solidFill>
              <a:latin typeface="FreeMono" panose="020F0409020205020404"/>
              <a:ea typeface="FreeMono" panose="020F0409020205020404"/>
            </a:endParaRPr>
          </a:p>
        </p:txBody>
      </p:sp>
      <p:cxnSp>
        <p:nvCxnSpPr>
          <p:cNvPr id="2" name="Elbow Connector 1"/>
          <p:cNvCxnSpPr/>
          <p:nvPr/>
        </p:nvCxnSpPr>
        <p:spPr>
          <a:xfrm>
            <a:off x="887095" y="4240530"/>
            <a:ext cx="516890" cy="419100"/>
          </a:xfrm>
          <a:prstGeom prst="bentConnector3">
            <a:avLst>
              <a:gd name="adj1" fmla="val 4668"/>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24"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TCP server - Code a client </a:t>
            </a:r>
            <a:endParaRPr lang="en-US" sz="1800" b="0" strike="noStrike" spc="-1">
              <a:latin typeface="Arial"/>
            </a:endParaRPr>
          </a:p>
        </p:txBody>
      </p:sp>
      <p:sp>
        <p:nvSpPr>
          <p:cNvPr id="525" name="CustomShape 2"/>
          <p:cNvSpPr/>
          <p:nvPr/>
        </p:nvSpPr>
        <p:spPr>
          <a:xfrm>
            <a:off x="311785" y="708025"/>
            <a:ext cx="8520430" cy="433959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26" name="CustomShape 3"/>
          <p:cNvSpPr/>
          <p:nvPr/>
        </p:nvSpPr>
        <p:spPr>
          <a:xfrm>
            <a:off x="417830" y="843915"/>
            <a:ext cx="8307070" cy="4095115"/>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import "net"</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import "fmt"</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import "bufio" </a:t>
            </a:r>
            <a:r>
              <a:rPr lang="en-US" altLang="en-US" sz="1200" b="0" strike="noStrike" spc="-1">
                <a:solidFill>
                  <a:srgbClr val="0070C0"/>
                </a:solidFill>
                <a:latin typeface="FreeMono" panose="020F0409020205020404"/>
                <a:ea typeface="FreeMono" panose="020F0409020205020404"/>
              </a:rPr>
              <a:t>// Package bufio implements buffered I/O</a:t>
            </a: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import "os"</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func main() {</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0" strike="noStrike" spc="-1">
                <a:solidFill>
                  <a:srgbClr val="0070C0"/>
                </a:solidFill>
                <a:latin typeface="FreeMono" panose="020F0409020205020404"/>
                <a:ea typeface="FreeMono" panose="020F0409020205020404"/>
              </a:rPr>
              <a:t>// connect to this socket</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conn, _ := net.Dial("tcp", "127.0.0.1:8081") </a:t>
            </a:r>
            <a:r>
              <a:rPr lang="en-US" altLang="en-US" sz="1200" b="0" strike="noStrike" spc="-1">
                <a:solidFill>
                  <a:srgbClr val="0070C0"/>
                </a:solidFill>
                <a:latin typeface="FreeMono" panose="020F0409020205020404"/>
                <a:ea typeface="FreeMono" panose="020F0409020205020404"/>
              </a:rPr>
              <a:t>// CONN_TYPE , CONN_HOST , CONN_PORT</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for { </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0" strike="noStrike" spc="-1">
                <a:solidFill>
                  <a:srgbClr val="0070C0"/>
                </a:solidFill>
                <a:latin typeface="FreeMono" panose="020F0409020205020404"/>
                <a:ea typeface="FreeMono" panose="020F0409020205020404"/>
              </a:rPr>
              <a:t>// read in input from stdin</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reader := bufio.NewReader(os.Stdin)</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fmt.Print("Text to send: ")</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text, _ := reader.ReadString('\n')</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0" strike="noStrike" spc="-1">
                <a:solidFill>
                  <a:srgbClr val="0070C0"/>
                </a:solidFill>
                <a:latin typeface="FreeMono" panose="020F0409020205020404"/>
                <a:ea typeface="FreeMono" panose="020F0409020205020404"/>
              </a:rPr>
              <a:t>// send to socket</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fmt.Fprintf(conn, text + "\n")</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0" strike="noStrike" spc="-1">
                <a:solidFill>
                  <a:srgbClr val="0070C0"/>
                </a:solidFill>
                <a:latin typeface="FreeMono" panose="020F0409020205020404"/>
                <a:ea typeface="FreeMono" panose="020F0409020205020404"/>
              </a:rPr>
              <a:t>// listen for reply</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message, _ := bufio.NewReader(conn).ReadString('\n')</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fmt.Print("Message from server: "+message)</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27"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TCP server - rot13 &amp; in-memory database </a:t>
            </a:r>
            <a:endParaRPr lang="en-US" sz="1800" b="0" strike="noStrike" spc="-1">
              <a:latin typeface="Arial"/>
            </a:endParaRPr>
          </a:p>
        </p:txBody>
      </p:sp>
      <p:sp>
        <p:nvSpPr>
          <p:cNvPr id="528"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29"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0"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TCP server - HTTP request, method &amp; multiplexer </a:t>
            </a:r>
            <a:endParaRPr lang="en-US" sz="1800" b="0" strike="noStrike" spc="-1">
              <a:latin typeface="Arial"/>
            </a:endParaRPr>
          </a:p>
        </p:txBody>
      </p:sp>
      <p:sp>
        <p:nvSpPr>
          <p:cNvPr id="531"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2"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3"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Net/Http package</a:t>
            </a:r>
            <a:endParaRPr lang="en-US" sz="1800" b="0" strike="noStrike" spc="-1">
              <a:latin typeface="Arial"/>
            </a:endParaRPr>
          </a:p>
        </p:txBody>
      </p:sp>
      <p:sp>
        <p:nvSpPr>
          <p:cNvPr id="534" name="CustomShape 2"/>
          <p:cNvSpPr/>
          <p:nvPr/>
        </p:nvSpPr>
        <p:spPr>
          <a:xfrm>
            <a:off x="156185"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5"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endParaRPr lang="en-US" sz="1200" b="0" strike="noStrike" spc="-1">
              <a:latin typeface="Arial"/>
            </a:endParaRPr>
          </a:p>
        </p:txBody>
      </p:sp>
      <p:sp>
        <p:nvSpPr>
          <p:cNvPr id="2" name="Rounded Rectangle 1"/>
          <p:cNvSpPr/>
          <p:nvPr/>
        </p:nvSpPr>
        <p:spPr>
          <a:xfrm>
            <a:off x="3221990" y="1975485"/>
            <a:ext cx="2232660" cy="648335"/>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ounded Rectangle 2"/>
          <p:cNvSpPr/>
          <p:nvPr/>
        </p:nvSpPr>
        <p:spPr>
          <a:xfrm>
            <a:off x="6163945" y="3312160"/>
            <a:ext cx="2232660" cy="648335"/>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ounded Rectangle 3"/>
          <p:cNvSpPr/>
          <p:nvPr/>
        </p:nvSpPr>
        <p:spPr>
          <a:xfrm>
            <a:off x="989330" y="3249295"/>
            <a:ext cx="2232660" cy="648335"/>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Bent Arrow 5"/>
          <p:cNvSpPr/>
          <p:nvPr/>
        </p:nvSpPr>
        <p:spPr>
          <a:xfrm rot="16200000">
            <a:off x="4772025" y="2957830"/>
            <a:ext cx="752475" cy="889635"/>
          </a:xfrm>
          <a:prstGeom prst="ben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7" name="Bent Arrow 6"/>
          <p:cNvSpPr/>
          <p:nvPr/>
        </p:nvSpPr>
        <p:spPr>
          <a:xfrm flipH="1" flipV="1">
            <a:off x="3613785" y="3026410"/>
            <a:ext cx="685165" cy="831215"/>
          </a:xfrm>
          <a:prstGeom prst="ben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8" name="Bent Arrow 7"/>
          <p:cNvSpPr/>
          <p:nvPr/>
        </p:nvSpPr>
        <p:spPr>
          <a:xfrm rot="10800000" flipH="1" flipV="1">
            <a:off x="2044700" y="2268220"/>
            <a:ext cx="685165" cy="831215"/>
          </a:xfrm>
          <a:prstGeom prst="ben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9" name="Bent Arrow 8"/>
          <p:cNvSpPr/>
          <p:nvPr/>
        </p:nvSpPr>
        <p:spPr>
          <a:xfrm rot="5400000">
            <a:off x="5869940" y="2278380"/>
            <a:ext cx="752475" cy="889635"/>
          </a:xfrm>
          <a:prstGeom prst="ben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10" name="Text Box 9"/>
          <p:cNvSpPr txBox="1"/>
          <p:nvPr/>
        </p:nvSpPr>
        <p:spPr>
          <a:xfrm>
            <a:off x="3613785" y="2115820"/>
            <a:ext cx="1464945" cy="368300"/>
          </a:xfrm>
          <a:prstGeom prst="rect">
            <a:avLst/>
          </a:prstGeom>
          <a:noFill/>
        </p:spPr>
        <p:txBody>
          <a:bodyPr wrap="square" rtlCol="0">
            <a:spAutoFit/>
          </a:bodyPr>
          <a:p>
            <a:r>
              <a:rPr lang="en-US" altLang="en-US" b="1">
                <a:solidFill>
                  <a:schemeClr val="bg1"/>
                </a:solidFill>
              </a:rPr>
              <a:t>Controller</a:t>
            </a:r>
            <a:endParaRPr lang="en-US" altLang="en-US" b="1">
              <a:solidFill>
                <a:schemeClr val="bg1"/>
              </a:solidFill>
            </a:endParaRPr>
          </a:p>
        </p:txBody>
      </p:sp>
      <p:sp>
        <p:nvSpPr>
          <p:cNvPr id="11" name="Text Box 10"/>
          <p:cNvSpPr txBox="1"/>
          <p:nvPr/>
        </p:nvSpPr>
        <p:spPr>
          <a:xfrm>
            <a:off x="1634490" y="3410585"/>
            <a:ext cx="942340" cy="368300"/>
          </a:xfrm>
          <a:prstGeom prst="rect">
            <a:avLst/>
          </a:prstGeom>
          <a:noFill/>
        </p:spPr>
        <p:txBody>
          <a:bodyPr wrap="square" rtlCol="0">
            <a:spAutoFit/>
          </a:bodyPr>
          <a:p>
            <a:r>
              <a:rPr lang="en-US" altLang="en-US" b="1">
                <a:solidFill>
                  <a:schemeClr val="bg1"/>
                </a:solidFill>
              </a:rPr>
              <a:t>Model</a:t>
            </a:r>
            <a:endParaRPr lang="en-US" altLang="en-US" b="1">
              <a:solidFill>
                <a:schemeClr val="bg1"/>
              </a:solidFill>
            </a:endParaRPr>
          </a:p>
        </p:txBody>
      </p:sp>
      <p:sp>
        <p:nvSpPr>
          <p:cNvPr id="12" name="Text Box 11"/>
          <p:cNvSpPr txBox="1"/>
          <p:nvPr/>
        </p:nvSpPr>
        <p:spPr>
          <a:xfrm>
            <a:off x="6845935" y="3410585"/>
            <a:ext cx="868680" cy="368300"/>
          </a:xfrm>
          <a:prstGeom prst="rect">
            <a:avLst/>
          </a:prstGeom>
          <a:noFill/>
        </p:spPr>
        <p:txBody>
          <a:bodyPr wrap="square" rtlCol="0">
            <a:spAutoFit/>
          </a:bodyPr>
          <a:p>
            <a:r>
              <a:rPr lang="en-US" altLang="en-US" b="1">
                <a:solidFill>
                  <a:schemeClr val="bg1"/>
                </a:solidFill>
              </a:rPr>
              <a:t>View</a:t>
            </a:r>
            <a:endParaRPr lang="en-US" altLang="en-US" b="1">
              <a:solidFill>
                <a:schemeClr val="bg1"/>
              </a:solidFill>
            </a:endParaRPr>
          </a:p>
        </p:txBody>
      </p:sp>
      <p:sp>
        <p:nvSpPr>
          <p:cNvPr id="13" name="Text Box 12"/>
          <p:cNvSpPr txBox="1"/>
          <p:nvPr/>
        </p:nvSpPr>
        <p:spPr>
          <a:xfrm>
            <a:off x="989330" y="2484120"/>
            <a:ext cx="942340" cy="306705"/>
          </a:xfrm>
          <a:prstGeom prst="rect">
            <a:avLst/>
          </a:prstGeom>
          <a:noFill/>
        </p:spPr>
        <p:txBody>
          <a:bodyPr wrap="square" rtlCol="0">
            <a:spAutoFit/>
          </a:bodyPr>
          <a:p>
            <a:r>
              <a:rPr lang="en-US" altLang="en-US" sz="1400">
                <a:solidFill>
                  <a:schemeClr val="bg1"/>
                </a:solidFill>
              </a:rPr>
              <a:t>Notify</a:t>
            </a:r>
            <a:endParaRPr lang="en-US" altLang="en-US" sz="1400">
              <a:solidFill>
                <a:schemeClr val="bg1"/>
              </a:solidFill>
            </a:endParaRPr>
          </a:p>
        </p:txBody>
      </p:sp>
      <p:sp>
        <p:nvSpPr>
          <p:cNvPr id="14" name="Text Box 13"/>
          <p:cNvSpPr txBox="1"/>
          <p:nvPr/>
        </p:nvSpPr>
        <p:spPr>
          <a:xfrm>
            <a:off x="3414395" y="4024630"/>
            <a:ext cx="942340" cy="306705"/>
          </a:xfrm>
          <a:prstGeom prst="rect">
            <a:avLst/>
          </a:prstGeom>
          <a:noFill/>
        </p:spPr>
        <p:txBody>
          <a:bodyPr wrap="square" rtlCol="0">
            <a:spAutoFit/>
          </a:bodyPr>
          <a:p>
            <a:r>
              <a:rPr lang="en-US" altLang="en-US" sz="1400">
                <a:solidFill>
                  <a:schemeClr val="bg1"/>
                </a:solidFill>
              </a:rPr>
              <a:t>Update</a:t>
            </a:r>
            <a:endParaRPr lang="en-US" altLang="en-US" sz="1400">
              <a:solidFill>
                <a:schemeClr val="bg1"/>
              </a:solidFill>
            </a:endParaRPr>
          </a:p>
        </p:txBody>
      </p:sp>
      <p:sp>
        <p:nvSpPr>
          <p:cNvPr id="15" name="Text Box 14"/>
          <p:cNvSpPr txBox="1"/>
          <p:nvPr/>
        </p:nvSpPr>
        <p:spPr>
          <a:xfrm>
            <a:off x="4677410" y="4024630"/>
            <a:ext cx="1390015" cy="306705"/>
          </a:xfrm>
          <a:prstGeom prst="rect">
            <a:avLst/>
          </a:prstGeom>
          <a:noFill/>
        </p:spPr>
        <p:txBody>
          <a:bodyPr wrap="square" rtlCol="0">
            <a:spAutoFit/>
          </a:bodyPr>
          <a:p>
            <a:r>
              <a:rPr lang="en-US" altLang="en-US" sz="1400">
                <a:solidFill>
                  <a:schemeClr val="bg1"/>
                </a:solidFill>
              </a:rPr>
              <a:t>User Action</a:t>
            </a:r>
            <a:endParaRPr lang="en-US" altLang="en-US" sz="1400">
              <a:solidFill>
                <a:schemeClr val="bg1"/>
              </a:solidFill>
            </a:endParaRPr>
          </a:p>
        </p:txBody>
      </p:sp>
      <p:sp>
        <p:nvSpPr>
          <p:cNvPr id="16" name="Text Box 15"/>
          <p:cNvSpPr txBox="1"/>
          <p:nvPr/>
        </p:nvSpPr>
        <p:spPr>
          <a:xfrm>
            <a:off x="6690995" y="2484120"/>
            <a:ext cx="942340" cy="306705"/>
          </a:xfrm>
          <a:prstGeom prst="rect">
            <a:avLst/>
          </a:prstGeom>
          <a:noFill/>
        </p:spPr>
        <p:txBody>
          <a:bodyPr wrap="square" rtlCol="0">
            <a:spAutoFit/>
          </a:bodyPr>
          <a:p>
            <a:r>
              <a:rPr lang="en-US" altLang="en-US" sz="1400">
                <a:solidFill>
                  <a:schemeClr val="bg1"/>
                </a:solidFill>
              </a:rPr>
              <a:t>Update</a:t>
            </a:r>
            <a:endParaRPr lang="en-US" altLang="en-US" sz="1400">
              <a:solidFill>
                <a:schemeClr val="bg1"/>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85">
                <a:solidFill>
                  <a:srgbClr val="FFFFFF"/>
                </a:solidFill>
                <a:latin typeface="FreeMono" panose="020F0409020205020404"/>
                <a:ea typeface="FreeMono" panose="020F0409020205020404"/>
                <a:sym typeface="+mn-ea"/>
              </a:rPr>
              <a:t>Net/Http package</a:t>
            </a:r>
            <a:endParaRPr lang="en-US" sz="1800" b="0" strike="noStrike" spc="-1">
              <a:latin typeface="Arial"/>
            </a:endParaRPr>
          </a:p>
        </p:txBody>
      </p:sp>
      <p:sp>
        <p:nvSpPr>
          <p:cNvPr id="537"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 web server, also known as an HTTP server, uses the HTTP protocol to communicate with clients. All web browsers can be considered clients.</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We can divide the web's working principles into the following steps:</a:t>
            </a:r>
            <a:endParaRPr lang="en-US" sz="1200" b="0"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Arial" panose="02080604020202020204" pitchFamily="34" charset="0"/>
              <a:buChar char="•"/>
            </a:pPr>
            <a:r>
              <a:rPr lang="en-US" sz="1200" b="0" strike="noStrike" spc="-1">
                <a:solidFill>
                  <a:srgbClr val="FFFFFF"/>
                </a:solidFill>
                <a:latin typeface="FreeMono" panose="020F0409020205020404"/>
                <a:ea typeface="FreeMono" panose="020F0409020205020404"/>
              </a:rPr>
              <a:t>Client uses TCP/IP protocol to connect to server.</a:t>
            </a:r>
            <a:endParaRPr lang="en-US" sz="1200" b="0"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Arial" panose="02080604020202020204" pitchFamily="34" charset="0"/>
              <a:buChar char="•"/>
            </a:pPr>
            <a:r>
              <a:rPr lang="en-US" sz="1200" b="0" strike="noStrike" spc="-1">
                <a:solidFill>
                  <a:srgbClr val="FFFFFF"/>
                </a:solidFill>
                <a:latin typeface="FreeMono" panose="020F0409020205020404"/>
                <a:ea typeface="FreeMono" panose="020F0409020205020404"/>
              </a:rPr>
              <a:t>Client sends HTTP request packages to server.</a:t>
            </a:r>
            <a:endParaRPr lang="en-US" sz="1200" b="0"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Arial" panose="02080604020202020204" pitchFamily="34" charset="0"/>
              <a:buChar char="•"/>
            </a:pPr>
            <a:r>
              <a:rPr lang="en-US" sz="1200" b="0" strike="noStrike" spc="-1">
                <a:solidFill>
                  <a:srgbClr val="FFFFFF"/>
                </a:solidFill>
                <a:latin typeface="FreeMono" panose="020F0409020205020404"/>
                <a:ea typeface="FreeMono" panose="020F0409020205020404"/>
              </a:rPr>
              <a:t>Server returns HTTP response packages to client. If the requested resources include dynamic scripts, server calls script engine first.</a:t>
            </a:r>
            <a:endParaRPr lang="en-US" sz="1200" b="0"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Arial" panose="02080604020202020204" pitchFamily="34" charset="0"/>
              <a:buChar char="•"/>
            </a:pPr>
            <a:r>
              <a:rPr lang="en-US" sz="1200" b="0" strike="noStrike" spc="-1">
                <a:solidFill>
                  <a:srgbClr val="FFFFFF"/>
                </a:solidFill>
                <a:latin typeface="FreeMono" panose="020F0409020205020404"/>
                <a:ea typeface="FreeMono" panose="020F0409020205020404"/>
              </a:rPr>
              <a:t>Client disconnects from server, starts rendering HTML.</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This is a simple work flow of HTTP affairs-notice that the server closes its connections after it sends data to the clients, then waits for the next request.</a:t>
            </a:r>
            <a:endParaRPr lang="en-US" sz="1200" b="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Understanding &amp; using Listen And Serve </a:t>
            </a:r>
            <a:endParaRPr lang="en-US" sz="1800" b="0" strike="noStrike" spc="-1">
              <a:latin typeface="Arial"/>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ListenAndServe </a:t>
            </a:r>
            <a:r>
              <a:rPr lang="en-US" sz="1200" b="0" strike="noStrike" spc="-1">
                <a:solidFill>
                  <a:srgbClr val="FFFFFF"/>
                </a:solidFill>
                <a:latin typeface="FreeMono" panose="020F0409020205020404"/>
                <a:ea typeface="FreeMono" panose="020F0409020205020404"/>
              </a:rPr>
              <a:t>starts an HTTP server with a given </a:t>
            </a:r>
            <a:r>
              <a:rPr lang="en-US" sz="1200" b="1" strike="noStrike" spc="-1">
                <a:solidFill>
                  <a:srgbClr val="FFFFFF"/>
                </a:solidFill>
                <a:latin typeface="FreeMono" panose="020F0409020205020404"/>
                <a:ea typeface="FreeMono" panose="020F0409020205020404"/>
              </a:rPr>
              <a:t>address </a:t>
            </a:r>
            <a:r>
              <a:rPr lang="en-US" sz="1200" b="0" strike="noStrike" spc="-1">
                <a:solidFill>
                  <a:srgbClr val="FFFFFF"/>
                </a:solidFill>
                <a:latin typeface="FreeMono" panose="020F0409020205020404"/>
                <a:ea typeface="FreeMono" panose="020F0409020205020404"/>
              </a:rPr>
              <a:t>and </a:t>
            </a:r>
            <a:r>
              <a:rPr lang="en-US" sz="1200" b="1" strike="noStrike" spc="-1">
                <a:solidFill>
                  <a:srgbClr val="FFFFFF"/>
                </a:solidFill>
                <a:latin typeface="FreeMono" panose="020F0409020205020404"/>
                <a:ea typeface="FreeMono" panose="020F0409020205020404"/>
              </a:rPr>
              <a:t>handler</a:t>
            </a:r>
            <a:r>
              <a:rPr lang="en-US" sz="1200" b="0" strike="noStrike" spc="-1">
                <a:solidFill>
                  <a:srgbClr val="FFFFFF"/>
                </a:solidFill>
                <a:latin typeface="FreeMono" panose="020F0409020205020404"/>
                <a:ea typeface="FreeMono" panose="020F0409020205020404"/>
              </a:rPr>
              <a:t>. The </a:t>
            </a:r>
            <a:r>
              <a:rPr lang="en-US" sz="1200" b="1" strike="noStrike" spc="-1">
                <a:solidFill>
                  <a:srgbClr val="FFFFFF"/>
                </a:solidFill>
                <a:latin typeface="FreeMono" panose="020F0409020205020404"/>
                <a:ea typeface="FreeMono" panose="020F0409020205020404"/>
              </a:rPr>
              <a:t>handler </a:t>
            </a:r>
            <a:r>
              <a:rPr lang="en-US" sz="1200" b="0" strike="noStrike" spc="-1">
                <a:solidFill>
                  <a:srgbClr val="FFFFFF"/>
                </a:solidFill>
                <a:latin typeface="FreeMono" panose="020F0409020205020404"/>
                <a:ea typeface="FreeMono" panose="020F0409020205020404"/>
              </a:rPr>
              <a:t>is usually </a:t>
            </a:r>
            <a:r>
              <a:rPr lang="en-US" sz="1200" b="1" strike="noStrike" spc="-1">
                <a:solidFill>
                  <a:srgbClr val="FFFFFF"/>
                </a:solidFill>
                <a:latin typeface="FreeMono" panose="020F0409020205020404"/>
                <a:ea typeface="FreeMono" panose="020F0409020205020404"/>
              </a:rPr>
              <a:t>nil</a:t>
            </a:r>
            <a:r>
              <a:rPr lang="en-US" sz="1200" b="0" strike="noStrike" spc="-1">
                <a:solidFill>
                  <a:srgbClr val="FFFFFF"/>
                </a:solidFill>
                <a:latin typeface="FreeMono" panose="020F0409020205020404"/>
                <a:ea typeface="FreeMono" panose="020F0409020205020404"/>
              </a:rPr>
              <a:t>, which means to use </a:t>
            </a:r>
            <a:r>
              <a:rPr lang="en-US" sz="1200" b="1" strike="noStrike" spc="-1">
                <a:solidFill>
                  <a:srgbClr val="FFFFFF"/>
                </a:solidFill>
                <a:latin typeface="FreeMono" panose="020F0409020205020404"/>
                <a:ea typeface="FreeMono" panose="020F0409020205020404"/>
              </a:rPr>
              <a:t>DefaultServeMux</a:t>
            </a: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Handle </a:t>
            </a:r>
            <a:r>
              <a:rPr lang="en-US" sz="1200" b="0" strike="noStrike" spc="-1">
                <a:solidFill>
                  <a:srgbClr val="FFFFFF"/>
                </a:solidFill>
                <a:latin typeface="FreeMono" panose="020F0409020205020404"/>
                <a:ea typeface="FreeMono" panose="020F0409020205020404"/>
              </a:rPr>
              <a:t>and </a:t>
            </a:r>
            <a:r>
              <a:rPr lang="en-US" sz="1200" b="1" strike="noStrike" spc="-1">
                <a:solidFill>
                  <a:srgbClr val="FFFFFF"/>
                </a:solidFill>
                <a:latin typeface="FreeMono" panose="020F0409020205020404"/>
                <a:ea typeface="FreeMono" panose="020F0409020205020404"/>
              </a:rPr>
              <a:t>HandleFunc </a:t>
            </a:r>
            <a:r>
              <a:rPr lang="en-US" sz="1200" b="0" strike="noStrike" spc="-1">
                <a:solidFill>
                  <a:srgbClr val="FFFFFF"/>
                </a:solidFill>
                <a:latin typeface="FreeMono" panose="020F0409020205020404"/>
                <a:ea typeface="FreeMono" panose="020F0409020205020404"/>
              </a:rPr>
              <a:t>add handlers to DefaultServeMux:</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If we run the project no thing happen because it miss a handler , the handler look like a call from the client or an action handled by the client to to something </a:t>
            </a:r>
            <a:endParaRPr lang="en-US" altLang="en-US" sz="10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000" b="0" strike="noStrike" spc="-1">
              <a:solidFill>
                <a:srgbClr val="FFFFFF"/>
              </a:solidFill>
              <a:latin typeface="FreeMono" panose="020F0409020205020404"/>
              <a:ea typeface="FreeMono" panose="020F0409020205020404"/>
            </a:endParaRPr>
          </a:p>
        </p:txBody>
      </p:sp>
      <p:sp>
        <p:nvSpPr>
          <p:cNvPr id="2" name="Rounded Rectangle 1"/>
          <p:cNvSpPr/>
          <p:nvPr/>
        </p:nvSpPr>
        <p:spPr>
          <a:xfrm>
            <a:off x="739775" y="1670685"/>
            <a:ext cx="7781925" cy="2110740"/>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838200" y="1816100"/>
            <a:ext cx="7277735" cy="1745615"/>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package main</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import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"net/http"</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func main()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http.ListenAndServe("localhost:2600", </a:t>
            </a:r>
            <a:r>
              <a:rPr lang="en-US" altLang="en-US" sz="1000" spc="-1">
                <a:solidFill>
                  <a:srgbClr val="FFFFFF"/>
                </a:solidFill>
                <a:latin typeface="FreeMono" panose="020F0409020205020404"/>
                <a:ea typeface="FreeMono" panose="020F0409020205020404"/>
                <a:sym typeface="+mn-ea"/>
              </a:rPr>
              <a:t>nil</a:t>
            </a:r>
            <a:r>
              <a:rPr lang="en-US" sz="1000" spc="-1">
                <a:solidFill>
                  <a:srgbClr val="FFFFFF"/>
                </a:solidFill>
                <a:latin typeface="FreeMono" panose="020F0409020205020404"/>
                <a:ea typeface="FreeMono" panose="020F0409020205020404"/>
                <a:sym typeface="+mn-ea"/>
              </a:rPr>
              <a: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a:t>
            </a:r>
            <a:endParaRPr 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85">
                <a:solidFill>
                  <a:srgbClr val="FFFFFF"/>
                </a:solidFill>
                <a:latin typeface="FreeMono" panose="020F0409020205020404"/>
                <a:ea typeface="FreeMono" panose="020F0409020205020404"/>
                <a:sym typeface="+mn-ea"/>
              </a:rPr>
              <a:t>Foundation of net/http:Request, ResponseWriter </a:t>
            </a:r>
            <a:endParaRPr lang="en-US" sz="1800" b="0" strike="noStrike" spc="-1">
              <a:latin typeface="Arial"/>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1000" b="0" strike="noStrike" spc="-1">
                <a:solidFill>
                  <a:srgbClr val="FFFFFF"/>
                </a:solidFill>
                <a:latin typeface="FreeMono" panose="020F0409020205020404"/>
                <a:ea typeface="FreeMono" panose="020F0409020205020404"/>
              </a:rPr>
              <a:t>Here we will create a new </a:t>
            </a:r>
            <a:r>
              <a:rPr lang="en-US" altLang="en-US" sz="1000" b="1" strike="noStrike" spc="-1">
                <a:solidFill>
                  <a:srgbClr val="FFFFFF"/>
                </a:solidFill>
                <a:latin typeface="FreeMono" panose="020F0409020205020404"/>
                <a:ea typeface="FreeMono" panose="020F0409020205020404"/>
              </a:rPr>
              <a:t>mux </a:t>
            </a:r>
            <a:r>
              <a:rPr lang="en-US" altLang="en-US" sz="1000" b="0" strike="noStrike" spc="-1">
                <a:solidFill>
                  <a:srgbClr val="FFFFFF"/>
                </a:solidFill>
                <a:latin typeface="FreeMono" panose="020F0409020205020404"/>
                <a:ea typeface="FreeMono" panose="020F0409020205020404"/>
              </a:rPr>
              <a:t>, a </a:t>
            </a:r>
            <a:r>
              <a:rPr lang="en-US" altLang="en-US" sz="1000" b="1" strike="noStrike" spc="-1">
                <a:solidFill>
                  <a:srgbClr val="FFFFFF"/>
                </a:solidFill>
                <a:latin typeface="FreeMono" panose="020F0409020205020404"/>
                <a:ea typeface="FreeMono" panose="020F0409020205020404"/>
              </a:rPr>
              <a:t>mux </a:t>
            </a:r>
            <a:r>
              <a:rPr lang="en-US" altLang="en-US" sz="1000" b="0" strike="noStrike" spc="-1">
                <a:solidFill>
                  <a:srgbClr val="FFFFFF"/>
                </a:solidFill>
                <a:latin typeface="FreeMono" panose="020F0409020205020404"/>
                <a:ea typeface="FreeMono" panose="020F0409020205020404"/>
              </a:rPr>
              <a:t>is like a </a:t>
            </a:r>
            <a:r>
              <a:rPr lang="en-US" altLang="en-US" sz="1000" b="1" strike="noStrike" spc="-1">
                <a:solidFill>
                  <a:srgbClr val="FFFFFF"/>
                </a:solidFill>
                <a:latin typeface="FreeMono" panose="020F0409020205020404"/>
                <a:ea typeface="FreeMono" panose="020F0409020205020404"/>
              </a:rPr>
              <a:t>router </a:t>
            </a:r>
            <a:r>
              <a:rPr lang="en-US" altLang="en-US" sz="1000" b="0" strike="noStrike" spc="-1">
                <a:solidFill>
                  <a:srgbClr val="FFFFFF"/>
                </a:solidFill>
                <a:latin typeface="FreeMono" panose="020F0409020205020404"/>
                <a:ea typeface="FreeMono" panose="020F0409020205020404"/>
              </a:rPr>
              <a:t>that give the direction or the way to acces to some fonctionality, after create a mux we will create a </a:t>
            </a:r>
            <a:r>
              <a:rPr lang="en-US" altLang="en-US" sz="1000" b="1" strike="noStrike" spc="-1">
                <a:solidFill>
                  <a:srgbClr val="FFFFFF"/>
                </a:solidFill>
                <a:latin typeface="FreeMono" panose="020F0409020205020404"/>
                <a:ea typeface="FreeMono" panose="020F0409020205020404"/>
              </a:rPr>
              <a:t>handelFunc </a:t>
            </a:r>
            <a:r>
              <a:rPr lang="en-US" altLang="en-US" sz="1000" b="0" strike="noStrike" spc="-1">
                <a:solidFill>
                  <a:srgbClr val="FFFFFF"/>
                </a:solidFill>
                <a:latin typeface="FreeMono" panose="020F0409020205020404"/>
                <a:ea typeface="FreeMono" panose="020F0409020205020404"/>
              </a:rPr>
              <a:t>that neet two parameters the first is a </a:t>
            </a:r>
            <a:r>
              <a:rPr lang="en-US" altLang="en-US" sz="1000" b="1" strike="noStrike" spc="-1">
                <a:solidFill>
                  <a:srgbClr val="FFFFFF"/>
                </a:solidFill>
                <a:latin typeface="FreeMono" panose="020F0409020205020404"/>
                <a:ea typeface="FreeMono" panose="020F0409020205020404"/>
              </a:rPr>
              <a:t>http.ResponseWriter</a:t>
            </a:r>
            <a:r>
              <a:rPr lang="en-US" altLang="en-US" sz="1000" b="0" strike="noStrike" spc="-1">
                <a:solidFill>
                  <a:srgbClr val="FFFFFF"/>
                </a:solidFill>
                <a:latin typeface="FreeMono" panose="020F0409020205020404"/>
                <a:ea typeface="FreeMono" panose="020F0409020205020404"/>
              </a:rPr>
              <a:t> and the second is a  </a:t>
            </a:r>
            <a:r>
              <a:rPr lang="en-US" altLang="en-US" sz="1000" b="1" strike="noStrike" spc="-1">
                <a:solidFill>
                  <a:srgbClr val="FFFFFF"/>
                </a:solidFill>
                <a:latin typeface="FreeMono" panose="020F0409020205020404"/>
                <a:ea typeface="FreeMono" panose="020F0409020205020404"/>
              </a:rPr>
              <a:t>reference of http.Request</a:t>
            </a:r>
            <a:r>
              <a:rPr lang="en-US" altLang="en-US" sz="1000" b="0" strike="noStrike" spc="-1">
                <a:solidFill>
                  <a:srgbClr val="FFFFFF"/>
                </a:solidFill>
                <a:latin typeface="FreeMono" panose="020F0409020205020404"/>
                <a:ea typeface="FreeMono" panose="020F0409020205020404"/>
              </a:rPr>
              <a:t>, </a:t>
            </a:r>
            <a:endParaRPr lang="en-US" altLang="en-US" sz="1000" b="0" strike="noStrike" spc="-1">
              <a:solidFill>
                <a:srgbClr val="FFFFFF"/>
              </a:solidFill>
              <a:latin typeface="FreeMono" panose="020F0409020205020404"/>
              <a:ea typeface="FreeMono" panose="020F0409020205020404"/>
            </a:endParaRPr>
          </a:p>
        </p:txBody>
      </p:sp>
      <p:sp>
        <p:nvSpPr>
          <p:cNvPr id="2" name="Rounded Rectangle 1"/>
          <p:cNvSpPr/>
          <p:nvPr/>
        </p:nvSpPr>
        <p:spPr>
          <a:xfrm>
            <a:off x="417830" y="1971040"/>
            <a:ext cx="7781925" cy="282892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843915" y="2155825"/>
            <a:ext cx="7277735" cy="2579370"/>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package main</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import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"net/http"</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func main()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mux := http.NewServeMux()</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mux.HandleFunc("/", func(w http.ResponseWriter , r *http.Request)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w.Write([]byte("Hello world"))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fmt.Println("request method", r.Method)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http.ListenAndServe("localhost:2600", mux)</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a:t>
            </a:r>
            <a:endParaRPr 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4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Retrieving form values - exploring *http.Request </a:t>
            </a:r>
            <a:endParaRPr lang="en-US" sz="1800" b="0" strike="noStrike" spc="-1">
              <a:latin typeface="Arial"/>
            </a:endParaRPr>
          </a:p>
        </p:txBody>
      </p:sp>
      <p:sp>
        <p:nvSpPr>
          <p:cNvPr id="543"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a:p>
            <a:r>
              <a:rPr lang="en-US" altLang="en-US" sz="1200">
                <a:solidFill>
                  <a:schemeClr val="bg1"/>
                </a:solidFill>
              </a:rPr>
              <a:t>first of all we need to define a HTML form , don't forget we need an action to get the </a:t>
            </a:r>
            <a:r>
              <a:rPr lang="en-US" altLang="en-US" sz="1200" b="1">
                <a:solidFill>
                  <a:schemeClr val="bg1"/>
                </a:solidFill>
              </a:rPr>
              <a:t>endpoint/path</a:t>
            </a:r>
            <a:r>
              <a:rPr lang="en-US" altLang="en-US" sz="1200">
                <a:solidFill>
                  <a:schemeClr val="bg1"/>
                </a:solidFill>
              </a:rPr>
              <a:t> to call the back end function also the method </a:t>
            </a:r>
            <a:r>
              <a:rPr lang="en-US" altLang="en-US" sz="1200" b="1">
                <a:solidFill>
                  <a:schemeClr val="bg1"/>
                </a:solidFill>
              </a:rPr>
              <a:t>“POST”.</a:t>
            </a:r>
            <a:endParaRPr lang="en-US" altLang="en-US" sz="1200" b="1">
              <a:solidFill>
                <a:schemeClr val="bg1"/>
              </a:solidFill>
            </a:endParaRPr>
          </a:p>
          <a:p>
            <a:r>
              <a:rPr lang="en-US" altLang="en-US" sz="1200">
                <a:solidFill>
                  <a:schemeClr val="bg1"/>
                </a:solidFill>
              </a:rPr>
              <a:t>After we need to add a name”username,password” to our inputs to use these keys in the go program, and of course an input with submit type to send the form .</a:t>
            </a:r>
            <a:endParaRPr lang="en-US" altLang="en-US" sz="1200">
              <a:solidFill>
                <a:schemeClr val="bg1"/>
              </a:solidFill>
            </a:endParaRPr>
          </a:p>
        </p:txBody>
      </p:sp>
      <p:sp>
        <p:nvSpPr>
          <p:cNvPr id="54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endParaRPr lang="en-US" sz="1200" b="0" strike="noStrike" spc="-1">
              <a:latin typeface="Arial"/>
            </a:endParaRPr>
          </a:p>
        </p:txBody>
      </p:sp>
      <p:sp>
        <p:nvSpPr>
          <p:cNvPr id="2" name="Rounded Rectangle 1"/>
          <p:cNvSpPr/>
          <p:nvPr/>
        </p:nvSpPr>
        <p:spPr>
          <a:xfrm>
            <a:off x="417830" y="1971040"/>
            <a:ext cx="7781925" cy="282892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818515" y="2343785"/>
            <a:ext cx="6922135" cy="1938020"/>
          </a:xfrm>
          <a:prstGeom prst="rect">
            <a:avLst/>
          </a:prstGeom>
          <a:noFill/>
        </p:spPr>
        <p:txBody>
          <a:bodyPr wrap="square" rtlCol="0">
            <a:spAutoFit/>
          </a:bodyPr>
          <a:p>
            <a:r>
              <a:rPr lang="en-US" altLang="en-US" sz="1000">
                <a:solidFill>
                  <a:schemeClr val="bg1"/>
                </a:solidFill>
              </a:rPr>
              <a:t>&lt;html&gt;</a:t>
            </a:r>
            <a:endParaRPr lang="en-US" altLang="en-US" sz="1000">
              <a:solidFill>
                <a:schemeClr val="bg1"/>
              </a:solidFill>
            </a:endParaRPr>
          </a:p>
          <a:p>
            <a:r>
              <a:rPr lang="en-US" altLang="en-US" sz="1000">
                <a:solidFill>
                  <a:schemeClr val="bg1"/>
                </a:solidFill>
              </a:rPr>
              <a:t>    &lt;head&gt;</a:t>
            </a:r>
            <a:endParaRPr lang="en-US" altLang="en-US" sz="1000">
              <a:solidFill>
                <a:schemeClr val="bg1"/>
              </a:solidFill>
            </a:endParaRPr>
          </a:p>
          <a:p>
            <a:r>
              <a:rPr lang="en-US" altLang="en-US" sz="1000">
                <a:solidFill>
                  <a:schemeClr val="bg1"/>
                </a:solidFill>
              </a:rPr>
              <a:t>    &lt;title&gt;&lt;/title&gt;</a:t>
            </a:r>
            <a:endParaRPr lang="en-US" altLang="en-US" sz="1000">
              <a:solidFill>
                <a:schemeClr val="bg1"/>
              </a:solidFill>
            </a:endParaRPr>
          </a:p>
          <a:p>
            <a:r>
              <a:rPr lang="en-US" altLang="en-US" sz="1000">
                <a:solidFill>
                  <a:schemeClr val="bg1"/>
                </a:solidFill>
              </a:rPr>
              <a:t>    &lt;/head&gt;</a:t>
            </a:r>
            <a:endParaRPr lang="en-US" altLang="en-US" sz="1000">
              <a:solidFill>
                <a:schemeClr val="bg1"/>
              </a:solidFill>
            </a:endParaRPr>
          </a:p>
          <a:p>
            <a:r>
              <a:rPr lang="en-US" altLang="en-US" sz="1000">
                <a:solidFill>
                  <a:schemeClr val="bg1"/>
                </a:solidFill>
              </a:rPr>
              <a:t>    &lt;body&gt;</a:t>
            </a:r>
            <a:endParaRPr lang="en-US" altLang="en-US" sz="1000">
              <a:solidFill>
                <a:schemeClr val="bg1"/>
              </a:solidFill>
            </a:endParaRPr>
          </a:p>
          <a:p>
            <a:r>
              <a:rPr lang="en-US" altLang="en-US" sz="1000">
                <a:solidFill>
                  <a:schemeClr val="bg1"/>
                </a:solidFill>
              </a:rPr>
              <a:t>        &lt;form </a:t>
            </a:r>
            <a:r>
              <a:rPr lang="en-US" altLang="en-US" sz="1000" b="1">
                <a:solidFill>
                  <a:srgbClr val="0070C0"/>
                </a:solidFill>
              </a:rPr>
              <a:t>action="/login" method="post"</a:t>
            </a:r>
            <a:r>
              <a:rPr lang="en-US" altLang="en-US" sz="1000">
                <a:solidFill>
                  <a:schemeClr val="bg1"/>
                </a:solidFill>
              </a:rPr>
              <a:t>&gt;</a:t>
            </a:r>
            <a:endParaRPr lang="en-US" altLang="en-US" sz="1000">
              <a:solidFill>
                <a:schemeClr val="bg1"/>
              </a:solidFill>
            </a:endParaRPr>
          </a:p>
          <a:p>
            <a:r>
              <a:rPr lang="en-US" altLang="en-US" sz="1000">
                <a:solidFill>
                  <a:schemeClr val="bg1"/>
                </a:solidFill>
              </a:rPr>
              <a:t>            Username:&lt;input type="text" </a:t>
            </a:r>
            <a:r>
              <a:rPr lang="en-US" altLang="en-US" sz="1000" b="1">
                <a:solidFill>
                  <a:srgbClr val="0070C0"/>
                </a:solidFill>
              </a:rPr>
              <a:t>name="username"</a:t>
            </a:r>
            <a:r>
              <a:rPr lang="en-US" altLang="en-US" sz="1000">
                <a:solidFill>
                  <a:schemeClr val="bg1"/>
                </a:solidFill>
              </a:rPr>
              <a:t>&gt;</a:t>
            </a:r>
            <a:endParaRPr lang="en-US" altLang="en-US" sz="1000">
              <a:solidFill>
                <a:schemeClr val="bg1"/>
              </a:solidFill>
            </a:endParaRPr>
          </a:p>
          <a:p>
            <a:r>
              <a:rPr lang="en-US" altLang="en-US" sz="1000">
                <a:solidFill>
                  <a:schemeClr val="bg1"/>
                </a:solidFill>
              </a:rPr>
              <a:t>            Password:&lt;input type="password" </a:t>
            </a:r>
            <a:r>
              <a:rPr lang="en-US" altLang="en-US" sz="1000" b="1">
                <a:solidFill>
                  <a:srgbClr val="0070C0"/>
                </a:solidFill>
              </a:rPr>
              <a:t>name="password"</a:t>
            </a:r>
            <a:r>
              <a:rPr lang="en-US" altLang="en-US" sz="1000">
                <a:solidFill>
                  <a:schemeClr val="bg1"/>
                </a:solidFill>
              </a:rPr>
              <a:t>&gt;</a:t>
            </a:r>
            <a:endParaRPr lang="en-US" altLang="en-US" sz="1000">
              <a:solidFill>
                <a:schemeClr val="bg1"/>
              </a:solidFill>
            </a:endParaRPr>
          </a:p>
          <a:p>
            <a:r>
              <a:rPr lang="en-US" altLang="en-US" sz="1000">
                <a:solidFill>
                  <a:schemeClr val="bg1"/>
                </a:solidFill>
              </a:rPr>
              <a:t>            &lt;input </a:t>
            </a:r>
            <a:r>
              <a:rPr lang="en-US" altLang="en-US" sz="1000" b="1">
                <a:solidFill>
                  <a:srgbClr val="0070C0"/>
                </a:solidFill>
              </a:rPr>
              <a:t>type="submit"</a:t>
            </a:r>
            <a:r>
              <a:rPr lang="en-US" altLang="en-US" sz="1000">
                <a:solidFill>
                  <a:schemeClr val="bg1"/>
                </a:solidFill>
              </a:rPr>
              <a:t> value="Login"&gt;</a:t>
            </a:r>
            <a:endParaRPr lang="en-US" altLang="en-US" sz="1000">
              <a:solidFill>
                <a:schemeClr val="bg1"/>
              </a:solidFill>
            </a:endParaRPr>
          </a:p>
          <a:p>
            <a:r>
              <a:rPr lang="en-US" altLang="en-US" sz="1000">
                <a:solidFill>
                  <a:schemeClr val="bg1"/>
                </a:solidFill>
              </a:rPr>
              <a:t>        &lt;/form&gt;</a:t>
            </a:r>
            <a:endParaRPr lang="en-US" altLang="en-US" sz="1000">
              <a:solidFill>
                <a:schemeClr val="bg1"/>
              </a:solidFill>
            </a:endParaRPr>
          </a:p>
          <a:p>
            <a:r>
              <a:rPr lang="en-US" altLang="en-US" sz="1000">
                <a:solidFill>
                  <a:schemeClr val="bg1"/>
                </a:solidFill>
              </a:rPr>
              <a:t>    &lt;/body&gt;</a:t>
            </a:r>
            <a:endParaRPr lang="en-US" altLang="en-US" sz="1000">
              <a:solidFill>
                <a:schemeClr val="bg1"/>
              </a:solidFill>
            </a:endParaRPr>
          </a:p>
          <a:p>
            <a:r>
              <a:rPr lang="en-US" altLang="en-US" sz="1000">
                <a:solidFill>
                  <a:schemeClr val="bg1"/>
                </a:solidFill>
              </a:rPr>
              <a:t>&lt;/html&gt;</a:t>
            </a:r>
            <a:endParaRPr lang="en-US" altLang="en-US" sz="1000">
              <a:solidFill>
                <a:schemeClr val="bg1"/>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4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Retrieving form values - exploring *http.Request </a:t>
            </a:r>
            <a:endParaRPr lang="en-US" sz="1800" b="0" strike="noStrike" spc="-1">
              <a:latin typeface="Arial"/>
            </a:endParaRPr>
          </a:p>
        </p:txBody>
      </p:sp>
      <p:sp>
        <p:nvSpPr>
          <p:cNvPr id="543"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a:p>
            <a:r>
              <a:rPr lang="en-US" altLang="en-US" sz="1200">
                <a:solidFill>
                  <a:schemeClr val="bg1"/>
                </a:solidFill>
              </a:rPr>
              <a:t>Now what we need is to create a function with two parameters “ResponseWriter” to display the login form if the HTTP method is “GET” and the second parameters “ Http.Request” to get the data from the form.</a:t>
            </a:r>
            <a:endParaRPr lang="en-US" altLang="en-US" sz="1200">
              <a:solidFill>
                <a:schemeClr val="bg1"/>
              </a:solidFill>
            </a:endParaRPr>
          </a:p>
          <a:p>
            <a:r>
              <a:rPr lang="en-US" altLang="en-US" sz="1200">
                <a:solidFill>
                  <a:schemeClr val="bg1"/>
                </a:solidFill>
              </a:rPr>
              <a:t>we have two methods to get input value :</a:t>
            </a:r>
            <a:endParaRPr lang="en-US" altLang="en-US" sz="1200">
              <a:solidFill>
                <a:schemeClr val="bg1"/>
              </a:solidFill>
            </a:endParaRPr>
          </a:p>
          <a:p>
            <a:pPr marL="628650" lvl="1" indent="-171450">
              <a:buFont typeface="Arial" panose="02080604020202020204" pitchFamily="34" charset="0"/>
              <a:buChar char="•"/>
            </a:pPr>
            <a:r>
              <a:rPr lang="en-US" altLang="en-US" sz="1200">
                <a:solidFill>
                  <a:schemeClr val="bg1"/>
                </a:solidFill>
              </a:rPr>
              <a:t>r.FormValue(“INPUT_NAME”)</a:t>
            </a:r>
            <a:endParaRPr lang="en-US" altLang="en-US" sz="1200">
              <a:solidFill>
                <a:schemeClr val="bg1"/>
              </a:solidFill>
            </a:endParaRPr>
          </a:p>
          <a:p>
            <a:pPr marL="628650" lvl="1" indent="-171450">
              <a:buFont typeface="Arial" panose="02080604020202020204" pitchFamily="34" charset="0"/>
              <a:buChar char="•"/>
            </a:pPr>
            <a:r>
              <a:rPr lang="en-US" altLang="en-US" sz="1200">
                <a:solidFill>
                  <a:schemeClr val="bg1"/>
                </a:solidFill>
              </a:rPr>
              <a:t>r.ParseForm() and r.Form[“</a:t>
            </a:r>
            <a:r>
              <a:rPr lang="en-US" altLang="en-US" sz="1200">
                <a:solidFill>
                  <a:schemeClr val="bg1"/>
                </a:solidFill>
                <a:sym typeface="+mn-ea"/>
              </a:rPr>
              <a:t>INPUT_NAME</a:t>
            </a:r>
            <a:r>
              <a:rPr lang="en-US" altLang="en-US" sz="1200">
                <a:solidFill>
                  <a:schemeClr val="bg1"/>
                </a:solidFill>
              </a:rPr>
              <a:t>”]</a:t>
            </a:r>
            <a:endParaRPr lang="en-US" altLang="en-US" sz="1200">
              <a:solidFill>
                <a:schemeClr val="bg1"/>
              </a:solidFill>
            </a:endParaRPr>
          </a:p>
        </p:txBody>
      </p:sp>
      <p:sp>
        <p:nvSpPr>
          <p:cNvPr id="54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endParaRPr lang="en-US" sz="1200" b="0" strike="noStrike" spc="-1">
              <a:latin typeface="Arial"/>
            </a:endParaRPr>
          </a:p>
        </p:txBody>
      </p:sp>
      <p:sp>
        <p:nvSpPr>
          <p:cNvPr id="2" name="Rounded Rectangle 1"/>
          <p:cNvSpPr/>
          <p:nvPr/>
        </p:nvSpPr>
        <p:spPr>
          <a:xfrm>
            <a:off x="417830" y="1971040"/>
            <a:ext cx="7781925" cy="282892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818515" y="2343785"/>
            <a:ext cx="6922135" cy="2399665"/>
          </a:xfrm>
          <a:prstGeom prst="rect">
            <a:avLst/>
          </a:prstGeom>
          <a:noFill/>
        </p:spPr>
        <p:txBody>
          <a:bodyPr wrap="square" rtlCol="0">
            <a:spAutoFit/>
          </a:bodyPr>
          <a:p>
            <a:r>
              <a:rPr lang="en-US" altLang="en-US" sz="1000">
                <a:solidFill>
                  <a:schemeClr val="bg1"/>
                </a:solidFill>
              </a:rPr>
              <a:t>func login(w http.ResponseWriter, r *http.Request) {</a:t>
            </a:r>
            <a:endParaRPr lang="en-US" altLang="en-US" sz="1000">
              <a:solidFill>
                <a:schemeClr val="bg1"/>
              </a:solidFill>
            </a:endParaRPr>
          </a:p>
          <a:p>
            <a:r>
              <a:rPr lang="en-US" altLang="en-US" sz="1000">
                <a:solidFill>
                  <a:schemeClr val="bg1"/>
                </a:solidFill>
              </a:rPr>
              <a:t>	fmt.Println("method:", r.Method) //get request method</a:t>
            </a:r>
            <a:endParaRPr lang="en-US" altLang="en-US" sz="1000">
              <a:solidFill>
                <a:schemeClr val="bg1"/>
              </a:solidFill>
            </a:endParaRPr>
          </a:p>
          <a:p>
            <a:r>
              <a:rPr lang="en-US" altLang="en-US" sz="1000">
                <a:solidFill>
                  <a:schemeClr val="bg1"/>
                </a:solidFill>
              </a:rPr>
              <a:t>	if r.Method == "GET" {</a:t>
            </a:r>
            <a:endParaRPr lang="en-US" altLang="en-US" sz="1000">
              <a:solidFill>
                <a:schemeClr val="bg1"/>
              </a:solidFill>
            </a:endParaRPr>
          </a:p>
          <a:p>
            <a:r>
              <a:rPr lang="en-US" altLang="en-US" sz="1000">
                <a:solidFill>
                  <a:schemeClr val="bg1"/>
                </a:solidFill>
              </a:rPr>
              <a:t>		t, _ := template.ParseFiles("login.gtpl")</a:t>
            </a:r>
            <a:endParaRPr lang="en-US" altLang="en-US" sz="1000">
              <a:solidFill>
                <a:schemeClr val="bg1"/>
              </a:solidFill>
            </a:endParaRPr>
          </a:p>
          <a:p>
            <a:r>
              <a:rPr lang="en-US" altLang="en-US" sz="1000">
                <a:solidFill>
                  <a:schemeClr val="bg1"/>
                </a:solidFill>
              </a:rPr>
              <a:t>		t.Execute(w, nil)</a:t>
            </a:r>
            <a:endParaRPr lang="en-US" altLang="en-US" sz="1000">
              <a:solidFill>
                <a:schemeClr val="bg1"/>
              </a:solidFill>
            </a:endParaRPr>
          </a:p>
          <a:p>
            <a:r>
              <a:rPr lang="en-US" altLang="en-US" sz="1000">
                <a:solidFill>
                  <a:schemeClr val="bg1"/>
                </a:solidFill>
              </a:rPr>
              <a:t>	} else {</a:t>
            </a:r>
            <a:endParaRPr lang="en-US" altLang="en-US" sz="1000">
              <a:solidFill>
                <a:schemeClr val="bg1"/>
              </a:solidFill>
            </a:endParaRPr>
          </a:p>
          <a:p>
            <a:r>
              <a:rPr lang="en-US" altLang="en-US" sz="1000">
                <a:solidFill>
                  <a:schemeClr val="bg1"/>
                </a:solidFill>
              </a:rPr>
              <a:t>		</a:t>
            </a:r>
            <a:r>
              <a:rPr lang="en-US" altLang="en-US" sz="1000" b="1">
                <a:solidFill>
                  <a:srgbClr val="0070C0"/>
                </a:solidFill>
              </a:rPr>
              <a:t>// use FormValue (1)</a:t>
            </a:r>
            <a:endParaRPr lang="en-US" altLang="en-US" sz="1000">
              <a:solidFill>
                <a:schemeClr val="bg1"/>
              </a:solidFill>
            </a:endParaRPr>
          </a:p>
          <a:p>
            <a:r>
              <a:rPr lang="en-US" altLang="en-US" sz="1000">
                <a:solidFill>
                  <a:schemeClr val="bg1"/>
                </a:solidFill>
              </a:rPr>
              <a:t>		fmt.Println("username", r.FormValue("username"))</a:t>
            </a:r>
            <a:endParaRPr lang="en-US" altLang="en-US" sz="1000">
              <a:solidFill>
                <a:schemeClr val="bg1"/>
              </a:solidFill>
            </a:endParaRPr>
          </a:p>
          <a:p>
            <a:r>
              <a:rPr lang="en-US" altLang="en-US" sz="1000">
                <a:solidFill>
                  <a:schemeClr val="bg1"/>
                </a:solidFill>
              </a:rPr>
              <a:t>		fmt.Println("password:", r.FormValue("password"))</a:t>
            </a:r>
            <a:endParaRPr lang="en-US" altLang="en-US" sz="1000">
              <a:solidFill>
                <a:schemeClr val="bg1"/>
              </a:solidFill>
            </a:endParaRPr>
          </a:p>
          <a:p>
            <a:r>
              <a:rPr lang="en-US" altLang="en-US" sz="1000">
                <a:solidFill>
                  <a:schemeClr val="bg1"/>
                </a:solidFill>
              </a:rPr>
              <a:t>		</a:t>
            </a:r>
            <a:r>
              <a:rPr lang="en-US" altLang="en-US" sz="1000" b="1">
                <a:solidFill>
                  <a:schemeClr val="bg1"/>
                </a:solidFill>
              </a:rPr>
              <a:t>// logic part of login (2)</a:t>
            </a:r>
            <a:endParaRPr lang="en-US" altLang="en-US" sz="1000">
              <a:solidFill>
                <a:schemeClr val="bg1"/>
              </a:solidFill>
            </a:endParaRPr>
          </a:p>
          <a:p>
            <a:r>
              <a:rPr lang="en-US" altLang="en-US" sz="1000">
                <a:solidFill>
                  <a:schemeClr val="bg1"/>
                </a:solidFill>
              </a:rPr>
              <a:t>		</a:t>
            </a:r>
            <a:r>
              <a:rPr lang="en-US" altLang="en-US" sz="1000">
                <a:solidFill>
                  <a:schemeClr val="bg1"/>
                </a:solidFill>
                <a:sym typeface="+mn-ea"/>
              </a:rPr>
              <a:t>r.ParseForm()</a:t>
            </a:r>
            <a:endParaRPr lang="en-US" altLang="en-US" sz="1000">
              <a:solidFill>
                <a:schemeClr val="bg1"/>
              </a:solidFill>
            </a:endParaRPr>
          </a:p>
          <a:p>
            <a:r>
              <a:rPr lang="en-US" altLang="en-US" sz="1000">
                <a:solidFill>
                  <a:schemeClr val="bg1"/>
                </a:solidFill>
              </a:rPr>
              <a:t>		fmt.Println("username:", r.Form["username"])</a:t>
            </a:r>
            <a:endParaRPr lang="en-US" altLang="en-US" sz="1000">
              <a:solidFill>
                <a:schemeClr val="bg1"/>
              </a:solidFill>
            </a:endParaRPr>
          </a:p>
          <a:p>
            <a:r>
              <a:rPr lang="en-US" altLang="en-US" sz="1000">
                <a:solidFill>
                  <a:schemeClr val="bg1"/>
                </a:solidFill>
              </a:rPr>
              <a:t>		fmt.Println("password:", r.Form["password"])</a:t>
            </a:r>
            <a:endParaRPr lang="en-US" altLang="en-US" sz="1000">
              <a:solidFill>
                <a:schemeClr val="bg1"/>
              </a:solidFill>
            </a:endParaRPr>
          </a:p>
          <a:p>
            <a:r>
              <a:rPr lang="en-US" altLang="en-US" sz="1000">
                <a:solidFill>
                  <a:schemeClr val="bg1"/>
                </a:solidFill>
              </a:rPr>
              <a:t>	}</a:t>
            </a:r>
            <a:endParaRPr lang="en-US" altLang="en-US" sz="1000">
              <a:solidFill>
                <a:schemeClr val="bg1"/>
              </a:solidFill>
            </a:endParaRPr>
          </a:p>
          <a:p>
            <a:r>
              <a:rPr lang="en-US" altLang="en-US" sz="1000">
                <a:solidFill>
                  <a:schemeClr val="bg1"/>
                </a:solidFill>
              </a:rPr>
              <a:t>}</a:t>
            </a:r>
            <a:endParaRPr lang="en-US" altLang="en-US" sz="100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384840" y="503640"/>
            <a:ext cx="3971520" cy="4417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Exercice:</a:t>
            </a:r>
            <a:endParaRPr lang="en-US" sz="2800" b="0" strike="noStrike" spc="-1">
              <a:latin typeface="Arial"/>
            </a:endParaRPr>
          </a:p>
        </p:txBody>
      </p:sp>
      <p:sp>
        <p:nvSpPr>
          <p:cNvPr id="204" name="CustomShape 2"/>
          <p:cNvSpPr/>
          <p:nvPr/>
        </p:nvSpPr>
        <p:spPr>
          <a:xfrm>
            <a:off x="311760" y="1152360"/>
            <a:ext cx="8519760" cy="34153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05" name="CustomShape 3"/>
          <p:cNvSpPr/>
          <p:nvPr/>
        </p:nvSpPr>
        <p:spPr>
          <a:xfrm>
            <a:off x="384840" y="1260360"/>
            <a:ext cx="8204400" cy="29862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True, false question ?</a:t>
            </a:r>
            <a:endParaRPr lang="en-US" sz="1200" b="0" strike="noStrike" spc="-1">
              <a:latin typeface="Arial"/>
            </a:endParaRPr>
          </a:p>
          <a:p>
            <a:pPr marL="812800" lvl="1" indent="-342900">
              <a:lnSpc>
                <a:spcPct val="100000"/>
              </a:lnSpc>
              <a:spcBef>
                <a:spcPts val="100"/>
              </a:spcBef>
              <a:buClr>
                <a:srgbClr val="FFFFFF"/>
              </a:buClr>
              <a:buFont typeface="StarSymbol"/>
              <a:buAutoNum type="arabicPeriod"/>
            </a:pPr>
            <a:r>
              <a:rPr lang="en-US" sz="1200" b="0" strike="noStrike" spc="-1">
                <a:solidFill>
                  <a:srgbClr val="FFFFFF"/>
                </a:solidFill>
                <a:latin typeface="FreeMono" panose="020F0409020205020404"/>
                <a:ea typeface="FreeMono" panose="020F0409020205020404"/>
              </a:rPr>
              <a:t>Go is an interpreted programming language ?</a:t>
            </a:r>
            <a:endParaRPr lang="en-US" sz="1200" b="0" strike="noStrike" spc="-1">
              <a:latin typeface="Arial"/>
            </a:endParaRPr>
          </a:p>
          <a:p>
            <a:pPr marL="812800" lvl="1" indent="-342900">
              <a:lnSpc>
                <a:spcPct val="100000"/>
              </a:lnSpc>
              <a:spcBef>
                <a:spcPts val="100"/>
              </a:spcBef>
              <a:buClr>
                <a:srgbClr val="FFFFFF"/>
              </a:buClr>
              <a:buFont typeface="StarSymbol"/>
              <a:buAutoNum type="arabicPeriod"/>
            </a:pPr>
            <a:r>
              <a:rPr lang="en-US" sz="1200" b="0" strike="noStrike" spc="-1">
                <a:solidFill>
                  <a:srgbClr val="FFFFFF"/>
                </a:solidFill>
                <a:latin typeface="FreeMono" panose="020F0409020205020404"/>
                <a:ea typeface="FreeMono" panose="020F0409020205020404"/>
              </a:rPr>
              <a:t>Go developed by facebook ?</a:t>
            </a:r>
            <a:endParaRPr lang="en-US" sz="1200" b="0" strike="noStrike" spc="-1">
              <a:latin typeface="Arial"/>
            </a:endParaRPr>
          </a:p>
          <a:p>
            <a:pPr marL="812800" lvl="1" indent="-342900">
              <a:lnSpc>
                <a:spcPct val="100000"/>
              </a:lnSpc>
              <a:spcBef>
                <a:spcPts val="100"/>
              </a:spcBef>
              <a:buClr>
                <a:srgbClr val="FFFFFF"/>
              </a:buClr>
              <a:buFont typeface="StarSymbol"/>
              <a:buAutoNum type="arabicPeriod"/>
            </a:pPr>
            <a:r>
              <a:rPr lang="en-US" sz="1200" b="0" strike="noStrike" spc="-1">
                <a:solidFill>
                  <a:srgbClr val="FFFFFF"/>
                </a:solidFill>
                <a:latin typeface="FreeMono" panose="020F0409020205020404"/>
                <a:ea typeface="FreeMono" panose="020F0409020205020404"/>
              </a:rPr>
              <a:t>Go is a statically typed  ?</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45"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Retrieving other request values - exploring *http.Request </a:t>
            </a:r>
            <a:endParaRPr lang="en-US" sz="1800" b="0" strike="noStrike" spc="-1">
              <a:latin typeface="Arial"/>
            </a:endParaRPr>
          </a:p>
        </p:txBody>
      </p:sp>
      <p:sp>
        <p:nvSpPr>
          <p:cNvPr id="546"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47"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1200" b="0" strike="noStrike" spc="-1">
                <a:solidFill>
                  <a:srgbClr val="FFFFFF"/>
                </a:solidFill>
                <a:latin typeface="FreeMono" panose="020F0409020205020404"/>
                <a:ea typeface="FreeMono" panose="020F0409020205020404"/>
              </a:rPr>
              <a:t>There are anothor method for http.Request :</a:t>
            </a:r>
            <a:endParaRPr lang="en-US" altLang="en-US" sz="1200" b="0"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Arial" panose="02080604020202020204" pitchFamily="34" charset="0"/>
              <a:buChar char="•"/>
            </a:pPr>
            <a:r>
              <a:rPr lang="en-US" altLang="en-US" sz="1200" b="0" strike="noStrike" spc="-1">
                <a:solidFill>
                  <a:schemeClr val="bg1"/>
                </a:solidFill>
                <a:latin typeface="Arial"/>
              </a:rPr>
              <a:t>Method</a:t>
            </a:r>
            <a:endParaRPr lang="en-US" altLang="en-US" sz="1200" b="0" strike="noStrike" spc="-1">
              <a:solidFill>
                <a:schemeClr val="bg1"/>
              </a:solidFill>
              <a:latin typeface="Arial"/>
            </a:endParaRPr>
          </a:p>
          <a:p>
            <a:pPr marL="641350" lvl="1" indent="-171450">
              <a:lnSpc>
                <a:spcPct val="100000"/>
              </a:lnSpc>
              <a:spcBef>
                <a:spcPts val="100"/>
              </a:spcBef>
              <a:buFont typeface="Arial" panose="02080604020202020204" pitchFamily="34" charset="0"/>
              <a:buChar char="•"/>
            </a:pPr>
            <a:r>
              <a:rPr lang="en-US" altLang="en-US" sz="1200" b="0" strike="noStrike" spc="-1">
                <a:solidFill>
                  <a:schemeClr val="bg1"/>
                </a:solidFill>
                <a:latin typeface="Arial"/>
              </a:rPr>
              <a:t>Header</a:t>
            </a:r>
            <a:endParaRPr lang="en-US" altLang="en-US" sz="1200" b="0" strike="noStrike" spc="-1">
              <a:solidFill>
                <a:schemeClr val="bg1"/>
              </a:solidFill>
              <a:latin typeface="Arial"/>
            </a:endParaRPr>
          </a:p>
          <a:p>
            <a:pPr marL="641350" lvl="1" indent="-171450">
              <a:lnSpc>
                <a:spcPct val="100000"/>
              </a:lnSpc>
              <a:spcBef>
                <a:spcPts val="100"/>
              </a:spcBef>
              <a:buFont typeface="Arial" panose="02080604020202020204" pitchFamily="34" charset="0"/>
              <a:buChar char="•"/>
            </a:pPr>
            <a:r>
              <a:rPr lang="en-US" altLang="en-US" sz="1200" b="0" strike="noStrike" spc="-1">
                <a:solidFill>
                  <a:schemeClr val="bg1"/>
                </a:solidFill>
                <a:latin typeface="Arial"/>
              </a:rPr>
              <a:t>Body</a:t>
            </a:r>
            <a:endParaRPr lang="en-US" altLang="en-US" sz="1200" b="0" strike="noStrike" spc="-1">
              <a:solidFill>
                <a:schemeClr val="bg1"/>
              </a:solidFill>
              <a:latin typeface="Arial"/>
            </a:endParaRPr>
          </a:p>
          <a:p>
            <a:pPr marL="641350" lvl="1" indent="-171450">
              <a:lnSpc>
                <a:spcPct val="100000"/>
              </a:lnSpc>
              <a:spcBef>
                <a:spcPts val="100"/>
              </a:spcBef>
              <a:buFont typeface="Arial" panose="02080604020202020204" pitchFamily="34" charset="0"/>
              <a:buChar char="•"/>
            </a:pPr>
            <a:r>
              <a:rPr lang="en-US" altLang="en-US" sz="1200" b="0" strike="noStrike" spc="-1">
                <a:solidFill>
                  <a:schemeClr val="bg1"/>
                </a:solidFill>
                <a:latin typeface="Arial"/>
              </a:rPr>
              <a:t>ContentLength</a:t>
            </a:r>
            <a:endParaRPr lang="en-US" altLang="en-US" sz="1200" b="0" strike="noStrike" spc="-1">
              <a:solidFill>
                <a:schemeClr val="bg1"/>
              </a:solidFill>
              <a:latin typeface="Arial"/>
            </a:endParaRPr>
          </a:p>
          <a:p>
            <a:pPr marL="641350" lvl="1" indent="-171450">
              <a:lnSpc>
                <a:spcPct val="100000"/>
              </a:lnSpc>
              <a:spcBef>
                <a:spcPts val="100"/>
              </a:spcBef>
              <a:buFont typeface="Arial" panose="02080604020202020204" pitchFamily="34" charset="0"/>
              <a:buChar char="•"/>
            </a:pPr>
            <a:r>
              <a:rPr lang="en-US" altLang="en-US" sz="1200" b="0" strike="noStrike" spc="-1">
                <a:solidFill>
                  <a:schemeClr val="bg1"/>
                </a:solidFill>
                <a:latin typeface="Arial"/>
              </a:rPr>
              <a:t>Url</a:t>
            </a:r>
            <a:endParaRPr lang="en-US" altLang="en-US" sz="1200" b="0" strike="noStrike" spc="-1">
              <a:solidFill>
                <a:schemeClr val="bg1"/>
              </a:solidFill>
              <a:latin typeface="Arial"/>
            </a:endParaRPr>
          </a:p>
          <a:p>
            <a:pPr marL="641350" lvl="1" indent="-171450">
              <a:lnSpc>
                <a:spcPct val="100000"/>
              </a:lnSpc>
              <a:spcBef>
                <a:spcPts val="100"/>
              </a:spcBef>
              <a:buFont typeface="Arial" panose="02080604020202020204" pitchFamily="34" charset="0"/>
              <a:buChar char="•"/>
            </a:pPr>
            <a:r>
              <a:rPr lang="en-US" altLang="en-US" sz="1200" b="0" strike="noStrike" spc="-1">
                <a:solidFill>
                  <a:schemeClr val="bg1"/>
                </a:solidFill>
                <a:latin typeface="Arial"/>
              </a:rPr>
              <a:t>Close</a:t>
            </a:r>
            <a:endParaRPr lang="en-US" altLang="en-US" sz="1200" b="0" strike="noStrike" spc="-1">
              <a:solidFill>
                <a:schemeClr val="bg1"/>
              </a:solidFill>
              <a:latin typeface="Arial"/>
            </a:endParaRPr>
          </a:p>
          <a:p>
            <a:pPr marL="641350" lvl="1" indent="-171450">
              <a:lnSpc>
                <a:spcPct val="100000"/>
              </a:lnSpc>
              <a:spcBef>
                <a:spcPts val="100"/>
              </a:spcBef>
              <a:buFont typeface="Arial" panose="02080604020202020204" pitchFamily="34" charset="0"/>
              <a:buChar char="•"/>
            </a:pPr>
            <a:r>
              <a:rPr lang="en-US" altLang="en-US" sz="1200" b="0" strike="noStrike" spc="-1">
                <a:solidFill>
                  <a:schemeClr val="bg1"/>
                </a:solidFill>
                <a:latin typeface="Arial"/>
              </a:rPr>
              <a:t>PostForm </a:t>
            </a:r>
            <a:endParaRPr lang="en-US" altLang="en-US" sz="1200" b="0" strike="noStrike" spc="-1">
              <a:solidFill>
                <a:schemeClr val="bg1"/>
              </a:solidFill>
              <a:latin typeface="Arial"/>
            </a:endParaRPr>
          </a:p>
          <a:p>
            <a:pPr marL="641350" lvl="1" indent="-171450">
              <a:lnSpc>
                <a:spcPct val="100000"/>
              </a:lnSpc>
              <a:spcBef>
                <a:spcPts val="100"/>
              </a:spcBef>
              <a:buFont typeface="Arial" panose="02080604020202020204" pitchFamily="34" charset="0"/>
              <a:buChar char="•"/>
            </a:pPr>
            <a:r>
              <a:rPr lang="en-US" altLang="en-US" sz="1200" b="0" strike="noStrike" spc="-1">
                <a:solidFill>
                  <a:schemeClr val="bg1"/>
                </a:solidFill>
                <a:latin typeface="Arial"/>
              </a:rPr>
              <a:t>RemoteAddr</a:t>
            </a:r>
            <a:endParaRPr lang="en-US" altLang="en-US" sz="1200" b="0" strike="noStrike" spc="-1">
              <a:solidFill>
                <a:schemeClr val="bg1"/>
              </a:solidFill>
              <a:latin typeface="Arial"/>
            </a:endParaRPr>
          </a:p>
          <a:p>
            <a:pPr marL="641350" lvl="1" indent="-171450">
              <a:lnSpc>
                <a:spcPct val="100000"/>
              </a:lnSpc>
              <a:spcBef>
                <a:spcPts val="100"/>
              </a:spcBef>
              <a:buFont typeface="Arial" panose="02080604020202020204" pitchFamily="34" charset="0"/>
              <a:buChar char="•"/>
            </a:pPr>
            <a:r>
              <a:rPr lang="en-US" altLang="en-US" sz="1200" b="0" strike="noStrike" spc="-1">
                <a:solidFill>
                  <a:schemeClr val="bg1"/>
                </a:solidFill>
                <a:latin typeface="Arial"/>
              </a:rPr>
              <a:t>RequestURI</a:t>
            </a:r>
            <a:endParaRPr lang="en-US" altLang="en-US" sz="1200" b="0" strike="noStrike" spc="-1">
              <a:solidFill>
                <a:schemeClr val="bg1"/>
              </a:solidFill>
              <a:latin typeface="Arial"/>
            </a:endParaRPr>
          </a:p>
          <a:p>
            <a:pPr marL="641350" lvl="1" indent="-171450">
              <a:lnSpc>
                <a:spcPct val="100000"/>
              </a:lnSpc>
              <a:spcBef>
                <a:spcPts val="100"/>
              </a:spcBef>
              <a:buFont typeface="Arial" panose="02080604020202020204" pitchFamily="34" charset="0"/>
              <a:buChar char="•"/>
            </a:pPr>
            <a:r>
              <a:rPr lang="en-US" altLang="en-US" sz="1200" b="0" strike="noStrike" spc="-1">
                <a:solidFill>
                  <a:schemeClr val="bg1"/>
                </a:solidFill>
                <a:latin typeface="Arial"/>
              </a:rPr>
              <a:t>Cancel</a:t>
            </a:r>
            <a:endParaRPr lang="en-US" altLang="en-US" sz="1200" b="0" strike="noStrike" spc="-1">
              <a:solidFill>
                <a:schemeClr val="bg1"/>
              </a:solidFill>
              <a:latin typeface="Arial"/>
            </a:endParaRPr>
          </a:p>
          <a:p>
            <a:pPr marL="641350" lvl="1" indent="-171450">
              <a:lnSpc>
                <a:spcPct val="100000"/>
              </a:lnSpc>
              <a:spcBef>
                <a:spcPts val="100"/>
              </a:spcBef>
              <a:buFont typeface="Arial" panose="02080604020202020204" pitchFamily="34" charset="0"/>
              <a:buChar char="•"/>
            </a:pPr>
            <a:r>
              <a:rPr lang="en-US" altLang="en-US" sz="1200" b="0" strike="noStrike" spc="-1">
                <a:solidFill>
                  <a:schemeClr val="bg1"/>
                </a:solidFill>
                <a:latin typeface="Arial"/>
              </a:rPr>
              <a:t>Response</a:t>
            </a:r>
            <a:endParaRPr lang="en-US" altLang="en-US" sz="1200" b="0" strike="noStrike" spc="-1">
              <a:solidFill>
                <a:schemeClr val="bg1"/>
              </a:solidFill>
              <a:latin typeface="Arial"/>
            </a:endParaRPr>
          </a:p>
          <a:p>
            <a:pPr marL="12700" lvl="0" indent="0">
              <a:lnSpc>
                <a:spcPct val="100000"/>
              </a:lnSpc>
              <a:spcBef>
                <a:spcPts val="100"/>
              </a:spcBef>
              <a:buNone/>
            </a:pPr>
            <a:r>
              <a:rPr lang="en-US" altLang="en-US" sz="1200" b="0" strike="noStrike" spc="-1">
                <a:solidFill>
                  <a:schemeClr val="bg1"/>
                </a:solidFill>
                <a:latin typeface="Arial"/>
                <a:hlinkClick r:id="rId1" action="ppaction://hlinkfile"/>
              </a:rPr>
              <a:t>https://golang.org/src/net/http/request.go</a:t>
            </a:r>
            <a:endParaRPr lang="en-US" altLang="en-US" sz="1200" b="0" strike="noStrike" spc="-1">
              <a:solidFill>
                <a:schemeClr val="bg1"/>
              </a:solidFill>
              <a:latin typeface="Aria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45"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Retrieving other request values - exploring *http.Request </a:t>
            </a:r>
            <a:endParaRPr lang="en-US" sz="1800" b="0" strike="noStrike" spc="-1">
              <a:latin typeface="Arial"/>
            </a:endParaRPr>
          </a:p>
        </p:txBody>
      </p:sp>
      <p:sp>
        <p:nvSpPr>
          <p:cNvPr id="546"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47"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 altLang="en-US" sz="1200" b="1" strike="noStrike" spc="-1">
                <a:solidFill>
                  <a:srgbClr val="FFFFFF"/>
                </a:solidFill>
                <a:latin typeface="FreeMono" panose="020F0409020205020404"/>
                <a:ea typeface="FreeMono" panose="020F0409020205020404"/>
              </a:rPr>
              <a:t>Http Status code 100 &amp; 200:</a:t>
            </a:r>
            <a:endParaRPr lang=""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 altLang="en-US" sz="1200" b="0" strike="noStrike" spc="-1">
                <a:solidFill>
                  <a:schemeClr val="bg1"/>
                </a:solidFill>
                <a:latin typeface="Arial"/>
              </a:rPr>
              <a:t>	StatusContinue           = 100 // RFC 7231, 6.2.1</a:t>
            </a: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StatusSwitchingProtocols = 101 // RFC 7231, 6.2.2</a:t>
            </a: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StatusProcessing         = 102 // RFC 2518, 10.1</a:t>
            </a: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StatusEarlyHints         = 103 // RFC 8297</a:t>
            </a:r>
            <a:endParaRPr lang="" altLang="en-US" sz="1200" b="0" strike="noStrike" spc="-1">
              <a:solidFill>
                <a:schemeClr val="bg1"/>
              </a:solidFill>
              <a:latin typeface="Arial"/>
            </a:endParaRPr>
          </a:p>
          <a:p>
            <a:pPr marL="12700">
              <a:lnSpc>
                <a:spcPct val="100000"/>
              </a:lnSpc>
              <a:spcBef>
                <a:spcPts val="100"/>
              </a:spcBef>
            </a:pP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StatusOK                   = 200 // RFC 7231, 6.3.1</a:t>
            </a: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StatusCreated              = 201 // RFC 7231, 6.3.2</a:t>
            </a: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StatusAccepted             = 202 // RFC 7231, 6.3.3</a:t>
            </a: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StatusNonAuthoritativeInfo = 203 // RFC 7231, 6.3.4</a:t>
            </a: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StatusNoContent            = 204 // RFC 7231, 6.3.5</a:t>
            </a: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StatusResetContent         = 205 // RFC 7231, 6.3.6</a:t>
            </a: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StatusPartialContent       = 206 // RFC 7233, 4.1</a:t>
            </a: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StatusMultiStatus          = 207 // RFC 4918, 11.1</a:t>
            </a: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StatusAlreadyReported      = 208 // RFC 5842, 7.1</a:t>
            </a:r>
            <a:endParaRPr lang="" altLang="en-US" sz="1200" b="0" strike="noStrike" spc="-1">
              <a:solidFill>
                <a:schemeClr val="bg1"/>
              </a:solidFill>
              <a:latin typeface="Arial"/>
            </a:endParaRPr>
          </a:p>
          <a:p>
            <a:pPr marL="12700">
              <a:lnSpc>
                <a:spcPct val="100000"/>
              </a:lnSpc>
              <a:spcBef>
                <a:spcPts val="100"/>
              </a:spcBef>
            </a:pPr>
            <a:r>
              <a:rPr lang="" altLang="en-US" sz="1200" b="0" strike="noStrike" spc="-1">
                <a:solidFill>
                  <a:schemeClr val="bg1"/>
                </a:solidFill>
                <a:latin typeface="Arial"/>
              </a:rPr>
              <a:t>	StatusIMUsed               = 226 // RFC 3229, 10.4.1</a:t>
            </a:r>
            <a:endParaRPr lang="" altLang="en-US" sz="1200" b="0" strike="noStrike" spc="-1">
              <a:solidFill>
                <a:schemeClr val="bg1"/>
              </a:solidFill>
              <a:latin typeface="Aria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45"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Retrieving other request values - exploring *http.Request </a:t>
            </a:r>
            <a:endParaRPr lang="en-US" sz="1800" b="0" strike="noStrike" spc="-1">
              <a:latin typeface="Arial"/>
            </a:endParaRPr>
          </a:p>
        </p:txBody>
      </p:sp>
      <p:sp>
        <p:nvSpPr>
          <p:cNvPr id="546"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47"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1200" b="1" strike="noStrike" spc="-1">
                <a:solidFill>
                  <a:srgbClr val="FFFFFF"/>
                </a:solidFill>
                <a:latin typeface="FreeMono" panose="020F0409020205020404"/>
                <a:ea typeface="FreeMono" panose="020F0409020205020404"/>
              </a:rPr>
              <a:t>Http Status code </a:t>
            </a:r>
            <a:r>
              <a:rPr lang="" altLang="en-US" sz="1200" b="1" strike="noStrike" spc="-1">
                <a:solidFill>
                  <a:srgbClr val="FFFFFF"/>
                </a:solidFill>
                <a:latin typeface="FreeMono" panose="020F0409020205020404"/>
                <a:ea typeface="FreeMono" panose="020F0409020205020404"/>
              </a:rPr>
              <a:t>300 (redirect)</a:t>
            </a:r>
            <a:r>
              <a:rPr lang="en-US" altLang="en-US" sz="1200" b="1" strike="noStrike" spc="-1">
                <a:solidFill>
                  <a:srgbClr val="FFFFFF"/>
                </a:solidFill>
                <a:latin typeface="FreeMono" panose="020F0409020205020404"/>
                <a:ea typeface="FreeMono" panose="020F0409020205020404"/>
              </a:rPr>
              <a:t>:</a:t>
            </a: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b="0" strike="noStrike" spc="-1">
                <a:solidFill>
                  <a:schemeClr val="bg1"/>
                </a:solidFill>
                <a:latin typeface="Arial"/>
              </a:rPr>
              <a:t>	StatusMultipleChoices   = 300 // RFC 7231, 6.4.1</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StatusMovedPermanently  = 301 // RFC 7231, 6.4.2</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StatusFound             = 302 // RFC 7231, 6.4.3</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StatusSeeOther          = 303 // RFC 7231, 6.4.4</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StatusNotModified       = 304 // RFC 7232, 4.1</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StatusUseProxy          = 305 // RFC 7231, 6.4.5</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_                       = 306 // RFC 7231, 6.4.6 (Unused)</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StatusTemporaryRedirect = 307 // RFC 7231, 6.4.7</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StatusPermanentRedirect = 308 // RFC 7538, 3</a:t>
            </a:r>
            <a:endParaRPr lang="en-US" altLang="en-US" sz="1200" b="0" strike="noStrike" spc="-1">
              <a:solidFill>
                <a:schemeClr val="bg1"/>
              </a:solidFill>
              <a:latin typeface="Aria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45"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Retrieving other request values - exploring *http.Request </a:t>
            </a:r>
            <a:endParaRPr lang="en-US" sz="1800" b="0" strike="noStrike" spc="-1">
              <a:latin typeface="Arial"/>
            </a:endParaRPr>
          </a:p>
        </p:txBody>
      </p:sp>
      <p:sp>
        <p:nvSpPr>
          <p:cNvPr id="546"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47"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800" b="1" strike="noStrike" spc="-1">
                <a:solidFill>
                  <a:srgbClr val="FFFFFF"/>
                </a:solidFill>
                <a:latin typeface="FreeMono" panose="020F0409020205020404"/>
                <a:ea typeface="FreeMono" panose="020F0409020205020404"/>
              </a:rPr>
              <a:t>Http Status code </a:t>
            </a:r>
            <a:r>
              <a:rPr lang="" altLang="en-US" sz="800" b="1" strike="noStrike" spc="-1">
                <a:solidFill>
                  <a:srgbClr val="FFFFFF"/>
                </a:solidFill>
                <a:latin typeface="FreeMono" panose="020F0409020205020404"/>
                <a:ea typeface="FreeMono" panose="020F0409020205020404"/>
              </a:rPr>
              <a:t>(400 code client)</a:t>
            </a:r>
            <a:r>
              <a:rPr lang="en-US" altLang="en-US" sz="800" b="1" strike="noStrike" spc="-1">
                <a:solidFill>
                  <a:srgbClr val="FFFFFF"/>
                </a:solidFill>
                <a:latin typeface="FreeMono" panose="020F0409020205020404"/>
                <a:ea typeface="FreeMono" panose="020F0409020205020404"/>
              </a:rPr>
              <a:t>:</a:t>
            </a:r>
            <a:endParaRPr lang="en-US" altLang="en-US" sz="8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800" b="0" strike="noStrike" spc="-1">
                <a:solidFill>
                  <a:schemeClr val="bg1"/>
                </a:solidFill>
                <a:latin typeface="Arial"/>
              </a:rPr>
              <a:t>	StatusBadRequest                   = 400 // RFC 7231, 6.5.1</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StatusUnauthorized                 = 401 // RFC 7235, 3.1</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StatusPaymentRequired              = 402 // RFC 7231, 6.5.2</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StatusForbidden                    = 403 // RFC 7231, 6.5.3</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StatusNotFound                     = 404 // RFC 7231, 6.5.4</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StatusMethodNotAllowed             = 405 // RFC 7231, 6.5.5</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StatusNotAcceptable                = 406 // RFC 7231, 6.5.6</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StatusProxyAuthRequired            = 407 // RFC 7235, 3.2</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StatusRequestTimeout               = 408 // RFC 7231, 6.5.7</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StatusConflict                     = 409 // RFC 7231, 6.5.8</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StatusGone                         = 410 // RFC 7231, 6.5.9</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StatusLengthRequired               = 411 // RFC 7231, 6.5.10</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StatusPreconditionFailed           = 412 // RFC 7232, 4.2</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StatusRequestEntityTooLarge        = 413 // RFC 7231, 6.5.11</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StatusRequestURITooLong            = 414 // RFC 7231, 6.5.12</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StatusUnsupportedMediaType         = 415 // RFC 7231, 6.5.13</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StatusRequestedRangeNotSatisfiable = 416 // RFC 7233, 4.4</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StatusExpectationFailed            = 417 // RFC 7231, 6.5.14</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StatusTeapot                       = 418 // RFC 7168, 2.3.3</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StatusMisdirectedRequest           = 421 // RFC 7540, 9.1.2</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StatusUnprocessableEntity          = 422 // RFC 4918, 11.2</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StatusLocked                       = 423 // RFC 4918, 11.3</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StatusFailedDependency             = 424 // RFC 4918, 11.4</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StatusTooEarly                     = 425 // RFC 8470, 5.2.</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StatusUpgradeRequired              = 426 // RFC 7231, 6.5.15</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StatusPreconditionRequired         = 428 // RFC 6585, 3</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StatusTooManyRequests              = 429 // RFC 6585, 4</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StatusRequestHeaderFieldsTooLarge  = 431 // RFC 6585, 5</a:t>
            </a:r>
            <a:endParaRPr lang="en-US" altLang="en-US" sz="800" b="0" strike="noStrike" spc="-1">
              <a:solidFill>
                <a:schemeClr val="bg1"/>
              </a:solidFill>
              <a:latin typeface="Arial"/>
            </a:endParaRPr>
          </a:p>
          <a:p>
            <a:pPr marL="12700">
              <a:lnSpc>
                <a:spcPct val="100000"/>
              </a:lnSpc>
              <a:spcBef>
                <a:spcPts val="100"/>
              </a:spcBef>
            </a:pPr>
            <a:r>
              <a:rPr lang="en-US" altLang="en-US" sz="800" b="0" strike="noStrike" spc="-1">
                <a:solidFill>
                  <a:schemeClr val="bg1"/>
                </a:solidFill>
                <a:latin typeface="Arial"/>
              </a:rPr>
              <a:t>	StatusUnavailableForLegalReasons   = 451 // RFC 7725, 3</a:t>
            </a:r>
            <a:endParaRPr lang="en-US" altLang="en-US" sz="800" b="0" strike="noStrike" spc="-1">
              <a:solidFill>
                <a:schemeClr val="bg1"/>
              </a:solidFill>
              <a:latin typeface="Aria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45"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Retrieving other request values - exploring *http.Request </a:t>
            </a:r>
            <a:endParaRPr lang="en-US" sz="1800" b="0" strike="noStrike" spc="-1">
              <a:latin typeface="Arial"/>
            </a:endParaRPr>
          </a:p>
        </p:txBody>
      </p:sp>
      <p:sp>
        <p:nvSpPr>
          <p:cNvPr id="546"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47"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1200" b="1" strike="noStrike" spc="-1">
                <a:solidFill>
                  <a:srgbClr val="FFFFFF"/>
                </a:solidFill>
                <a:latin typeface="FreeMono" panose="020F0409020205020404"/>
                <a:ea typeface="FreeMono" panose="020F0409020205020404"/>
              </a:rPr>
              <a:t>Http Status code </a:t>
            </a:r>
            <a:r>
              <a:rPr lang="" altLang="en-US" sz="1200" b="1" strike="noStrike" spc="-1">
                <a:solidFill>
                  <a:srgbClr val="FFFFFF"/>
                </a:solidFill>
                <a:latin typeface="FreeMono" panose="020F0409020205020404"/>
                <a:ea typeface="FreeMono" panose="020F0409020205020404"/>
              </a:rPr>
              <a:t>(500 server error)</a:t>
            </a:r>
            <a:r>
              <a:rPr lang="en-US" altLang="en-US" sz="1200" b="1" strike="noStrike" spc="-1">
                <a:solidFill>
                  <a:srgbClr val="FFFFFF"/>
                </a:solidFill>
                <a:latin typeface="FreeMono" panose="020F0409020205020404"/>
                <a:ea typeface="FreeMono" panose="020F0409020205020404"/>
              </a:rPr>
              <a:t> :</a:t>
            </a: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b="0" strike="noStrike" spc="-1">
                <a:solidFill>
                  <a:schemeClr val="bg1"/>
                </a:solidFill>
                <a:latin typeface="Arial"/>
              </a:rPr>
              <a:t>	StatusInternalServerError           = 500 // RFC 7231, 6.6.1</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StatusNotImplemented                = 501 // RFC 7231, 6.6.2</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StatusBadGateway                    = 502 // RFC 7231, 6.6.3</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StatusServiceUnavailable            = 503 // RFC 7231, 6.6.4</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StatusGatewayTimeout                = 504 // RFC 7231, 6.6.5</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StatusHTTPVersionNotSupported       = 505 // RFC 7231, 6.6.6</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StatusVariantAlsoNegotiates         = 506 // RFC 2295, 8.1</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StatusInsufficientStorage           = 507 // RFC 4918, 11.5</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StatusLoopDetected                  = 508 // RFC 5842, 7.2</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StatusNotExtended                   = 510 // RFC 2774, 7</a:t>
            </a:r>
            <a:endParaRPr lang="en-US" altLang="en-US" sz="1200" b="0" strike="noStrike" spc="-1">
              <a:solidFill>
                <a:schemeClr val="bg1"/>
              </a:solidFill>
              <a:latin typeface="Arial"/>
            </a:endParaRPr>
          </a:p>
          <a:p>
            <a:pPr marL="12700">
              <a:lnSpc>
                <a:spcPct val="100000"/>
              </a:lnSpc>
              <a:spcBef>
                <a:spcPts val="100"/>
              </a:spcBef>
            </a:pPr>
            <a:r>
              <a:rPr lang="en-US" altLang="en-US" sz="1200" b="0" strike="noStrike" spc="-1">
                <a:solidFill>
                  <a:schemeClr val="bg1"/>
                </a:solidFill>
                <a:latin typeface="Arial"/>
              </a:rPr>
              <a:t>	StatusNetworkAuthenticationRequired = 511 // RFC 6585, 6</a:t>
            </a:r>
            <a:endParaRPr lang="en-US" altLang="en-US" sz="1200" b="0" strike="noStrike" spc="-1">
              <a:solidFill>
                <a:schemeClr val="bg1"/>
              </a:solidFill>
              <a:latin typeface="Aria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48"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85">
                <a:solidFill>
                  <a:srgbClr val="FFFFFF"/>
                </a:solidFill>
                <a:latin typeface="FreeMono" panose="020F0409020205020404"/>
                <a:ea typeface="FreeMono" panose="020F0409020205020404"/>
              </a:rPr>
              <a:t>Exploring http.ResponseWriter - writing headers to the response </a:t>
            </a:r>
            <a:endParaRPr lang="en-US" sz="1800" b="0" strike="noStrike" spc="-1">
              <a:latin typeface="Arial"/>
            </a:endParaRPr>
          </a:p>
        </p:txBody>
      </p:sp>
      <p:sp>
        <p:nvSpPr>
          <p:cNvPr id="549"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50"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 Header represents the key-value pairs in an HTTP header.</a:t>
            </a: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type Header map[string][]string</a:t>
            </a:r>
            <a:endParaRPr lang="en-US" sz="1200" b="1"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sz="1200" b="1" strike="noStrike" spc="-1">
              <a:solidFill>
                <a:srgbClr val="FFFFFF"/>
              </a:solidFill>
              <a:latin typeface="FreeMono" panose="020F0409020205020404"/>
              <a:ea typeface="FreeMono" panose="020F0409020205020404"/>
            </a:endParaRPr>
          </a:p>
        </p:txBody>
      </p:sp>
      <p:sp>
        <p:nvSpPr>
          <p:cNvPr id="2" name="Rounded Rectangle 1"/>
          <p:cNvSpPr/>
          <p:nvPr/>
        </p:nvSpPr>
        <p:spPr>
          <a:xfrm>
            <a:off x="531495" y="2364105"/>
            <a:ext cx="7781925" cy="2327910"/>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961390" y="2545080"/>
            <a:ext cx="6922135" cy="1783715"/>
          </a:xfrm>
          <a:prstGeom prst="rect">
            <a:avLst/>
          </a:prstGeom>
          <a:noFill/>
        </p:spPr>
        <p:txBody>
          <a:bodyPr wrap="square" rtlCol="0">
            <a:spAutoFit/>
          </a:bodyPr>
          <a:p>
            <a:r>
              <a:rPr lang="en-US" altLang="en-US" sz="1000">
                <a:solidFill>
                  <a:schemeClr val="bg1"/>
                </a:solidFill>
              </a:rPr>
              <a:t>func saveHandler(w http.ResponseWriter, r *http.Request) {</a:t>
            </a:r>
            <a:endParaRPr lang="en-US" altLang="en-US" sz="1000">
              <a:solidFill>
                <a:schemeClr val="bg1"/>
              </a:solidFill>
            </a:endParaRPr>
          </a:p>
          <a:p>
            <a:r>
              <a:rPr lang="en-US" altLang="en-US" sz="1000">
                <a:solidFill>
                  <a:schemeClr val="bg1"/>
                </a:solidFill>
              </a:rPr>
              <a:t>    // allow cross domain AJAX requests</a:t>
            </a:r>
            <a:endParaRPr lang="en-US" altLang="en-US" sz="1000">
              <a:solidFill>
                <a:schemeClr val="bg1"/>
              </a:solidFill>
            </a:endParaRPr>
          </a:p>
          <a:p>
            <a:r>
              <a:rPr lang="en-US" altLang="en-US" sz="1000">
                <a:solidFill>
                  <a:schemeClr val="bg1"/>
                </a:solidFill>
              </a:rPr>
              <a:t>    w.Header().Set("Access-Control-Allow-Origin", "*")</a:t>
            </a:r>
            <a:endParaRPr lang="en-US" altLang="en-US" sz="1000">
              <a:solidFill>
                <a:schemeClr val="bg1"/>
              </a:solidFill>
            </a:endParaRPr>
          </a:p>
          <a:p>
            <a:r>
              <a:rPr lang="en-US" altLang="en-US" sz="1000">
                <a:solidFill>
                  <a:schemeClr val="bg1"/>
                </a:solidFill>
              </a:rPr>
              <a:t>   //</a:t>
            </a:r>
            <a:endParaRPr lang="en-US" altLang="en-US" sz="1000">
              <a:solidFill>
                <a:schemeClr val="bg1"/>
              </a:solidFill>
            </a:endParaRPr>
          </a:p>
          <a:p>
            <a:r>
              <a:rPr lang="en-US" altLang="en-US" sz="1000">
                <a:solidFill>
                  <a:schemeClr val="bg1"/>
                </a:solidFill>
              </a:rPr>
              <a:t>if origin := req.Header.Get("Origin"); origin != "" {</a:t>
            </a:r>
            <a:endParaRPr lang="en-US" altLang="en-US" sz="1000">
              <a:solidFill>
                <a:schemeClr val="bg1"/>
              </a:solidFill>
            </a:endParaRPr>
          </a:p>
          <a:p>
            <a:r>
              <a:rPr lang="en-US" altLang="en-US" sz="1000">
                <a:solidFill>
                  <a:schemeClr val="bg1"/>
                </a:solidFill>
              </a:rPr>
              <a:t>        rw.Header().Set("Access-Control-Allow-Origin", origin)</a:t>
            </a:r>
            <a:endParaRPr lang="en-US" altLang="en-US" sz="1000">
              <a:solidFill>
                <a:schemeClr val="bg1"/>
              </a:solidFill>
            </a:endParaRPr>
          </a:p>
          <a:p>
            <a:r>
              <a:rPr lang="en-US" altLang="en-US" sz="1000">
                <a:solidFill>
                  <a:schemeClr val="bg1"/>
                </a:solidFill>
              </a:rPr>
              <a:t>        rw.Header().Set("Access-Control-Allow-Methods", "POST, GET, OPTIONS, PUT, DELETE")</a:t>
            </a:r>
            <a:endParaRPr lang="en-US" altLang="en-US" sz="1000">
              <a:solidFill>
                <a:schemeClr val="bg1"/>
              </a:solidFill>
            </a:endParaRPr>
          </a:p>
          <a:p>
            <a:r>
              <a:rPr lang="en-US" altLang="en-US" sz="1000">
                <a:solidFill>
                  <a:schemeClr val="bg1"/>
                </a:solidFill>
              </a:rPr>
              <a:t>        rw.Header().Set("Access-Control-Allow-Headers",</a:t>
            </a:r>
            <a:endParaRPr lang="en-US" altLang="en-US" sz="1000">
              <a:solidFill>
                <a:schemeClr val="bg1"/>
              </a:solidFill>
            </a:endParaRPr>
          </a:p>
          <a:p>
            <a:r>
              <a:rPr lang="en-US" altLang="en-US" sz="1000">
                <a:solidFill>
                  <a:schemeClr val="bg1"/>
                </a:solidFill>
              </a:rPr>
              <a:t>            "Accept, Content-Type, Content-Length, Accept-Encoding, X-CSRF-Token, Authorization")</a:t>
            </a:r>
            <a:endParaRPr lang="en-US" altLang="en-US" sz="1000">
              <a:solidFill>
                <a:schemeClr val="bg1"/>
              </a:solidFill>
            </a:endParaRPr>
          </a:p>
          <a:p>
            <a:r>
              <a:rPr lang="en-US" altLang="en-US" sz="1000">
                <a:solidFill>
                  <a:schemeClr val="bg1"/>
                </a:solidFill>
              </a:rPr>
              <a:t>    }</a:t>
            </a:r>
            <a:endParaRPr lang="en-US" altLang="en-US" sz="1000">
              <a:solidFill>
                <a:schemeClr val="bg1"/>
              </a:solidFill>
            </a:endParaRPr>
          </a:p>
          <a:p>
            <a:r>
              <a:rPr lang="en-US" altLang="en-US" sz="1000">
                <a:solidFill>
                  <a:schemeClr val="bg1"/>
                </a:solidFill>
              </a:rPr>
              <a:t>}</a:t>
            </a:r>
            <a:endParaRPr lang="en-US" altLang="en-US" sz="1000">
              <a:solidFill>
                <a:schemeClr val="bg1"/>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1800720" y="866160"/>
            <a:ext cx="5688720" cy="926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6000" b="1" strike="noStrike" spc="469">
                <a:solidFill>
                  <a:srgbClr val="FFFFFF"/>
                </a:solidFill>
                <a:latin typeface="FreeMono" panose="020F0409020205020404"/>
                <a:ea typeface="FreeMono" panose="020F0409020205020404"/>
              </a:rPr>
              <a:t>Chapter 9</a:t>
            </a:r>
            <a:endParaRPr lang="en-US" sz="6000" b="0" strike="noStrike" spc="-1">
              <a:latin typeface="Arial"/>
            </a:endParaRPr>
          </a:p>
        </p:txBody>
      </p:sp>
      <p:sp>
        <p:nvSpPr>
          <p:cNvPr id="552" name="CustomShape 2"/>
          <p:cNvSpPr/>
          <p:nvPr/>
        </p:nvSpPr>
        <p:spPr>
          <a:xfrm>
            <a:off x="767160" y="2329200"/>
            <a:ext cx="6765120" cy="1917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00" b="1" strike="noStrike" spc="-1">
                <a:solidFill>
                  <a:srgbClr val="004820"/>
                </a:solidFill>
                <a:latin typeface="FreeMono" panose="020F0409020205020404"/>
                <a:ea typeface="FreeMono" panose="020F0409020205020404"/>
              </a:rPr>
              <a:t>GO-PROGRAMMING</a:t>
            </a:r>
            <a:endParaRPr lang="en-US" sz="4000" b="0" strike="noStrike" spc="-1">
              <a:latin typeface="Arial"/>
            </a:endParaRPr>
          </a:p>
          <a:p>
            <a:pPr algn="ctr">
              <a:lnSpc>
                <a:spcPct val="100000"/>
              </a:lnSpc>
            </a:pPr>
            <a:r>
              <a:rPr lang="en-US" sz="4000" b="1" strike="noStrike" spc="-1">
                <a:solidFill>
                  <a:srgbClr val="004820"/>
                </a:solidFill>
                <a:latin typeface="FreeMono" panose="020F0409020205020404"/>
                <a:ea typeface="FreeMono" panose="020F0409020205020404"/>
              </a:rPr>
              <a:t>Routing and serving files</a:t>
            </a:r>
            <a:endParaRPr lang="en-US" sz="4000" b="0" strike="noStrike" spc="-1">
              <a:latin typeface="Aria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CustomShape 1"/>
          <p:cNvSpPr/>
          <p:nvPr/>
        </p:nvSpPr>
        <p:spPr>
          <a:xfrm>
            <a:off x="384840" y="503640"/>
            <a:ext cx="283896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Plan</a:t>
            </a:r>
            <a:endParaRPr lang="en-US" sz="2800" b="0" strike="noStrike" spc="-1">
              <a:latin typeface="Arial"/>
            </a:endParaRPr>
          </a:p>
        </p:txBody>
      </p:sp>
      <p:sp>
        <p:nvSpPr>
          <p:cNvPr id="554" name="CustomShape 2"/>
          <p:cNvSpPr/>
          <p:nvPr/>
        </p:nvSpPr>
        <p:spPr>
          <a:xfrm>
            <a:off x="474840" y="1216800"/>
            <a:ext cx="7937640" cy="29894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Understanding ServeMux </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Disambiguation: func(ResponseWriter, *Request) vs. HandlerFunc </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Third-party servemux</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understanding files </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Serving &amp; Creating a file</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log.Fatal &amp; http.Error </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The http.NotFoundHandler </a:t>
            </a:r>
            <a:endParaRPr lang="en-US" sz="1800" b="0" strike="noStrike" spc="-1">
              <a:latin typeface="Arial"/>
            </a:endParaRPr>
          </a:p>
          <a:p>
            <a:pPr marL="12065">
              <a:lnSpc>
                <a:spcPct val="100000"/>
              </a:lnSpc>
              <a:spcBef>
                <a:spcPts val="100"/>
              </a:spcBef>
            </a:pP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CustomShape 1"/>
          <p:cNvSpPr/>
          <p:nvPr/>
        </p:nvSpPr>
        <p:spPr>
          <a:xfrm>
            <a:off x="1800720" y="866160"/>
            <a:ext cx="5688720" cy="926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6000" b="1" strike="noStrike" spc="469">
                <a:solidFill>
                  <a:srgbClr val="FFFFFF"/>
                </a:solidFill>
                <a:latin typeface="FreeMono" panose="020F0409020205020404"/>
                <a:ea typeface="FreeMono" panose="020F0409020205020404"/>
              </a:rPr>
              <a:t>Chapter 10</a:t>
            </a:r>
            <a:endParaRPr lang="en-US" sz="6000" b="0" strike="noStrike" spc="-1">
              <a:latin typeface="Arial"/>
            </a:endParaRPr>
          </a:p>
        </p:txBody>
      </p:sp>
      <p:sp>
        <p:nvSpPr>
          <p:cNvPr id="556" name="CustomShape 2"/>
          <p:cNvSpPr/>
          <p:nvPr/>
        </p:nvSpPr>
        <p:spPr>
          <a:xfrm>
            <a:off x="1009080" y="2329200"/>
            <a:ext cx="6262200" cy="1308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00" b="1" strike="noStrike" spc="-1">
                <a:solidFill>
                  <a:srgbClr val="004820"/>
                </a:solidFill>
                <a:latin typeface="FreeMono" panose="020F0409020205020404"/>
                <a:ea typeface="FreeMono" panose="020F0409020205020404"/>
              </a:rPr>
              <a:t>GO-PROGRAMMING</a:t>
            </a:r>
            <a:endParaRPr lang="en-US" sz="4000" b="0" strike="noStrike" spc="-1">
              <a:latin typeface="Arial"/>
            </a:endParaRPr>
          </a:p>
          <a:p>
            <a:pPr algn="ctr">
              <a:lnSpc>
                <a:spcPct val="100000"/>
              </a:lnSpc>
            </a:pPr>
            <a:r>
              <a:rPr lang="en-US" sz="4000" b="1" strike="noStrike" spc="-1">
                <a:solidFill>
                  <a:srgbClr val="004820"/>
                </a:solidFill>
                <a:latin typeface="FreeMono" panose="020F0409020205020404"/>
                <a:ea typeface="FreeMono" panose="020F0409020205020404"/>
              </a:rPr>
              <a:t>States and sessions</a:t>
            </a:r>
            <a:endParaRPr lang="en-US" sz="4000" b="0" strike="noStrike" spc="-1">
              <a:latin typeface="Aria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274320" y="43920"/>
            <a:ext cx="2838960" cy="6876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Plan</a:t>
            </a:r>
            <a:endParaRPr lang="en-US" sz="2800" b="0" strike="noStrike" spc="-1">
              <a:latin typeface="Arial"/>
            </a:endParaRPr>
          </a:p>
        </p:txBody>
      </p:sp>
      <p:sp>
        <p:nvSpPr>
          <p:cNvPr id="558" name="CustomShape 2"/>
          <p:cNvSpPr/>
          <p:nvPr/>
        </p:nvSpPr>
        <p:spPr>
          <a:xfrm>
            <a:off x="414720" y="552600"/>
            <a:ext cx="8454960" cy="41108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State overview </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Passing values</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Uploading a file, reading the file, creating a file on the server </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Encrypt </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Redirects</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Cookies</a:t>
            </a:r>
            <a:endParaRPr lang="en-US" sz="1800" b="0" strike="noStrike" spc="-1">
              <a:latin typeface="Arial"/>
            </a:endParaRPr>
          </a:p>
          <a:p>
            <a:pPr marL="12700" indent="0">
              <a:lnSpc>
                <a:spcPct val="100000"/>
              </a:lnSpc>
              <a:spcBef>
                <a:spcPts val="100"/>
              </a:spcBef>
              <a:buClr>
                <a:srgbClr val="FFFFFF"/>
              </a:buClr>
              <a:buFont typeface="Arial" panose="02080604020202020204" pitchFamily="34" charset="0"/>
              <a:buNone/>
            </a:pPr>
            <a:r>
              <a:rPr lang="en-US" sz="1800" b="1" strike="noStrike" spc="-1">
                <a:solidFill>
                  <a:srgbClr val="FFFFFF"/>
                </a:solidFill>
                <a:latin typeface="FreeMono" panose="020F0409020205020404"/>
                <a:ea typeface="FreeMono" panose="020F0409020205020404"/>
              </a:rPr>
              <a:t> </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Sessions Overview</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Universally unique identifier - UUID </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Sign-up / Encrypt password</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Login / Logout </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Permissions </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Expire session </a:t>
            </a:r>
            <a:endParaRPr lang="en-US" sz="1800" b="0" strike="noStrike" spc="-1">
              <a:latin typeface="Arial"/>
            </a:endParaRPr>
          </a:p>
          <a:p>
            <a:pPr>
              <a:lnSpc>
                <a:spcPct val="100000"/>
              </a:lnSpc>
              <a:spcBef>
                <a:spcPts val="100"/>
              </a:spcBef>
            </a:pPr>
            <a:endParaRPr lang="en-US" sz="1800" b="0" strike="noStrike" spc="-1">
              <a:latin typeface="Arial"/>
            </a:endParaRPr>
          </a:p>
          <a:p>
            <a:pPr marL="12065">
              <a:lnSpc>
                <a:spcPct val="100000"/>
              </a:lnSpc>
              <a:spcBef>
                <a:spcPts val="100"/>
              </a:spcBef>
            </a:pP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1800720" y="866160"/>
            <a:ext cx="5688720" cy="926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6000" b="1" strike="noStrike" spc="469">
                <a:solidFill>
                  <a:srgbClr val="FFFFFF"/>
                </a:solidFill>
                <a:latin typeface="FreeMono" panose="020F0409020205020404"/>
                <a:ea typeface="FreeMono" panose="020F0409020205020404"/>
              </a:rPr>
              <a:t>Chapter 2</a:t>
            </a:r>
            <a:endParaRPr lang="en-US" sz="6000" b="0" strike="noStrike" spc="-1">
              <a:latin typeface="Arial"/>
            </a:endParaRPr>
          </a:p>
        </p:txBody>
      </p:sp>
      <p:sp>
        <p:nvSpPr>
          <p:cNvPr id="207" name="CustomShape 2"/>
          <p:cNvSpPr/>
          <p:nvPr/>
        </p:nvSpPr>
        <p:spPr>
          <a:xfrm>
            <a:off x="118080" y="2329200"/>
            <a:ext cx="8322120" cy="1917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00" b="1" strike="noStrike" spc="-1">
                <a:solidFill>
                  <a:srgbClr val="004820"/>
                </a:solidFill>
                <a:latin typeface="FreeMono" panose="020F0409020205020404"/>
                <a:ea typeface="FreeMono" panose="020F0409020205020404"/>
              </a:rPr>
              <a:t>GO </a:t>
            </a:r>
            <a:endParaRPr lang="en-US" sz="4000" b="0" strike="noStrike" spc="-1">
              <a:latin typeface="Arial"/>
            </a:endParaRPr>
          </a:p>
          <a:p>
            <a:pPr algn="ctr">
              <a:lnSpc>
                <a:spcPct val="100000"/>
              </a:lnSpc>
            </a:pPr>
            <a:r>
              <a:rPr lang="en-US" sz="4000" b="1" strike="noStrike" spc="-1">
                <a:solidFill>
                  <a:srgbClr val="004820"/>
                </a:solidFill>
                <a:latin typeface="FreeMono" panose="020F0409020205020404"/>
                <a:ea typeface="FreeMono" panose="020F0409020205020404"/>
              </a:rPr>
              <a:t>PROGRAMMING–ENVIRONMENT SETUP</a:t>
            </a:r>
            <a:endParaRPr lang="en-US" sz="4000" b="0" strike="noStrike" spc="-1">
              <a:latin typeface="Arial"/>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State overview</a:t>
            </a:r>
            <a:endParaRPr lang="en-US" altLang="en-US" sz="1800" b="1" strike="noStrike" spc="185">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sz="1200" spc="-1">
                <a:solidFill>
                  <a:srgbClr val="FFFFFF"/>
                </a:solidFill>
                <a:latin typeface="FreeMono" panose="020F0409020205020404"/>
                <a:ea typeface="FreeMono" panose="020F0409020205020404"/>
              </a:rPr>
              <a:t>An important topic in web development is providing a good user experience, but the fact that HTTP is a stateless protocol seems contrary to this spirit. How can we control the whole process of viewing websites for users? The classic solutions are using cookies and sessions, where cookies serve as the client side mechanism and sessions are saved on the server side with a unique identifier for every single user. Note that sessions can be passed in URLs or cookies, or even in your database (which is much more secure, but may hamper your application performance)</a:t>
            </a:r>
            <a:r>
              <a:rPr lang="en-US" sz="1200" spc="-1">
                <a:solidFill>
                  <a:srgbClr val="FFFFFF"/>
                </a:solidFill>
                <a:latin typeface="FreeMono" panose="020F0409020205020404"/>
                <a:ea typeface="FreeMono" panose="020F0409020205020404"/>
              </a:rPr>
              <a:t>.</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rPr>
              <a:t>Cookies and Sessions are used to store information. Cookies are only stored on the client-side machine, while sessions get stored on the client as well as a server.</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b="1" spc="-1">
                <a:solidFill>
                  <a:srgbClr val="FFFFFF"/>
                </a:solidFill>
                <a:latin typeface="FreeMono" panose="020F0409020205020404"/>
                <a:ea typeface="FreeMono" panose="020F0409020205020404"/>
              </a:rPr>
              <a:t>Session</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rPr>
              <a:t>A session creates a file in a temporary directory on the server where registered session variables and their values are stored. This data will be available to all pages on the site during that visit.</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rPr>
              <a:t>A session ends when the user closes the browser or after leaving the site, the server will terminate the session after a predetermined period of time, commonly 30 minutes duration.</a:t>
            </a:r>
            <a:endParaRPr lang="en-US" sz="1200"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State overview</a:t>
            </a:r>
            <a:endParaRPr lang="en-US" altLang="en-US" sz="1800" b="1" strike="noStrike" spc="185">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spc="-1">
                <a:solidFill>
                  <a:srgbClr val="FFFFFF"/>
                </a:solidFill>
                <a:latin typeface="FreeMono" panose="020F0409020205020404"/>
                <a:ea typeface="FreeMono" panose="020F0409020205020404"/>
                <a:sym typeface="+mn-ea"/>
              </a:rPr>
              <a:t>Cookies and Sessions are used to </a:t>
            </a:r>
            <a:r>
              <a:rPr lang="en-US" sz="1200" b="1" spc="-1">
                <a:solidFill>
                  <a:srgbClr val="FFFFFF"/>
                </a:solidFill>
                <a:latin typeface="FreeMono" panose="020F0409020205020404"/>
                <a:ea typeface="FreeMono" panose="020F0409020205020404"/>
                <a:sym typeface="+mn-ea"/>
              </a:rPr>
              <a:t>store </a:t>
            </a:r>
            <a:r>
              <a:rPr lang="en-US" sz="1200" spc="-1">
                <a:solidFill>
                  <a:srgbClr val="FFFFFF"/>
                </a:solidFill>
                <a:latin typeface="FreeMono" panose="020F0409020205020404"/>
                <a:ea typeface="FreeMono" panose="020F0409020205020404"/>
                <a:sym typeface="+mn-ea"/>
              </a:rPr>
              <a:t>information. Cookies are only stored on the </a:t>
            </a:r>
            <a:r>
              <a:rPr lang="en-US" sz="1200" b="1" spc="-1">
                <a:solidFill>
                  <a:srgbClr val="FFFFFF"/>
                </a:solidFill>
                <a:latin typeface="FreeMono" panose="020F0409020205020404"/>
                <a:ea typeface="FreeMono" panose="020F0409020205020404"/>
                <a:sym typeface="+mn-ea"/>
              </a:rPr>
              <a:t>client-side machine</a:t>
            </a:r>
            <a:r>
              <a:rPr lang="en-US" sz="1200" spc="-1">
                <a:solidFill>
                  <a:srgbClr val="FFFFFF"/>
                </a:solidFill>
                <a:latin typeface="FreeMono" panose="020F0409020205020404"/>
                <a:ea typeface="FreeMono" panose="020F0409020205020404"/>
                <a:sym typeface="+mn-ea"/>
              </a:rPr>
              <a:t>, while sessions get stored </a:t>
            </a:r>
            <a:r>
              <a:rPr lang="en-US" sz="1200" b="1" spc="-1">
                <a:solidFill>
                  <a:srgbClr val="FFFFFF"/>
                </a:solidFill>
                <a:latin typeface="FreeMono" panose="020F0409020205020404"/>
                <a:ea typeface="FreeMono" panose="020F0409020205020404"/>
                <a:sym typeface="+mn-ea"/>
              </a:rPr>
              <a:t>on the client as well as a server</a:t>
            </a:r>
            <a:r>
              <a:rPr lang="en-US" sz="1200" spc="-1">
                <a:solidFill>
                  <a:srgbClr val="FFFFFF"/>
                </a:solidFill>
                <a:latin typeface="FreeMono" panose="020F0409020205020404"/>
                <a:ea typeface="FreeMono" panose="020F0409020205020404"/>
                <a:sym typeface="+mn-ea"/>
              </a:rPr>
              <a:t>.</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sz="1200" b="1" spc="-1">
                <a:solidFill>
                  <a:srgbClr val="FFFFFF"/>
                </a:solidFill>
                <a:latin typeface="FreeMono" panose="020F0409020205020404"/>
                <a:ea typeface="FreeMono" panose="020F0409020205020404"/>
                <a:sym typeface="+mn-ea"/>
              </a:rPr>
              <a:t>Session</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sym typeface="+mn-ea"/>
              </a:rPr>
              <a:t>A session creates a file in a temporary directory on the server where registered session variables and their values are stored. This data will be available to all pages on the site during that visit.</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sym typeface="+mn-ea"/>
              </a:rPr>
              <a:t>A session ends when the user closes the browser or after leaving the site, the server will terminate the session after a predetermined period of time, commonly 30 minutes duration.</a:t>
            </a:r>
            <a:endParaRPr lang="en-US" sz="12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sz="1200" b="1" spc="-1">
                <a:solidFill>
                  <a:srgbClr val="FFFFFF"/>
                </a:solidFill>
                <a:latin typeface="FreeMono" panose="020F0409020205020404"/>
                <a:ea typeface="FreeMono" panose="020F0409020205020404"/>
              </a:rPr>
              <a:t>Cookies</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rPr>
              <a:t>Cookies are text files stored on the client computer and they are kept of use tracking purpose. Server script sends a set of cookies to the browser. For example name, age, or identification number etc. The browser stores this information on a local machine for future use.</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rPr>
              <a:t>When next time browser sends any request to web server then it sends those cookies information to the server and server uses that information to identify the user.</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Passing values</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pc="-1">
                <a:solidFill>
                  <a:srgbClr val="FFFFFF"/>
                </a:solidFill>
                <a:latin typeface="FreeMono" panose="020F0409020205020404"/>
                <a:ea typeface="FreeMono" panose="020F0409020205020404"/>
                <a:sym typeface="+mn-ea"/>
              </a:rPr>
              <a:t>Passing values</a:t>
            </a:r>
            <a:r>
              <a:rPr lang="en-US" altLang="en-US" sz="1200" strike="noStrike" spc="-1">
                <a:solidFill>
                  <a:srgbClr val="FFFFFF"/>
                </a:solidFill>
                <a:latin typeface="FreeMono" panose="020F0409020205020404"/>
                <a:ea typeface="FreeMono" panose="020F0409020205020404"/>
              </a:rPr>
              <a:t>:</a:t>
            </a:r>
            <a:endParaRPr lang="en-US" altLang="en-US" sz="120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Uploading a file, reading the file, creating a file on the</a:t>
            </a:r>
            <a:endParaRPr lang="en-US"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b="1" spc="-1">
                <a:solidFill>
                  <a:srgbClr val="FFFFFF"/>
                </a:solidFill>
                <a:latin typeface="FreeMono" panose="020F0409020205020404"/>
                <a:ea typeface="FreeMono" panose="020F0409020205020404"/>
                <a:sym typeface="+mn-ea"/>
              </a:rPr>
              <a:t>server</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spc="-1">
                <a:solidFill>
                  <a:srgbClr val="FFFFFF"/>
                </a:solidFill>
                <a:latin typeface="FreeMono" panose="020F0409020205020404"/>
                <a:ea typeface="FreeMono" panose="020F0409020205020404"/>
              </a:rPr>
              <a:t>Within this tutorial, we are going to look at how you can effectively read and write to files within your filesystem using the go programming language.</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rPr>
              <a:t>The method we are going to use to read and write to these files will be file format-agnostic. What this means is that you’ll be able to use the techniques we’ll be covering in order to read and write, .txt, .csv, .xls and so on, the only thing that differs for these files is the structure of the data that you write to each of these file types.</a:t>
            </a:r>
            <a:endParaRPr lang="en-US" sz="1200"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altLang="en-US" sz="1400" b="1" spc="-1">
                <a:solidFill>
                  <a:srgbClr val="FFFFFF"/>
                </a:solidFill>
                <a:latin typeface="FreeMono" panose="020F0409020205020404"/>
                <a:ea typeface="FreeMono" panose="020F0409020205020404"/>
              </a:rPr>
              <a:t>Reading files :</a:t>
            </a:r>
            <a:endParaRPr lang="en-US" altLang="en-US" sz="1400" b="1" spc="-1">
              <a:solidFill>
                <a:srgbClr val="FFFFFF"/>
              </a:solidFill>
              <a:latin typeface="FreeMono" panose="020F0409020205020404"/>
              <a:ea typeface="FreeMono" panose="020F0409020205020404"/>
            </a:endParaRPr>
          </a:p>
          <a:p>
            <a:pPr marL="12700" indent="0">
              <a:lnSpc>
                <a:spcPct val="100000"/>
              </a:lnSpc>
              <a:spcBef>
                <a:spcPts val="100"/>
              </a:spcBef>
              <a:buFont typeface="Arial" panose="02080604020202020204" pitchFamily="34" charset="0"/>
              <a:buNone/>
            </a:pPr>
            <a:r>
              <a:rPr lang="en-US" sz="1200" spc="-1">
                <a:solidFill>
                  <a:srgbClr val="FFFFFF"/>
                </a:solidFill>
                <a:latin typeface="FreeMono" panose="020F0409020205020404"/>
                <a:ea typeface="FreeMono" panose="020F0409020205020404"/>
              </a:rPr>
              <a:t>In order to read from files on your local filesystem, you’ll have to use the </a:t>
            </a:r>
            <a:r>
              <a:rPr lang="en-US" sz="1200" b="1" spc="-1">
                <a:solidFill>
                  <a:srgbClr val="0070C0"/>
                </a:solidFill>
                <a:latin typeface="FreeMono" panose="020F0409020205020404"/>
                <a:ea typeface="FreeMono" panose="020F0409020205020404"/>
              </a:rPr>
              <a:t>io/ioutil</a:t>
            </a:r>
            <a:r>
              <a:rPr lang="en-US" sz="1200" spc="-1">
                <a:solidFill>
                  <a:srgbClr val="FFFFFF"/>
                </a:solidFill>
                <a:latin typeface="FreeMono" panose="020F0409020205020404"/>
                <a:ea typeface="FreeMono" panose="020F0409020205020404"/>
              </a:rPr>
              <a:t> module.</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spc="-1">
                <a:solidFill>
                  <a:srgbClr val="FFFFFF"/>
                </a:solidFill>
                <a:latin typeface="FreeMono" panose="020F0409020205020404"/>
                <a:ea typeface="FreeMono" panose="020F0409020205020404"/>
              </a:rPr>
              <a:t>You’ll first have to pull of the contents of a file into memory by calling </a:t>
            </a:r>
            <a:r>
              <a:rPr lang="en-US" altLang="en-US" sz="1200" b="1" spc="-1">
                <a:solidFill>
                  <a:srgbClr val="0070C0"/>
                </a:solidFill>
                <a:latin typeface="FreeMono" panose="020F0409020205020404"/>
                <a:ea typeface="FreeMono" panose="020F0409020205020404"/>
              </a:rPr>
              <a:t>ioutil.ReadFile("/path/to/my/file.ext")</a:t>
            </a:r>
            <a:r>
              <a:rPr lang="en-US" altLang="en-US" sz="1200" spc="-1">
                <a:solidFill>
                  <a:srgbClr val="FFFFFF"/>
                </a:solidFill>
                <a:latin typeface="FreeMono" panose="020F0409020205020404"/>
                <a:ea typeface="FreeMono" panose="020F0409020205020404"/>
              </a:rPr>
              <a:t> which will take in the </a:t>
            </a:r>
            <a:r>
              <a:rPr lang="en-US" altLang="en-US" sz="1200" b="1" spc="-1">
                <a:solidFill>
                  <a:srgbClr val="FFFFFF"/>
                </a:solidFill>
                <a:latin typeface="FreeMono" panose="020F0409020205020404"/>
                <a:ea typeface="FreeMono" panose="020F0409020205020404"/>
              </a:rPr>
              <a:t>path to the file</a:t>
            </a:r>
            <a:r>
              <a:rPr lang="en-US" altLang="en-US" sz="1200" spc="-1">
                <a:solidFill>
                  <a:srgbClr val="FFFFFF"/>
                </a:solidFill>
                <a:latin typeface="FreeMono" panose="020F0409020205020404"/>
                <a:ea typeface="FreeMono" panose="020F0409020205020404"/>
              </a:rPr>
              <a:t> you wish to read in as it’s only parameter. This will return either the data of the file, or an err which can be handled as you normally handle errors in go.</a:t>
            </a:r>
            <a:endParaRPr lang="en-US" altLang="en-US" sz="1200" spc="-1">
              <a:solidFill>
                <a:srgbClr val="FFFFFF"/>
              </a:solidFill>
              <a:latin typeface="FreeMono" panose="020F0409020205020404"/>
              <a:ea typeface="FreeMono" panose="020F0409020205020404"/>
            </a:endParaRPr>
          </a:p>
        </p:txBody>
      </p:sp>
      <p:pic>
        <p:nvPicPr>
          <p:cNvPr id="2" name="Picture 1" descr="file"/>
          <p:cNvPicPr>
            <a:picLocks noChangeAspect="1"/>
          </p:cNvPicPr>
          <p:nvPr/>
        </p:nvPicPr>
        <p:blipFill>
          <a:blip r:embed="rId1"/>
          <a:stretch>
            <a:fillRect/>
          </a:stretch>
        </p:blipFill>
        <p:spPr>
          <a:xfrm>
            <a:off x="868680" y="3876040"/>
            <a:ext cx="957580" cy="971550"/>
          </a:xfrm>
          <a:prstGeom prst="rect">
            <a:avLst/>
          </a:prstGeom>
        </p:spPr>
      </p:pic>
      <p:sp>
        <p:nvSpPr>
          <p:cNvPr id="3" name="Right Arrow 2"/>
          <p:cNvSpPr/>
          <p:nvPr/>
        </p:nvSpPr>
        <p:spPr>
          <a:xfrm>
            <a:off x="1691640" y="4371975"/>
            <a:ext cx="1872615"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Left Brace 3"/>
          <p:cNvSpPr/>
          <p:nvPr/>
        </p:nvSpPr>
        <p:spPr>
          <a:xfrm>
            <a:off x="3640455" y="3863340"/>
            <a:ext cx="378460" cy="11607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pic>
        <p:nvPicPr>
          <p:cNvPr id="5" name="Picture 4" descr="data"/>
          <p:cNvPicPr>
            <a:picLocks noChangeAspect="1"/>
          </p:cNvPicPr>
          <p:nvPr/>
        </p:nvPicPr>
        <p:blipFill>
          <a:blip r:embed="rId2"/>
          <a:stretch>
            <a:fillRect/>
          </a:stretch>
        </p:blipFill>
        <p:spPr>
          <a:xfrm>
            <a:off x="4018915" y="3677285"/>
            <a:ext cx="483870" cy="511810"/>
          </a:xfrm>
          <a:prstGeom prst="rect">
            <a:avLst/>
          </a:prstGeom>
        </p:spPr>
      </p:pic>
      <p:pic>
        <p:nvPicPr>
          <p:cNvPr id="6" name="Picture 5" descr="error-icon-4"/>
          <p:cNvPicPr>
            <a:picLocks noChangeAspect="1"/>
          </p:cNvPicPr>
          <p:nvPr/>
        </p:nvPicPr>
        <p:blipFill>
          <a:blip r:embed="rId3"/>
          <a:stretch>
            <a:fillRect/>
          </a:stretch>
        </p:blipFill>
        <p:spPr>
          <a:xfrm>
            <a:off x="4018915" y="4652645"/>
            <a:ext cx="484505" cy="371475"/>
          </a:xfrm>
          <a:prstGeom prst="rect">
            <a:avLst/>
          </a:prstGeom>
        </p:spPr>
      </p:pic>
      <p:sp>
        <p:nvSpPr>
          <p:cNvPr id="7" name="Text Box 6"/>
          <p:cNvSpPr txBox="1"/>
          <p:nvPr/>
        </p:nvSpPr>
        <p:spPr>
          <a:xfrm>
            <a:off x="2154555" y="3978910"/>
            <a:ext cx="905510" cy="275590"/>
          </a:xfrm>
          <a:prstGeom prst="rect">
            <a:avLst/>
          </a:prstGeom>
          <a:noFill/>
        </p:spPr>
        <p:txBody>
          <a:bodyPr wrap="square" rtlCol="0">
            <a:spAutoFit/>
          </a:bodyPr>
          <a:p>
            <a:r>
              <a:rPr lang="en-US" altLang="en-US" sz="1200">
                <a:solidFill>
                  <a:schemeClr val="bg1"/>
                </a:solidFill>
                <a:latin typeface="Ubuntu Mono" panose="020B0509030602030204" charset="0"/>
                <a:cs typeface="Ubuntu Mono" panose="020B0509030602030204" charset="0"/>
              </a:rPr>
              <a:t>Read file</a:t>
            </a:r>
            <a:endParaRPr lang="en-US" altLang="en-US" sz="1200">
              <a:solidFill>
                <a:schemeClr val="bg1"/>
              </a:solidFill>
              <a:latin typeface="Ubuntu Mono" panose="020B0509030602030204" charset="0"/>
              <a:cs typeface="Ubuntu Mono" panose="020B0509030602030204" charset="0"/>
            </a:endParaRPr>
          </a:p>
        </p:txBody>
      </p:sp>
      <p:sp>
        <p:nvSpPr>
          <p:cNvPr id="8" name="Text Box 7"/>
          <p:cNvSpPr txBox="1"/>
          <p:nvPr/>
        </p:nvSpPr>
        <p:spPr>
          <a:xfrm>
            <a:off x="4578985" y="3795395"/>
            <a:ext cx="905510" cy="275590"/>
          </a:xfrm>
          <a:prstGeom prst="rect">
            <a:avLst/>
          </a:prstGeom>
          <a:noFill/>
        </p:spPr>
        <p:txBody>
          <a:bodyPr wrap="square" rtlCol="0">
            <a:spAutoFit/>
          </a:bodyPr>
          <a:p>
            <a:r>
              <a:rPr lang="en-US" altLang="en-US" sz="1200">
                <a:solidFill>
                  <a:schemeClr val="bg1"/>
                </a:solidFill>
                <a:latin typeface="Ubuntu Mono" panose="020B0509030602030204" charset="0"/>
                <a:cs typeface="Ubuntu Mono" panose="020B0509030602030204" charset="0"/>
              </a:rPr>
              <a:t>Data</a:t>
            </a:r>
            <a:endParaRPr lang="en-US" altLang="en-US" sz="1200">
              <a:solidFill>
                <a:schemeClr val="bg1"/>
              </a:solidFill>
              <a:latin typeface="Ubuntu Mono" panose="020B0509030602030204" charset="0"/>
              <a:cs typeface="Ubuntu Mono" panose="020B0509030602030204" charset="0"/>
            </a:endParaRPr>
          </a:p>
        </p:txBody>
      </p:sp>
      <p:sp>
        <p:nvSpPr>
          <p:cNvPr id="9" name="Text Box 8"/>
          <p:cNvSpPr txBox="1"/>
          <p:nvPr/>
        </p:nvSpPr>
        <p:spPr>
          <a:xfrm>
            <a:off x="4578985" y="4700270"/>
            <a:ext cx="905510" cy="275590"/>
          </a:xfrm>
          <a:prstGeom prst="rect">
            <a:avLst/>
          </a:prstGeom>
          <a:noFill/>
        </p:spPr>
        <p:txBody>
          <a:bodyPr wrap="square" rtlCol="0">
            <a:spAutoFit/>
          </a:bodyPr>
          <a:p>
            <a:r>
              <a:rPr lang="en-US" altLang="en-US" sz="1200">
                <a:solidFill>
                  <a:schemeClr val="bg1"/>
                </a:solidFill>
                <a:latin typeface="Ubuntu Mono" panose="020B0509030602030204" charset="0"/>
                <a:cs typeface="Ubuntu Mono" panose="020B0509030602030204" charset="0"/>
              </a:rPr>
              <a:t>Error</a:t>
            </a:r>
            <a:endParaRPr lang="en-US" altLang="en-US" sz="1200">
              <a:solidFill>
                <a:schemeClr val="bg1"/>
              </a:solidFill>
              <a:latin typeface="Ubuntu Mono" panose="020B0509030602030204" charset="0"/>
              <a:cs typeface="Ubuntu Mono" panose="020B0509030602030204"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b="1" spc="185">
                <a:solidFill>
                  <a:srgbClr val="FFFFFF"/>
                </a:solidFill>
                <a:latin typeface="FreeMono" panose="020F0409020205020404"/>
                <a:ea typeface="FreeMono" panose="020F0409020205020404"/>
                <a:sym typeface="+mn-ea"/>
              </a:rPr>
              <a:t>Reading file: </a:t>
            </a:r>
            <a:endParaRPr lang="en-US" altLang="en-US" sz="1800" b="1" strike="noStrike" spc="185">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1200" b="0" strike="noStrike" spc="-1">
                <a:solidFill>
                  <a:srgbClr val="FFFFFF"/>
                </a:solidFill>
                <a:latin typeface="FreeMono" panose="020F0409020205020404"/>
                <a:ea typeface="FreeMono" panose="020F0409020205020404"/>
              </a:rPr>
              <a:t>Create two files main.go and localfile.txt</a:t>
            </a:r>
            <a:endParaRPr lang="en-US" altLang="en-US" sz="1200" b="0" strike="noStrike" spc="-1">
              <a:solidFill>
                <a:srgbClr val="FFFFFF"/>
              </a:solidFill>
              <a:latin typeface="FreeMono" panose="020F0409020205020404"/>
              <a:ea typeface="FreeMono" panose="020F0409020205020404"/>
            </a:endParaRPr>
          </a:p>
        </p:txBody>
      </p:sp>
      <p:sp>
        <p:nvSpPr>
          <p:cNvPr id="2" name="Rounded Rectangle 1"/>
          <p:cNvSpPr/>
          <p:nvPr/>
        </p:nvSpPr>
        <p:spPr>
          <a:xfrm>
            <a:off x="417830" y="1463040"/>
            <a:ext cx="7781925" cy="333692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69925" y="1613535"/>
            <a:ext cx="7277735" cy="3079115"/>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package main</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import the 2 modules we need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import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"io/ioutil"</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func main()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 read in the contents of the localfile.data</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data, err := </a:t>
            </a:r>
            <a:r>
              <a:rPr lang="en-US" sz="1000" b="1" spc="-1">
                <a:solidFill>
                  <a:srgbClr val="FFFFFF"/>
                </a:solidFill>
                <a:latin typeface="FreeMono" panose="020F0409020205020404"/>
                <a:ea typeface="FreeMono" panose="020F0409020205020404"/>
                <a:sym typeface="+mn-ea"/>
              </a:rPr>
              <a:t>ioutil</a:t>
            </a:r>
            <a:r>
              <a:rPr lang="en-US" sz="1000" spc="-1">
                <a:solidFill>
                  <a:srgbClr val="FFFFFF"/>
                </a:solidFill>
                <a:latin typeface="FreeMono" panose="020F0409020205020404"/>
                <a:ea typeface="FreeMono" panose="020F0409020205020404"/>
                <a:sym typeface="+mn-ea"/>
              </a:rPr>
              <a:t>.</a:t>
            </a:r>
            <a:r>
              <a:rPr lang="en-US" sz="1000" b="1" spc="-1">
                <a:solidFill>
                  <a:srgbClr val="FFFFFF"/>
                </a:solidFill>
                <a:latin typeface="FreeMono" panose="020F0409020205020404"/>
                <a:ea typeface="FreeMono" panose="020F0409020205020404"/>
                <a:sym typeface="+mn-ea"/>
              </a:rPr>
              <a:t>ReadFile</a:t>
            </a:r>
            <a:r>
              <a:rPr lang="en-US" sz="1000" spc="-1">
                <a:solidFill>
                  <a:srgbClr val="FFFFFF"/>
                </a:solidFill>
                <a:latin typeface="FreeMono" panose="020F0409020205020404"/>
                <a:ea typeface="FreeMono" panose="020F0409020205020404"/>
                <a:sym typeface="+mn-ea"/>
              </a:rPr>
              <a:t>("</a:t>
            </a:r>
            <a:r>
              <a:rPr lang="en-US" altLang="en-US" sz="1000" b="1" spc="-1">
                <a:solidFill>
                  <a:srgbClr val="FFFFFF"/>
                </a:solidFill>
                <a:latin typeface="FreeMono" panose="020F0409020205020404"/>
                <a:ea typeface="FreeMono" panose="020F0409020205020404"/>
                <a:sym typeface="+mn-ea"/>
              </a:rPr>
              <a:t>localfile</a:t>
            </a:r>
            <a:r>
              <a:rPr lang="en-US" sz="1000" b="1" spc="-1">
                <a:solidFill>
                  <a:srgbClr val="FFFFFF"/>
                </a:solidFill>
                <a:latin typeface="FreeMono" panose="020F0409020205020404"/>
                <a:ea typeface="FreeMono" panose="020F0409020205020404"/>
                <a:sym typeface="+mn-ea"/>
              </a:rPr>
              <a:t>.</a:t>
            </a:r>
            <a:r>
              <a:rPr lang="en-US" altLang="en-US" sz="1000" b="1" spc="-1">
                <a:solidFill>
                  <a:srgbClr val="FFFFFF"/>
                </a:solidFill>
                <a:latin typeface="FreeMono" panose="020F0409020205020404"/>
                <a:ea typeface="FreeMono" panose="020F0409020205020404"/>
                <a:sym typeface="+mn-ea"/>
              </a:rPr>
              <a:t>txt</a:t>
            </a:r>
            <a:r>
              <a:rPr lang="en-US" sz="1000" spc="-1">
                <a:solidFill>
                  <a:srgbClr val="FFFFFF"/>
                </a:solidFill>
                <a:latin typeface="FreeMono" panose="020F0409020205020404"/>
                <a:ea typeface="FreeMono" panose="020F0409020205020404"/>
                <a:sym typeface="+mn-ea"/>
              </a:rPr>
              <a: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 if our program was unable to read the file</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 print out the reason why it can't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if err != nil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fmt.Println(err)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 if it was successful in reading the file then</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 print out the contents as a string</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fmt.Print(string(data))</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a:t>
            </a:r>
            <a:endParaRPr 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b="1" spc="185">
                <a:solidFill>
                  <a:srgbClr val="FFFFFF"/>
                </a:solidFill>
                <a:latin typeface="FreeMono" panose="020F0409020205020404"/>
                <a:ea typeface="FreeMono" panose="020F0409020205020404"/>
                <a:sym typeface="+mn-ea"/>
              </a:rPr>
              <a:t>Reading file: </a:t>
            </a:r>
            <a:endParaRPr lang="en-US" altLang="en-US" sz="1800" b="1" strike="noStrike" spc="185">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1200" b="0" strike="noStrike" spc="-1">
                <a:solidFill>
                  <a:srgbClr val="FFFFFF"/>
                </a:solidFill>
                <a:latin typeface="FreeMono" panose="020F0409020205020404"/>
                <a:ea typeface="FreeMono" panose="020F0409020205020404"/>
              </a:rPr>
              <a:t>localfile.txt</a:t>
            </a: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b="0" strike="noStrike" spc="-1">
                <a:solidFill>
                  <a:srgbClr val="FFFFFF"/>
                </a:solidFill>
                <a:latin typeface="FreeMono" panose="020F0409020205020404"/>
                <a:ea typeface="FreeMono" panose="020F0409020205020404"/>
              </a:rPr>
              <a:t>$ go run main.go</a:t>
            </a: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sym typeface="+mn-ea"/>
              </a:rPr>
              <a:t>Hello world !!</a:t>
            </a:r>
            <a:endParaRPr lang="en-US" sz="12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200" spc="-1">
                <a:solidFill>
                  <a:srgbClr val="FFFFFF"/>
                </a:solidFill>
                <a:latin typeface="FreeMono" panose="020F0409020205020404"/>
                <a:ea typeface="FreeMono" panose="020F0409020205020404"/>
                <a:sym typeface="+mn-ea"/>
              </a:rPr>
              <a:t>Second line</a:t>
            </a:r>
            <a:endParaRPr lang="en-US" sz="12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200" spc="-1">
                <a:solidFill>
                  <a:srgbClr val="FFFFFF"/>
                </a:solidFill>
                <a:latin typeface="FreeMono" panose="020F0409020205020404"/>
                <a:ea typeface="FreeMono" panose="020F0409020205020404"/>
                <a:sym typeface="+mn-ea"/>
              </a:rPr>
              <a:t>third line</a:t>
            </a:r>
            <a:endParaRPr lang="en-US" sz="12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200" spc="-1">
                <a:solidFill>
                  <a:srgbClr val="FFFFFF"/>
                </a:solidFill>
                <a:latin typeface="FreeMono" panose="020F0409020205020404"/>
                <a:ea typeface="FreeMono" panose="020F0409020205020404"/>
                <a:sym typeface="+mn-ea"/>
              </a:rPr>
              <a:t>.....</a:t>
            </a:r>
            <a:endParaRPr lang="en-US" sz="12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200" b="0" strike="noStrike" spc="-1">
                <a:solidFill>
                  <a:srgbClr val="FFFFFF"/>
                </a:solidFill>
                <a:latin typeface="FreeMono" panose="020F0409020205020404"/>
                <a:ea typeface="FreeMono" panose="020F0409020205020404"/>
              </a:rPr>
              <a:t> </a:t>
            </a:r>
            <a:endParaRPr lang="en-US" altLang="en-US" sz="1200" b="0" strike="noStrike" spc="-1">
              <a:solidFill>
                <a:srgbClr val="FFFFFF"/>
              </a:solidFill>
              <a:latin typeface="FreeMono" panose="020F0409020205020404"/>
              <a:ea typeface="FreeMono" panose="020F0409020205020404"/>
            </a:endParaRPr>
          </a:p>
        </p:txBody>
      </p:sp>
      <p:sp>
        <p:nvSpPr>
          <p:cNvPr id="2" name="Rounded Rectangle 1"/>
          <p:cNvSpPr/>
          <p:nvPr/>
        </p:nvSpPr>
        <p:spPr>
          <a:xfrm>
            <a:off x="417830" y="1463040"/>
            <a:ext cx="7781925" cy="131127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69925" y="1613535"/>
            <a:ext cx="7277735" cy="744855"/>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Hello world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Second line</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third line</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a:t>
            </a:r>
            <a:endParaRPr 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Encrypt</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1450">
              <a:lnSpc>
                <a:spcPct val="100000"/>
              </a:lnSpc>
              <a:spcBef>
                <a:spcPts val="100"/>
              </a:spcBef>
              <a:buFont typeface="Arial" panose="02080604020202020204" pitchFamily="34" charset="0"/>
              <a:buChar char="•"/>
            </a:pPr>
            <a:r>
              <a:rPr lang="" altLang="en-US" sz="1200" b="1" spc="-1">
                <a:solidFill>
                  <a:srgbClr val="FFFFFF"/>
                </a:solidFill>
                <a:latin typeface="FreeMono" panose="020F0409020205020404"/>
                <a:ea typeface="FreeMono" panose="020F0409020205020404"/>
                <a:sym typeface="+mn-ea"/>
              </a:rPr>
              <a:t>Definition:</a:t>
            </a:r>
            <a:endParaRPr lang="" altLang="en-US" sz="12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2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200" spc="-1">
                <a:solidFill>
                  <a:srgbClr val="FFFFFF"/>
                </a:solidFill>
                <a:latin typeface="FreeMono" panose="020F0409020205020404"/>
                <a:ea typeface="FreeMono" panose="020F0409020205020404"/>
                <a:sym typeface="+mn-ea"/>
              </a:rPr>
              <a:t>Encryption is the process through which data is encoded so that it remains hidden from or inaccessible to unauthorized users. It helps protect private information, sensitive data, and can enhance the security of communication between client apps and servers. In essence, when your data is encrypted, even if an unauthorized person or entity gains access to it, they will not be able to read it.</a:t>
            </a:r>
            <a:endParaRPr lang="en-US" sz="12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 altLang="en-US" sz="1200" b="1" strike="noStrike" spc="-1">
                <a:solidFill>
                  <a:srgbClr val="FFFFFF"/>
                </a:solidFill>
                <a:latin typeface="FreeMono" panose="020F0409020205020404"/>
                <a:ea typeface="FreeMono" panose="020F0409020205020404"/>
              </a:rPr>
              <a:t>Algorithms:</a:t>
            </a:r>
            <a:endParaRPr lang="" altLang="en-US" sz="1200" b="1" strike="noStrike" spc="-1">
              <a:solidFill>
                <a:srgbClr val="FFFFFF"/>
              </a:solidFill>
              <a:latin typeface="FreeMono" panose="020F0409020205020404"/>
              <a:ea typeface="FreeMono" panose="020F0409020205020404"/>
            </a:endParaRPr>
          </a:p>
          <a:p>
            <a:pPr marL="12700">
              <a:lnSpc>
                <a:spcPct val="100000"/>
              </a:lnSpc>
              <a:spcBef>
                <a:spcPts val="100"/>
              </a:spcBef>
            </a:pPr>
            <a:endParaRPr lang="" altLang="en-US" sz="1200" b="1" strike="noStrike" spc="-1">
              <a:solidFill>
                <a:srgbClr val="FFFFFF"/>
              </a:solidFill>
              <a:latin typeface="FreeMono" panose="020F0409020205020404"/>
              <a:ea typeface="FreeMono" panose="020F0409020205020404"/>
            </a:endParaRPr>
          </a:p>
          <a:p>
            <a:pPr marL="12700">
              <a:lnSpc>
                <a:spcPct val="100000"/>
              </a:lnSpc>
              <a:spcBef>
                <a:spcPts val="100"/>
              </a:spcBef>
            </a:pPr>
            <a:r>
              <a:rPr lang="" altLang="en-US" sz="1200" strike="noStrike" spc="-1">
                <a:solidFill>
                  <a:srgbClr val="FFFFFF"/>
                </a:solidFill>
                <a:latin typeface="FreeMono" panose="020F0409020205020404"/>
                <a:ea typeface="FreeMono" panose="020F0409020205020404"/>
              </a:rPr>
              <a:t>An algorithm is basically a </a:t>
            </a:r>
            <a:r>
              <a:rPr lang="" altLang="en-US" sz="1200" b="1" strike="noStrike" spc="-1">
                <a:solidFill>
                  <a:srgbClr val="FFFFFF"/>
                </a:solidFill>
                <a:latin typeface="FreeMono" panose="020F0409020205020404"/>
                <a:ea typeface="FreeMono" panose="020F0409020205020404"/>
              </a:rPr>
              <a:t>procedure </a:t>
            </a:r>
            <a:r>
              <a:rPr lang="" altLang="en-US" sz="1200" strike="noStrike" spc="-1">
                <a:solidFill>
                  <a:srgbClr val="FFFFFF"/>
                </a:solidFill>
                <a:latin typeface="FreeMono" panose="020F0409020205020404"/>
                <a:ea typeface="FreeMono" panose="020F0409020205020404"/>
              </a:rPr>
              <a:t>or a </a:t>
            </a:r>
            <a:r>
              <a:rPr lang="" altLang="en-US" sz="1200" b="1" strike="noStrike" spc="-1">
                <a:solidFill>
                  <a:srgbClr val="FFFFFF"/>
                </a:solidFill>
                <a:latin typeface="FreeMono" panose="020F0409020205020404"/>
                <a:ea typeface="FreeMono" panose="020F0409020205020404"/>
              </a:rPr>
              <a:t>formula </a:t>
            </a:r>
            <a:r>
              <a:rPr lang="" altLang="en-US" sz="1200" strike="noStrike" spc="-1">
                <a:solidFill>
                  <a:srgbClr val="FFFFFF"/>
                </a:solidFill>
                <a:latin typeface="FreeMono" panose="020F0409020205020404"/>
                <a:ea typeface="FreeMono" panose="020F0409020205020404"/>
              </a:rPr>
              <a:t>for solving a data snooping problem. An encryption algorithm is a set of mathematical procedure for performing encryption on data. Through the use of such an algorithm, information is made in the </a:t>
            </a:r>
            <a:r>
              <a:rPr lang="" altLang="en-US" sz="1200" b="1" strike="noStrike" spc="-1">
                <a:solidFill>
                  <a:srgbClr val="FFFFFF"/>
                </a:solidFill>
                <a:latin typeface="FreeMono" panose="020F0409020205020404"/>
                <a:ea typeface="FreeMono" panose="020F0409020205020404"/>
              </a:rPr>
              <a:t>cipher text and requires</a:t>
            </a:r>
            <a:r>
              <a:rPr lang="" altLang="en-US" sz="1200" strike="noStrike" spc="-1">
                <a:solidFill>
                  <a:srgbClr val="FFFFFF"/>
                </a:solidFill>
                <a:latin typeface="FreeMono" panose="020F0409020205020404"/>
                <a:ea typeface="FreeMono" panose="020F0409020205020404"/>
              </a:rPr>
              <a:t> the use of a key to transforming the data into its original form. This brings us to the concept of cryptography that has long been used in information security in communication systems.</a:t>
            </a:r>
            <a:endParaRPr lang="" altLang="en-US" sz="120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Encrypt </a:t>
            </a:r>
            <a:r>
              <a:rPr lang="" altLang="en-US" b="1" spc="-1">
                <a:solidFill>
                  <a:srgbClr val="FFFFFF"/>
                </a:solidFill>
                <a:latin typeface="FreeMono" panose="020F0409020205020404"/>
                <a:ea typeface="FreeMono" panose="020F0409020205020404"/>
                <a:sym typeface="+mn-ea"/>
              </a:rPr>
              <a:t>: Algorithm</a:t>
            </a:r>
            <a:endParaRPr lang="" alt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p:txBody>
      </p:sp>
      <p:graphicFrame>
        <p:nvGraphicFramePr>
          <p:cNvPr id="2" name="Diagram 1"/>
          <p:cNvGraphicFramePr/>
          <p:nvPr/>
        </p:nvGraphicFramePr>
        <p:xfrm>
          <a:off x="2594610" y="1698625"/>
          <a:ext cx="3689350" cy="27870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Right Arrow 2"/>
          <p:cNvSpPr/>
          <p:nvPr/>
        </p:nvSpPr>
        <p:spPr>
          <a:xfrm>
            <a:off x="1308735" y="3219450"/>
            <a:ext cx="2304415" cy="144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ight Arrow 3"/>
          <p:cNvSpPr/>
          <p:nvPr/>
        </p:nvSpPr>
        <p:spPr>
          <a:xfrm>
            <a:off x="5730240" y="3219450"/>
            <a:ext cx="2304415" cy="144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1562100" y="2776220"/>
            <a:ext cx="1353820" cy="275590"/>
          </a:xfrm>
          <a:prstGeom prst="rect">
            <a:avLst/>
          </a:prstGeom>
          <a:noFill/>
        </p:spPr>
        <p:txBody>
          <a:bodyPr wrap="square" rtlCol="0">
            <a:spAutoFit/>
          </a:bodyPr>
          <a:p>
            <a:r>
              <a:rPr lang="" altLang="en-US" sz="1200">
                <a:solidFill>
                  <a:schemeClr val="bg1"/>
                </a:solidFill>
              </a:rPr>
              <a:t>Data to encrypt</a:t>
            </a:r>
            <a:endParaRPr lang="" altLang="en-US" sz="1200">
              <a:solidFill>
                <a:schemeClr val="bg1"/>
              </a:solidFill>
            </a:endParaRPr>
          </a:p>
        </p:txBody>
      </p:sp>
      <p:sp>
        <p:nvSpPr>
          <p:cNvPr id="6" name="Text Box 5"/>
          <p:cNvSpPr txBox="1"/>
          <p:nvPr/>
        </p:nvSpPr>
        <p:spPr>
          <a:xfrm>
            <a:off x="5877560" y="2849880"/>
            <a:ext cx="1353820" cy="275590"/>
          </a:xfrm>
          <a:prstGeom prst="rect">
            <a:avLst/>
          </a:prstGeom>
          <a:noFill/>
        </p:spPr>
        <p:txBody>
          <a:bodyPr wrap="square" rtlCol="0">
            <a:spAutoFit/>
          </a:bodyPr>
          <a:p>
            <a:r>
              <a:rPr lang="en-US" altLang="en-US" sz="1200">
                <a:solidFill>
                  <a:schemeClr val="bg1"/>
                </a:solidFill>
              </a:rPr>
              <a:t>Data </a:t>
            </a:r>
            <a:r>
              <a:rPr lang="" altLang="en-US" sz="1200">
                <a:solidFill>
                  <a:schemeClr val="bg1"/>
                </a:solidFill>
              </a:rPr>
              <a:t>encrypted</a:t>
            </a:r>
            <a:endParaRPr lang="" altLang="en-US" sz="1200">
              <a:solidFill>
                <a:schemeClr val="bg1"/>
              </a:solidFil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Encrypt</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125"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1450">
              <a:lnSpc>
                <a:spcPct val="100000"/>
              </a:lnSpc>
              <a:spcBef>
                <a:spcPts val="100"/>
              </a:spcBef>
              <a:buFont typeface="Arial" panose="02080604020202020204" pitchFamily="34" charset="0"/>
              <a:buChar char="•"/>
            </a:pPr>
            <a:r>
              <a:rPr lang="en-US" altLang="en-US" sz="1200" b="1" spc="-1">
                <a:solidFill>
                  <a:srgbClr val="FFFFFF"/>
                </a:solidFill>
                <a:latin typeface="FreeMono" panose="020F0409020205020404"/>
                <a:ea typeface="FreeMono" panose="020F0409020205020404"/>
                <a:sym typeface="+mn-ea"/>
              </a:rPr>
              <a:t>Cryptography</a:t>
            </a:r>
            <a:endParaRPr lang="en-US" altLang="en-US" sz="1200" b="1"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altLang="en-US" sz="12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200" spc="-1">
                <a:solidFill>
                  <a:srgbClr val="FFFFFF"/>
                </a:solidFill>
                <a:latin typeface="FreeMono" panose="020F0409020205020404"/>
                <a:ea typeface="FreeMono" panose="020F0409020205020404"/>
                <a:sym typeface="+mn-ea"/>
              </a:rPr>
              <a:t>Cryptography is a method of </a:t>
            </a:r>
            <a:r>
              <a:rPr lang="en-US" altLang="en-US" sz="1200" b="1" spc="-1">
                <a:solidFill>
                  <a:srgbClr val="FFFFFF"/>
                </a:solidFill>
                <a:latin typeface="FreeMono" panose="020F0409020205020404"/>
                <a:ea typeface="FreeMono" panose="020F0409020205020404"/>
                <a:sym typeface="+mn-ea"/>
              </a:rPr>
              <a:t>using advanced mathematical principles</a:t>
            </a:r>
            <a:r>
              <a:rPr lang="en-US" altLang="en-US" sz="1200" spc="-1">
                <a:solidFill>
                  <a:srgbClr val="FFFFFF"/>
                </a:solidFill>
                <a:latin typeface="FreeMono" panose="020F0409020205020404"/>
                <a:ea typeface="FreeMono" panose="020F0409020205020404"/>
                <a:sym typeface="+mn-ea"/>
              </a:rPr>
              <a:t> </a:t>
            </a:r>
            <a:r>
              <a:rPr lang="en-US" altLang="en-US" sz="1200" b="1" spc="-1">
                <a:solidFill>
                  <a:srgbClr val="FFFFFF"/>
                </a:solidFill>
                <a:latin typeface="FreeMono" panose="020F0409020205020404"/>
                <a:ea typeface="FreeMono" panose="020F0409020205020404"/>
                <a:sym typeface="+mn-ea"/>
              </a:rPr>
              <a:t>in storing and transmitting data </a:t>
            </a:r>
            <a:r>
              <a:rPr lang="en-US" altLang="en-US" sz="1200" spc="-1">
                <a:solidFill>
                  <a:srgbClr val="FFFFFF"/>
                </a:solidFill>
                <a:latin typeface="FreeMono" panose="020F0409020205020404"/>
                <a:ea typeface="FreeMono" panose="020F0409020205020404"/>
                <a:sym typeface="+mn-ea"/>
              </a:rPr>
              <a:t>in a particular form so that only those whom it is intended can read and process it. </a:t>
            </a:r>
            <a:r>
              <a:rPr lang="en-US" altLang="en-US" sz="1200" b="1" spc="-1">
                <a:solidFill>
                  <a:srgbClr val="FFFFFF"/>
                </a:solidFill>
                <a:latin typeface="FreeMono" panose="020F0409020205020404"/>
                <a:ea typeface="FreeMono" panose="020F0409020205020404"/>
                <a:sym typeface="+mn-ea"/>
              </a:rPr>
              <a:t>Encryption </a:t>
            </a:r>
            <a:r>
              <a:rPr lang="en-US" altLang="en-US" sz="1200" spc="-1">
                <a:solidFill>
                  <a:srgbClr val="FFFFFF"/>
                </a:solidFill>
                <a:latin typeface="FreeMono" panose="020F0409020205020404"/>
                <a:ea typeface="FreeMono" panose="020F0409020205020404"/>
                <a:sym typeface="+mn-ea"/>
              </a:rPr>
              <a:t>is a key concept in cryptography – It is a process whereby a message is encoded in a format that cannot be read or understood by an eavesdropper. The technique is old and was first used by </a:t>
            </a:r>
            <a:r>
              <a:rPr lang="en-US" altLang="en-US" sz="1200" b="1" spc="-1">
                <a:solidFill>
                  <a:srgbClr val="FFFFFF"/>
                </a:solidFill>
                <a:latin typeface="FreeMono" panose="020F0409020205020404"/>
                <a:ea typeface="FreeMono" panose="020F0409020205020404"/>
                <a:sym typeface="+mn-ea"/>
              </a:rPr>
              <a:t>Caesar </a:t>
            </a:r>
            <a:r>
              <a:rPr lang="en-US" altLang="en-US" sz="1200" spc="-1">
                <a:solidFill>
                  <a:srgbClr val="FFFFFF"/>
                </a:solidFill>
                <a:latin typeface="FreeMono" panose="020F0409020205020404"/>
                <a:ea typeface="FreeMono" panose="020F0409020205020404"/>
                <a:sym typeface="+mn-ea"/>
              </a:rPr>
              <a:t>to encrypt his messages using Caesar cipher. A plain text from a user can be encrypted to a ciphertext, then send through a communication channel and no eavesdropper can interfere with the plain text. When it reaches the receiver end, the ciphertext is decrypted to the original plain text.</a:t>
            </a:r>
            <a:endParaRPr lang="en-US" altLang="en-US" sz="12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Encrypt</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1450">
              <a:lnSpc>
                <a:spcPct val="100000"/>
              </a:lnSpc>
              <a:spcBef>
                <a:spcPts val="100"/>
              </a:spcBef>
              <a:buFont typeface="Arial" panose="02080604020202020204" pitchFamily="34" charset="0"/>
              <a:buChar char="•"/>
            </a:pPr>
            <a:r>
              <a:rPr lang="en-US" altLang="en-US" sz="1200" b="1" spc="-1">
                <a:solidFill>
                  <a:srgbClr val="FFFFFF"/>
                </a:solidFill>
                <a:latin typeface="FreeMono" panose="020F0409020205020404"/>
                <a:ea typeface="FreeMono" panose="020F0409020205020404"/>
                <a:sym typeface="+mn-ea"/>
              </a:rPr>
              <a:t>Cryptography Terms</a:t>
            </a:r>
            <a:r>
              <a:rPr lang="" altLang="en-US" sz="1200" b="1" spc="-1">
                <a:solidFill>
                  <a:srgbClr val="FFFFFF"/>
                </a:solidFill>
                <a:latin typeface="FreeMono" panose="020F0409020205020404"/>
                <a:ea typeface="FreeMono" panose="020F0409020205020404"/>
                <a:sym typeface="+mn-ea"/>
              </a:rPr>
              <a:t>:</a:t>
            </a:r>
            <a:endParaRPr lang="en-US" altLang="en-US" sz="1200" b="1" spc="-1">
              <a:solidFill>
                <a:srgbClr val="FFFFFF"/>
              </a:solidFill>
              <a:latin typeface="FreeMono" panose="020F0409020205020404"/>
              <a:ea typeface="FreeMono" panose="020F0409020205020404"/>
              <a:sym typeface="+mn-ea"/>
            </a:endParaRPr>
          </a:p>
          <a:p>
            <a:pPr marL="641350" lvl="1" indent="-171450">
              <a:lnSpc>
                <a:spcPct val="100000"/>
              </a:lnSpc>
              <a:spcBef>
                <a:spcPts val="100"/>
              </a:spcBef>
              <a:buFont typeface="Arial" panose="02080604020202020204" pitchFamily="34" charset="0"/>
              <a:buChar char="•"/>
            </a:pPr>
            <a:r>
              <a:rPr lang="en-US" altLang="en-US" sz="1200" b="1" spc="-1">
                <a:solidFill>
                  <a:srgbClr val="0070C0"/>
                </a:solidFill>
                <a:latin typeface="FreeMono" panose="020F0409020205020404"/>
                <a:ea typeface="FreeMono" panose="020F0409020205020404"/>
                <a:sym typeface="+mn-ea"/>
              </a:rPr>
              <a:t>Encryption</a:t>
            </a:r>
            <a:r>
              <a:rPr lang="en-US" altLang="en-US" sz="1200" spc="-1">
                <a:solidFill>
                  <a:srgbClr val="FFFFFF"/>
                </a:solidFill>
                <a:latin typeface="FreeMono" panose="020F0409020205020404"/>
                <a:ea typeface="FreeMono" panose="020F0409020205020404"/>
                <a:sym typeface="+mn-ea"/>
              </a:rPr>
              <a:t>: It is the process of locking up information using cryptography. Information that has been locked this way is encrypted.</a:t>
            </a:r>
            <a:endParaRPr lang="en-US" altLang="en-US" sz="1200" spc="-1">
              <a:solidFill>
                <a:srgbClr val="FFFFFF"/>
              </a:solidFill>
              <a:latin typeface="FreeMono" panose="020F0409020205020404"/>
              <a:ea typeface="FreeMono" panose="020F0409020205020404"/>
              <a:sym typeface="+mn-ea"/>
            </a:endParaRPr>
          </a:p>
          <a:p>
            <a:pPr marL="641350" lvl="1" indent="-171450">
              <a:lnSpc>
                <a:spcPct val="100000"/>
              </a:lnSpc>
              <a:spcBef>
                <a:spcPts val="100"/>
              </a:spcBef>
              <a:buFont typeface="Arial" panose="02080604020202020204" pitchFamily="34" charset="0"/>
              <a:buChar char="•"/>
            </a:pPr>
            <a:r>
              <a:rPr lang="en-US" altLang="en-US" sz="1200" b="1" spc="-1">
                <a:solidFill>
                  <a:srgbClr val="0070C0"/>
                </a:solidFill>
                <a:latin typeface="FreeMono" panose="020F0409020205020404"/>
                <a:ea typeface="FreeMono" panose="020F0409020205020404"/>
                <a:sym typeface="+mn-ea"/>
              </a:rPr>
              <a:t>Decryption</a:t>
            </a:r>
            <a:r>
              <a:rPr lang="en-US" altLang="en-US" sz="1200" spc="-1">
                <a:solidFill>
                  <a:srgbClr val="FFFFFF"/>
                </a:solidFill>
                <a:latin typeface="FreeMono" panose="020F0409020205020404"/>
                <a:ea typeface="FreeMono" panose="020F0409020205020404"/>
                <a:sym typeface="+mn-ea"/>
              </a:rPr>
              <a:t>: The process of unlocking the encrypted information using cryptographic techniques.</a:t>
            </a:r>
            <a:endParaRPr lang="en-US" altLang="en-US" sz="1200" spc="-1">
              <a:solidFill>
                <a:srgbClr val="FFFFFF"/>
              </a:solidFill>
              <a:latin typeface="FreeMono" panose="020F0409020205020404"/>
              <a:ea typeface="FreeMono" panose="020F0409020205020404"/>
              <a:sym typeface="+mn-ea"/>
            </a:endParaRPr>
          </a:p>
          <a:p>
            <a:pPr marL="641350" lvl="1" indent="-171450">
              <a:lnSpc>
                <a:spcPct val="100000"/>
              </a:lnSpc>
              <a:spcBef>
                <a:spcPts val="100"/>
              </a:spcBef>
              <a:buFont typeface="Arial" panose="02080604020202020204" pitchFamily="34" charset="0"/>
              <a:buChar char="•"/>
            </a:pPr>
            <a:r>
              <a:rPr lang="en-US" altLang="en-US" sz="1200" b="1" spc="-1">
                <a:solidFill>
                  <a:srgbClr val="0070C0"/>
                </a:solidFill>
                <a:latin typeface="FreeMono" panose="020F0409020205020404"/>
                <a:ea typeface="FreeMono" panose="020F0409020205020404"/>
                <a:sym typeface="+mn-ea"/>
              </a:rPr>
              <a:t>Key</a:t>
            </a:r>
            <a:r>
              <a:rPr lang="en-US" altLang="en-US" sz="1200" spc="-1">
                <a:solidFill>
                  <a:srgbClr val="FFFFFF"/>
                </a:solidFill>
                <a:latin typeface="FreeMono" panose="020F0409020205020404"/>
                <a:ea typeface="FreeMono" panose="020F0409020205020404"/>
                <a:sym typeface="+mn-ea"/>
              </a:rPr>
              <a:t>: A secret like a </a:t>
            </a:r>
            <a:r>
              <a:rPr lang="en-US" altLang="en-US" sz="1200" b="1" spc="-1">
                <a:solidFill>
                  <a:srgbClr val="FFFFFF"/>
                </a:solidFill>
                <a:latin typeface="FreeMono" panose="020F0409020205020404"/>
                <a:ea typeface="FreeMono" panose="020F0409020205020404"/>
                <a:sym typeface="+mn-ea"/>
              </a:rPr>
              <a:t>password </a:t>
            </a:r>
            <a:r>
              <a:rPr lang="en-US" altLang="en-US" sz="1200" spc="-1">
                <a:solidFill>
                  <a:srgbClr val="FFFFFF"/>
                </a:solidFill>
                <a:latin typeface="FreeMono" panose="020F0409020205020404"/>
                <a:ea typeface="FreeMono" panose="020F0409020205020404"/>
                <a:sym typeface="+mn-ea"/>
              </a:rPr>
              <a:t>used to </a:t>
            </a:r>
            <a:r>
              <a:rPr lang="en-US" altLang="en-US" sz="1200" b="1" spc="-1">
                <a:solidFill>
                  <a:srgbClr val="FFFFFF"/>
                </a:solidFill>
                <a:latin typeface="FreeMono" panose="020F0409020205020404"/>
                <a:ea typeface="FreeMono" panose="020F0409020205020404"/>
                <a:sym typeface="+mn-ea"/>
              </a:rPr>
              <a:t>encrypt and decrypt</a:t>
            </a:r>
            <a:r>
              <a:rPr lang="en-US" altLang="en-US" sz="1200" spc="-1">
                <a:solidFill>
                  <a:srgbClr val="FFFFFF"/>
                </a:solidFill>
                <a:latin typeface="FreeMono" panose="020F0409020205020404"/>
                <a:ea typeface="FreeMono" panose="020F0409020205020404"/>
                <a:sym typeface="+mn-ea"/>
              </a:rPr>
              <a:t> information. There are a few </a:t>
            </a:r>
            <a:r>
              <a:rPr lang="en-US" altLang="en-US" sz="1200" b="1" spc="-1">
                <a:solidFill>
                  <a:srgbClr val="FFFFFF"/>
                </a:solidFill>
                <a:latin typeface="FreeMono" panose="020F0409020205020404"/>
                <a:ea typeface="FreeMono" panose="020F0409020205020404"/>
                <a:sym typeface="+mn-ea"/>
              </a:rPr>
              <a:t>different </a:t>
            </a:r>
            <a:r>
              <a:rPr lang="en-US" altLang="en-US" sz="1200" spc="-1">
                <a:solidFill>
                  <a:srgbClr val="FFFFFF"/>
                </a:solidFill>
                <a:latin typeface="FreeMono" panose="020F0409020205020404"/>
                <a:ea typeface="FreeMono" panose="020F0409020205020404"/>
                <a:sym typeface="+mn-ea"/>
              </a:rPr>
              <a:t>types of keys used in cryptography.</a:t>
            </a:r>
            <a:endParaRPr lang="en-US" altLang="en-US" sz="1200" spc="-1">
              <a:solidFill>
                <a:srgbClr val="FFFFFF"/>
              </a:solidFill>
              <a:latin typeface="FreeMono" panose="020F0409020205020404"/>
              <a:ea typeface="FreeMono" panose="020F0409020205020404"/>
              <a:sym typeface="+mn-ea"/>
            </a:endParaRPr>
          </a:p>
          <a:p>
            <a:pPr marL="641350" lvl="1" indent="-171450">
              <a:lnSpc>
                <a:spcPct val="100000"/>
              </a:lnSpc>
              <a:spcBef>
                <a:spcPts val="100"/>
              </a:spcBef>
              <a:buFont typeface="Arial" panose="02080604020202020204" pitchFamily="34" charset="0"/>
              <a:buChar char="•"/>
            </a:pPr>
            <a:r>
              <a:rPr lang="en-US" altLang="en-US" sz="1200" b="1" spc="-1">
                <a:solidFill>
                  <a:srgbClr val="0070C0"/>
                </a:solidFill>
                <a:latin typeface="FreeMono" panose="020F0409020205020404"/>
                <a:ea typeface="FreeMono" panose="020F0409020205020404"/>
                <a:sym typeface="+mn-ea"/>
              </a:rPr>
              <a:t>Steganography</a:t>
            </a:r>
            <a:r>
              <a:rPr lang="en-US" altLang="en-US" sz="1200" spc="-1">
                <a:solidFill>
                  <a:srgbClr val="FFFFFF"/>
                </a:solidFill>
                <a:latin typeface="FreeMono" panose="020F0409020205020404"/>
                <a:ea typeface="FreeMono" panose="020F0409020205020404"/>
                <a:sym typeface="+mn-ea"/>
              </a:rPr>
              <a:t>: It is actually the science of hiding information from people who would snoop on you. The difference between steganography and encryption is that the would-be snoopers may not be able to tell there’s any hidden information in the first place.</a:t>
            </a:r>
            <a:endParaRPr lang="en-US" altLang="en-US" sz="12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384840" y="503640"/>
            <a:ext cx="2839320" cy="537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Plan</a:t>
            </a:r>
            <a:endParaRPr lang="en-US" sz="2800" b="0" strike="noStrike" spc="-1">
              <a:latin typeface="Arial"/>
            </a:endParaRPr>
          </a:p>
        </p:txBody>
      </p:sp>
      <p:sp>
        <p:nvSpPr>
          <p:cNvPr id="209" name="CustomShape 2"/>
          <p:cNvSpPr/>
          <p:nvPr/>
        </p:nvSpPr>
        <p:spPr>
          <a:xfrm>
            <a:off x="474840" y="1216800"/>
            <a:ext cx="7357680" cy="20077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Try it Option Online</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Local Environment Setup</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Text Editor</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The Go Compiler</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Installation on UNIX/Linux/Mac OS X, and FreeBSD</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Installation on Windows</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Verifying the Installation</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Encrypt </a:t>
            </a:r>
            <a:r>
              <a:rPr lang="" altLang="en-US" b="1" spc="-1">
                <a:solidFill>
                  <a:srgbClr val="FFFFFF"/>
                </a:solidFill>
                <a:latin typeface="FreeMono" panose="020F0409020205020404"/>
                <a:ea typeface="FreeMono" panose="020F0409020205020404"/>
                <a:sym typeface="+mn-ea"/>
              </a:rPr>
              <a:t>: </a:t>
            </a:r>
            <a:r>
              <a:rPr lang="en-US" altLang="en-US" b="1" spc="-1">
                <a:solidFill>
                  <a:srgbClr val="FFFFFF"/>
                </a:solidFill>
                <a:latin typeface="FreeMono" panose="020F0409020205020404"/>
                <a:ea typeface="FreeMono" panose="020F0409020205020404"/>
                <a:sym typeface="+mn-ea"/>
              </a:rPr>
              <a:t>Symmetrical Encryption</a:t>
            </a:r>
            <a:endParaRPr lang="" alt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1450">
              <a:lnSpc>
                <a:spcPct val="100000"/>
              </a:lnSpc>
              <a:spcBef>
                <a:spcPts val="100"/>
              </a:spcBef>
              <a:buFont typeface="Arial" panose="02080604020202020204" pitchFamily="34" charset="0"/>
              <a:buChar char="•"/>
            </a:pPr>
            <a:r>
              <a:rPr lang="en-US" altLang="en-US" sz="1200" b="1" spc="-1">
                <a:solidFill>
                  <a:srgbClr val="FFFFFF"/>
                </a:solidFill>
                <a:latin typeface="FreeMono" panose="020F0409020205020404"/>
                <a:ea typeface="FreeMono" panose="020F0409020205020404"/>
                <a:sym typeface="+mn-ea"/>
              </a:rPr>
              <a:t>Symmetrical Encryption</a:t>
            </a:r>
            <a:r>
              <a:rPr lang="" altLang="en-US" sz="1200" b="1" spc="-1">
                <a:solidFill>
                  <a:srgbClr val="FFFFFF"/>
                </a:solidFill>
                <a:latin typeface="FreeMono" panose="020F0409020205020404"/>
                <a:ea typeface="FreeMono" panose="020F0409020205020404"/>
                <a:sym typeface="+mn-ea"/>
              </a:rPr>
              <a:t>:</a:t>
            </a:r>
            <a:endParaRPr lang="" altLang="en-US" sz="1200" b="1" spc="-1">
              <a:solidFill>
                <a:srgbClr val="FFFFFF"/>
              </a:solidFill>
              <a:latin typeface="FreeMono" panose="020F0409020205020404"/>
              <a:ea typeface="FreeMono" panose="020F0409020205020404"/>
              <a:sym typeface="+mn-ea"/>
            </a:endParaRPr>
          </a:p>
          <a:p>
            <a:pPr marL="12700" indent="0">
              <a:lnSpc>
                <a:spcPct val="100000"/>
              </a:lnSpc>
              <a:spcBef>
                <a:spcPts val="100"/>
              </a:spcBef>
              <a:buFont typeface="Arial" panose="02080604020202020204" pitchFamily="34" charset="0"/>
              <a:buNone/>
            </a:pPr>
            <a:endParaRPr lang="" altLang="en-US" sz="1200" b="1" spc="-1">
              <a:solidFill>
                <a:srgbClr val="FFFFFF"/>
              </a:solidFill>
              <a:latin typeface="FreeMono" panose="020F0409020205020404"/>
              <a:ea typeface="FreeMono" panose="020F0409020205020404"/>
              <a:sym typeface="+mn-ea"/>
            </a:endParaRPr>
          </a:p>
        </p:txBody>
      </p:sp>
      <p:pic>
        <p:nvPicPr>
          <p:cNvPr id="2" name="Picture 1" descr="Symmetric-Encryption"/>
          <p:cNvPicPr>
            <a:picLocks noChangeAspect="1"/>
          </p:cNvPicPr>
          <p:nvPr/>
        </p:nvPicPr>
        <p:blipFill>
          <a:blip r:embed="rId1"/>
          <a:stretch>
            <a:fillRect/>
          </a:stretch>
        </p:blipFill>
        <p:spPr>
          <a:xfrm>
            <a:off x="781050" y="1424940"/>
            <a:ext cx="7581900" cy="3218180"/>
          </a:xfrm>
          <a:prstGeom prst="rect">
            <a:avLst/>
          </a:prstGeom>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Encrypt </a:t>
            </a:r>
            <a:r>
              <a:rPr lang="en-US" altLang="en-US" b="1" spc="-1">
                <a:solidFill>
                  <a:srgbClr val="FFFFFF"/>
                </a:solidFill>
                <a:latin typeface="FreeMono" panose="020F0409020205020404"/>
                <a:ea typeface="FreeMono" panose="020F0409020205020404"/>
                <a:sym typeface="+mn-ea"/>
              </a:rPr>
              <a:t>: Symmetrical Encryption</a:t>
            </a:r>
            <a:endParaRPr lang="en-US" alt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1450">
              <a:lnSpc>
                <a:spcPct val="100000"/>
              </a:lnSpc>
              <a:spcBef>
                <a:spcPts val="100"/>
              </a:spcBef>
              <a:buFont typeface="Arial" panose="02080604020202020204" pitchFamily="34" charset="0"/>
              <a:buChar char="•"/>
            </a:pPr>
            <a:r>
              <a:rPr lang="en-US" altLang="en-US" sz="1200" b="1" spc="-1">
                <a:solidFill>
                  <a:srgbClr val="FFFFFF"/>
                </a:solidFill>
                <a:latin typeface="FreeMono" panose="020F0409020205020404"/>
                <a:ea typeface="FreeMono" panose="020F0409020205020404"/>
                <a:sym typeface="+mn-ea"/>
              </a:rPr>
              <a:t>Symmetrical Encryption:</a:t>
            </a:r>
            <a:endParaRPr lang="en-US" altLang="en-US" sz="1200" b="1" spc="-1">
              <a:solidFill>
                <a:srgbClr val="FFFFFF"/>
              </a:solidFill>
              <a:latin typeface="FreeMono" panose="020F0409020205020404"/>
              <a:ea typeface="FreeMono" panose="020F0409020205020404"/>
              <a:sym typeface="+mn-ea"/>
            </a:endParaRPr>
          </a:p>
          <a:p>
            <a:pPr marL="12700" indent="0">
              <a:lnSpc>
                <a:spcPct val="100000"/>
              </a:lnSpc>
              <a:spcBef>
                <a:spcPts val="100"/>
              </a:spcBef>
              <a:buFont typeface="Arial" panose="02080604020202020204" pitchFamily="34" charset="0"/>
              <a:buNone/>
            </a:pPr>
            <a:endParaRPr lang="en-US" altLang="en-US" sz="1200" b="1" spc="-1">
              <a:solidFill>
                <a:srgbClr val="FFFFFF"/>
              </a:solidFill>
              <a:latin typeface="FreeMono" panose="020F0409020205020404"/>
              <a:ea typeface="FreeMono" panose="020F0409020205020404"/>
              <a:sym typeface="+mn-ea"/>
            </a:endParaRPr>
          </a:p>
          <a:p>
            <a:pPr marL="12700" indent="0">
              <a:lnSpc>
                <a:spcPct val="100000"/>
              </a:lnSpc>
              <a:spcBef>
                <a:spcPts val="100"/>
              </a:spcBef>
              <a:buNone/>
            </a:pPr>
            <a:r>
              <a:rPr lang="en-US" altLang="en-US" sz="1200" spc="-1">
                <a:solidFill>
                  <a:srgbClr val="FFFFFF"/>
                </a:solidFill>
                <a:latin typeface="FreeMono" panose="020F0409020205020404"/>
                <a:ea typeface="FreeMono" panose="020F0409020205020404"/>
                <a:sym typeface="+mn-ea"/>
              </a:rPr>
              <a:t>This is the simplest kind of encryption that involves </a:t>
            </a:r>
            <a:r>
              <a:rPr lang="en-US" altLang="en-US" sz="1200" b="1" spc="-1">
                <a:solidFill>
                  <a:srgbClr val="FFFFFF"/>
                </a:solidFill>
                <a:latin typeface="FreeMono" panose="020F0409020205020404"/>
                <a:ea typeface="FreeMono" panose="020F0409020205020404"/>
                <a:sym typeface="+mn-ea"/>
              </a:rPr>
              <a:t>only one secret key to cipher and decipher information</a:t>
            </a:r>
            <a:r>
              <a:rPr lang="en-US" altLang="en-US" sz="1200" spc="-1">
                <a:solidFill>
                  <a:srgbClr val="FFFFFF"/>
                </a:solidFill>
                <a:latin typeface="FreeMono" panose="020F0409020205020404"/>
                <a:ea typeface="FreeMono" panose="020F0409020205020404"/>
                <a:sym typeface="+mn-ea"/>
              </a:rPr>
              <a:t>. Symmetrical encryption is an old and best-known technique.</a:t>
            </a:r>
            <a:r>
              <a:rPr lang="en-US" altLang="en-US" sz="1200" b="1" spc="-1">
                <a:solidFill>
                  <a:srgbClr val="FFFFFF"/>
                </a:solidFill>
                <a:latin typeface="FreeMono" panose="020F0409020205020404"/>
                <a:ea typeface="FreeMono" panose="020F0409020205020404"/>
                <a:sym typeface="+mn-ea"/>
              </a:rPr>
              <a:t> It uses a secret key that can either be a number, a word or a string of random letters</a:t>
            </a:r>
            <a:r>
              <a:rPr lang="en-US" altLang="en-US" sz="1200" spc="-1">
                <a:solidFill>
                  <a:srgbClr val="FFFFFF"/>
                </a:solidFill>
                <a:latin typeface="FreeMono" panose="020F0409020205020404"/>
                <a:ea typeface="FreeMono" panose="020F0409020205020404"/>
                <a:sym typeface="+mn-ea"/>
              </a:rPr>
              <a:t>. It is a blended with the plain text of a message to change the content in a particular way. The sender and the recipient should know the secret key that is used to encrypt and decrypt all the messages. </a:t>
            </a:r>
            <a:endParaRPr lang="en-US"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None/>
            </a:pPr>
            <a:endParaRPr lang="en-US"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None/>
            </a:pPr>
            <a:r>
              <a:rPr lang="en-US" altLang="en-US" sz="1200" b="1" spc="-1">
                <a:solidFill>
                  <a:srgbClr val="FFFFFF"/>
                </a:solidFill>
                <a:latin typeface="FreeMono" panose="020F0409020205020404"/>
                <a:ea typeface="FreeMono" panose="020F0409020205020404"/>
                <a:sym typeface="+mn-ea"/>
              </a:rPr>
              <a:t>Blowfish, AES, RC4, DES, RC5, and RC6</a:t>
            </a:r>
            <a:r>
              <a:rPr lang="en-US" altLang="en-US" sz="1200" spc="-1">
                <a:solidFill>
                  <a:srgbClr val="FFFFFF"/>
                </a:solidFill>
                <a:latin typeface="FreeMono" panose="020F0409020205020404"/>
                <a:ea typeface="FreeMono" panose="020F0409020205020404"/>
                <a:sym typeface="+mn-ea"/>
              </a:rPr>
              <a:t> are examples of symmetric encryption. The most widely used symmetric algorithm is </a:t>
            </a:r>
            <a:r>
              <a:rPr lang="en-US" altLang="en-US" sz="1200" b="1" spc="-1">
                <a:solidFill>
                  <a:srgbClr val="FFFFFF"/>
                </a:solidFill>
                <a:latin typeface="FreeMono" panose="020F0409020205020404"/>
                <a:ea typeface="FreeMono" panose="020F0409020205020404"/>
                <a:sym typeface="+mn-ea"/>
              </a:rPr>
              <a:t>AES-128, AES-192, and AES-256</a:t>
            </a:r>
            <a:r>
              <a:rPr lang="en-US" altLang="en-US" sz="1200" spc="-1">
                <a:solidFill>
                  <a:srgbClr val="FFFFFF"/>
                </a:solidFill>
                <a:latin typeface="FreeMono" panose="020F0409020205020404"/>
                <a:ea typeface="FreeMono" panose="020F0409020205020404"/>
                <a:sym typeface="+mn-ea"/>
              </a:rPr>
              <a:t>.</a:t>
            </a:r>
            <a:endParaRPr lang="en-US"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None/>
            </a:pPr>
            <a:endParaRPr lang="en-US"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None/>
            </a:pPr>
            <a:r>
              <a:rPr lang="en-US" altLang="en-US" sz="1200" b="1" spc="-1">
                <a:solidFill>
                  <a:schemeClr val="accent2"/>
                </a:solidFill>
                <a:latin typeface="FreeMono" panose="020F0409020205020404"/>
                <a:ea typeface="FreeMono" panose="020F0409020205020404"/>
                <a:sym typeface="+mn-ea"/>
              </a:rPr>
              <a:t>The main disadvantage of the symmetric key encryption is that all parties involved have to exchange the key used to encrypt the data before they can decrypt it.</a:t>
            </a:r>
            <a:endParaRPr lang="en-US" altLang="en-US" sz="1200" b="1" spc="-1">
              <a:solidFill>
                <a:srgbClr val="FFFFFF"/>
              </a:solidFill>
              <a:latin typeface="FreeMono" panose="020F0409020205020404"/>
              <a:ea typeface="FreeMono" panose="020F0409020205020404"/>
              <a:sym typeface="+mn-ea"/>
            </a:endParaRPr>
          </a:p>
          <a:p>
            <a:pPr marL="12700" indent="0">
              <a:lnSpc>
                <a:spcPct val="100000"/>
              </a:lnSpc>
              <a:spcBef>
                <a:spcPts val="100"/>
              </a:spcBef>
              <a:buFont typeface="Arial" panose="02080604020202020204" pitchFamily="34" charset="0"/>
              <a:buNone/>
            </a:pPr>
            <a:endParaRPr lang="en-US" altLang="en-US" sz="1200" b="1"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Encrypt </a:t>
            </a:r>
            <a:r>
              <a:rPr lang="en-US" altLang="en-US" b="1" spc="-1">
                <a:solidFill>
                  <a:srgbClr val="FFFFFF"/>
                </a:solidFill>
                <a:latin typeface="FreeMono" panose="020F0409020205020404"/>
                <a:ea typeface="FreeMono" panose="020F0409020205020404"/>
                <a:sym typeface="+mn-ea"/>
              </a:rPr>
              <a:t>: Asymmetrical Encryption</a:t>
            </a:r>
            <a:endParaRPr lang="en-US" alt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1450">
              <a:lnSpc>
                <a:spcPct val="100000"/>
              </a:lnSpc>
              <a:spcBef>
                <a:spcPts val="100"/>
              </a:spcBef>
              <a:buFont typeface="Arial" panose="02080604020202020204" pitchFamily="34" charset="0"/>
              <a:buChar char="•"/>
            </a:pPr>
            <a:r>
              <a:rPr lang="en-US" altLang="en-US" sz="1200" b="1" spc="-1">
                <a:solidFill>
                  <a:srgbClr val="FFFFFF"/>
                </a:solidFill>
                <a:latin typeface="FreeMono" panose="020F0409020205020404"/>
                <a:ea typeface="FreeMono" panose="020F0409020205020404"/>
                <a:sym typeface="+mn-ea"/>
              </a:rPr>
              <a:t>Asymmetrical Encryption:</a:t>
            </a:r>
            <a:endParaRPr lang="en-US" altLang="en-US" sz="1200" b="1" spc="-1">
              <a:solidFill>
                <a:srgbClr val="FFFFFF"/>
              </a:solidFill>
              <a:latin typeface="FreeMono" panose="020F0409020205020404"/>
              <a:ea typeface="FreeMono" panose="020F0409020205020404"/>
              <a:sym typeface="+mn-ea"/>
            </a:endParaRPr>
          </a:p>
          <a:p>
            <a:pPr marL="12700" indent="0">
              <a:lnSpc>
                <a:spcPct val="100000"/>
              </a:lnSpc>
              <a:spcBef>
                <a:spcPts val="100"/>
              </a:spcBef>
              <a:buFont typeface="Arial" panose="02080604020202020204" pitchFamily="34" charset="0"/>
              <a:buNone/>
            </a:pPr>
            <a:endParaRPr lang="en-US" altLang="en-US" sz="1200" b="1" spc="-1">
              <a:solidFill>
                <a:srgbClr val="FFFFFF"/>
              </a:solidFill>
              <a:latin typeface="FreeMono" panose="020F0409020205020404"/>
              <a:ea typeface="FreeMono" panose="020F0409020205020404"/>
              <a:sym typeface="+mn-ea"/>
            </a:endParaRPr>
          </a:p>
        </p:txBody>
      </p:sp>
      <p:pic>
        <p:nvPicPr>
          <p:cNvPr id="3" name="Picture 2" descr="Asymmetric-Encryption"/>
          <p:cNvPicPr>
            <a:picLocks noChangeAspect="1"/>
          </p:cNvPicPr>
          <p:nvPr/>
        </p:nvPicPr>
        <p:blipFill>
          <a:blip r:embed="rId1"/>
          <a:stretch>
            <a:fillRect/>
          </a:stretch>
        </p:blipFill>
        <p:spPr>
          <a:xfrm>
            <a:off x="780415" y="1463040"/>
            <a:ext cx="7581900" cy="3475990"/>
          </a:xfrm>
          <a:prstGeom prst="rect">
            <a:avLst/>
          </a:prstGeom>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Encrypt </a:t>
            </a:r>
            <a:r>
              <a:rPr lang="en-US" altLang="en-US" b="1" spc="-1">
                <a:solidFill>
                  <a:srgbClr val="FFFFFF"/>
                </a:solidFill>
                <a:latin typeface="FreeMono" panose="020F0409020205020404"/>
                <a:ea typeface="FreeMono" panose="020F0409020205020404"/>
                <a:sym typeface="+mn-ea"/>
              </a:rPr>
              <a:t>: Asymmetrical Encryption</a:t>
            </a:r>
            <a:endParaRPr lang="en-US" alt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1450">
              <a:lnSpc>
                <a:spcPct val="100000"/>
              </a:lnSpc>
              <a:spcBef>
                <a:spcPts val="100"/>
              </a:spcBef>
              <a:buFont typeface="Arial" panose="02080604020202020204" pitchFamily="34" charset="0"/>
              <a:buChar char="•"/>
            </a:pPr>
            <a:r>
              <a:rPr lang="en-US" altLang="en-US" sz="1200" b="1" spc="-1">
                <a:solidFill>
                  <a:srgbClr val="FFFFFF"/>
                </a:solidFill>
                <a:latin typeface="FreeMono" panose="020F0409020205020404"/>
                <a:ea typeface="FreeMono" panose="020F0409020205020404"/>
                <a:sym typeface="+mn-ea"/>
              </a:rPr>
              <a:t>Asymmetrical Encryption:</a:t>
            </a:r>
            <a:endParaRPr lang="en-US" altLang="en-US" sz="1200" b="1" spc="-1">
              <a:solidFill>
                <a:srgbClr val="FFFFFF"/>
              </a:solidFill>
              <a:latin typeface="FreeMono" panose="020F0409020205020404"/>
              <a:ea typeface="FreeMono" panose="020F0409020205020404"/>
              <a:sym typeface="+mn-ea"/>
            </a:endParaRPr>
          </a:p>
          <a:p>
            <a:pPr marL="12700" indent="0">
              <a:lnSpc>
                <a:spcPct val="100000"/>
              </a:lnSpc>
              <a:spcBef>
                <a:spcPts val="100"/>
              </a:spcBef>
              <a:buFont typeface="Arial" panose="02080604020202020204" pitchFamily="34" charset="0"/>
              <a:buNone/>
            </a:pPr>
            <a:endParaRPr lang="en-US" altLang="en-US" sz="1200" b="1" spc="-1">
              <a:solidFill>
                <a:srgbClr val="FFFFFF"/>
              </a:solidFill>
              <a:latin typeface="FreeMono" panose="020F0409020205020404"/>
              <a:ea typeface="FreeMono" panose="020F0409020205020404"/>
              <a:sym typeface="+mn-ea"/>
            </a:endParaRPr>
          </a:p>
          <a:p>
            <a:pPr marL="12700" indent="0">
              <a:lnSpc>
                <a:spcPct val="100000"/>
              </a:lnSpc>
              <a:spcBef>
                <a:spcPts val="100"/>
              </a:spcBef>
              <a:buNone/>
            </a:pPr>
            <a:r>
              <a:rPr lang="en-US" altLang="en-US" sz="1200" b="1" spc="-1">
                <a:solidFill>
                  <a:srgbClr val="FFFFFF"/>
                </a:solidFill>
                <a:latin typeface="FreeMono" panose="020F0409020205020404"/>
                <a:ea typeface="FreeMono" panose="020F0409020205020404"/>
                <a:sym typeface="+mn-ea"/>
              </a:rPr>
              <a:t>Asymmetrical encryption is also known as public key cryptography</a:t>
            </a:r>
            <a:r>
              <a:rPr lang="en-US" altLang="en-US" sz="1200" spc="-1">
                <a:solidFill>
                  <a:srgbClr val="FFFFFF"/>
                </a:solidFill>
                <a:latin typeface="FreeMono" panose="020F0409020205020404"/>
                <a:ea typeface="FreeMono" panose="020F0409020205020404"/>
                <a:sym typeface="+mn-ea"/>
              </a:rPr>
              <a:t>, which is a relatively new method, compared to symmetric encryption. Asymmetric encryption </a:t>
            </a:r>
            <a:r>
              <a:rPr lang="en-US" altLang="en-US" sz="1200" b="1" spc="-1">
                <a:solidFill>
                  <a:srgbClr val="FFFFFF"/>
                </a:solidFill>
                <a:latin typeface="FreeMono" panose="020F0409020205020404"/>
                <a:ea typeface="FreeMono" panose="020F0409020205020404"/>
                <a:sym typeface="+mn-ea"/>
              </a:rPr>
              <a:t>uses two keys to encrypt a plain text</a:t>
            </a:r>
            <a:r>
              <a:rPr lang="en-US" altLang="en-US" sz="1200" spc="-1">
                <a:solidFill>
                  <a:srgbClr val="FFFFFF"/>
                </a:solidFill>
                <a:latin typeface="FreeMono" panose="020F0409020205020404"/>
                <a:ea typeface="FreeMono" panose="020F0409020205020404"/>
                <a:sym typeface="+mn-ea"/>
              </a:rPr>
              <a:t>. </a:t>
            </a:r>
            <a:r>
              <a:rPr lang="en-US" altLang="en-US" sz="1200" b="1" spc="-1">
                <a:solidFill>
                  <a:schemeClr val="accent2"/>
                </a:solidFill>
                <a:latin typeface="FreeMono" panose="020F0409020205020404"/>
                <a:ea typeface="FreeMono" panose="020F0409020205020404"/>
                <a:sym typeface="+mn-ea"/>
              </a:rPr>
              <a:t>Secret keys</a:t>
            </a:r>
            <a:r>
              <a:rPr lang="en-US" altLang="en-US" sz="1200" b="1" spc="-1">
                <a:solidFill>
                  <a:srgbClr val="FFFFFF"/>
                </a:solidFill>
                <a:latin typeface="FreeMono" panose="020F0409020205020404"/>
                <a:ea typeface="FreeMono" panose="020F0409020205020404"/>
                <a:sym typeface="+mn-ea"/>
              </a:rPr>
              <a:t> are exchanged over the Internet or a large networ</a:t>
            </a:r>
            <a:r>
              <a:rPr lang="en-US" altLang="en-US" sz="1200" spc="-1">
                <a:solidFill>
                  <a:srgbClr val="FFFFFF"/>
                </a:solidFill>
                <a:latin typeface="FreeMono" panose="020F0409020205020404"/>
                <a:ea typeface="FreeMono" panose="020F0409020205020404"/>
                <a:sym typeface="+mn-ea"/>
              </a:rPr>
              <a:t>k. It ensures that malicious persons do not misuse the keys. It is important to note that anyone with a secret key can decrypt the message and this is why asymmetrical encryption uses two related keys to boosting security. </a:t>
            </a:r>
            <a:r>
              <a:rPr lang="en-US" altLang="en-US" sz="1200" b="1" spc="-1">
                <a:solidFill>
                  <a:schemeClr val="accent2"/>
                </a:solidFill>
                <a:latin typeface="FreeMono" panose="020F0409020205020404"/>
                <a:ea typeface="FreeMono" panose="020F0409020205020404"/>
                <a:sym typeface="+mn-ea"/>
              </a:rPr>
              <a:t>A public key</a:t>
            </a:r>
            <a:r>
              <a:rPr lang="en-US" altLang="en-US" sz="1200" spc="-1">
                <a:solidFill>
                  <a:srgbClr val="FFFFFF"/>
                </a:solidFill>
                <a:latin typeface="FreeMono" panose="020F0409020205020404"/>
                <a:ea typeface="FreeMono" panose="020F0409020205020404"/>
                <a:sym typeface="+mn-ea"/>
              </a:rPr>
              <a:t> is made freely available to anyone who might want to send you a message. The second private key is kept a secret so that you can only know.</a:t>
            </a:r>
            <a:endParaRPr lang="en-US"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None/>
            </a:pPr>
            <a:endParaRPr lang="en-US"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None/>
            </a:pPr>
            <a:r>
              <a:rPr lang="en-US" altLang="en-US" sz="1200" spc="-1">
                <a:solidFill>
                  <a:srgbClr val="FFFFFF"/>
                </a:solidFill>
                <a:latin typeface="FreeMono" panose="020F0409020205020404"/>
                <a:ea typeface="FreeMono" panose="020F0409020205020404"/>
                <a:sym typeface="+mn-ea"/>
              </a:rPr>
              <a:t>A message that is </a:t>
            </a:r>
            <a:r>
              <a:rPr lang="en-US" altLang="en-US" sz="1200" b="1" spc="-1">
                <a:solidFill>
                  <a:schemeClr val="accent2"/>
                </a:solidFill>
                <a:latin typeface="FreeMono" panose="020F0409020205020404"/>
                <a:ea typeface="FreeMono" panose="020F0409020205020404"/>
                <a:sym typeface="+mn-ea"/>
              </a:rPr>
              <a:t>encrypted </a:t>
            </a:r>
            <a:r>
              <a:rPr lang="en-US" altLang="en-US" sz="1200" spc="-1">
                <a:solidFill>
                  <a:srgbClr val="FFFFFF"/>
                </a:solidFill>
                <a:latin typeface="FreeMono" panose="020F0409020205020404"/>
                <a:ea typeface="FreeMono" panose="020F0409020205020404"/>
                <a:sym typeface="+mn-ea"/>
              </a:rPr>
              <a:t>using a </a:t>
            </a:r>
            <a:r>
              <a:rPr lang="en-US" altLang="en-US" sz="1200" b="1" spc="-1">
                <a:solidFill>
                  <a:schemeClr val="accent2"/>
                </a:solidFill>
                <a:latin typeface="FreeMono" panose="020F0409020205020404"/>
                <a:ea typeface="FreeMono" panose="020F0409020205020404"/>
                <a:sym typeface="+mn-ea"/>
              </a:rPr>
              <a:t>public key</a:t>
            </a:r>
            <a:r>
              <a:rPr lang="en-US" altLang="en-US" sz="1200" spc="-1">
                <a:solidFill>
                  <a:srgbClr val="FFFFFF"/>
                </a:solidFill>
                <a:latin typeface="FreeMono" panose="020F0409020205020404"/>
                <a:ea typeface="FreeMono" panose="020F0409020205020404"/>
                <a:sym typeface="+mn-ea"/>
              </a:rPr>
              <a:t> can only be decrypted using a </a:t>
            </a:r>
            <a:r>
              <a:rPr lang="en-US" altLang="en-US" sz="1200" b="1" spc="-1">
                <a:solidFill>
                  <a:schemeClr val="accent2"/>
                </a:solidFill>
                <a:latin typeface="FreeMono" panose="020F0409020205020404"/>
                <a:ea typeface="FreeMono" panose="020F0409020205020404"/>
                <a:sym typeface="+mn-ea"/>
              </a:rPr>
              <a:t>private key</a:t>
            </a:r>
            <a:r>
              <a:rPr lang="en-US" altLang="en-US" sz="1200" spc="-1">
                <a:solidFill>
                  <a:srgbClr val="FFFFFF"/>
                </a:solidFill>
                <a:latin typeface="FreeMono" panose="020F0409020205020404"/>
                <a:ea typeface="FreeMono" panose="020F0409020205020404"/>
                <a:sym typeface="+mn-ea"/>
              </a:rPr>
              <a:t>, while also, a message </a:t>
            </a:r>
            <a:r>
              <a:rPr lang="en-US" altLang="en-US" sz="1200" b="1" spc="-1">
                <a:solidFill>
                  <a:schemeClr val="accent2"/>
                </a:solidFill>
                <a:latin typeface="FreeMono" panose="020F0409020205020404"/>
                <a:ea typeface="FreeMono" panose="020F0409020205020404"/>
                <a:sym typeface="+mn-ea"/>
              </a:rPr>
              <a:t>encrypted </a:t>
            </a:r>
            <a:r>
              <a:rPr lang="en-US" altLang="en-US" sz="1200" spc="-1">
                <a:solidFill>
                  <a:srgbClr val="FFFFFF"/>
                </a:solidFill>
                <a:latin typeface="FreeMono" panose="020F0409020205020404"/>
                <a:ea typeface="FreeMono" panose="020F0409020205020404"/>
                <a:sym typeface="+mn-ea"/>
              </a:rPr>
              <a:t>using a </a:t>
            </a:r>
            <a:r>
              <a:rPr lang="en-US" altLang="en-US" sz="1200" b="1" spc="-1">
                <a:solidFill>
                  <a:schemeClr val="accent2"/>
                </a:solidFill>
                <a:latin typeface="FreeMono" panose="020F0409020205020404"/>
                <a:ea typeface="FreeMono" panose="020F0409020205020404"/>
                <a:sym typeface="+mn-ea"/>
              </a:rPr>
              <a:t>private key</a:t>
            </a:r>
            <a:r>
              <a:rPr lang="en-US" altLang="en-US" sz="1200" spc="-1">
                <a:solidFill>
                  <a:srgbClr val="FFFFFF"/>
                </a:solidFill>
                <a:latin typeface="FreeMono" panose="020F0409020205020404"/>
                <a:ea typeface="FreeMono" panose="020F0409020205020404"/>
                <a:sym typeface="+mn-ea"/>
              </a:rPr>
              <a:t> can be decrypted using a </a:t>
            </a:r>
            <a:r>
              <a:rPr lang="en-US" altLang="en-US" sz="1200" b="1" spc="-1">
                <a:solidFill>
                  <a:schemeClr val="accent2"/>
                </a:solidFill>
                <a:latin typeface="FreeMono" panose="020F0409020205020404"/>
                <a:ea typeface="FreeMono" panose="020F0409020205020404"/>
                <a:sym typeface="+mn-ea"/>
              </a:rPr>
              <a:t>public key</a:t>
            </a:r>
            <a:r>
              <a:rPr lang="en-US" altLang="en-US" sz="1200" spc="-1">
                <a:solidFill>
                  <a:srgbClr val="FFFFFF"/>
                </a:solidFill>
                <a:latin typeface="FreeMono" panose="020F0409020205020404"/>
                <a:ea typeface="FreeMono" panose="020F0409020205020404"/>
                <a:sym typeface="+mn-ea"/>
              </a:rPr>
              <a:t>. </a:t>
            </a:r>
            <a:endParaRPr lang="en-US"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None/>
            </a:pPr>
            <a:endParaRPr lang="en-US"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None/>
            </a:pPr>
            <a:r>
              <a:rPr lang="en-US" altLang="en-US" sz="1200" b="1" spc="-1">
                <a:solidFill>
                  <a:schemeClr val="accent2"/>
                </a:solidFill>
                <a:latin typeface="FreeMono" panose="020F0409020205020404"/>
                <a:ea typeface="FreeMono" panose="020F0409020205020404"/>
                <a:sym typeface="+mn-ea"/>
              </a:rPr>
              <a:t>Security of the public key is not required because it is publicly available and can be passed over the internet</a:t>
            </a:r>
            <a:r>
              <a:rPr lang="en-US" altLang="en-US" sz="1200" spc="-1">
                <a:solidFill>
                  <a:srgbClr val="FFFFFF"/>
                </a:solidFill>
                <a:latin typeface="FreeMono" panose="020F0409020205020404"/>
                <a:ea typeface="FreeMono" panose="020F0409020205020404"/>
                <a:sym typeface="+mn-ea"/>
              </a:rPr>
              <a:t>. Asymmetric key has a far better power in ensuring the security of information transmitted during communication.</a:t>
            </a:r>
            <a:endParaRPr lang="en-US"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None/>
            </a:pPr>
            <a:endParaRPr lang="en-US"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None/>
            </a:pPr>
            <a:r>
              <a:rPr lang="en-US" altLang="en-US" sz="1200" spc="-1">
                <a:solidFill>
                  <a:srgbClr val="FFFFFF"/>
                </a:solidFill>
                <a:latin typeface="FreeMono" panose="020F0409020205020404"/>
                <a:ea typeface="FreeMono" panose="020F0409020205020404"/>
                <a:sym typeface="+mn-ea"/>
              </a:rPr>
              <a:t>Asymmetric encryption is mostly used in day-to-day communication channels, especially over the Internet. Popular asymmetric key encryption algorithm includes </a:t>
            </a:r>
            <a:r>
              <a:rPr lang="en-US" altLang="en-US" sz="1200" b="1" spc="-1">
                <a:solidFill>
                  <a:schemeClr val="accent2"/>
                </a:solidFill>
                <a:latin typeface="FreeMono" panose="020F0409020205020404"/>
                <a:ea typeface="FreeMono" panose="020F0409020205020404"/>
                <a:sym typeface="+mn-ea"/>
              </a:rPr>
              <a:t>EIGamal, RSA, DSA, Elliptic curve techniques, PKCS</a:t>
            </a:r>
            <a:r>
              <a:rPr lang="en-US" altLang="en-US" sz="1200" spc="-1">
                <a:solidFill>
                  <a:srgbClr val="FFFFFF"/>
                </a:solidFill>
                <a:latin typeface="FreeMono" panose="020F0409020205020404"/>
                <a:ea typeface="FreeMono" panose="020F0409020205020404"/>
                <a:sym typeface="+mn-ea"/>
              </a:rPr>
              <a:t>.</a:t>
            </a:r>
            <a:endParaRPr lang="en-US" altLang="en-US" sz="1200" b="1" spc="-1">
              <a:solidFill>
                <a:srgbClr val="FFFFFF"/>
              </a:solidFill>
              <a:latin typeface="FreeMono" panose="020F0409020205020404"/>
              <a:ea typeface="FreeMono" panose="020F0409020205020404"/>
              <a:sym typeface="+mn-ea"/>
            </a:endParaRPr>
          </a:p>
          <a:p>
            <a:pPr marL="12700" indent="0">
              <a:lnSpc>
                <a:spcPct val="100000"/>
              </a:lnSpc>
              <a:spcBef>
                <a:spcPts val="100"/>
              </a:spcBef>
              <a:buFont typeface="Arial" panose="02080604020202020204" pitchFamily="34" charset="0"/>
              <a:buNone/>
            </a:pPr>
            <a:endParaRPr lang="en-US" altLang="en-US" sz="1200" b="1"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Encrypt </a:t>
            </a:r>
            <a:r>
              <a:rPr lang="en-US" altLang="en-US" b="1" spc="-1">
                <a:solidFill>
                  <a:srgbClr val="FFFFFF"/>
                </a:solidFill>
                <a:latin typeface="FreeMono" panose="020F0409020205020404"/>
                <a:ea typeface="FreeMono" panose="020F0409020205020404"/>
                <a:sym typeface="+mn-ea"/>
              </a:rPr>
              <a:t>: </a:t>
            </a:r>
            <a:r>
              <a:rPr lang="" altLang="en-US" b="1" spc="-1">
                <a:solidFill>
                  <a:srgbClr val="FFFFFF"/>
                </a:solidFill>
                <a:latin typeface="FreeMono" panose="020F0409020205020404"/>
                <a:ea typeface="FreeMono" panose="020F0409020205020404"/>
                <a:sym typeface="+mn-ea"/>
              </a:rPr>
              <a:t>GO Implementation</a:t>
            </a:r>
            <a:endParaRPr lang="" alt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125"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indent="0">
              <a:lnSpc>
                <a:spcPct val="100000"/>
              </a:lnSpc>
              <a:spcBef>
                <a:spcPts val="100"/>
              </a:spcBef>
              <a:buFont typeface="Arial" panose="02080604020202020204" pitchFamily="34" charset="0"/>
              <a:buNone/>
            </a:pPr>
            <a:r>
              <a:rPr lang="" altLang="en-US" sz="1200" b="1" spc="-1">
                <a:solidFill>
                  <a:srgbClr val="FFFFFF"/>
                </a:solidFill>
                <a:latin typeface="FreeMono" panose="020F0409020205020404"/>
                <a:ea typeface="FreeMono" panose="020F0409020205020404"/>
                <a:sym typeface="+mn-ea"/>
              </a:rPr>
              <a:t>Go </a:t>
            </a:r>
            <a:r>
              <a:rPr lang="en-US" altLang="en-US" sz="1200" b="1" spc="-1">
                <a:solidFill>
                  <a:srgbClr val="FFFFFF"/>
                </a:solidFill>
                <a:latin typeface="FreeMono" panose="020F0409020205020404"/>
                <a:ea typeface="FreeMono" panose="020F0409020205020404"/>
                <a:sym typeface="+mn-ea"/>
              </a:rPr>
              <a:t>Implementation</a:t>
            </a:r>
            <a:r>
              <a:rPr lang="" altLang="en-US" sz="1200" b="1" spc="-1">
                <a:solidFill>
                  <a:srgbClr val="FFFFFF"/>
                </a:solidFill>
                <a:latin typeface="FreeMono" panose="020F0409020205020404"/>
                <a:ea typeface="FreeMono" panose="020F0409020205020404"/>
                <a:sym typeface="+mn-ea"/>
              </a:rPr>
              <a:t>:</a:t>
            </a:r>
            <a:endParaRPr lang="" altLang="en-US" sz="1200" b="1" spc="-1">
              <a:solidFill>
                <a:srgbClr val="FFFFFF"/>
              </a:solidFill>
              <a:latin typeface="FreeMono" panose="020F0409020205020404"/>
              <a:ea typeface="FreeMono" panose="020F0409020205020404"/>
              <a:sym typeface="+mn-ea"/>
            </a:endParaRPr>
          </a:p>
          <a:p>
            <a:pPr marL="12700" indent="0">
              <a:lnSpc>
                <a:spcPct val="100000"/>
              </a:lnSpc>
              <a:spcBef>
                <a:spcPts val="100"/>
              </a:spcBef>
              <a:buFont typeface="Arial" panose="02080604020202020204" pitchFamily="34" charset="0"/>
              <a:buNone/>
            </a:pPr>
            <a:endParaRPr lang="" altLang="en-US" sz="1200" b="1" spc="-1">
              <a:solidFill>
                <a:srgbClr val="FFFFFF"/>
              </a:solidFill>
              <a:latin typeface="FreeMono" panose="020F0409020205020404"/>
              <a:ea typeface="FreeMono" panose="020F0409020205020404"/>
              <a:sym typeface="+mn-ea"/>
            </a:endParaRPr>
          </a:p>
          <a:p>
            <a:pPr marL="12700" indent="0">
              <a:lnSpc>
                <a:spcPct val="100000"/>
              </a:lnSpc>
              <a:spcBef>
                <a:spcPts val="100"/>
              </a:spcBef>
              <a:buFont typeface="Arial" panose="02080604020202020204" pitchFamily="34" charset="0"/>
              <a:buNone/>
            </a:pPr>
            <a:r>
              <a:rPr lang="" altLang="en-US" sz="1200" spc="-1">
                <a:solidFill>
                  <a:srgbClr val="FFFFFF"/>
                </a:solidFill>
                <a:latin typeface="FreeMono" panose="020F0409020205020404"/>
                <a:ea typeface="FreeMono" panose="020F0409020205020404"/>
                <a:sym typeface="+mn-ea"/>
              </a:rPr>
              <a:t>The Go language supports symmetric encryption algorithms in its crypto package. Do not use anything except AES in </a:t>
            </a:r>
            <a:r>
              <a:rPr lang="" altLang="en-US" sz="1200" spc="-1">
                <a:solidFill>
                  <a:srgbClr val="FFFFFF"/>
                </a:solidFill>
                <a:latin typeface="FreeMono" panose="020F0409020205020404"/>
                <a:ea typeface="FreeMono" panose="020F0409020205020404"/>
                <a:sym typeface="+mn-ea"/>
                <a:hlinkClick r:id="rId1" tooltip="" action="ppaction://hlinkfile"/>
              </a:rPr>
              <a:t>GCM </a:t>
            </a:r>
            <a:r>
              <a:rPr lang="" altLang="en-US" sz="1200" spc="-1">
                <a:solidFill>
                  <a:srgbClr val="FFFFFF"/>
                </a:solidFill>
                <a:latin typeface="FreeMono" panose="020F0409020205020404"/>
                <a:ea typeface="FreeMono" panose="020F0409020205020404"/>
                <a:sym typeface="+mn-ea"/>
              </a:rPr>
              <a:t>mode if you don't know what you're doing!</a:t>
            </a:r>
            <a:endParaRPr lang=""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Font typeface="Arial" panose="02080604020202020204" pitchFamily="34" charset="0"/>
              <a:buNone/>
            </a:pPr>
            <a:r>
              <a:rPr lang="" altLang="en-US" sz="1200" spc="-1">
                <a:solidFill>
                  <a:srgbClr val="FFFFFF"/>
                </a:solidFill>
                <a:latin typeface="FreeMono" panose="020F0409020205020404"/>
                <a:ea typeface="FreeMono" panose="020F0409020205020404"/>
                <a:sym typeface="+mn-ea"/>
              </a:rPr>
              <a:t>crypto/aes package: </a:t>
            </a:r>
            <a:r>
              <a:rPr lang="" altLang="en-US" sz="1200" b="1" spc="-1">
                <a:solidFill>
                  <a:srgbClr val="FFFFFF"/>
                </a:solidFill>
                <a:latin typeface="FreeMono" panose="020F0409020205020404"/>
                <a:ea typeface="FreeMono" panose="020F0409020205020404"/>
                <a:sym typeface="+mn-ea"/>
              </a:rPr>
              <a:t>AES (Advanced Encryption Standard)</a:t>
            </a:r>
            <a:r>
              <a:rPr lang="" altLang="en-US" sz="1200" spc="-1">
                <a:solidFill>
                  <a:srgbClr val="FFFFFF"/>
                </a:solidFill>
                <a:latin typeface="FreeMono" panose="020F0409020205020404"/>
                <a:ea typeface="FreeMono" panose="020F0409020205020404"/>
                <a:sym typeface="+mn-ea"/>
              </a:rPr>
              <a:t>, also known as Rijndael encryption method, is used by the U.S. federal government as a block encryption standard.</a:t>
            </a:r>
            <a:endParaRPr lang=""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Font typeface="Arial" panose="02080604020202020204" pitchFamily="34" charset="0"/>
              <a:buNone/>
            </a:pPr>
            <a:r>
              <a:rPr lang="" altLang="en-US" sz="1200" spc="-1">
                <a:solidFill>
                  <a:srgbClr val="FFFFFF"/>
                </a:solidFill>
                <a:latin typeface="FreeMono" panose="020F0409020205020404"/>
                <a:ea typeface="FreeMono" panose="020F0409020205020404"/>
                <a:sym typeface="+mn-ea"/>
              </a:rPr>
              <a:t>In the following example we demonstrate how to encrypt data using AES in GCM mode:</a:t>
            </a:r>
            <a:endParaRPr lang="" altLang="en-US" sz="1200" spc="-1">
              <a:solidFill>
                <a:srgbClr val="FFFFFF"/>
              </a:solidFill>
              <a:latin typeface="FreeMono" panose="020F0409020205020404"/>
              <a:ea typeface="FreeMono" panose="020F0409020205020404"/>
              <a:sym typeface="+mn-ea"/>
            </a:endParaRPr>
          </a:p>
          <a:p>
            <a:pPr marL="12700" indent="0">
              <a:lnSpc>
                <a:spcPct val="100000"/>
              </a:lnSpc>
              <a:spcBef>
                <a:spcPts val="100"/>
              </a:spcBef>
              <a:buFont typeface="Arial" panose="02080604020202020204" pitchFamily="34" charset="0"/>
              <a:buNone/>
            </a:pPr>
            <a:endParaRPr lang="" altLang="en-US" sz="1200" spc="-1">
              <a:solidFill>
                <a:srgbClr val="FFFFFF"/>
              </a:solidFill>
              <a:latin typeface="FreeMono" panose="020F0409020205020404"/>
              <a:ea typeface="FreeMono" panose="020F0409020205020404"/>
              <a:sym typeface="+mn-ea"/>
            </a:endParaRPr>
          </a:p>
          <a:p>
            <a:pPr marL="184150" indent="-171450">
              <a:lnSpc>
                <a:spcPct val="100000"/>
              </a:lnSpc>
              <a:spcBef>
                <a:spcPts val="100"/>
              </a:spcBef>
              <a:buFont typeface="Arial" panose="02080604020202020204" pitchFamily="34" charset="0"/>
              <a:buChar char="•"/>
            </a:pPr>
            <a:r>
              <a:rPr lang="" altLang="en-US" sz="1200" b="1" spc="-1">
                <a:solidFill>
                  <a:srgbClr val="FFFFFF"/>
                </a:solidFill>
                <a:latin typeface="FreeMono" panose="020F0409020205020404"/>
                <a:ea typeface="FreeMono" panose="020F0409020205020404"/>
                <a:sym typeface="+mn-ea"/>
              </a:rPr>
              <a:t>Define text and key :</a:t>
            </a:r>
            <a:endParaRPr lang="" altLang="en-US" sz="1200" b="1" spc="-1">
              <a:solidFill>
                <a:srgbClr val="FFFFFF"/>
              </a:solidFill>
              <a:latin typeface="FreeMono" panose="020F0409020205020404"/>
              <a:ea typeface="FreeMono" panose="020F0409020205020404"/>
              <a:sym typeface="+mn-ea"/>
            </a:endParaRPr>
          </a:p>
          <a:p>
            <a:pPr marL="641350" lvl="1" indent="-171450">
              <a:lnSpc>
                <a:spcPct val="100000"/>
              </a:lnSpc>
              <a:spcBef>
                <a:spcPts val="100"/>
              </a:spcBef>
              <a:buFont typeface="Wingdings" charset="0"/>
              <a:buChar char=""/>
            </a:pPr>
            <a:r>
              <a:rPr lang="" altLang="en-US" sz="1200" spc="-1">
                <a:solidFill>
                  <a:srgbClr val="FFFFFF"/>
                </a:solidFill>
                <a:latin typeface="FreeMono" panose="020F0409020205020404"/>
                <a:ea typeface="FreeMono" panose="020F0409020205020404"/>
                <a:sym typeface="+mn-ea"/>
              </a:rPr>
              <a:t> text := []byte("My name is Assakra Radhouen")</a:t>
            </a:r>
            <a:endParaRPr lang="" altLang="en-US" sz="1200" spc="-1">
              <a:solidFill>
                <a:srgbClr val="FFFFFF"/>
              </a:solidFill>
              <a:latin typeface="FreeMono" panose="020F0409020205020404"/>
              <a:ea typeface="FreeMono" panose="020F0409020205020404"/>
              <a:sym typeface="+mn-ea"/>
            </a:endParaRPr>
          </a:p>
          <a:p>
            <a:pPr marL="641350" lvl="1" indent="-171450">
              <a:lnSpc>
                <a:spcPct val="100000"/>
              </a:lnSpc>
              <a:spcBef>
                <a:spcPts val="100"/>
              </a:spcBef>
              <a:buFont typeface="Wingdings" charset="0"/>
              <a:buChar char=""/>
            </a:pPr>
            <a:r>
              <a:rPr lang="" altLang="en-US" sz="1200" spc="-1">
                <a:solidFill>
                  <a:srgbClr val="FFFFFF"/>
                </a:solidFill>
                <a:latin typeface="FreeMono" panose="020F0409020205020404"/>
                <a:ea typeface="FreeMono" panose="020F0409020205020404"/>
                <a:sym typeface="+mn-ea"/>
              </a:rPr>
              <a:t> key := []byte("the-key-has-to-be-32-bytes-long!")</a:t>
            </a:r>
            <a:endParaRPr lang="" altLang="en-US" sz="1200" spc="-1">
              <a:solidFill>
                <a:srgbClr val="FFFFFF"/>
              </a:solidFill>
              <a:latin typeface="FreeMono" panose="020F0409020205020404"/>
              <a:ea typeface="FreeMono" panose="020F0409020205020404"/>
              <a:sym typeface="+mn-ea"/>
            </a:endParaRPr>
          </a:p>
          <a:p>
            <a:pPr marL="184150" lvl="0" indent="-171450">
              <a:lnSpc>
                <a:spcPct val="100000"/>
              </a:lnSpc>
              <a:spcBef>
                <a:spcPts val="100"/>
              </a:spcBef>
              <a:buFont typeface="Arial" panose="02080604020202020204" pitchFamily="34" charset="0"/>
              <a:buChar char="•"/>
            </a:pPr>
            <a:r>
              <a:rPr lang="" altLang="en-US" sz="1200" b="1" spc="-1">
                <a:solidFill>
                  <a:srgbClr val="FFFFFF"/>
                </a:solidFill>
                <a:latin typeface="FreeMono" panose="020F0409020205020404"/>
                <a:ea typeface="FreeMono" panose="020F0409020205020404"/>
                <a:sym typeface="+mn-ea"/>
              </a:rPr>
              <a:t>Use encrypt function to encrypt text:</a:t>
            </a:r>
            <a:endParaRPr lang="" altLang="en-US" sz="1200" b="1" spc="-1">
              <a:solidFill>
                <a:srgbClr val="FFFFFF"/>
              </a:solidFill>
              <a:latin typeface="FreeMono" panose="020F0409020205020404"/>
              <a:ea typeface="FreeMono" panose="020F0409020205020404"/>
              <a:sym typeface="+mn-ea"/>
            </a:endParaRPr>
          </a:p>
          <a:p>
            <a:pPr marL="641350" lvl="1" indent="-171450">
              <a:lnSpc>
                <a:spcPct val="100000"/>
              </a:lnSpc>
              <a:spcBef>
                <a:spcPts val="100"/>
              </a:spcBef>
              <a:buFont typeface="Wingdings" charset="0"/>
              <a:buChar char=""/>
            </a:pPr>
            <a:r>
              <a:rPr lang="" altLang="en-US" sz="1200" spc="-1">
                <a:solidFill>
                  <a:srgbClr val="FFFFFF"/>
                </a:solidFill>
                <a:latin typeface="FreeMono" panose="020F0409020205020404"/>
                <a:ea typeface="FreeMono" panose="020F0409020205020404"/>
                <a:sym typeface="+mn-ea"/>
              </a:rPr>
              <a:t>ciphertext, err := encrypt(text, key)</a:t>
            </a:r>
            <a:r>
              <a:rPr lang="" altLang="en-US" sz="1200" b="1" spc="-1">
                <a:solidFill>
                  <a:schemeClr val="accent2"/>
                </a:solidFill>
                <a:latin typeface="FreeMono" panose="020F0409020205020404"/>
                <a:ea typeface="FreeMono" panose="020F0409020205020404"/>
                <a:sym typeface="+mn-ea"/>
              </a:rPr>
              <a:t>// we need to impliment these function</a:t>
            </a:r>
            <a:r>
              <a:rPr lang="" altLang="en-US" sz="1200" spc="-1">
                <a:solidFill>
                  <a:srgbClr val="FFFFFF"/>
                </a:solidFill>
                <a:latin typeface="FreeMono" panose="020F0409020205020404"/>
                <a:ea typeface="FreeMono" panose="020F0409020205020404"/>
                <a:sym typeface="+mn-ea"/>
              </a:rPr>
              <a:t> </a:t>
            </a:r>
            <a:endParaRPr lang="" altLang="en-US" sz="1200" spc="-1">
              <a:solidFill>
                <a:srgbClr val="FFFFFF"/>
              </a:solidFill>
              <a:latin typeface="FreeMono" panose="020F0409020205020404"/>
              <a:ea typeface="FreeMono" panose="020F0409020205020404"/>
              <a:sym typeface="+mn-ea"/>
            </a:endParaRPr>
          </a:p>
          <a:p>
            <a:pPr marL="184150" lvl="0" indent="-171450">
              <a:lnSpc>
                <a:spcPct val="100000"/>
              </a:lnSpc>
              <a:spcBef>
                <a:spcPts val="100"/>
              </a:spcBef>
              <a:buFont typeface="Arial" panose="02080604020202020204" pitchFamily="34" charset="0"/>
              <a:buChar char="•"/>
            </a:pPr>
            <a:r>
              <a:rPr lang="" altLang="en-US" sz="1200" b="1" spc="-1">
                <a:solidFill>
                  <a:srgbClr val="FFFFFF"/>
                </a:solidFill>
                <a:latin typeface="FreeMono" panose="020F0409020205020404"/>
                <a:ea typeface="FreeMono" panose="020F0409020205020404"/>
                <a:sym typeface="+mn-ea"/>
              </a:rPr>
              <a:t>Decrypt text using decrypt function:</a:t>
            </a:r>
            <a:endParaRPr lang="" altLang="en-US" sz="1200" b="1" spc="-1">
              <a:solidFill>
                <a:srgbClr val="FFFFFF"/>
              </a:solidFill>
              <a:latin typeface="FreeMono" panose="020F0409020205020404"/>
              <a:ea typeface="FreeMono" panose="020F0409020205020404"/>
              <a:sym typeface="+mn-ea"/>
            </a:endParaRPr>
          </a:p>
          <a:p>
            <a:pPr marL="641350" lvl="1" indent="-171450">
              <a:lnSpc>
                <a:spcPct val="100000"/>
              </a:lnSpc>
              <a:spcBef>
                <a:spcPts val="100"/>
              </a:spcBef>
              <a:buFont typeface="Wingdings" charset="0"/>
              <a:buChar char=""/>
            </a:pPr>
            <a:r>
              <a:rPr lang="" altLang="en-US" sz="1200" spc="-1">
                <a:solidFill>
                  <a:srgbClr val="FFFFFF"/>
                </a:solidFill>
                <a:latin typeface="FreeMono" panose="020F0409020205020404"/>
                <a:ea typeface="FreeMono" panose="020F0409020205020404"/>
                <a:sym typeface="+mn-ea"/>
              </a:rPr>
              <a:t>plaintext, err := decrypt(ciphertext, key)</a:t>
            </a:r>
            <a:r>
              <a:rPr lang="en-US" altLang="en-US" sz="1200" b="1" spc="-1">
                <a:solidFill>
                  <a:schemeClr val="accent2"/>
                </a:solidFill>
                <a:latin typeface="FreeMono" panose="020F0409020205020404"/>
                <a:ea typeface="FreeMono" panose="020F0409020205020404"/>
                <a:sym typeface="+mn-ea"/>
              </a:rPr>
              <a:t>// we need to impliment these function</a:t>
            </a:r>
            <a:endParaRPr lang="en-US" altLang="en-US" sz="1200" b="1" spc="-1">
              <a:solidFill>
                <a:schemeClr val="accent2"/>
              </a:solidFill>
              <a:latin typeface="FreeMono" panose="020F0409020205020404"/>
              <a:ea typeface="FreeMono" panose="020F0409020205020404"/>
              <a:sym typeface="+mn-ea"/>
            </a:endParaRPr>
          </a:p>
          <a:p>
            <a:pPr marL="241300" lvl="0" indent="-228600">
              <a:lnSpc>
                <a:spcPct val="100000"/>
              </a:lnSpc>
              <a:spcBef>
                <a:spcPts val="100"/>
              </a:spcBef>
              <a:buFont typeface="Arial" panose="02080604020202020204" pitchFamily="34" charset="0"/>
              <a:buChar char="•"/>
            </a:pPr>
            <a:r>
              <a:rPr lang="" altLang="en-US" sz="1200" b="1" spc="-1">
                <a:solidFill>
                  <a:schemeClr val="bg1"/>
                </a:solidFill>
                <a:latin typeface="FreeMono" panose="020F0409020205020404"/>
                <a:ea typeface="FreeMono" panose="020F0409020205020404"/>
                <a:sym typeface="+mn-ea"/>
              </a:rPr>
              <a:t>Use algorithm to impliment encrypt and decrypt:</a:t>
            </a:r>
            <a:endParaRPr lang="" altLang="en-US" sz="1200" b="1" spc="-1">
              <a:solidFill>
                <a:schemeClr val="bg1"/>
              </a:solidFill>
              <a:latin typeface="FreeMono" panose="020F0409020205020404"/>
              <a:ea typeface="FreeMono" panose="020F0409020205020404"/>
              <a:sym typeface="+mn-ea"/>
            </a:endParaRPr>
          </a:p>
          <a:p>
            <a:pPr marL="641350" lvl="1" indent="-171450">
              <a:lnSpc>
                <a:spcPct val="100000"/>
              </a:lnSpc>
              <a:spcBef>
                <a:spcPts val="100"/>
              </a:spcBef>
              <a:buFont typeface="Wingdings" charset="0"/>
              <a:buChar char=""/>
            </a:pPr>
            <a:r>
              <a:rPr lang="" altLang="en-US" sz="1200" spc="-1">
                <a:solidFill>
                  <a:schemeClr val="bg1"/>
                </a:solidFill>
                <a:latin typeface="FreeMono" panose="020F0409020205020404"/>
                <a:ea typeface="FreeMono" panose="020F0409020205020404"/>
                <a:sym typeface="+mn-ea"/>
              </a:rPr>
              <a:t>AES for symetric encryption : import “</a:t>
            </a:r>
            <a:r>
              <a:rPr lang="en-US" altLang="en-US" sz="1200" spc="-1">
                <a:solidFill>
                  <a:schemeClr val="bg1"/>
                </a:solidFill>
                <a:latin typeface="FreeMono" panose="020F0409020205020404"/>
                <a:ea typeface="FreeMono" panose="020F0409020205020404"/>
                <a:sym typeface="+mn-ea"/>
              </a:rPr>
              <a:t>crypto/a</a:t>
            </a:r>
            <a:r>
              <a:rPr lang="" altLang="en-US" sz="1200" spc="-1">
                <a:solidFill>
                  <a:schemeClr val="bg1"/>
                </a:solidFill>
                <a:latin typeface="FreeMono" panose="020F0409020205020404"/>
                <a:ea typeface="FreeMono" panose="020F0409020205020404"/>
                <a:sym typeface="+mn-ea"/>
              </a:rPr>
              <a:t>es”</a:t>
            </a:r>
            <a:endParaRPr lang="" altLang="en-US" sz="1200" spc="-1">
              <a:solidFill>
                <a:schemeClr val="bg1"/>
              </a:solidFill>
              <a:latin typeface="FreeMono" panose="020F0409020205020404"/>
              <a:ea typeface="FreeMono" panose="020F0409020205020404"/>
              <a:sym typeface="+mn-ea"/>
            </a:endParaRPr>
          </a:p>
          <a:p>
            <a:pPr marL="641350" lvl="1" indent="-171450">
              <a:lnSpc>
                <a:spcPct val="100000"/>
              </a:lnSpc>
              <a:spcBef>
                <a:spcPts val="100"/>
              </a:spcBef>
              <a:buFont typeface="Wingdings" charset="0"/>
              <a:buChar char=""/>
            </a:pPr>
            <a:r>
              <a:rPr lang="" altLang="en-US" sz="1200" spc="-1">
                <a:solidFill>
                  <a:schemeClr val="bg1"/>
                </a:solidFill>
                <a:latin typeface="FreeMono" panose="020F0409020205020404"/>
                <a:ea typeface="FreeMono" panose="020F0409020205020404"/>
                <a:sym typeface="+mn-ea"/>
              </a:rPr>
              <a:t>RSA for asymetric </a:t>
            </a:r>
            <a:r>
              <a:rPr lang="en-US" altLang="en-US" sz="1200" spc="-1">
                <a:solidFill>
                  <a:schemeClr val="bg1"/>
                </a:solidFill>
                <a:latin typeface="FreeMono" panose="020F0409020205020404"/>
                <a:ea typeface="FreeMono" panose="020F0409020205020404"/>
                <a:sym typeface="+mn-ea"/>
              </a:rPr>
              <a:t>encryption </a:t>
            </a:r>
            <a:r>
              <a:rPr lang="" altLang="en-US" sz="1200" spc="-1">
                <a:solidFill>
                  <a:schemeClr val="bg1"/>
                </a:solidFill>
                <a:latin typeface="FreeMono" panose="020F0409020205020404"/>
                <a:ea typeface="FreeMono" panose="020F0409020205020404"/>
                <a:sym typeface="+mn-ea"/>
              </a:rPr>
              <a:t>: import "crypto/rsa"</a:t>
            </a:r>
            <a:endParaRPr lang="" altLang="en-US" sz="1200" spc="-1">
              <a:solidFill>
                <a:schemeClr val="bg1"/>
              </a:solidFill>
              <a:latin typeface="FreeMono" panose="020F0409020205020404"/>
              <a:ea typeface="FreeMono" panose="020F0409020205020404"/>
              <a:sym typeface="+mn-ea"/>
            </a:endParaRPr>
          </a:p>
          <a:p>
            <a:pPr marL="641350" lvl="1" indent="-171450">
              <a:lnSpc>
                <a:spcPct val="100000"/>
              </a:lnSpc>
              <a:spcBef>
                <a:spcPts val="100"/>
              </a:spcBef>
              <a:buFont typeface="Wingdings" charset="0"/>
              <a:buChar char=""/>
            </a:pPr>
            <a:endParaRPr lang="" altLang="en-US" sz="1200" b="1" spc="-1">
              <a:solidFill>
                <a:schemeClr val="bg1"/>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Encrypt </a:t>
            </a:r>
            <a:r>
              <a:rPr lang="en-US" altLang="en-US" b="1" spc="-1">
                <a:solidFill>
                  <a:srgbClr val="FFFFFF"/>
                </a:solidFill>
                <a:latin typeface="FreeMono" panose="020F0409020205020404"/>
                <a:ea typeface="FreeMono" panose="020F0409020205020404"/>
                <a:sym typeface="+mn-ea"/>
              </a:rPr>
              <a:t>: GO </a:t>
            </a:r>
            <a:r>
              <a:rPr lang="" altLang="en-US" b="1" spc="-1">
                <a:solidFill>
                  <a:srgbClr val="FFFFFF"/>
                </a:solidFill>
                <a:latin typeface="FreeMono" panose="020F0409020205020404"/>
                <a:ea typeface="FreeMono" panose="020F0409020205020404"/>
                <a:sym typeface="+mn-ea"/>
              </a:rPr>
              <a:t>AES</a:t>
            </a:r>
            <a:endParaRPr lang="" alt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125"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indent="0">
              <a:lnSpc>
                <a:spcPct val="100000"/>
              </a:lnSpc>
              <a:spcBef>
                <a:spcPts val="100"/>
              </a:spcBef>
              <a:buFont typeface="Arial" panose="02080604020202020204" pitchFamily="34" charset="0"/>
              <a:buNone/>
            </a:pPr>
            <a:endParaRPr lang="en-US" altLang="en-US" sz="1200" spc="-1">
              <a:solidFill>
                <a:srgbClr val="FFFFFF"/>
              </a:solidFill>
              <a:latin typeface="FreeMono" panose="020F0409020205020404"/>
              <a:ea typeface="FreeMono" panose="020F0409020205020404"/>
              <a:sym typeface="+mn-ea"/>
            </a:endParaRPr>
          </a:p>
        </p:txBody>
      </p:sp>
      <p:sp>
        <p:nvSpPr>
          <p:cNvPr id="2" name="Rounded Rectangle 1"/>
          <p:cNvSpPr/>
          <p:nvPr/>
        </p:nvSpPr>
        <p:spPr>
          <a:xfrm>
            <a:off x="576580" y="911860"/>
            <a:ext cx="7781925" cy="4027170"/>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760730" y="1392555"/>
            <a:ext cx="7277735" cy="3399790"/>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func encrypt(plaintext []byte, key []byte) ([]byte, error)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 err := aes.NewCipher(key)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 altLang="en-US" sz="1000" b="1" spc="-1">
                <a:solidFill>
                  <a:srgbClr val="00B050"/>
                </a:solidFill>
                <a:latin typeface="FreeMono" panose="020F0409020205020404"/>
                <a:ea typeface="FreeMono" panose="020F0409020205020404"/>
                <a:sym typeface="+mn-ea"/>
              </a:rPr>
              <a:t>/*NewCipher creates and returns a new cipher.Block. The key argument should be the AES key, either 16, 24, or 32 bytes to select AES-128, AES-192, or AES-256.*/</a:t>
            </a:r>
            <a:endParaRPr lang="" alt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if err != nil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return nil, 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gcm, err := cipher.NewGCM(c)</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if err != nil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return nil, 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nonce := make([]byte, gcm.NonceSize())</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if _, err = io.ReadFull(rand.Reader, nonce); err != nil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return nil, 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return gcm.Seal(nonce, nonce, plaintext, nil), nil</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a:t>
            </a:r>
            <a:endParaRPr 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Encrypt </a:t>
            </a:r>
            <a:r>
              <a:rPr lang="en-US" altLang="en-US" b="1" spc="-1">
                <a:solidFill>
                  <a:srgbClr val="FFFFFF"/>
                </a:solidFill>
                <a:latin typeface="FreeMono" panose="020F0409020205020404"/>
                <a:ea typeface="FreeMono" panose="020F0409020205020404"/>
                <a:sym typeface="+mn-ea"/>
              </a:rPr>
              <a:t>: GO AES</a:t>
            </a:r>
            <a:endParaRPr lang="en-US" alt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125"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indent="0">
              <a:lnSpc>
                <a:spcPct val="100000"/>
              </a:lnSpc>
              <a:spcBef>
                <a:spcPts val="100"/>
              </a:spcBef>
              <a:buFont typeface="Arial" panose="02080604020202020204" pitchFamily="34" charset="0"/>
              <a:buNone/>
            </a:pPr>
            <a:endParaRPr lang="en-US" altLang="en-US" sz="1200" spc="-1">
              <a:solidFill>
                <a:srgbClr val="FFFFFF"/>
              </a:solidFill>
              <a:latin typeface="FreeMono" panose="020F0409020205020404"/>
              <a:ea typeface="FreeMono" panose="020F0409020205020404"/>
              <a:sym typeface="+mn-ea"/>
            </a:endParaRPr>
          </a:p>
        </p:txBody>
      </p:sp>
      <p:sp>
        <p:nvSpPr>
          <p:cNvPr id="2" name="Rounded Rectangle 1"/>
          <p:cNvSpPr/>
          <p:nvPr/>
        </p:nvSpPr>
        <p:spPr>
          <a:xfrm>
            <a:off x="576580" y="1257300"/>
            <a:ext cx="7781925" cy="333692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760730" y="1392555"/>
            <a:ext cx="7277735" cy="3246120"/>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func decrypt(ciphertext []byte, key []byte) ([]byte, error)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 err := aes.NewCipher(key)</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if err != nil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return nil, 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gcm, err := cipher.NewGCM(c)</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if err != nil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return nil, 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nonceSize := gcm.NonceSize()</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if len(ciphertext) &lt; nonceSize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return nil, errors.New("ciphertext too short")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nonce, ciphertext := ciphertext[:nonceSize], ciphertext[nonceSize:]</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return gcm.Open(nil, nonce, ciphertext, nil)</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a:t>
            </a:r>
            <a:endParaRPr 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Encrypt </a:t>
            </a:r>
            <a:r>
              <a:rPr lang="en-US" altLang="en-US" b="1" spc="-1">
                <a:solidFill>
                  <a:srgbClr val="FFFFFF"/>
                </a:solidFill>
                <a:latin typeface="FreeMono" panose="020F0409020205020404"/>
                <a:ea typeface="FreeMono" panose="020F0409020205020404"/>
                <a:sym typeface="+mn-ea"/>
              </a:rPr>
              <a:t>: GO </a:t>
            </a:r>
            <a:r>
              <a:rPr lang="" altLang="en-US" b="1" spc="-1">
                <a:solidFill>
                  <a:srgbClr val="FFFFFF"/>
                </a:solidFill>
                <a:latin typeface="FreeMono" panose="020F0409020205020404"/>
                <a:ea typeface="FreeMono" panose="020F0409020205020404"/>
                <a:sym typeface="+mn-ea"/>
              </a:rPr>
              <a:t>RSA</a:t>
            </a:r>
            <a:endParaRPr lang="" alt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125"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indent="0">
              <a:lnSpc>
                <a:spcPct val="100000"/>
              </a:lnSpc>
              <a:spcBef>
                <a:spcPts val="100"/>
              </a:spcBef>
              <a:buFont typeface="Arial" panose="02080604020202020204" pitchFamily="34" charset="0"/>
              <a:buNone/>
            </a:pPr>
            <a:endParaRPr lang="en-US" altLang="en-US" sz="1200" spc="-1">
              <a:solidFill>
                <a:srgbClr val="FFFFFF"/>
              </a:solidFill>
              <a:latin typeface="FreeMono" panose="020F0409020205020404"/>
              <a:ea typeface="FreeMono" panose="020F0409020205020404"/>
              <a:sym typeface="+mn-ea"/>
            </a:endParaRPr>
          </a:p>
        </p:txBody>
      </p:sp>
      <p:sp>
        <p:nvSpPr>
          <p:cNvPr id="2" name="Rounded Rectangle 1"/>
          <p:cNvSpPr/>
          <p:nvPr/>
        </p:nvSpPr>
        <p:spPr>
          <a:xfrm>
            <a:off x="417830" y="1463040"/>
            <a:ext cx="7781925" cy="333692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Redirects</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spc="-1">
                <a:solidFill>
                  <a:srgbClr val="FFFFFF"/>
                </a:solidFill>
                <a:latin typeface="FreeMono" panose="020F0409020205020404"/>
                <a:ea typeface="FreeMono" panose="020F0409020205020404"/>
              </a:rPr>
              <a:t>Redirect replies to the request with a redirect to url, which may be a path relative to the request path.</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rPr>
              <a:t>The provided code should be in the </a:t>
            </a:r>
            <a:r>
              <a:rPr lang="en-US" sz="1200" b="1" spc="-1">
                <a:solidFill>
                  <a:srgbClr val="FFFFFF"/>
                </a:solidFill>
                <a:latin typeface="FreeMono" panose="020F0409020205020404"/>
                <a:ea typeface="FreeMono" panose="020F0409020205020404"/>
              </a:rPr>
              <a:t>3xx </a:t>
            </a:r>
            <a:r>
              <a:rPr lang="en-US" sz="1200" spc="-1">
                <a:solidFill>
                  <a:srgbClr val="FFFFFF"/>
                </a:solidFill>
                <a:latin typeface="FreeMono" panose="020F0409020205020404"/>
                <a:ea typeface="FreeMono" panose="020F0409020205020404"/>
              </a:rPr>
              <a:t>range and is usually StatusMovedPermanently, StatusFound or StatusSeeOther.</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rPr>
              <a:t>If the Content-Type header has not been set, Redirect sets it to "text/html; charset=utf-8" and writes a small HTML body. Setting the Content-Type header to any value, including nil, disables that behavior.</a:t>
            </a:r>
            <a:endParaRPr lang="en-US" sz="1200" spc="-1">
              <a:solidFill>
                <a:srgbClr val="FFFFFF"/>
              </a:solidFill>
              <a:latin typeface="FreeMono" panose="020F0409020205020404"/>
              <a:ea typeface="FreeMono" panose="020F0409020205020404"/>
            </a:endParaRPr>
          </a:p>
        </p:txBody>
      </p:sp>
      <p:sp>
        <p:nvSpPr>
          <p:cNvPr id="2" name="Rounded Rectangle 1"/>
          <p:cNvSpPr/>
          <p:nvPr/>
        </p:nvSpPr>
        <p:spPr>
          <a:xfrm>
            <a:off x="570230" y="3115945"/>
            <a:ext cx="7842885" cy="750570"/>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bg1">
                  <a:lumMod val="95000"/>
                </a:schemeClr>
              </a:solidFill>
            </a:endParaRPr>
          </a:p>
        </p:txBody>
      </p:sp>
      <p:sp>
        <p:nvSpPr>
          <p:cNvPr id="4" name="Text Box 3"/>
          <p:cNvSpPr txBox="1"/>
          <p:nvPr/>
        </p:nvSpPr>
        <p:spPr>
          <a:xfrm>
            <a:off x="852805" y="3368675"/>
            <a:ext cx="7277735" cy="245110"/>
          </a:xfrm>
          <a:prstGeom prst="rect">
            <a:avLst/>
          </a:prstGeom>
          <a:noFill/>
        </p:spPr>
        <p:txBody>
          <a:bodyPr wrap="square" rtlCol="0">
            <a:spAutoFit/>
          </a:bodyPr>
          <a:p>
            <a:pPr marL="12700">
              <a:lnSpc>
                <a:spcPct val="100000"/>
              </a:lnSpc>
              <a:spcBef>
                <a:spcPts val="100"/>
              </a:spcBef>
            </a:pPr>
            <a:r>
              <a:rPr lang="en-US" sz="1000" b="1" spc="-1">
                <a:solidFill>
                  <a:srgbClr val="FFFFFF"/>
                </a:solidFill>
                <a:latin typeface="FreeMono" panose="020F0409020205020404"/>
                <a:ea typeface="FreeMono" panose="020F0409020205020404"/>
                <a:sym typeface="+mn-ea"/>
              </a:rPr>
              <a:t>func Redirect(w ResponseWriter, r *Request, url string, code int)</a:t>
            </a:r>
            <a:endParaRPr lang="en-US" sz="1000" b="1"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Cookies</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 altLang="en-US" sz="1200" b="1" strike="noStrike" spc="-1">
                <a:solidFill>
                  <a:srgbClr val="FFFFFF"/>
                </a:solidFill>
                <a:latin typeface="FreeMono" panose="020F0409020205020404"/>
                <a:ea typeface="FreeMono" panose="020F0409020205020404"/>
              </a:rPr>
              <a:t>Set A cookies:</a:t>
            </a:r>
            <a:endParaRPr lang=""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 altLang="en-US" sz="1200" strike="noStrike" spc="-1">
                <a:solidFill>
                  <a:srgbClr val="FFFFFF"/>
                </a:solidFill>
                <a:latin typeface="FreeMono" panose="020F0409020205020404"/>
                <a:ea typeface="FreeMono" panose="020F0409020205020404"/>
              </a:rPr>
              <a:t>Go uses the SetCookie function in the net/http package to set cookies:</a:t>
            </a:r>
            <a:endParaRPr lang=""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 altLang="en-US" sz="1200" b="1" strike="noStrike" spc="-1">
                <a:solidFill>
                  <a:srgbClr val="FFFFFF"/>
                </a:solidFill>
                <a:latin typeface="FreeMono" panose="020F0409020205020404"/>
                <a:ea typeface="FreeMono" panose="020F0409020205020404"/>
              </a:rPr>
              <a:t> http.SetCookie(w ResponseWriter, cookie *Cookie)</a:t>
            </a:r>
            <a:endParaRPr lang="" altLang="en-US" sz="1200" b="1" strike="noStrike" spc="-1">
              <a:solidFill>
                <a:srgbClr val="FFFFFF"/>
              </a:solidFill>
              <a:latin typeface="FreeMono" panose="020F0409020205020404"/>
              <a:ea typeface="FreeMono" panose="020F0409020205020404"/>
            </a:endParaRPr>
          </a:p>
          <a:p>
            <a:pPr marL="12700">
              <a:lnSpc>
                <a:spcPct val="100000"/>
              </a:lnSpc>
              <a:spcBef>
                <a:spcPts val="100"/>
              </a:spcBef>
            </a:pPr>
            <a:r>
              <a:rPr lang="" altLang="en-US" sz="1200" b="1" strike="noStrike" spc="-1">
                <a:solidFill>
                  <a:srgbClr val="FFFFFF"/>
                </a:solidFill>
                <a:latin typeface="FreeMono" panose="020F0409020205020404"/>
                <a:ea typeface="FreeMono" panose="020F0409020205020404"/>
              </a:rPr>
              <a:t>w </a:t>
            </a:r>
            <a:r>
              <a:rPr lang="" altLang="en-US" sz="1200" strike="noStrike" spc="-1">
                <a:solidFill>
                  <a:srgbClr val="FFFFFF"/>
                </a:solidFill>
                <a:latin typeface="FreeMono" panose="020F0409020205020404"/>
                <a:ea typeface="FreeMono" panose="020F0409020205020404"/>
              </a:rPr>
              <a:t>is the response of the request and cookie is a struct. Let's see what it looks like:</a:t>
            </a:r>
            <a:endParaRPr lang="" altLang="en-US" sz="1200" strike="noStrike" spc="-1">
              <a:solidFill>
                <a:srgbClr val="FFFFFF"/>
              </a:solidFill>
              <a:latin typeface="FreeMono" panose="020F0409020205020404"/>
              <a:ea typeface="FreeMono" panose="020F0409020205020404"/>
            </a:endParaRPr>
          </a:p>
        </p:txBody>
      </p:sp>
      <p:sp>
        <p:nvSpPr>
          <p:cNvPr id="2" name="Rounded Rectangle 1"/>
          <p:cNvSpPr/>
          <p:nvPr/>
        </p:nvSpPr>
        <p:spPr>
          <a:xfrm>
            <a:off x="508635" y="1950720"/>
            <a:ext cx="7781925" cy="3034030"/>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32180" y="2026285"/>
            <a:ext cx="7277735" cy="2912745"/>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type Cookie struct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Name       string</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Value      string</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Path       string  // optional</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Domain     string  // optional</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Expires    time.Time  // optional</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RawExpires string  // for reading cookies only</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469900" lvl="1">
              <a:lnSpc>
                <a:spcPct val="100000"/>
              </a:lnSpc>
              <a:spcBef>
                <a:spcPts val="100"/>
              </a:spcBef>
            </a:pPr>
            <a:r>
              <a:rPr lang="en-US" sz="1000" spc="-1">
                <a:solidFill>
                  <a:srgbClr val="FFFFFF"/>
                </a:solidFill>
                <a:latin typeface="FreeMono" panose="020F0409020205020404"/>
                <a:ea typeface="FreeMono" panose="020F0409020205020404"/>
                <a:sym typeface="+mn-ea"/>
              </a:rPr>
              <a:t>    </a:t>
            </a:r>
            <a:r>
              <a:rPr lang="en-US" sz="1000" b="1" spc="-1">
                <a:solidFill>
                  <a:srgbClr val="0070C0"/>
                </a:solidFill>
                <a:latin typeface="FreeMono" panose="020F0409020205020404"/>
                <a:ea typeface="FreeMono" panose="020F0409020205020404"/>
                <a:sym typeface="+mn-ea"/>
              </a:rPr>
              <a:t>// MaxAge=0 means no 'Max-Age' attribute specified.</a:t>
            </a:r>
            <a:endParaRPr lang="en-US" sz="1000" b="1" spc="-1">
              <a:solidFill>
                <a:srgbClr val="0070C0"/>
              </a:solidFill>
              <a:latin typeface="FreeMono" panose="020F0409020205020404"/>
              <a:ea typeface="FreeMono" panose="020F0409020205020404"/>
              <a:sym typeface="+mn-ea"/>
            </a:endParaRPr>
          </a:p>
          <a:p>
            <a:pPr marL="469900" lvl="1">
              <a:lnSpc>
                <a:spcPct val="100000"/>
              </a:lnSpc>
              <a:spcBef>
                <a:spcPts val="100"/>
              </a:spcBef>
            </a:pPr>
            <a:r>
              <a:rPr lang="en-US" sz="1000" b="1" spc="-1">
                <a:solidFill>
                  <a:srgbClr val="0070C0"/>
                </a:solidFill>
                <a:latin typeface="FreeMono" panose="020F0409020205020404"/>
                <a:ea typeface="FreeMono" panose="020F0409020205020404"/>
                <a:sym typeface="+mn-ea"/>
              </a:rPr>
              <a:t>    // MaxAge&lt;0 means delete cookie now, equivalently 'Max-Age: 0'</a:t>
            </a:r>
            <a:endParaRPr lang="en-US" sz="1000" b="1" spc="-1">
              <a:solidFill>
                <a:srgbClr val="0070C0"/>
              </a:solidFill>
              <a:latin typeface="FreeMono" panose="020F0409020205020404"/>
              <a:ea typeface="FreeMono" panose="020F0409020205020404"/>
              <a:sym typeface="+mn-ea"/>
            </a:endParaRPr>
          </a:p>
          <a:p>
            <a:pPr marL="469900" lvl="1">
              <a:lnSpc>
                <a:spcPct val="100000"/>
              </a:lnSpc>
              <a:spcBef>
                <a:spcPts val="100"/>
              </a:spcBef>
            </a:pPr>
            <a:r>
              <a:rPr lang="en-US" sz="1000" b="1" spc="-1">
                <a:solidFill>
                  <a:srgbClr val="0070C0"/>
                </a:solidFill>
                <a:latin typeface="FreeMono" panose="020F0409020205020404"/>
                <a:ea typeface="FreeMono" panose="020F0409020205020404"/>
                <a:sym typeface="+mn-ea"/>
              </a:rPr>
              <a:t>    // MaxAge&gt;0 means Max-Age attribute present and given in seconds</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MaxAge   int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Secure   bool</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HttpOnly bool</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Raw      string</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Unparsed []string // Raw text of unparsed attribute-value pairs</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t>
            </a:r>
            <a:endParaRPr 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384840" y="503640"/>
            <a:ext cx="4874400" cy="5382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
                <a:solidFill>
                  <a:srgbClr val="FFFFFF"/>
                </a:solidFill>
                <a:latin typeface="FreeMono" panose="020F0409020205020404"/>
                <a:ea typeface="FreeMono" panose="020F0409020205020404"/>
              </a:rPr>
              <a:t>Try it Option Online</a:t>
            </a:r>
            <a:endParaRPr lang="en-US" sz="2800" b="0" strike="noStrike" spc="-1">
              <a:latin typeface="Arial"/>
            </a:endParaRPr>
          </a:p>
        </p:txBody>
      </p:sp>
      <p:sp>
        <p:nvSpPr>
          <p:cNvPr id="211" name="CustomShape 2"/>
          <p:cNvSpPr/>
          <p:nvPr/>
        </p:nvSpPr>
        <p:spPr>
          <a:xfrm>
            <a:off x="474840" y="1216800"/>
            <a:ext cx="7751520" cy="19450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065">
              <a:lnSpc>
                <a:spcPct val="100000"/>
              </a:lnSpc>
              <a:spcBef>
                <a:spcPts val="100"/>
              </a:spcBef>
            </a:pPr>
            <a:r>
              <a:rPr lang="en-US" sz="1800" b="0" strike="noStrike" spc="-1">
                <a:solidFill>
                  <a:srgbClr val="FFFFFF"/>
                </a:solidFill>
                <a:latin typeface="FreeMono" panose="020F0409020205020404"/>
                <a:ea typeface="FreeMono" panose="020F0409020205020404"/>
              </a:rPr>
              <a:t>The quickest way to get started with Go is to navigate to </a:t>
            </a:r>
            <a:r>
              <a:rPr lang="en-US" sz="1800" b="1" strike="noStrike" spc="-1">
                <a:solidFill>
                  <a:srgbClr val="FFFFFF"/>
                </a:solidFill>
                <a:latin typeface="FreeMono" panose="020F0409020205020404"/>
                <a:ea typeface="FreeMono" panose="020F0409020205020404"/>
              </a:rPr>
              <a:t>play.golang.org</a:t>
            </a:r>
            <a:r>
              <a:rPr lang="en-US" sz="1800" b="0" strike="noStrike" spc="-1">
                <a:solidFill>
                  <a:srgbClr val="FFFFFF"/>
                </a:solidFill>
                <a:latin typeface="FreeMono" panose="020F0409020205020404"/>
                <a:ea typeface="FreeMono" panose="020F0409020205020404"/>
              </a:rPr>
              <a:t>. At the Go Playground (figure 1.2) you can edit, run, and experiment with Go without needing to install anything. When you click the Run button, the playground will compile and execute your code on Google servers and display the result.</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Cookies</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0490" y="70882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1200" b="1" strike="noStrike" spc="-1">
                <a:solidFill>
                  <a:srgbClr val="FFFFFF"/>
                </a:solidFill>
                <a:latin typeface="FreeMono" panose="020F0409020205020404"/>
                <a:ea typeface="FreeMono" panose="020F0409020205020404"/>
              </a:rPr>
              <a:t>Set A cookies:</a:t>
            </a: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strike="noStrike" spc="-1">
                <a:solidFill>
                  <a:srgbClr val="FFFFFF"/>
                </a:solidFill>
                <a:latin typeface="FreeMono" panose="020F0409020205020404"/>
                <a:ea typeface="FreeMono" panose="020F0409020205020404"/>
              </a:rPr>
              <a:t>Here is an example of setting a cookie:</a:t>
            </a:r>
            <a:endParaRPr lang="en-US" altLang="en-US" sz="1200" strike="noStrike" spc="-1">
              <a:solidFill>
                <a:srgbClr val="FFFFFF"/>
              </a:solidFill>
              <a:latin typeface="FreeMono" panose="020F0409020205020404"/>
              <a:ea typeface="FreeMono" panose="020F0409020205020404"/>
            </a:endParaRPr>
          </a:p>
        </p:txBody>
      </p:sp>
      <p:sp>
        <p:nvSpPr>
          <p:cNvPr id="2" name="Rounded Rectangle 1"/>
          <p:cNvSpPr/>
          <p:nvPr/>
        </p:nvSpPr>
        <p:spPr>
          <a:xfrm>
            <a:off x="508635" y="1950720"/>
            <a:ext cx="7781925" cy="78803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32180" y="2026285"/>
            <a:ext cx="7277735" cy="578485"/>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expiration := time.Now().Add(365 * 24 * time.Hour)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cookie := http.Cookie{Name: "username", Value: "astaxie", Expires: expiration}</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http.SetCookie(w, &amp;cookie)</a:t>
            </a:r>
            <a:endParaRPr 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Cookies</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125" y="70882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1200" b="1" strike="noStrike" spc="-1">
                <a:solidFill>
                  <a:srgbClr val="FFFFFF"/>
                </a:solidFill>
                <a:latin typeface="FreeMono" panose="020F0409020205020404"/>
                <a:ea typeface="FreeMono" panose="020F0409020205020404"/>
              </a:rPr>
              <a:t>Fetch cookies in Go:</a:t>
            </a: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strike="noStrike" spc="-1">
                <a:solidFill>
                  <a:srgbClr val="FFFFFF"/>
                </a:solidFill>
                <a:latin typeface="FreeMono" panose="020F0409020205020404"/>
                <a:ea typeface="FreeMono" panose="020F0409020205020404"/>
              </a:rPr>
              <a:t>The above example shows how to set a cookie. Now let's see how to get a cookie that has been set:</a:t>
            </a: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strike="noStrike" spc="-1">
                <a:solidFill>
                  <a:srgbClr val="FFFFFF"/>
                </a:solidFill>
                <a:latin typeface="FreeMono" panose="020F0409020205020404"/>
                <a:ea typeface="FreeMono" panose="020F0409020205020404"/>
              </a:rPr>
              <a:t>Here is another way to get a cookie:</a:t>
            </a: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p:txBody>
      </p:sp>
      <p:sp>
        <p:nvSpPr>
          <p:cNvPr id="2" name="Rounded Rectangle 1"/>
          <p:cNvSpPr/>
          <p:nvPr/>
        </p:nvSpPr>
        <p:spPr>
          <a:xfrm>
            <a:off x="591820" y="1700530"/>
            <a:ext cx="7781925" cy="78803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84885" y="1888490"/>
            <a:ext cx="7277735" cy="411480"/>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cookie, _ := r.Cookie("username")</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fmt.Fprint(w, cookie)</a:t>
            </a:r>
            <a:endParaRPr lang="en-US" sz="1000" spc="-1">
              <a:solidFill>
                <a:srgbClr val="FFFFFF"/>
              </a:solidFill>
              <a:latin typeface="FreeMono" panose="020F0409020205020404"/>
              <a:ea typeface="FreeMono" panose="020F0409020205020404"/>
              <a:sym typeface="+mn-ea"/>
            </a:endParaRPr>
          </a:p>
        </p:txBody>
      </p:sp>
      <p:sp>
        <p:nvSpPr>
          <p:cNvPr id="4" name="Rounded Rectangle 3"/>
          <p:cNvSpPr/>
          <p:nvPr/>
        </p:nvSpPr>
        <p:spPr>
          <a:xfrm>
            <a:off x="591820" y="3261995"/>
            <a:ext cx="7781925" cy="78803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843915" y="3366770"/>
            <a:ext cx="7277735" cy="578485"/>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for _, cookie := range r.Cookies()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fmt.Fprint(w, cookie.Name)</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t>
            </a:r>
            <a:endParaRPr 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Sessions Overview</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1450">
              <a:lnSpc>
                <a:spcPct val="100000"/>
              </a:lnSpc>
              <a:spcBef>
                <a:spcPts val="100"/>
              </a:spcBef>
              <a:buFont typeface="Arial" panose="02080604020202020204" pitchFamily="34" charset="0"/>
              <a:buChar char="•"/>
            </a:pPr>
            <a:r>
              <a:rPr lang="en-US" sz="1200" b="1" spc="-1">
                <a:solidFill>
                  <a:srgbClr val="FFFFFF"/>
                </a:solidFill>
                <a:latin typeface="FreeMono" panose="020F0409020205020404"/>
                <a:ea typeface="FreeMono" panose="020F0409020205020404"/>
              </a:rPr>
              <a:t>Creating sessions</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rPr>
              <a:t>The basic principle behind sessions is that a server maintains information for every single client, and clients rely on unique session id's to access this information. When users visit the web application, the server will create a new session with the following three steps, as needed:</a:t>
            </a:r>
            <a:endParaRPr lang="en-US" sz="1200" spc="-1">
              <a:solidFill>
                <a:srgbClr val="FFFFFF"/>
              </a:solidFill>
              <a:latin typeface="FreeMono" panose="020F0409020205020404"/>
              <a:ea typeface="FreeMono" panose="020F0409020205020404"/>
            </a:endParaRPr>
          </a:p>
          <a:p>
            <a:pPr marL="641350" lvl="1" indent="-171450">
              <a:lnSpc>
                <a:spcPct val="100000"/>
              </a:lnSpc>
              <a:spcBef>
                <a:spcPts val="100"/>
              </a:spcBef>
              <a:buFont typeface="Wingdings" charset="0"/>
              <a:buChar char=""/>
            </a:pPr>
            <a:r>
              <a:rPr lang="en-US" sz="1200" spc="-1">
                <a:solidFill>
                  <a:srgbClr val="FFFFFF"/>
                </a:solidFill>
                <a:latin typeface="FreeMono" panose="020F0409020205020404"/>
                <a:ea typeface="FreeMono" panose="020F0409020205020404"/>
              </a:rPr>
              <a:t>Create a unique session id</a:t>
            </a:r>
            <a:endParaRPr lang="en-US" sz="1200" spc="-1">
              <a:solidFill>
                <a:srgbClr val="FFFFFF"/>
              </a:solidFill>
              <a:latin typeface="FreeMono" panose="020F0409020205020404"/>
              <a:ea typeface="FreeMono" panose="020F0409020205020404"/>
            </a:endParaRPr>
          </a:p>
          <a:p>
            <a:pPr marL="641350" lvl="1" indent="-171450">
              <a:lnSpc>
                <a:spcPct val="100000"/>
              </a:lnSpc>
              <a:spcBef>
                <a:spcPts val="100"/>
              </a:spcBef>
              <a:buFont typeface="Wingdings" charset="0"/>
              <a:buChar char=""/>
            </a:pPr>
            <a:r>
              <a:rPr lang="en-US" sz="1200" spc="-1">
                <a:solidFill>
                  <a:srgbClr val="FFFFFF"/>
                </a:solidFill>
                <a:latin typeface="FreeMono" panose="020F0409020205020404"/>
                <a:ea typeface="FreeMono" panose="020F0409020205020404"/>
              </a:rPr>
              <a:t>Open up a data storage space: normally we save sessions in memory, but you will lose all session data if the system is accidentally interrupted. This can be a very serious issue if web application deals with sensitive data, like in electronic commerce for instance. In order to solve this problem, you can instead save your session data in a database or file system. This makes data persistence more reliable and easy to share with other applications, although the tradeoff is that more server-side IO is needed to read and write these sessions.</a:t>
            </a:r>
            <a:endParaRPr lang="en-US" sz="1200" spc="-1">
              <a:solidFill>
                <a:srgbClr val="FFFFFF"/>
              </a:solidFill>
              <a:latin typeface="FreeMono" panose="020F0409020205020404"/>
              <a:ea typeface="FreeMono" panose="020F0409020205020404"/>
            </a:endParaRPr>
          </a:p>
          <a:p>
            <a:pPr marL="641350" lvl="1" indent="-171450">
              <a:lnSpc>
                <a:spcPct val="100000"/>
              </a:lnSpc>
              <a:spcBef>
                <a:spcPts val="100"/>
              </a:spcBef>
              <a:buFont typeface="Wingdings" charset="0"/>
              <a:buChar char=""/>
            </a:pPr>
            <a:r>
              <a:rPr lang="en-US" sz="1200" spc="-1">
                <a:solidFill>
                  <a:srgbClr val="FFFFFF"/>
                </a:solidFill>
                <a:latin typeface="FreeMono" panose="020F0409020205020404"/>
                <a:ea typeface="FreeMono" panose="020F0409020205020404"/>
              </a:rPr>
              <a:t>Send the unique session id to the client.</a:t>
            </a:r>
            <a:endParaRPr lang="en-US" sz="1200"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Universally unique identifier - UUID</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pc="-1">
                <a:solidFill>
                  <a:srgbClr val="FFFFFF"/>
                </a:solidFill>
                <a:latin typeface="FreeMono" panose="020F0409020205020404"/>
                <a:ea typeface="FreeMono" panose="020F0409020205020404"/>
                <a:sym typeface="+mn-ea"/>
              </a:rPr>
              <a:t>Universally unique identifier - UUID</a:t>
            </a:r>
            <a:r>
              <a:rPr lang="en-US" altLang="en-US" sz="1200" strike="noStrike" spc="-1">
                <a:solidFill>
                  <a:srgbClr val="FFFFFF"/>
                </a:solidFill>
                <a:latin typeface="FreeMono" panose="020F0409020205020404"/>
                <a:ea typeface="FreeMono" panose="020F0409020205020404"/>
              </a:rPr>
              <a:t>:</a:t>
            </a: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strike="noStrike" spc="-1">
                <a:solidFill>
                  <a:srgbClr val="FFFFFF"/>
                </a:solidFill>
                <a:latin typeface="FreeMono" panose="020F0409020205020404"/>
                <a:ea typeface="FreeMono" panose="020F0409020205020404"/>
              </a:rPr>
              <a:t>The uuid package generates and inspects UUIDs based on RFC 4122 and DCE 1.1: Authentication and Security Services.</a:t>
            </a: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strike="noStrike" spc="-1">
                <a:solidFill>
                  <a:srgbClr val="FFFFFF"/>
                </a:solidFill>
                <a:latin typeface="FreeMono" panose="020F0409020205020404"/>
                <a:ea typeface="FreeMono" panose="020F0409020205020404"/>
              </a:rPr>
              <a:t>This package is based on the github.com/pborman/uuid package (previously named code.google.com/p/go-uuid). It differs from these earlier packages in that a UUID is a 16 byte array rather than a byte slice. One loss due to this change is the ability to represent an invalid UUID (vs a NIL UUID).</a:t>
            </a: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1"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altLang="en-US" sz="1200" b="1" strike="noStrike" spc="-1">
                <a:solidFill>
                  <a:srgbClr val="FFFFFF"/>
                </a:solidFill>
                <a:latin typeface="FreeMono" panose="020F0409020205020404"/>
                <a:ea typeface="FreeMono" panose="020F0409020205020404"/>
              </a:rPr>
              <a:t>Install</a:t>
            </a:r>
            <a:r>
              <a:rPr lang="" altLang="en-US" sz="1200" b="1" strike="noStrike" spc="-1">
                <a:solidFill>
                  <a:srgbClr val="FFFFFF"/>
                </a:solidFill>
                <a:latin typeface="FreeMono" panose="020F0409020205020404"/>
                <a:ea typeface="FreeMono" panose="020F0409020205020404"/>
              </a:rPr>
              <a:t>:</a:t>
            </a: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strike="noStrike" spc="-1">
                <a:solidFill>
                  <a:srgbClr val="FFFFFF"/>
                </a:solidFill>
                <a:latin typeface="FreeMono" panose="020F0409020205020404"/>
                <a:ea typeface="FreeMono" panose="020F0409020205020404"/>
              </a:rPr>
              <a:t>go get github.com/google/uuid</a:t>
            </a: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altLang="en-US" sz="1200" b="1" strike="noStrike" spc="-1">
                <a:solidFill>
                  <a:srgbClr val="FFFFFF"/>
                </a:solidFill>
                <a:latin typeface="FreeMono" panose="020F0409020205020404"/>
                <a:ea typeface="FreeMono" panose="020F0409020205020404"/>
              </a:rPr>
              <a:t>Supported versions:</a:t>
            </a: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Wingdings" charset="0"/>
              <a:buChar char=""/>
            </a:pPr>
            <a:r>
              <a:rPr lang="en-US" altLang="en-US" sz="1200" strike="noStrike" spc="-1">
                <a:solidFill>
                  <a:srgbClr val="FFFFFF"/>
                </a:solidFill>
                <a:latin typeface="FreeMono" panose="020F0409020205020404"/>
                <a:ea typeface="FreeMono" panose="020F0409020205020404"/>
              </a:rPr>
              <a:t>Version 1, based on timestamp and MAC address (RFC 4122)</a:t>
            </a:r>
            <a:endParaRPr lang="en-US" altLang="en-US" sz="1200"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Wingdings" charset="0"/>
              <a:buChar char=""/>
            </a:pPr>
            <a:r>
              <a:rPr lang="en-US" altLang="en-US" sz="1200" strike="noStrike" spc="-1">
                <a:solidFill>
                  <a:srgbClr val="FFFFFF"/>
                </a:solidFill>
                <a:latin typeface="FreeMono" panose="020F0409020205020404"/>
                <a:ea typeface="FreeMono" panose="020F0409020205020404"/>
              </a:rPr>
              <a:t>Version 2, based on timestamp, MAC address and POSIX UID/GID (DCE 1.1)</a:t>
            </a:r>
            <a:endParaRPr lang="en-US" altLang="en-US" sz="1200"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Wingdings" charset="0"/>
              <a:buChar char=""/>
            </a:pPr>
            <a:r>
              <a:rPr lang="en-US" altLang="en-US" sz="1200" strike="noStrike" spc="-1">
                <a:solidFill>
                  <a:srgbClr val="FFFFFF"/>
                </a:solidFill>
                <a:latin typeface="FreeMono" panose="020F0409020205020404"/>
                <a:ea typeface="FreeMono" panose="020F0409020205020404"/>
              </a:rPr>
              <a:t>Version 3, based on MD5 hashing (RFC 4122)</a:t>
            </a:r>
            <a:endParaRPr lang="en-US" altLang="en-US" sz="1200"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Wingdings" charset="0"/>
              <a:buChar char=""/>
            </a:pPr>
            <a:r>
              <a:rPr lang="en-US" altLang="en-US" sz="1200" strike="noStrike" spc="-1">
                <a:solidFill>
                  <a:srgbClr val="FFFFFF"/>
                </a:solidFill>
                <a:latin typeface="FreeMono" panose="020F0409020205020404"/>
                <a:ea typeface="FreeMono" panose="020F0409020205020404"/>
              </a:rPr>
              <a:t>Version 4, based on random numbers (RFC 4122)</a:t>
            </a:r>
            <a:endParaRPr lang="en-US" altLang="en-US" sz="1200" strike="noStrike" spc="-1">
              <a:solidFill>
                <a:srgbClr val="FFFFFF"/>
              </a:solidFill>
              <a:latin typeface="FreeMono" panose="020F0409020205020404"/>
              <a:ea typeface="FreeMono" panose="020F0409020205020404"/>
            </a:endParaRPr>
          </a:p>
          <a:p>
            <a:pPr marL="641350" lvl="1" indent="-171450">
              <a:lnSpc>
                <a:spcPct val="100000"/>
              </a:lnSpc>
              <a:spcBef>
                <a:spcPts val="100"/>
              </a:spcBef>
              <a:buFont typeface="Wingdings" charset="0"/>
              <a:buChar char=""/>
            </a:pPr>
            <a:r>
              <a:rPr lang="en-US" altLang="en-US" sz="1200" strike="noStrike" spc="-1">
                <a:solidFill>
                  <a:srgbClr val="FFFFFF"/>
                </a:solidFill>
                <a:latin typeface="FreeMono" panose="020F0409020205020404"/>
                <a:ea typeface="FreeMono" panose="020F0409020205020404"/>
              </a:rPr>
              <a:t>Version 5, based on SHA-1 hashing (RFC 4122)</a:t>
            </a:r>
            <a:endParaRPr lang="en-US" altLang="en-US" sz="120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Universally unique identifier - UUID</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p:txBody>
      </p:sp>
      <p:sp>
        <p:nvSpPr>
          <p:cNvPr id="2" name="Rounded Rectangle 1"/>
          <p:cNvSpPr/>
          <p:nvPr/>
        </p:nvSpPr>
        <p:spPr>
          <a:xfrm>
            <a:off x="523875" y="986790"/>
            <a:ext cx="7781925" cy="4061460"/>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028065" y="1107440"/>
            <a:ext cx="7277735" cy="3884295"/>
          </a:xfrm>
          <a:prstGeom prst="rect">
            <a:avLst/>
          </a:prstGeom>
          <a:noFill/>
        </p:spPr>
        <p:txBody>
          <a:bodyPr wrap="square" rtlCol="0">
            <a:spAutoFit/>
          </a:bodyPr>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package main</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import (</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"fmt"</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"github.com/satori/go.uuid"</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func main() {</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a:t>
            </a:r>
            <a:r>
              <a:rPr lang="en-US" sz="800" b="1" spc="-1">
                <a:solidFill>
                  <a:srgbClr val="0070C0"/>
                </a:solidFill>
                <a:latin typeface="FreeMono" panose="020F0409020205020404"/>
                <a:ea typeface="FreeMono" panose="020F0409020205020404"/>
                <a:sym typeface="+mn-ea"/>
              </a:rPr>
              <a:t>// Creating UUID Version 4</a:t>
            </a:r>
            <a:endParaRPr lang="en-US" sz="800" b="1" spc="-1">
              <a:solidFill>
                <a:srgbClr val="0070C0"/>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0070C0"/>
                </a:solidFill>
                <a:latin typeface="FreeMono" panose="020F0409020205020404"/>
                <a:ea typeface="FreeMono" panose="020F0409020205020404"/>
                <a:sym typeface="+mn-ea"/>
              </a:rPr>
              <a:t>	// panic on error</a:t>
            </a:r>
            <a:endParaRPr lang="en-US" sz="800" b="1" spc="-1">
              <a:solidFill>
                <a:srgbClr val="0070C0"/>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u1 := </a:t>
            </a:r>
            <a:r>
              <a:rPr lang="en-US" sz="800" b="1" spc="-1">
                <a:solidFill>
                  <a:srgbClr val="0070C0"/>
                </a:solidFill>
                <a:latin typeface="FreeMono" panose="020F0409020205020404"/>
                <a:ea typeface="FreeMono" panose="020F0409020205020404"/>
                <a:sym typeface="+mn-ea"/>
              </a:rPr>
              <a:t>uuid.Must(uuid.NewV4())</a:t>
            </a:r>
            <a:endParaRPr lang="en-US" sz="800" b="1" spc="-1">
              <a:solidFill>
                <a:srgbClr val="0070C0"/>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fmt.Printf("UUIDv4: %s\n", u1)</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 or error handling</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u2, err := uuid.NewV4()</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if err != nil {</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fmt.Printf("Something went wrong: %s", err)</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return</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fmt.Printf("UUIDv4: %s\n", u2)</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 Parsing UUID from string input</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u2, err = uuid.FromString("6ba7b810-9dad-11d1-80b4-00c04fd430c8")</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if err != nil {</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fmt.Printf("Something went wrong: %s", err)</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return</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fmt.Printf("Successfully parsed: %s", u2)</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a:t>
            </a:r>
            <a:endParaRPr lang="en-US" sz="800" b="1"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Universally unique identifier - UUID</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1450">
              <a:lnSpc>
                <a:spcPct val="100000"/>
              </a:lnSpc>
              <a:spcBef>
                <a:spcPts val="100"/>
              </a:spcBef>
              <a:buFont typeface="Arial" panose="02080604020202020204" pitchFamily="34" charset="0"/>
              <a:buChar char="•"/>
            </a:pPr>
            <a:r>
              <a:rPr lang="en-US" sz="1200" b="1" spc="-1">
                <a:solidFill>
                  <a:srgbClr val="FFFFFF"/>
                </a:solidFill>
                <a:latin typeface="FreeMono" panose="020F0409020205020404"/>
                <a:ea typeface="FreeMono" panose="020F0409020205020404"/>
              </a:rPr>
              <a:t>Do you really need a UUID </a:t>
            </a:r>
            <a:r>
              <a:rPr lang="" altLang="en-US" sz="1200" b="1" spc="-1">
                <a:solidFill>
                  <a:srgbClr val="FFFFFF"/>
                </a:solidFill>
                <a:latin typeface="FreeMono" panose="020F0409020205020404"/>
                <a:ea typeface="FreeMono" panose="020F0409020205020404"/>
              </a:rPr>
              <a:t>?</a:t>
            </a:r>
            <a:endParaRPr lang="" altLang="en-US" sz="1200" b="1" spc="-1">
              <a:solidFill>
                <a:srgbClr val="FFFFFF"/>
              </a:solidFill>
              <a:latin typeface="FreeMono" panose="020F0409020205020404"/>
              <a:ea typeface="FreeMono" panose="020F0409020205020404"/>
            </a:endParaRPr>
          </a:p>
          <a:p>
            <a:pPr marL="641350" lvl="1" indent="-171450">
              <a:lnSpc>
                <a:spcPct val="100000"/>
              </a:lnSpc>
              <a:spcBef>
                <a:spcPts val="100"/>
              </a:spcBef>
              <a:buFont typeface="Wingdings" charset="0"/>
              <a:buChar char=""/>
            </a:pPr>
            <a:endParaRPr lang="" altLang="en-US" sz="1200" spc="-1">
              <a:solidFill>
                <a:srgbClr val="FFFFFF"/>
              </a:solidFill>
              <a:latin typeface="FreeMono" panose="020F0409020205020404"/>
              <a:ea typeface="FreeMono" panose="020F0409020205020404"/>
            </a:endParaRPr>
          </a:p>
          <a:p>
            <a:pPr marL="698500" lvl="1" indent="-228600">
              <a:lnSpc>
                <a:spcPct val="100000"/>
              </a:lnSpc>
              <a:spcBef>
                <a:spcPts val="100"/>
              </a:spcBef>
              <a:buFont typeface="Wingdings" charset="0"/>
              <a:buChar char=""/>
            </a:pPr>
            <a:r>
              <a:rPr lang="" altLang="en-US" sz="1200" spc="-1">
                <a:solidFill>
                  <a:srgbClr val="FFFFFF"/>
                </a:solidFill>
                <a:latin typeface="FreeMono" panose="020F0409020205020404"/>
                <a:ea typeface="FreeMono" panose="020F0409020205020404"/>
              </a:rPr>
              <a:t>There are several reasons using a UUID as a PK would be great compared to auto-incrementing integers:</a:t>
            </a:r>
            <a:endParaRPr lang="" altLang="en-US" sz="1200" spc="-1">
              <a:solidFill>
                <a:srgbClr val="FFFFFF"/>
              </a:solidFill>
              <a:latin typeface="FreeMono" panose="020F0409020205020404"/>
              <a:ea typeface="FreeMono" panose="020F0409020205020404"/>
            </a:endParaRPr>
          </a:p>
          <a:p>
            <a:pPr marL="469900" lvl="1" indent="0">
              <a:lnSpc>
                <a:spcPct val="100000"/>
              </a:lnSpc>
              <a:spcBef>
                <a:spcPts val="100"/>
              </a:spcBef>
              <a:buFont typeface="Wingdings" charset="0"/>
              <a:buNone/>
            </a:pPr>
            <a:r>
              <a:rPr lang="" altLang="en-US" sz="1200" spc="-1">
                <a:solidFill>
                  <a:srgbClr val="FFFFFF"/>
                </a:solidFill>
                <a:latin typeface="FreeMono" panose="020F0409020205020404"/>
                <a:ea typeface="FreeMono" panose="020F0409020205020404"/>
              </a:rPr>
              <a:t>At scale, when you have multiple databases containing a segment (shard) of your data, for example a set of customers, using a UUID means that one ID is unique across all databases, not just the one you’re in now. This makes moving data across databases safe. Or in my case where all of our database shards are merged onto our Hadoop cluster as one, no key conflicts.</a:t>
            </a:r>
            <a:endParaRPr lang="" altLang="en-US" sz="1200" spc="-1">
              <a:solidFill>
                <a:srgbClr val="FFFFFF"/>
              </a:solidFill>
              <a:latin typeface="FreeMono" panose="020F0409020205020404"/>
              <a:ea typeface="FreeMono" panose="020F0409020205020404"/>
            </a:endParaRPr>
          </a:p>
          <a:p>
            <a:pPr marL="12700" indent="0">
              <a:lnSpc>
                <a:spcPct val="100000"/>
              </a:lnSpc>
              <a:spcBef>
                <a:spcPts val="100"/>
              </a:spcBef>
              <a:buNone/>
            </a:pPr>
            <a:endParaRPr lang="" altLang="en-US" sz="1200" spc="-1">
              <a:solidFill>
                <a:srgbClr val="FFFFFF"/>
              </a:solidFill>
              <a:latin typeface="FreeMono" panose="020F0409020205020404"/>
              <a:ea typeface="FreeMono" panose="020F0409020205020404"/>
            </a:endParaRPr>
          </a:p>
          <a:p>
            <a:pPr marL="698500" lvl="1" indent="-228600">
              <a:lnSpc>
                <a:spcPct val="100000"/>
              </a:lnSpc>
              <a:spcBef>
                <a:spcPts val="100"/>
              </a:spcBef>
              <a:buFont typeface="Wingdings" charset="0"/>
              <a:buChar char=""/>
            </a:pPr>
            <a:r>
              <a:rPr lang="" altLang="en-US" sz="1200" spc="-1">
                <a:solidFill>
                  <a:srgbClr val="FFFFFF"/>
                </a:solidFill>
                <a:latin typeface="FreeMono" panose="020F0409020205020404"/>
                <a:ea typeface="FreeMono" panose="020F0409020205020404"/>
              </a:rPr>
              <a:t>You can know your PK before insertion, which avoids a round trip DB hit, and simplifies transactional logic in which you need to know the PK before inserting child records using that key as its foreign key (FK)</a:t>
            </a:r>
            <a:endParaRPr lang="" altLang="en-US" sz="1200" spc="-1">
              <a:solidFill>
                <a:srgbClr val="FFFFFF"/>
              </a:solidFill>
              <a:latin typeface="FreeMono" panose="020F0409020205020404"/>
              <a:ea typeface="FreeMono" panose="020F0409020205020404"/>
            </a:endParaRPr>
          </a:p>
          <a:p>
            <a:pPr marL="12700" indent="0">
              <a:lnSpc>
                <a:spcPct val="100000"/>
              </a:lnSpc>
              <a:spcBef>
                <a:spcPts val="100"/>
              </a:spcBef>
              <a:buNone/>
            </a:pPr>
            <a:endParaRPr lang="" altLang="en-US" sz="1200" spc="-1">
              <a:solidFill>
                <a:srgbClr val="FFFFFF"/>
              </a:solidFill>
              <a:latin typeface="FreeMono" panose="020F0409020205020404"/>
              <a:ea typeface="FreeMono" panose="020F0409020205020404"/>
            </a:endParaRPr>
          </a:p>
          <a:p>
            <a:pPr marL="641350" lvl="1" indent="-171450">
              <a:lnSpc>
                <a:spcPct val="100000"/>
              </a:lnSpc>
              <a:spcBef>
                <a:spcPts val="100"/>
              </a:spcBef>
              <a:buFont typeface="Wingdings" charset="0"/>
              <a:buChar char=""/>
            </a:pPr>
            <a:r>
              <a:rPr lang="" altLang="en-US" sz="1200" spc="-1">
                <a:solidFill>
                  <a:srgbClr val="FFFFFF"/>
                </a:solidFill>
                <a:latin typeface="FreeMono" panose="020F0409020205020404"/>
                <a:ea typeface="FreeMono" panose="020F0409020205020404"/>
              </a:rPr>
              <a:t>UUIDs do not reveal information about your data, so would be safer to use in a URL, for example. If I am customer 12345678, it’s easy to guess that there are customers 12345677 and 1234569, and this makes for an attack vector. (But see below for a better alternative)</a:t>
            </a:r>
            <a:r>
              <a:rPr lang="" altLang="en-US" sz="1200" b="1" spc="-1">
                <a:solidFill>
                  <a:srgbClr val="FFFFFF"/>
                </a:solidFill>
                <a:latin typeface="FreeMono" panose="020F0409020205020404"/>
                <a:ea typeface="FreeMono" panose="020F0409020205020404"/>
              </a:rPr>
              <a:t>.</a:t>
            </a:r>
            <a:endParaRPr lang="" altLang="en-US" sz="1200" b="1"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Sign-up / Encrypt password</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pc="-1">
                <a:solidFill>
                  <a:srgbClr val="FFFFFF"/>
                </a:solidFill>
                <a:latin typeface="FreeMono" panose="020F0409020205020404"/>
                <a:ea typeface="FreeMono" panose="020F0409020205020404"/>
                <a:sym typeface="+mn-ea"/>
              </a:rPr>
              <a:t>Sign-up / Encrypt password</a:t>
            </a:r>
            <a:r>
              <a:rPr lang="en-US" altLang="en-US" sz="1200" strike="noStrike" spc="-1">
                <a:solidFill>
                  <a:srgbClr val="FFFFFF"/>
                </a:solidFill>
                <a:latin typeface="FreeMono" panose="020F0409020205020404"/>
                <a:ea typeface="FreeMono" panose="020F0409020205020404"/>
              </a:rPr>
              <a:t>:</a:t>
            </a:r>
            <a:endParaRPr lang="en-US" altLang="en-US" sz="1200" strike="noStrike" spc="-1">
              <a:solidFill>
                <a:srgbClr val="FFFFFF"/>
              </a:solidFill>
              <a:latin typeface="FreeMono" panose="020F0409020205020404"/>
              <a:ea typeface="FreeMono" panose="020F0409020205020404"/>
            </a:endParaRPr>
          </a:p>
        </p:txBody>
      </p:sp>
      <p:pic>
        <p:nvPicPr>
          <p:cNvPr id="2" name="Picture 1" descr="hash_signup (1)"/>
          <p:cNvPicPr>
            <a:picLocks noChangeAspect="1"/>
          </p:cNvPicPr>
          <p:nvPr/>
        </p:nvPicPr>
        <p:blipFill>
          <a:blip r:embed="rId1"/>
          <a:stretch>
            <a:fillRect/>
          </a:stretch>
        </p:blipFill>
        <p:spPr>
          <a:xfrm>
            <a:off x="956945" y="1482090"/>
            <a:ext cx="7205980" cy="3308985"/>
          </a:xfrm>
          <a:prstGeom prst="rect">
            <a:avLst/>
          </a:prstGeom>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Sign-up / Encrypt password</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pc="-1">
                <a:solidFill>
                  <a:srgbClr val="FFFFFF"/>
                </a:solidFill>
                <a:latin typeface="FreeMono" panose="020F0409020205020404"/>
                <a:ea typeface="FreeMono" panose="020F0409020205020404"/>
              </a:rPr>
              <a:t>Password Hashing (bcrypt)</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rPr>
              <a:t>This example will show how to hash passwords using bcrypt. For this we have to go get the golang bcrypt library like so:</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b="1" spc="-1">
                <a:solidFill>
                  <a:srgbClr val="0070C0"/>
                </a:solidFill>
                <a:latin typeface="FreeMono" panose="020F0409020205020404"/>
                <a:ea typeface="FreeMono" panose="020F0409020205020404"/>
              </a:rPr>
              <a:t>$ go get golang.org/x/crypto/bcrypt</a:t>
            </a:r>
            <a:endParaRPr lang="en-US" sz="1200" spc="-1">
              <a:solidFill>
                <a:srgbClr val="FFFFFF"/>
              </a:solidFill>
              <a:latin typeface="FreeMono" panose="020F0409020205020404"/>
              <a:ea typeface="FreeMono" panose="020F0409020205020404"/>
            </a:endParaRPr>
          </a:p>
          <a:p>
            <a:pPr marL="12700">
              <a:lnSpc>
                <a:spcPct val="100000"/>
              </a:lnSpc>
              <a:spcBef>
                <a:spcPts val="100"/>
              </a:spcBef>
            </a:pPr>
            <a:endParaRPr lang="en-US" sz="1200" spc="-1">
              <a:solidFill>
                <a:srgbClr val="FFFFFF"/>
              </a:solidFill>
              <a:latin typeface="FreeMono" panose="020F0409020205020404"/>
              <a:ea typeface="FreeMono" panose="020F0409020205020404"/>
            </a:endParaRPr>
          </a:p>
          <a:p>
            <a:pPr marL="12700">
              <a:lnSpc>
                <a:spcPct val="100000"/>
              </a:lnSpc>
              <a:spcBef>
                <a:spcPts val="100"/>
              </a:spcBef>
            </a:pPr>
            <a:r>
              <a:rPr lang="en-US" sz="1200" spc="-1">
                <a:solidFill>
                  <a:srgbClr val="FFFFFF"/>
                </a:solidFill>
                <a:latin typeface="FreeMono" panose="020F0409020205020404"/>
                <a:ea typeface="FreeMono" panose="020F0409020205020404"/>
              </a:rPr>
              <a:t>From now on, every application we write will be able to make use of this library.</a:t>
            </a:r>
            <a:endParaRPr lang="en-US" sz="1200"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Sign-up / Encrypt password</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endParaRPr lang="en-US" sz="1200" spc="-1">
              <a:solidFill>
                <a:srgbClr val="FFFFFF"/>
              </a:solidFill>
              <a:latin typeface="FreeMono" panose="020F0409020205020404"/>
              <a:ea typeface="FreeMono" panose="020F0409020205020404"/>
            </a:endParaRPr>
          </a:p>
        </p:txBody>
      </p:sp>
      <p:sp>
        <p:nvSpPr>
          <p:cNvPr id="2" name="Rounded Rectangle 1"/>
          <p:cNvSpPr/>
          <p:nvPr/>
        </p:nvSpPr>
        <p:spPr>
          <a:xfrm>
            <a:off x="523875" y="986790"/>
            <a:ext cx="7781925" cy="4061460"/>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028065" y="1107440"/>
            <a:ext cx="7277735" cy="3884295"/>
          </a:xfrm>
          <a:prstGeom prst="rect">
            <a:avLst/>
          </a:prstGeom>
          <a:noFill/>
        </p:spPr>
        <p:txBody>
          <a:bodyPr wrap="square" rtlCol="0">
            <a:spAutoFit/>
          </a:bodyPr>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passwords.go</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package main</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import (</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"fmt"</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"golang.org/x/crypto/bcrypt"</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func HashPassword(password string) (string, error) {</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bytes, err := </a:t>
            </a:r>
            <a:r>
              <a:rPr lang="en-US" sz="800" b="1" spc="-1">
                <a:solidFill>
                  <a:srgbClr val="0070C0"/>
                </a:solidFill>
                <a:latin typeface="FreeMono" panose="020F0409020205020404"/>
                <a:ea typeface="FreeMono" panose="020F0409020205020404"/>
                <a:sym typeface="+mn-ea"/>
              </a:rPr>
              <a:t>bcrypt</a:t>
            </a:r>
            <a:r>
              <a:rPr lang="en-US" sz="800" b="1" spc="-1">
                <a:solidFill>
                  <a:srgbClr val="FFFFFF"/>
                </a:solidFill>
                <a:latin typeface="FreeMono" panose="020F0409020205020404"/>
                <a:ea typeface="FreeMono" panose="020F0409020205020404"/>
                <a:sym typeface="+mn-ea"/>
              </a:rPr>
              <a:t>.</a:t>
            </a:r>
            <a:r>
              <a:rPr lang="en-US" sz="800" b="1" spc="-1">
                <a:solidFill>
                  <a:srgbClr val="0070C0"/>
                </a:solidFill>
                <a:latin typeface="FreeMono" panose="020F0409020205020404"/>
                <a:ea typeface="FreeMono" panose="020F0409020205020404"/>
                <a:sym typeface="+mn-ea"/>
              </a:rPr>
              <a:t>GenerateFromPassword</a:t>
            </a:r>
            <a:r>
              <a:rPr lang="en-US" sz="800" b="1" spc="-1">
                <a:solidFill>
                  <a:srgbClr val="FFFFFF"/>
                </a:solidFill>
                <a:latin typeface="FreeMono" panose="020F0409020205020404"/>
                <a:ea typeface="FreeMono" panose="020F0409020205020404"/>
                <a:sym typeface="+mn-ea"/>
              </a:rPr>
              <a:t>([]byte(password), 14)</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return string(bytes), err</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func CheckPasswordHash(password, hash string) bool {</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err := </a:t>
            </a:r>
            <a:r>
              <a:rPr lang="en-US" sz="800" b="1" spc="-1">
                <a:solidFill>
                  <a:srgbClr val="0070C0"/>
                </a:solidFill>
                <a:latin typeface="FreeMono" panose="020F0409020205020404"/>
                <a:ea typeface="FreeMono" panose="020F0409020205020404"/>
                <a:sym typeface="+mn-ea"/>
              </a:rPr>
              <a:t>bcrypt.CompareHashAndPassword</a:t>
            </a:r>
            <a:r>
              <a:rPr lang="en-US" sz="800" b="1" spc="-1">
                <a:solidFill>
                  <a:srgbClr val="FFFFFF"/>
                </a:solidFill>
                <a:latin typeface="FreeMono" panose="020F0409020205020404"/>
                <a:ea typeface="FreeMono" panose="020F0409020205020404"/>
                <a:sym typeface="+mn-ea"/>
              </a:rPr>
              <a:t>([]byte(hash), []byte(password))</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return err == nil</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func main() {</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password := "secret"</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hash, _ := HashPassword(password) // ignore error for the sake of simplicity</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fmt.Println("Password:", password)</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fmt.Println("Hash:    ", hash)</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match := CheckPasswordHash(password, hash)</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    fmt.Println("Match:   ", match)</a:t>
            </a:r>
            <a:endParaRPr lang="en-US" sz="800" b="1"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800" b="1" spc="-1">
                <a:solidFill>
                  <a:srgbClr val="FFFFFF"/>
                </a:solidFill>
                <a:latin typeface="FreeMono" panose="020F0409020205020404"/>
                <a:ea typeface="FreeMono" panose="020F0409020205020404"/>
                <a:sym typeface="+mn-ea"/>
              </a:rPr>
              <a:t>}</a:t>
            </a:r>
            <a:endParaRPr lang="en-US" sz="800" b="1"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Login / Logout</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pc="-1">
                <a:solidFill>
                  <a:srgbClr val="FFFFFF"/>
                </a:solidFill>
                <a:latin typeface="FreeMono" panose="020F0409020205020404"/>
                <a:ea typeface="FreeMono" panose="020F0409020205020404"/>
                <a:sym typeface="+mn-ea"/>
              </a:rPr>
              <a:t>Login / Logou</a:t>
            </a:r>
            <a:r>
              <a:rPr lang="en-US" altLang="en-US" sz="1200" b="1" spc="-1">
                <a:solidFill>
                  <a:srgbClr val="FFFFFF"/>
                </a:solidFill>
                <a:latin typeface="FreeMono" panose="020F0409020205020404"/>
                <a:ea typeface="FreeMono" panose="020F0409020205020404"/>
                <a:sym typeface="+mn-ea"/>
              </a:rPr>
              <a:t>t</a:t>
            </a:r>
            <a:r>
              <a:rPr lang="en-US" altLang="en-US" sz="1200" strike="noStrike" spc="-1">
                <a:solidFill>
                  <a:srgbClr val="FFFFFF"/>
                </a:solidFill>
                <a:latin typeface="FreeMono" panose="020F0409020205020404"/>
                <a:ea typeface="FreeMono" panose="020F0409020205020404"/>
              </a:rPr>
              <a:t>:</a:t>
            </a:r>
            <a:endParaRPr lang="en-US" altLang="en-US" sz="120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84840" y="503640"/>
            <a:ext cx="7621920" cy="5382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
                <a:solidFill>
                  <a:srgbClr val="FFFFFF"/>
                </a:solidFill>
                <a:latin typeface="FreeMono" panose="020F0409020205020404"/>
                <a:ea typeface="FreeMono" panose="020F0409020205020404"/>
              </a:rPr>
              <a:t>Local Environment Setup : editor</a:t>
            </a:r>
            <a:endParaRPr lang="en-US" sz="2800" b="0" strike="noStrike" spc="-1">
              <a:latin typeface="Arial"/>
            </a:endParaRPr>
          </a:p>
        </p:txBody>
      </p:sp>
      <p:sp>
        <p:nvSpPr>
          <p:cNvPr id="213" name="CustomShape 2"/>
          <p:cNvSpPr/>
          <p:nvPr/>
        </p:nvSpPr>
        <p:spPr>
          <a:xfrm>
            <a:off x="474840" y="1216800"/>
            <a:ext cx="7751520" cy="36241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065">
              <a:lnSpc>
                <a:spcPct val="100000"/>
              </a:lnSpc>
              <a:spcBef>
                <a:spcPts val="100"/>
              </a:spcBef>
            </a:pPr>
            <a:r>
              <a:rPr lang="en-US" sz="1800" b="0" strike="noStrike" spc="-1">
                <a:solidFill>
                  <a:srgbClr val="FFFFFF"/>
                </a:solidFill>
                <a:latin typeface="FreeMono" panose="020F0409020205020404"/>
                <a:ea typeface="FreeMono" panose="020F0409020205020404"/>
              </a:rPr>
              <a:t>To play with Go locally ,  we need to install two necessary things :</a:t>
            </a:r>
            <a:endParaRPr lang="en-US" sz="1800" b="0" strike="noStrike" spc="-1">
              <a:latin typeface="Arial"/>
            </a:endParaRPr>
          </a:p>
          <a:p>
            <a:pPr marL="297815" indent="-284480">
              <a:lnSpc>
                <a:spcPct val="100000"/>
              </a:lnSpc>
              <a:spcBef>
                <a:spcPts val="100"/>
              </a:spcBef>
              <a:buClr>
                <a:srgbClr val="FFFFFF"/>
              </a:buClr>
              <a:buFont typeface="Arial"/>
              <a:buChar char="•"/>
            </a:pPr>
            <a:r>
              <a:rPr lang="en-US" sz="1800" b="0" strike="noStrike" spc="-1">
                <a:solidFill>
                  <a:srgbClr val="FFFFFF"/>
                </a:solidFill>
                <a:latin typeface="FreeMono" panose="020F0409020205020404"/>
                <a:ea typeface="FreeMono" panose="020F0409020205020404"/>
              </a:rPr>
              <a:t>IDE or text editor</a:t>
            </a:r>
            <a:endParaRPr lang="en-US" sz="1800" b="0" strike="noStrike" spc="-1">
              <a:latin typeface="Arial"/>
            </a:endParaRPr>
          </a:p>
          <a:p>
            <a:pPr marL="297815" indent="-284480">
              <a:lnSpc>
                <a:spcPct val="100000"/>
              </a:lnSpc>
              <a:spcBef>
                <a:spcPts val="100"/>
              </a:spcBef>
              <a:buClr>
                <a:srgbClr val="FFFFFF"/>
              </a:buClr>
              <a:buFont typeface="Arial"/>
              <a:buChar char="•"/>
            </a:pPr>
            <a:r>
              <a:rPr lang="en-US" sz="1800" b="0" strike="noStrike" spc="-1">
                <a:solidFill>
                  <a:srgbClr val="FFFFFF"/>
                </a:solidFill>
                <a:latin typeface="FreeMono" panose="020F0409020205020404"/>
                <a:ea typeface="FreeMono" panose="020F0409020205020404"/>
              </a:rPr>
              <a:t>Go Compiler</a:t>
            </a:r>
            <a:endParaRPr lang="en-US" sz="1800" b="0" strike="noStrike" spc="-1">
              <a:latin typeface="Arial"/>
            </a:endParaRPr>
          </a:p>
          <a:p>
            <a:pPr marL="12065">
              <a:lnSpc>
                <a:spcPct val="100000"/>
              </a:lnSpc>
              <a:spcBef>
                <a:spcPts val="100"/>
              </a:spcBef>
            </a:pPr>
            <a:r>
              <a:rPr lang="en-US" sz="1800" b="0" strike="noStrike" spc="-1">
                <a:solidFill>
                  <a:srgbClr val="FFFFFF"/>
                </a:solidFill>
                <a:latin typeface="FreeMono" panose="020F0409020205020404"/>
                <a:ea typeface="FreeMono" panose="020F0409020205020404"/>
              </a:rPr>
              <a:t>You will require a text editor to type your programs. Examples of </a:t>
            </a:r>
            <a:endParaRPr lang="en-US" sz="1800" b="0" strike="noStrike" spc="-1">
              <a:latin typeface="Arial"/>
            </a:endParaRPr>
          </a:p>
          <a:p>
            <a:pPr marL="297815" indent="-284480">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Text editors:</a:t>
            </a:r>
            <a:r>
              <a:rPr lang="en-US" sz="1800" b="0" strike="noStrike" spc="-1">
                <a:solidFill>
                  <a:srgbClr val="FFFFFF"/>
                </a:solidFill>
                <a:latin typeface="FreeMono" panose="020F0409020205020404"/>
                <a:ea typeface="FreeMono" panose="020F0409020205020404"/>
              </a:rPr>
              <a:t> include Windows Notepad, OS Edit command, Brief, Epsilon, EMACS, and vim or vi.</a:t>
            </a:r>
            <a:endParaRPr lang="en-US" sz="1800" b="0" strike="noStrike" spc="-1">
              <a:latin typeface="Arial"/>
            </a:endParaRPr>
          </a:p>
          <a:p>
            <a:pPr marL="297815" indent="-284480">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IDE:</a:t>
            </a:r>
            <a:r>
              <a:rPr lang="en-US" sz="1800" b="0" strike="noStrike" spc="-1">
                <a:solidFill>
                  <a:srgbClr val="FFFFFF"/>
                </a:solidFill>
                <a:latin typeface="FreeMono" panose="020F0409020205020404"/>
                <a:ea typeface="FreeMono" panose="020F0409020205020404"/>
              </a:rPr>
              <a:t> Goland , eclipse , vscode ....</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Permissions</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pc="-1">
                <a:solidFill>
                  <a:srgbClr val="FFFFFF"/>
                </a:solidFill>
                <a:latin typeface="FreeMono" panose="020F0409020205020404"/>
                <a:ea typeface="FreeMono" panose="020F0409020205020404"/>
                <a:sym typeface="+mn-ea"/>
              </a:rPr>
              <a:t>Permissions</a:t>
            </a:r>
            <a:r>
              <a:rPr lang="en-US" altLang="en-US" sz="1200" strike="noStrike" spc="-1">
                <a:solidFill>
                  <a:srgbClr val="FFFFFF"/>
                </a:solidFill>
                <a:latin typeface="FreeMono" panose="020F0409020205020404"/>
                <a:ea typeface="FreeMono" panose="020F0409020205020404"/>
              </a:rPr>
              <a:t>:</a:t>
            </a:r>
            <a:endParaRPr lang="en-US" altLang="en-US" sz="120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b="1" spc="-1">
                <a:solidFill>
                  <a:srgbClr val="FFFFFF"/>
                </a:solidFill>
                <a:latin typeface="FreeMono" panose="020F0409020205020404"/>
                <a:ea typeface="FreeMono" panose="020F0409020205020404"/>
                <a:sym typeface="+mn-ea"/>
              </a:rPr>
              <a:t>Expire session</a:t>
            </a:r>
            <a:endParaRPr lang="en-US" b="1" spc="-1">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1200" strike="noStrike" spc="-1">
                <a:solidFill>
                  <a:srgbClr val="FFFFFF"/>
                </a:solidFill>
                <a:latin typeface="FreeMono" panose="020F0409020205020404"/>
                <a:ea typeface="FreeMono" panose="020F0409020205020404"/>
              </a:rPr>
              <a:t>Expire session:</a:t>
            </a:r>
            <a:endParaRPr lang="en-US" altLang="en-US" sz="120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1800720" y="866160"/>
            <a:ext cx="5688720" cy="926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6000" b="1" strike="noStrike" spc="469">
                <a:solidFill>
                  <a:srgbClr val="FFFFFF"/>
                </a:solidFill>
                <a:latin typeface="FreeMono" panose="020F0409020205020404"/>
                <a:ea typeface="FreeMono" panose="020F0409020205020404"/>
              </a:rPr>
              <a:t>Chapter 11</a:t>
            </a:r>
            <a:endParaRPr lang="en-US" sz="6000" b="0" strike="noStrike" spc="-1">
              <a:latin typeface="Arial"/>
            </a:endParaRPr>
          </a:p>
        </p:txBody>
      </p:sp>
      <p:sp>
        <p:nvSpPr>
          <p:cNvPr id="560" name="CustomShape 2"/>
          <p:cNvSpPr/>
          <p:nvPr/>
        </p:nvSpPr>
        <p:spPr>
          <a:xfrm>
            <a:off x="919440" y="2329200"/>
            <a:ext cx="7237440" cy="1308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00" b="1" strike="noStrike" spc="-1">
                <a:solidFill>
                  <a:srgbClr val="004820"/>
                </a:solidFill>
                <a:latin typeface="FreeMono" panose="020F0409020205020404"/>
                <a:ea typeface="FreeMono" panose="020F0409020205020404"/>
              </a:rPr>
              <a:t>GO </a:t>
            </a:r>
            <a:endParaRPr lang="en-US" sz="4000" b="0" strike="noStrike" spc="-1">
              <a:latin typeface="Arial"/>
            </a:endParaRPr>
          </a:p>
          <a:p>
            <a:pPr algn="ctr">
              <a:lnSpc>
                <a:spcPct val="100000"/>
              </a:lnSpc>
            </a:pPr>
            <a:r>
              <a:rPr lang="en-US" sz="4000" b="1" strike="noStrike" spc="-1">
                <a:solidFill>
                  <a:srgbClr val="004820"/>
                </a:solidFill>
                <a:latin typeface="FreeMono" panose="020F0409020205020404"/>
                <a:ea typeface="FreeMono" panose="020F0409020205020404"/>
              </a:rPr>
              <a:t>PROGRAMMING–Database</a:t>
            </a:r>
            <a:endParaRPr lang="en-US" sz="4000" b="0" strike="noStrike" spc="-1">
              <a:latin typeface="Arial"/>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384840" y="503640"/>
            <a:ext cx="283896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Plan</a:t>
            </a:r>
            <a:endParaRPr lang="en-US" sz="2800" b="0" strike="noStrike" spc="-1">
              <a:latin typeface="Arial"/>
            </a:endParaRPr>
          </a:p>
        </p:txBody>
      </p:sp>
      <p:sp>
        <p:nvSpPr>
          <p:cNvPr id="562" name="CustomShape 2"/>
          <p:cNvSpPr/>
          <p:nvPr/>
        </p:nvSpPr>
        <p:spPr>
          <a:xfrm>
            <a:off x="474840" y="1216800"/>
            <a:ext cx="7357680" cy="20077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298450" indent="-285750">
              <a:lnSpc>
                <a:spcPct val="100000"/>
              </a:lnSpc>
              <a:spcBef>
                <a:spcPts val="100"/>
              </a:spcBef>
              <a:buClr>
                <a:srgbClr val="FFFFFF"/>
              </a:buClr>
              <a:buFont typeface="Arial" panose="02080604020202020204" pitchFamily="34" charset="0"/>
              <a:buChar char="•"/>
            </a:pPr>
            <a:r>
              <a:rPr lang="en-US" altLang="en-US" sz="1800" b="1" strike="noStrike" spc="-1">
                <a:solidFill>
                  <a:srgbClr val="FFFFFF"/>
                </a:solidFill>
                <a:latin typeface="FreeMono" panose="020F0409020205020404"/>
                <a:ea typeface="FreeMono" panose="020F0409020205020404"/>
              </a:rPr>
              <a:t>MYSQL </a:t>
            </a:r>
            <a:r>
              <a:rPr lang="en-US" sz="1800" b="1" strike="noStrike" spc="-1">
                <a:solidFill>
                  <a:srgbClr val="FFFFFF"/>
                </a:solidFill>
                <a:latin typeface="FreeMono" panose="020F0409020205020404"/>
                <a:ea typeface="FreeMono" panose="020F0409020205020404"/>
              </a:rPr>
              <a:t>Databases</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altLang="en-US" sz="1800" b="1" strike="noStrike" spc="-1">
                <a:solidFill>
                  <a:srgbClr val="FFFFFF"/>
                </a:solidFill>
                <a:latin typeface="FreeMono" panose="020F0409020205020404"/>
                <a:ea typeface="FreeMono" panose="020F0409020205020404"/>
              </a:rPr>
              <a:t>Connect</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altLang="en-US" sz="1800" b="1" strike="noStrike" spc="-1">
                <a:solidFill>
                  <a:srgbClr val="FFFFFF"/>
                </a:solidFill>
                <a:latin typeface="FreeMono" panose="020F0409020205020404"/>
                <a:ea typeface="FreeMono" panose="020F0409020205020404"/>
              </a:rPr>
              <a:t>Insert</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altLang="en-US" sz="1800" b="1" strike="noStrike" spc="-1">
                <a:solidFill>
                  <a:srgbClr val="FFFFFF"/>
                </a:solidFill>
                <a:latin typeface="FreeMono" panose="020F0409020205020404"/>
                <a:ea typeface="FreeMono" panose="020F0409020205020404"/>
              </a:rPr>
              <a:t>Update</a:t>
            </a:r>
            <a:endParaRPr lang="en-US" altLang="en-US" sz="1800" b="1" strike="noStrike" spc="-1">
              <a:solidFill>
                <a:srgbClr val="FFFFFF"/>
              </a:solidFill>
              <a:latin typeface="FreeMono" panose="020F0409020205020404"/>
              <a:ea typeface="FreeMono" panose="020F0409020205020404"/>
            </a:endParaRPr>
          </a:p>
          <a:p>
            <a:pPr marL="298450" indent="-285750">
              <a:lnSpc>
                <a:spcPct val="100000"/>
              </a:lnSpc>
              <a:spcBef>
                <a:spcPts val="100"/>
              </a:spcBef>
              <a:buClr>
                <a:srgbClr val="FFFFFF"/>
              </a:buClr>
              <a:buFont typeface="Arial" panose="02080604020202020204" pitchFamily="34" charset="0"/>
              <a:buChar char="•"/>
            </a:pPr>
            <a:r>
              <a:rPr lang="en-US" altLang="en-US" sz="1800" b="1" strike="noStrike" spc="-1">
                <a:solidFill>
                  <a:srgbClr val="FFFFFF"/>
                </a:solidFill>
                <a:latin typeface="FreeMono" panose="020F0409020205020404"/>
                <a:ea typeface="FreeMono" panose="020F0409020205020404"/>
              </a:rPr>
              <a:t>Diplay</a:t>
            </a:r>
            <a:endParaRPr lang="en-US" altLang="en-US" sz="1800" b="1" strike="noStrike" spc="-1">
              <a:solidFill>
                <a:srgbClr val="FFFFFF"/>
              </a:solidFill>
              <a:latin typeface="FreeMono" panose="020F0409020205020404"/>
              <a:ea typeface="FreeMono" panose="020F0409020205020404"/>
            </a:endParaRPr>
          </a:p>
          <a:p>
            <a:pPr marL="298450" indent="-285750">
              <a:lnSpc>
                <a:spcPct val="100000"/>
              </a:lnSpc>
              <a:spcBef>
                <a:spcPts val="100"/>
              </a:spcBef>
              <a:buClr>
                <a:srgbClr val="FFFFFF"/>
              </a:buClr>
              <a:buFont typeface="Arial" panose="02080604020202020204" pitchFamily="34" charset="0"/>
              <a:buChar char="•"/>
            </a:pPr>
            <a:r>
              <a:rPr lang="en-US" altLang="en-US" sz="1800" b="1" strike="noStrike" spc="-1">
                <a:solidFill>
                  <a:srgbClr val="FFFFFF"/>
                </a:solidFill>
                <a:latin typeface="FreeMono" panose="020F0409020205020404"/>
                <a:ea typeface="FreeMono" panose="020F0409020205020404"/>
              </a:rPr>
              <a:t>Delete</a:t>
            </a:r>
            <a:endParaRPr lang="en-US" sz="1800" b="0" strike="noStrike" spc="-1">
              <a:latin typeface="Arial"/>
            </a:endParaRPr>
          </a:p>
          <a:p>
            <a:pPr>
              <a:lnSpc>
                <a:spcPct val="100000"/>
              </a:lnSpc>
              <a:spcBef>
                <a:spcPts val="100"/>
              </a:spcBef>
            </a:pPr>
            <a:endParaRPr lang="en-US" sz="1800" b="0" strike="noStrike" spc="-1">
              <a:latin typeface="Arial"/>
            </a:endParaRPr>
          </a:p>
          <a:p>
            <a:pPr marL="12065">
              <a:lnSpc>
                <a:spcPct val="100000"/>
              </a:lnSpc>
              <a:spcBef>
                <a:spcPts val="100"/>
              </a:spcBef>
            </a:pP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b="1" spc="185">
                <a:solidFill>
                  <a:srgbClr val="FFFFFF"/>
                </a:solidFill>
                <a:latin typeface="FreeMono" panose="020F0409020205020404"/>
                <a:ea typeface="FreeMono" panose="020F0409020205020404"/>
                <a:sym typeface="+mn-ea"/>
              </a:rPr>
              <a:t>MySql DataBase</a:t>
            </a:r>
            <a:endParaRPr lang="en-US" altLang="en-US" sz="1800" b="1" strike="noStrike" spc="185">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1200" b="1" strike="noStrike" spc="-1">
                <a:solidFill>
                  <a:srgbClr val="FFFFFF"/>
                </a:solidFill>
                <a:latin typeface="FreeMono" panose="020F0409020205020404"/>
                <a:ea typeface="FreeMono" panose="020F0409020205020404"/>
              </a:rPr>
              <a:t>MYSQL:</a:t>
            </a:r>
            <a:endParaRPr lang="en-US" altLang="en-US" sz="1200" b="1"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strike="noStrike" spc="-1">
                <a:solidFill>
                  <a:srgbClr val="FFFFFF"/>
                </a:solidFill>
                <a:latin typeface="FreeMono" panose="020F0409020205020404"/>
                <a:ea typeface="FreeMono" panose="020F0409020205020404"/>
              </a:rPr>
              <a:t>The </a:t>
            </a:r>
            <a:r>
              <a:rPr lang="en-US" altLang="en-US" sz="1200" b="1" strike="noStrike" spc="-1">
                <a:solidFill>
                  <a:srgbClr val="FFFFFF"/>
                </a:solidFill>
                <a:latin typeface="FreeMono" panose="020F0409020205020404"/>
                <a:ea typeface="FreeMono" panose="020F0409020205020404"/>
              </a:rPr>
              <a:t>LAMP </a:t>
            </a:r>
            <a:r>
              <a:rPr lang="en-US" altLang="en-US" sz="1200" strike="noStrike" spc="-1">
                <a:solidFill>
                  <a:srgbClr val="FFFFFF"/>
                </a:solidFill>
                <a:latin typeface="FreeMono" panose="020F0409020205020404"/>
                <a:ea typeface="FreeMono" panose="020F0409020205020404"/>
              </a:rPr>
              <a:t>stack has been very popular on the internet in recent years, and the M in LAMP stand for MySQL. </a:t>
            </a:r>
            <a:r>
              <a:rPr lang="en-US" altLang="en-US" sz="1200" b="1" strike="noStrike" spc="-1">
                <a:solidFill>
                  <a:srgbClr val="FFFFFF"/>
                </a:solidFill>
                <a:latin typeface="FreeMono" panose="020F0409020205020404"/>
                <a:ea typeface="FreeMono" panose="020F0409020205020404"/>
              </a:rPr>
              <a:t>MySQL </a:t>
            </a:r>
            <a:r>
              <a:rPr lang="en-US" altLang="en-US" sz="1200" strike="noStrike" spc="-1">
                <a:solidFill>
                  <a:srgbClr val="FFFFFF"/>
                </a:solidFill>
                <a:latin typeface="FreeMono" panose="020F0409020205020404"/>
                <a:ea typeface="FreeMono" panose="020F0409020205020404"/>
              </a:rPr>
              <a:t>is famous because it's open source and easy to use. As such, it has become the de-facto database in the back-ends of many websites.</a:t>
            </a: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b="1" strike="noStrike" spc="-1">
                <a:solidFill>
                  <a:srgbClr val="FFFFFF"/>
                </a:solidFill>
                <a:latin typeface="FreeMono" panose="020F0409020205020404"/>
                <a:ea typeface="FreeMono" panose="020F0409020205020404"/>
              </a:rPr>
              <a:t>MySQL drivers:</a:t>
            </a:r>
            <a:endParaRPr lang="en-US" altLang="en-US" sz="1200" b="1"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b="1"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strike="noStrike" spc="-1">
                <a:solidFill>
                  <a:srgbClr val="FFFFFF"/>
                </a:solidFill>
                <a:latin typeface="FreeMono" panose="020F0409020205020404"/>
                <a:ea typeface="FreeMono" panose="020F0409020205020404"/>
              </a:rPr>
              <a:t>There are a couple of drivers that support MySQL in Go. Some of them implement the database/sql interface, and others use their own interface standards.</a:t>
            </a: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endParaRPr lang="en-US" altLang="en-US" sz="120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altLang="en-US" sz="1200" strike="noStrike" spc="-1">
                <a:solidFill>
                  <a:srgbClr val="FFFFFF"/>
                </a:solidFill>
                <a:latin typeface="FreeMono" panose="020F0409020205020404"/>
                <a:ea typeface="FreeMono" panose="020F0409020205020404"/>
                <a:hlinkClick r:id="rId1" action="ppaction://hlinkfile"/>
              </a:rPr>
              <a:t>https://github.com/go-sql-driver/mysql</a:t>
            </a:r>
            <a:r>
              <a:rPr lang="en-US" altLang="en-US" sz="1200" strike="noStrike" spc="-1">
                <a:solidFill>
                  <a:srgbClr val="FFFFFF"/>
                </a:solidFill>
                <a:latin typeface="FreeMono" panose="020F0409020205020404"/>
                <a:ea typeface="FreeMono" panose="020F0409020205020404"/>
              </a:rPr>
              <a:t> supports database/sql, written in pure Go.</a:t>
            </a:r>
            <a:endParaRPr lang="en-US" altLang="en-US" sz="120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altLang="en-US" sz="1200" strike="noStrike" spc="-1">
                <a:solidFill>
                  <a:srgbClr val="FFFFFF"/>
                </a:solidFill>
                <a:latin typeface="FreeMono" panose="020F0409020205020404"/>
                <a:ea typeface="FreeMono" panose="020F0409020205020404"/>
                <a:hlinkClick r:id="rId1" action="ppaction://hlinkfile"/>
              </a:rPr>
              <a:t>https://github.com/ziutek/mymysql</a:t>
            </a:r>
            <a:r>
              <a:rPr lang="en-US" altLang="en-US" sz="1200" strike="noStrike" spc="-1">
                <a:solidFill>
                  <a:srgbClr val="FFFFFF"/>
                </a:solidFill>
                <a:latin typeface="FreeMono" panose="020F0409020205020404"/>
                <a:ea typeface="FreeMono" panose="020F0409020205020404"/>
              </a:rPr>
              <a:t> supports database/sql and user defined interfaces, written in pure Go.</a:t>
            </a:r>
            <a:endParaRPr lang="en-US" altLang="en-US" sz="120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endParaRPr lang="en-US" altLang="en-US" sz="1200" strike="noStrike" spc="-1">
              <a:solidFill>
                <a:srgbClr val="FFFFFF"/>
              </a:solidFill>
              <a:latin typeface="FreeMono" panose="020F0409020205020404"/>
              <a:ea typeface="FreeMono" panose="020F0409020205020404"/>
            </a:endParaRPr>
          </a:p>
          <a:p>
            <a:pPr marL="12700">
              <a:lnSpc>
                <a:spcPct val="100000"/>
              </a:lnSpc>
              <a:spcBef>
                <a:spcPts val="100"/>
              </a:spcBef>
            </a:pPr>
            <a:r>
              <a:rPr lang="en-US" altLang="en-US" sz="1200" strike="noStrike" spc="-1">
                <a:solidFill>
                  <a:srgbClr val="FFFFFF"/>
                </a:solidFill>
                <a:latin typeface="FreeMono" panose="020F0409020205020404"/>
                <a:ea typeface="FreeMono" panose="020F0409020205020404"/>
              </a:rPr>
              <a:t>I'll use the first driver in the following examples  and I also recommend that you use it for the following reasons:</a:t>
            </a:r>
            <a:endParaRPr lang="en-US" altLang="en-US" sz="120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altLang="en-US" sz="1200" strike="noStrike" spc="-1">
                <a:solidFill>
                  <a:srgbClr val="FFFFFF"/>
                </a:solidFill>
                <a:latin typeface="FreeMono" panose="020F0409020205020404"/>
                <a:ea typeface="FreeMono" panose="020F0409020205020404"/>
              </a:rPr>
              <a:t>It's a new database driver and supports more features.</a:t>
            </a:r>
            <a:endParaRPr lang="en-US" altLang="en-US" sz="120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altLang="en-US" sz="1200" strike="noStrike" spc="-1">
                <a:solidFill>
                  <a:srgbClr val="FFFFFF"/>
                </a:solidFill>
                <a:latin typeface="FreeMono" panose="020F0409020205020404"/>
                <a:ea typeface="FreeMono" panose="020F0409020205020404"/>
              </a:rPr>
              <a:t>It fully supports database/sql interface standards.</a:t>
            </a:r>
            <a:endParaRPr lang="en-US" altLang="en-US" sz="1200" strike="noStrike" spc="-1">
              <a:solidFill>
                <a:srgbClr val="FFFFFF"/>
              </a:solidFill>
              <a:latin typeface="FreeMono" panose="020F0409020205020404"/>
              <a:ea typeface="FreeMono" panose="020F0409020205020404"/>
            </a:endParaRPr>
          </a:p>
          <a:p>
            <a:pPr marL="184150" indent="-171450">
              <a:lnSpc>
                <a:spcPct val="100000"/>
              </a:lnSpc>
              <a:spcBef>
                <a:spcPts val="100"/>
              </a:spcBef>
              <a:buFont typeface="Arial" panose="02080604020202020204" pitchFamily="34" charset="0"/>
              <a:buChar char="•"/>
            </a:pPr>
            <a:r>
              <a:rPr lang="en-US" altLang="en-US" sz="1200" strike="noStrike" spc="-1">
                <a:solidFill>
                  <a:srgbClr val="FFFFFF"/>
                </a:solidFill>
                <a:latin typeface="FreeMono" panose="020F0409020205020404"/>
                <a:ea typeface="FreeMono" panose="020F0409020205020404"/>
              </a:rPr>
              <a:t>Supports keep-alive, long connections with thread-safety.</a:t>
            </a:r>
            <a:endParaRPr lang="en-US" altLang="en-US" sz="1200" strike="noStrike" spc="-1">
              <a:solidFill>
                <a:srgbClr val="FFFFFF"/>
              </a:solidFill>
              <a:latin typeface="FreeMono" panose="020F0409020205020404"/>
              <a:ea typeface="FreeMono" panose="020F0409020205020404"/>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b="1" spc="185">
                <a:solidFill>
                  <a:srgbClr val="FFFFFF"/>
                </a:solidFill>
                <a:latin typeface="FreeMono" panose="020F0409020205020404"/>
                <a:ea typeface="FreeMono" panose="020F0409020205020404"/>
                <a:sym typeface="+mn-ea"/>
              </a:rPr>
              <a:t>Connect to a MySql DataBase</a:t>
            </a:r>
            <a:endParaRPr lang="en-US" altLang="en-US" sz="1800" b="1" strike="noStrike" spc="185">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1200" b="0" strike="noStrike" spc="-1">
                <a:solidFill>
                  <a:srgbClr val="FFFFFF"/>
                </a:solidFill>
                <a:latin typeface="FreeMono" panose="020F0409020205020404"/>
                <a:ea typeface="FreeMono" panose="020F0409020205020404"/>
              </a:rPr>
              <a:t>To connect to a data base we need 5 attributes : the database</a:t>
            </a:r>
            <a:r>
              <a:rPr lang="en-US" altLang="en-US" sz="1200" b="1" strike="noStrike" spc="-1">
                <a:solidFill>
                  <a:srgbClr val="FFFFFF"/>
                </a:solidFill>
                <a:latin typeface="FreeMono" panose="020F0409020205020404"/>
                <a:ea typeface="FreeMono" panose="020F0409020205020404"/>
              </a:rPr>
              <a:t> HOST, PORT, USER, PASSWORD and NAME</a:t>
            </a:r>
            <a:r>
              <a:rPr lang="en-US" altLang="en-US" sz="1200" b="0" strike="noStrike" spc="-1">
                <a:solidFill>
                  <a:srgbClr val="FFFFFF"/>
                </a:solidFill>
                <a:latin typeface="FreeMono" panose="020F0409020205020404"/>
                <a:ea typeface="FreeMono" panose="020F0409020205020404"/>
              </a:rPr>
              <a:t>. </a:t>
            </a:r>
            <a:endParaRPr lang="en-US" altLang="en-US" sz="1200" b="0" strike="noStrike" spc="-1">
              <a:solidFill>
                <a:srgbClr val="FFFFFF"/>
              </a:solidFill>
              <a:latin typeface="FreeMono" panose="020F0409020205020404"/>
              <a:ea typeface="FreeMono" panose="020F0409020205020404"/>
            </a:endParaRPr>
          </a:p>
        </p:txBody>
      </p:sp>
      <p:sp>
        <p:nvSpPr>
          <p:cNvPr id="2" name="Rounded Rectangle 1"/>
          <p:cNvSpPr/>
          <p:nvPr/>
        </p:nvSpPr>
        <p:spPr>
          <a:xfrm>
            <a:off x="417830" y="1463040"/>
            <a:ext cx="7781925" cy="333692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69925" y="1613535"/>
            <a:ext cx="7277735" cy="3066415"/>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type MySqlConnection struct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dataBaseName string </a:t>
            </a:r>
            <a:r>
              <a:rPr lang="en-US" altLang="en-US" sz="1000" b="1" spc="-1">
                <a:solidFill>
                  <a:srgbClr val="0070C0"/>
                </a:solidFill>
                <a:latin typeface="FreeMono" panose="020F0409020205020404"/>
                <a:ea typeface="FreeMono" panose="020F0409020205020404"/>
                <a:sym typeface="+mn-ea"/>
              </a:rPr>
              <a:t>// example test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	dataBasePort </a:t>
            </a:r>
            <a:r>
              <a:rPr lang="en-US" sz="1000" spc="-1">
                <a:solidFill>
                  <a:srgbClr val="FFFFFF"/>
                </a:solidFill>
                <a:latin typeface="FreeMono" panose="020F0409020205020404"/>
                <a:ea typeface="FreeMono" panose="020F0409020205020404"/>
                <a:sym typeface="+mn-ea"/>
              </a:rPr>
              <a:t>string </a:t>
            </a:r>
            <a:r>
              <a:rPr lang="en-US" altLang="en-US" sz="1000" b="1" spc="-1">
                <a:solidFill>
                  <a:srgbClr val="0070C0"/>
                </a:solidFill>
                <a:latin typeface="FreeMono" panose="020F0409020205020404"/>
                <a:ea typeface="FreeMono" panose="020F0409020205020404"/>
                <a:sym typeface="+mn-ea"/>
              </a:rPr>
              <a:t>// example 3306</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dataBaseUrl string  </a:t>
            </a:r>
            <a:r>
              <a:rPr lang="en-US" altLang="en-US" sz="1000" b="1" spc="-1">
                <a:solidFill>
                  <a:srgbClr val="0070C0"/>
                </a:solidFill>
                <a:latin typeface="FreeMono" panose="020F0409020205020404"/>
                <a:ea typeface="FreeMono" panose="020F0409020205020404"/>
                <a:sym typeface="+mn-ea"/>
              </a:rPr>
              <a:t>// example 127.0.0.1</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dataBaseUserName string </a:t>
            </a:r>
            <a:r>
              <a:rPr lang="en-US" altLang="en-US" sz="1000" b="1" spc="-1">
                <a:solidFill>
                  <a:srgbClr val="0070C0"/>
                </a:solidFill>
                <a:latin typeface="FreeMono" panose="020F0409020205020404"/>
                <a:ea typeface="FreeMono" panose="020F0409020205020404"/>
                <a:sym typeface="+mn-ea"/>
              </a:rPr>
              <a:t>// example root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dataBasePassword string </a:t>
            </a:r>
            <a:r>
              <a:rPr lang="en-US" altLang="en-US" sz="1000" b="1" spc="-1">
                <a:solidFill>
                  <a:srgbClr val="0070C0"/>
                </a:solidFill>
                <a:latin typeface="FreeMono" panose="020F0409020205020404"/>
                <a:ea typeface="FreeMono" panose="020F0409020205020404"/>
                <a:sym typeface="+mn-ea"/>
              </a:rPr>
              <a:t>// example password1</a:t>
            </a:r>
            <a:endParaRPr lang="en-US" sz="1000" b="1" spc="-1">
              <a:solidFill>
                <a:srgbClr val="0070C0"/>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Connection := MySqlConnection{</a:t>
            </a:r>
            <a:endParaRPr lang="en-US" alt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		"gomycode",</a:t>
            </a:r>
            <a:endParaRPr lang="en-US" alt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		"https://www.127.168.10.10",</a:t>
            </a:r>
            <a:endParaRPr lang="en-US" alt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		"3306",</a:t>
            </a:r>
            <a:endParaRPr lang="en-US" alt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		"gomycode",</a:t>
            </a:r>
            <a:endParaRPr lang="en-US" alt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		"123654789/*-+",</a:t>
            </a:r>
            <a:endParaRPr lang="en-US" alt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	}</a:t>
            </a:r>
            <a:endParaRPr lang="en-US" alt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sql.Open("mysql", Connection.</a:t>
            </a:r>
            <a:r>
              <a:rPr lang="en-US" sz="1000" spc="-1">
                <a:solidFill>
                  <a:srgbClr val="FFFFFF"/>
                </a:solidFill>
                <a:latin typeface="FreeMono" panose="020F0409020205020404"/>
                <a:ea typeface="FreeMono" panose="020F0409020205020404"/>
                <a:sym typeface="+mn-ea"/>
              </a:rPr>
              <a:t>dataBaseUserName</a:t>
            </a:r>
            <a:r>
              <a:rPr lang="en-US" altLang="en-US" sz="1000" spc="-1">
                <a:solidFill>
                  <a:srgbClr val="FFFFFF"/>
                </a:solidFill>
                <a:latin typeface="FreeMono" panose="020F0409020205020404"/>
                <a:ea typeface="FreeMono" panose="020F0409020205020404"/>
                <a:sym typeface="+mn-ea"/>
              </a:rPr>
              <a:t>+”:”+Connection.</a:t>
            </a:r>
            <a:r>
              <a:rPr lang="en-US" sz="1000" spc="-1">
                <a:solidFill>
                  <a:srgbClr val="FFFFFF"/>
                </a:solidFill>
                <a:latin typeface="FreeMono" panose="020F0409020205020404"/>
                <a:ea typeface="FreeMono" panose="020F0409020205020404"/>
                <a:sym typeface="+mn-ea"/>
              </a:rPr>
              <a:t>dataBasePassword</a:t>
            </a:r>
            <a:r>
              <a:rPr lang="en-US" altLang="en-US" sz="1000" spc="-1">
                <a:solidFill>
                  <a:srgbClr val="FFFFFF"/>
                </a:solidFill>
                <a:latin typeface="FreeMono" panose="020F0409020205020404"/>
                <a:ea typeface="FreeMono" panose="020F0409020205020404"/>
                <a:sym typeface="+mn-ea"/>
              </a:rPr>
              <a:t>+”</a:t>
            </a:r>
            <a:r>
              <a:rPr lang="en-US" sz="1000" spc="-1">
                <a:solidFill>
                  <a:srgbClr val="FFFFFF"/>
                </a:solidFill>
                <a:latin typeface="FreeMono" panose="020F0409020205020404"/>
                <a:ea typeface="FreeMono" panose="020F0409020205020404"/>
                <a:sym typeface="+mn-ea"/>
              </a:rPr>
              <a:t> </a:t>
            </a:r>
            <a:r>
              <a:rPr lang="en-US" altLang="en-US" sz="1000" spc="-1">
                <a:solidFill>
                  <a:srgbClr val="FFFFFF"/>
                </a:solidFill>
                <a:latin typeface="FreeMono" panose="020F0409020205020404"/>
                <a:ea typeface="FreeMono" panose="020F0409020205020404"/>
                <a:sym typeface="+mn-ea"/>
              </a:rPr>
              <a:t>@tcp(“+Connection.</a:t>
            </a:r>
            <a:r>
              <a:rPr lang="en-US" sz="1000" spc="-1">
                <a:solidFill>
                  <a:srgbClr val="FFFFFF"/>
                </a:solidFill>
                <a:latin typeface="FreeMono" panose="020F0409020205020404"/>
                <a:ea typeface="FreeMono" panose="020F0409020205020404"/>
                <a:sym typeface="+mn-ea"/>
              </a:rPr>
              <a:t>dataBaseUrl</a:t>
            </a:r>
            <a:r>
              <a:rPr lang="en-US" altLang="en-US" sz="1000" spc="-1">
                <a:solidFill>
                  <a:srgbClr val="FFFFFF"/>
                </a:solidFill>
                <a:latin typeface="FreeMono" panose="020F0409020205020404"/>
                <a:ea typeface="FreeMono" panose="020F0409020205020404"/>
                <a:sym typeface="+mn-ea"/>
              </a:rPr>
              <a:t>+”:”+Connection.dataBasePort+”)/”+Connection.</a:t>
            </a:r>
            <a:r>
              <a:rPr lang="en-US" sz="1000" spc="-1">
                <a:solidFill>
                  <a:srgbClr val="FFFFFF"/>
                </a:solidFill>
                <a:latin typeface="FreeMono" panose="020F0409020205020404"/>
                <a:ea typeface="FreeMono" panose="020F0409020205020404"/>
                <a:sym typeface="+mn-ea"/>
              </a:rPr>
              <a:t>dataBaseName</a:t>
            </a:r>
            <a:r>
              <a:rPr lang="en-US" altLang="en-US" sz="1000" spc="-1">
                <a:solidFill>
                  <a:srgbClr val="FFFFFF"/>
                </a:solidFill>
                <a:latin typeface="FreeMono" panose="020F0409020205020404"/>
                <a:ea typeface="FreeMono" panose="020F0409020205020404"/>
                <a:sym typeface="+mn-ea"/>
              </a:rPr>
              <a:t>")</a:t>
            </a:r>
            <a:endParaRPr lang="en-US" alt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Example: sql.Open("mysql", "root:password1@tcp(127.0.0.1:3306)/test")</a:t>
            </a:r>
            <a:endParaRPr lang="en-US" alt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b="1" spc="185">
                <a:solidFill>
                  <a:srgbClr val="FFFFFF"/>
                </a:solidFill>
                <a:latin typeface="FreeMono" panose="020F0409020205020404"/>
                <a:ea typeface="FreeMono" panose="020F0409020205020404"/>
                <a:sym typeface="+mn-ea"/>
              </a:rPr>
              <a:t>Insert into an array Mysql</a:t>
            </a:r>
            <a:endParaRPr lang="en-US" altLang="en-US" sz="1800" b="1" strike="noStrike" spc="185">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p:txBody>
      </p:sp>
      <p:sp>
        <p:nvSpPr>
          <p:cNvPr id="2" name="Rounded Rectangle 1"/>
          <p:cNvSpPr/>
          <p:nvPr/>
        </p:nvSpPr>
        <p:spPr>
          <a:xfrm>
            <a:off x="417830" y="1463040"/>
            <a:ext cx="7781925" cy="333692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69925" y="1613535"/>
            <a:ext cx="7277735" cy="1911985"/>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insert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stmt, err := db.Prepare("INSERT userinfo SET username=?,departname=?,created=?")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checkErr(err)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res, err := stmt.Exec("</a:t>
            </a:r>
            <a:r>
              <a:rPr lang="en-US" altLang="en-US" sz="1000" spc="-1">
                <a:solidFill>
                  <a:srgbClr val="FFFFFF"/>
                </a:solidFill>
                <a:latin typeface="FreeMono" panose="020F0409020205020404"/>
                <a:ea typeface="FreeMono" panose="020F0409020205020404"/>
                <a:sym typeface="+mn-ea"/>
              </a:rPr>
              <a:t>radhouen</a:t>
            </a:r>
            <a:r>
              <a:rPr lang="en-US" sz="1000" spc="-1">
                <a:solidFill>
                  <a:srgbClr val="FFFFFF"/>
                </a:solidFill>
                <a:latin typeface="FreeMono" panose="020F0409020205020404"/>
                <a:ea typeface="FreeMono" panose="020F0409020205020404"/>
                <a:sym typeface="+mn-ea"/>
              </a:rPr>
              <a:t>", "</a:t>
            </a:r>
            <a:r>
              <a:rPr lang="en-US" altLang="en-US" sz="1000" spc="-1">
                <a:solidFill>
                  <a:srgbClr val="FFFFFF"/>
                </a:solidFill>
                <a:latin typeface="FreeMono" panose="020F0409020205020404"/>
                <a:ea typeface="FreeMono" panose="020F0409020205020404"/>
                <a:sym typeface="+mn-ea"/>
              </a:rPr>
              <a:t>EL khadhra city</a:t>
            </a:r>
            <a:r>
              <a:rPr lang="en-US" sz="1000" spc="-1">
                <a:solidFill>
                  <a:srgbClr val="FFFFFF"/>
                </a:solidFill>
                <a:latin typeface="FreeMono" panose="020F0409020205020404"/>
                <a:ea typeface="FreeMono" panose="020F0409020205020404"/>
                <a:sym typeface="+mn-ea"/>
              </a:rPr>
              <a:t>", "20</a:t>
            </a:r>
            <a:r>
              <a:rPr lang="en-US" altLang="en-US" sz="1000" spc="-1">
                <a:solidFill>
                  <a:srgbClr val="FFFFFF"/>
                </a:solidFill>
                <a:latin typeface="FreeMono" panose="020F0409020205020404"/>
                <a:ea typeface="FreeMono" panose="020F0409020205020404"/>
                <a:sym typeface="+mn-ea"/>
              </a:rPr>
              <a:t>20</a:t>
            </a:r>
            <a:r>
              <a:rPr lang="en-US" sz="1000" spc="-1">
                <a:solidFill>
                  <a:srgbClr val="FFFFFF"/>
                </a:solidFill>
                <a:latin typeface="FreeMono" panose="020F0409020205020404"/>
                <a:ea typeface="FreeMono" panose="020F0409020205020404"/>
                <a:sym typeface="+mn-ea"/>
              </a:rPr>
              <a:t>-</a:t>
            </a:r>
            <a:r>
              <a:rPr lang="en-US" altLang="en-US" sz="1000" spc="-1">
                <a:solidFill>
                  <a:srgbClr val="FFFFFF"/>
                </a:solidFill>
                <a:latin typeface="FreeMono" panose="020F0409020205020404"/>
                <a:ea typeface="FreeMono" panose="020F0409020205020404"/>
                <a:sym typeface="+mn-ea"/>
              </a:rPr>
              <a:t>01</a:t>
            </a:r>
            <a:r>
              <a:rPr lang="en-US" sz="1000" spc="-1">
                <a:solidFill>
                  <a:srgbClr val="FFFFFF"/>
                </a:solidFill>
                <a:latin typeface="FreeMono" panose="020F0409020205020404"/>
                <a:ea typeface="FreeMono" panose="020F0409020205020404"/>
                <a:sym typeface="+mn-ea"/>
              </a:rPr>
              <a:t>-09")</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checkErr(err)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id, err := res.LastInsertId()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checkErr(err)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fmt.Println(id)</a:t>
            </a:r>
            <a:endParaRPr 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b="1" spc="185">
                <a:solidFill>
                  <a:srgbClr val="FFFFFF"/>
                </a:solidFill>
                <a:latin typeface="FreeMono" panose="020F0409020205020404"/>
                <a:ea typeface="FreeMono" panose="020F0409020205020404"/>
                <a:sym typeface="+mn-ea"/>
              </a:rPr>
              <a:t>Update an item </a:t>
            </a:r>
            <a:endParaRPr lang="en-US" altLang="en-US" sz="1800" b="1" strike="noStrike" spc="185">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p:txBody>
      </p:sp>
      <p:sp>
        <p:nvSpPr>
          <p:cNvPr id="2" name="Rounded Rectangle 1"/>
          <p:cNvSpPr/>
          <p:nvPr/>
        </p:nvSpPr>
        <p:spPr>
          <a:xfrm>
            <a:off x="417830" y="1463040"/>
            <a:ext cx="7781925" cy="333692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69925" y="1613535"/>
            <a:ext cx="7277735" cy="2078990"/>
          </a:xfrm>
          <a:prstGeom prst="rect">
            <a:avLst/>
          </a:prstGeom>
          <a:noFill/>
        </p:spPr>
        <p:txBody>
          <a:bodyPr wrap="square" rtlCol="0">
            <a:spAutoFit/>
          </a:bodyPr>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fun deleteElement()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stmt, err = db.Prepare("update userinfo set username=? where uid=?")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checkErr(err)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res, err = stmt.Exec("astaxieupdate", id)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checkErr(err)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affect, err := res.RowsAffected()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checkErr(err)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fmt.Println(affect)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altLang="en-US" sz="1000" spc="-1">
                <a:solidFill>
                  <a:srgbClr val="FFFFFF"/>
                </a:solidFill>
                <a:latin typeface="FreeMono" panose="020F0409020205020404"/>
                <a:ea typeface="FreeMono" panose="020F0409020205020404"/>
                <a:sym typeface="+mn-ea"/>
              </a:rPr>
              <a:t>}</a:t>
            </a:r>
            <a:endParaRPr lang="en-US" alt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b="1" spc="185">
                <a:solidFill>
                  <a:srgbClr val="FFFFFF"/>
                </a:solidFill>
                <a:latin typeface="FreeMono" panose="020F0409020205020404"/>
                <a:ea typeface="FreeMono" panose="020F0409020205020404"/>
                <a:sym typeface="+mn-ea"/>
              </a:rPr>
              <a:t>Display</a:t>
            </a:r>
            <a:endParaRPr lang="en-US" altLang="en-US" sz="1800" b="1" strike="noStrike" spc="185">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p:txBody>
      </p:sp>
      <p:sp>
        <p:nvSpPr>
          <p:cNvPr id="2" name="Rounded Rectangle 1"/>
          <p:cNvSpPr/>
          <p:nvPr/>
        </p:nvSpPr>
        <p:spPr>
          <a:xfrm>
            <a:off x="417830" y="1463040"/>
            <a:ext cx="7781925" cy="333692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69925" y="1613535"/>
            <a:ext cx="7277735" cy="2745740"/>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 query</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rows, err := db.Query("SELECT * FROM userinfo")</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checkErr(err)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for rows.Next() {</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var uid int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var username string</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var department string</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var created string</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err = rows.Scan(&amp;uid, &amp;username, &amp;department, &amp;created)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checkErr(err)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fmt.Println(uid)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fmt.Println(username)</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fmt.Println(department)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fmt.Println(created)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t>
            </a:r>
            <a:endParaRPr 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3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b="1" spc="185">
                <a:solidFill>
                  <a:srgbClr val="FFFFFF"/>
                </a:solidFill>
                <a:latin typeface="FreeMono" panose="020F0409020205020404"/>
                <a:ea typeface="FreeMono" panose="020F0409020205020404"/>
                <a:sym typeface="+mn-ea"/>
              </a:rPr>
              <a:t>Delete</a:t>
            </a:r>
            <a:endParaRPr lang="en-US" altLang="en-US" sz="1800" b="1" strike="noStrike" spc="185">
              <a:solidFill>
                <a:srgbClr val="FFFFFF"/>
              </a:solidFill>
              <a:latin typeface="FreeMono" panose="020F0409020205020404"/>
              <a:ea typeface="FreeMono" panose="020F0409020205020404"/>
              <a:sym typeface="+mn-ea"/>
            </a:endParaRPr>
          </a:p>
        </p:txBody>
      </p:sp>
      <p:sp>
        <p:nvSpPr>
          <p:cNvPr id="537" name="CustomShape 2"/>
          <p:cNvSpPr/>
          <p:nvPr/>
        </p:nvSpPr>
        <p:spPr>
          <a:xfrm>
            <a:off x="311760"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53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endParaRPr lang="en-US" altLang="en-US" sz="1200" b="0" strike="noStrike" spc="-1">
              <a:solidFill>
                <a:srgbClr val="FFFFFF"/>
              </a:solidFill>
              <a:latin typeface="FreeMono" panose="020F0409020205020404"/>
              <a:ea typeface="FreeMono" panose="020F0409020205020404"/>
            </a:endParaRPr>
          </a:p>
        </p:txBody>
      </p:sp>
      <p:sp>
        <p:nvSpPr>
          <p:cNvPr id="2" name="Rounded Rectangle 1"/>
          <p:cNvSpPr/>
          <p:nvPr/>
        </p:nvSpPr>
        <p:spPr>
          <a:xfrm>
            <a:off x="417830" y="1463040"/>
            <a:ext cx="7781925" cy="3336925"/>
          </a:xfrm>
          <a:prstGeom prst="roundRect">
            <a:avLst/>
          </a:prstGeom>
          <a:solidFill>
            <a:schemeClr val="tx1">
              <a:lumMod val="75000"/>
              <a:lumOff val="2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69925" y="1613535"/>
            <a:ext cx="7277735" cy="2245360"/>
          </a:xfrm>
          <a:prstGeom prst="rect">
            <a:avLst/>
          </a:prstGeom>
          <a:noFill/>
        </p:spPr>
        <p:txBody>
          <a:bodyPr wrap="square" rtlCol="0">
            <a:spAutoFit/>
          </a:bodyPr>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delete</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stmt, err = db.Prepare("delete from userinfo where uid=?")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checkErr(err)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res, err = stmt.Exec(id)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checkErr(err)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affect, err = res.RowsAffected()</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checkErr(err)</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fmt.Println(affect)</a:t>
            </a: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endParaRPr lang="en-US" sz="1000" spc="-1">
              <a:solidFill>
                <a:srgbClr val="FFFFFF"/>
              </a:solidFill>
              <a:latin typeface="FreeMono" panose="020F0409020205020404"/>
              <a:ea typeface="FreeMono" panose="020F0409020205020404"/>
              <a:sym typeface="+mn-ea"/>
            </a:endParaRPr>
          </a:p>
          <a:p>
            <a:pPr marL="12700">
              <a:lnSpc>
                <a:spcPct val="100000"/>
              </a:lnSpc>
              <a:spcBef>
                <a:spcPts val="100"/>
              </a:spcBef>
            </a:pPr>
            <a:r>
              <a:rPr lang="en-US" sz="1000" spc="-1">
                <a:solidFill>
                  <a:srgbClr val="FFFFFF"/>
                </a:solidFill>
                <a:latin typeface="FreeMono" panose="020F0409020205020404"/>
                <a:ea typeface="FreeMono" panose="020F0409020205020404"/>
                <a:sym typeface="+mn-ea"/>
              </a:rPr>
              <a:t>        db.Close()</a:t>
            </a:r>
            <a:endParaRPr lang="en-US" sz="1000" spc="-1">
              <a:solidFill>
                <a:srgbClr val="FFFFFF"/>
              </a:solidFill>
              <a:latin typeface="FreeMono" panose="020F0409020205020404"/>
              <a:ea typeface="FreeMono" panose="020F0409020205020404"/>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384840" y="503640"/>
            <a:ext cx="8104680" cy="5382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
                <a:solidFill>
                  <a:srgbClr val="FFFFFF"/>
                </a:solidFill>
                <a:latin typeface="FreeMono" panose="020F0409020205020404"/>
                <a:ea typeface="FreeMono" panose="020F0409020205020404"/>
              </a:rPr>
              <a:t>Local Environment Setup : Go compiler</a:t>
            </a:r>
            <a:endParaRPr lang="en-US" sz="2800" b="0" strike="noStrike" spc="-1">
              <a:latin typeface="Arial"/>
            </a:endParaRPr>
          </a:p>
        </p:txBody>
      </p:sp>
      <p:sp>
        <p:nvSpPr>
          <p:cNvPr id="215" name="CustomShape 2"/>
          <p:cNvSpPr/>
          <p:nvPr/>
        </p:nvSpPr>
        <p:spPr>
          <a:xfrm>
            <a:off x="474840" y="1216800"/>
            <a:ext cx="8084520" cy="36241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065">
              <a:lnSpc>
                <a:spcPct val="100000"/>
              </a:lnSpc>
              <a:spcBef>
                <a:spcPts val="100"/>
              </a:spcBef>
            </a:pPr>
            <a:r>
              <a:rPr lang="en-US" sz="1800" b="0" strike="noStrike" spc="-1">
                <a:solidFill>
                  <a:srgbClr val="FFFFFF"/>
                </a:solidFill>
                <a:latin typeface="FreeMono" panose="020F0409020205020404"/>
                <a:ea typeface="FreeMono" panose="020F0409020205020404"/>
              </a:rPr>
              <a:t>The  source  code  written  in  source  file  is  the  human  readable  source  for  your  program.  It needs to be compiled and turned into machine language so that your CPU can actually execute the program as per the instructions given.</a:t>
            </a:r>
            <a:endParaRPr lang="en-US" sz="1800" b="0" strike="noStrike" spc="-1">
              <a:latin typeface="Arial"/>
            </a:endParaRPr>
          </a:p>
          <a:p>
            <a:pPr marL="12065">
              <a:lnSpc>
                <a:spcPct val="100000"/>
              </a:lnSpc>
              <a:spcBef>
                <a:spcPts val="100"/>
              </a:spcBef>
            </a:pPr>
            <a:endParaRPr lang="en-US" sz="1800" b="0" strike="noStrike" spc="-1">
              <a:latin typeface="Arial"/>
            </a:endParaRPr>
          </a:p>
          <a:p>
            <a:pPr marL="12065">
              <a:lnSpc>
                <a:spcPct val="100000"/>
              </a:lnSpc>
              <a:spcBef>
                <a:spcPts val="100"/>
              </a:spcBef>
            </a:pPr>
            <a:r>
              <a:rPr lang="en-US" sz="1800" b="0" strike="noStrike" spc="-1">
                <a:solidFill>
                  <a:srgbClr val="FFFFFF"/>
                </a:solidFill>
                <a:latin typeface="FreeMono" panose="020F0409020205020404"/>
                <a:ea typeface="FreeMono" panose="020F0409020205020404"/>
              </a:rPr>
              <a:t>The Go programming language compiler compiles the source code into its final executable program. Go distribution comes as a binary installable for FreeBSD (release 8 and above), Linux, Mac OS X (Snow Leopard and above), and Windows operating systems with 32-bit (386) and 64-bit (amd64) x86 processor architectures</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1800720" y="866160"/>
            <a:ext cx="5688720" cy="926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6000" b="1" strike="noStrike" spc="469">
                <a:solidFill>
                  <a:srgbClr val="FFFFFF"/>
                </a:solidFill>
                <a:latin typeface="FreeMono" panose="020F0409020205020404"/>
                <a:ea typeface="FreeMono" panose="020F0409020205020404"/>
              </a:rPr>
              <a:t>Chapter 1</a:t>
            </a:r>
            <a:r>
              <a:rPr lang="en-US" altLang="en-US" sz="6000" b="1" strike="noStrike" spc="469">
                <a:solidFill>
                  <a:srgbClr val="FFFFFF"/>
                </a:solidFill>
                <a:latin typeface="FreeMono" panose="020F0409020205020404"/>
                <a:ea typeface="FreeMono" panose="020F0409020205020404"/>
              </a:rPr>
              <a:t>2</a:t>
            </a:r>
            <a:endParaRPr lang="en-US" altLang="en-US" sz="6000" b="1" strike="noStrike" spc="469">
              <a:solidFill>
                <a:srgbClr val="FFFFFF"/>
              </a:solidFill>
              <a:latin typeface="FreeMono" panose="020F0409020205020404"/>
              <a:ea typeface="FreeMono" panose="020F0409020205020404"/>
            </a:endParaRPr>
          </a:p>
        </p:txBody>
      </p:sp>
      <p:sp>
        <p:nvSpPr>
          <p:cNvPr id="560" name="CustomShape 2"/>
          <p:cNvSpPr/>
          <p:nvPr/>
        </p:nvSpPr>
        <p:spPr>
          <a:xfrm>
            <a:off x="919440" y="2329200"/>
            <a:ext cx="7237440" cy="1308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00" b="1" strike="noStrike" spc="-1">
                <a:solidFill>
                  <a:srgbClr val="004820"/>
                </a:solidFill>
                <a:latin typeface="FreeMono" panose="020F0409020205020404"/>
                <a:ea typeface="FreeMono" panose="020F0409020205020404"/>
              </a:rPr>
              <a:t>GO </a:t>
            </a:r>
            <a:endParaRPr lang="en-US" sz="4000" b="0" strike="noStrike" spc="-1">
              <a:latin typeface="Arial"/>
            </a:endParaRPr>
          </a:p>
          <a:p>
            <a:pPr algn="ctr">
              <a:lnSpc>
                <a:spcPct val="100000"/>
              </a:lnSpc>
            </a:pPr>
            <a:r>
              <a:rPr lang="en-US" sz="4000" b="1" strike="noStrike" spc="-1">
                <a:solidFill>
                  <a:srgbClr val="004820"/>
                </a:solidFill>
                <a:latin typeface="FreeMono" panose="020F0409020205020404"/>
                <a:ea typeface="FreeMono" panose="020F0409020205020404"/>
              </a:rPr>
              <a:t>PROGRAMMING–Database</a:t>
            </a:r>
            <a:endParaRPr lang="en-US" sz="4000" b="0" strike="noStrike" spc="-1">
              <a:latin typeface="Arial"/>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384840" y="503640"/>
            <a:ext cx="283896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Plan</a:t>
            </a:r>
            <a:endParaRPr lang="en-US" sz="2800" b="0" strike="noStrike" spc="-1">
              <a:latin typeface="Arial"/>
            </a:endParaRPr>
          </a:p>
        </p:txBody>
      </p:sp>
      <p:sp>
        <p:nvSpPr>
          <p:cNvPr id="562" name="CustomShape 2"/>
          <p:cNvSpPr/>
          <p:nvPr/>
        </p:nvSpPr>
        <p:spPr>
          <a:xfrm>
            <a:off x="474840" y="1216800"/>
            <a:ext cx="7357680" cy="20077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NoSQL Databases</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Go &amp; MongoDB</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Aggregation </a:t>
            </a:r>
            <a:endParaRPr lang="en-US" sz="1800" b="0" strike="noStrike" spc="-1">
              <a:latin typeface="Arial"/>
            </a:endParaRPr>
          </a:p>
          <a:p>
            <a:pPr marL="298450" indent="-285750">
              <a:lnSpc>
                <a:spcPct val="100000"/>
              </a:lnSpc>
              <a:spcBef>
                <a:spcPts val="100"/>
              </a:spcBef>
              <a:buClr>
                <a:srgbClr val="FFFFFF"/>
              </a:buClr>
              <a:buFont typeface="Arial" panose="02080604020202020204" pitchFamily="34" charset="0"/>
              <a:buChar char="•"/>
            </a:pPr>
            <a:r>
              <a:rPr lang="en-US" sz="1800" b="1" strike="noStrike" spc="-1">
                <a:solidFill>
                  <a:srgbClr val="FFFFFF"/>
                </a:solidFill>
                <a:latin typeface="FreeMono" panose="020F0409020205020404"/>
                <a:ea typeface="FreeMono" panose="020F0409020205020404"/>
              </a:rPr>
              <a:t>JSON </a:t>
            </a:r>
            <a:endParaRPr lang="en-US" sz="1800" b="0" strike="noStrike" spc="-1">
              <a:latin typeface="Arial"/>
            </a:endParaRPr>
          </a:p>
          <a:p>
            <a:pPr>
              <a:lnSpc>
                <a:spcPct val="100000"/>
              </a:lnSpc>
              <a:spcBef>
                <a:spcPts val="100"/>
              </a:spcBef>
            </a:pPr>
            <a:endParaRPr lang="en-US" sz="1800" b="0" strike="noStrike" spc="-1">
              <a:latin typeface="Arial"/>
            </a:endParaRPr>
          </a:p>
          <a:p>
            <a:pPr marL="12065">
              <a:lnSpc>
                <a:spcPct val="100000"/>
              </a:lnSpc>
              <a:spcBef>
                <a:spcPts val="100"/>
              </a:spcBef>
            </a:pP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384840" y="503640"/>
            <a:ext cx="8104680" cy="5382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
                <a:solidFill>
                  <a:srgbClr val="FFFFFF"/>
                </a:solidFill>
                <a:latin typeface="FreeMono" panose="020F0409020205020404"/>
                <a:ea typeface="FreeMono" panose="020F0409020205020404"/>
              </a:rPr>
              <a:t>Installation on UNIX/Linux/Mac</a:t>
            </a:r>
            <a:endParaRPr lang="en-US" sz="2800" b="0" strike="noStrike" spc="-1">
              <a:latin typeface="Arial"/>
            </a:endParaRPr>
          </a:p>
        </p:txBody>
      </p:sp>
      <p:sp>
        <p:nvSpPr>
          <p:cNvPr id="217" name="CustomShape 2"/>
          <p:cNvSpPr/>
          <p:nvPr/>
        </p:nvSpPr>
        <p:spPr>
          <a:xfrm>
            <a:off x="474840" y="1216800"/>
            <a:ext cx="8084520" cy="36241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065">
              <a:lnSpc>
                <a:spcPct val="100000"/>
              </a:lnSpc>
              <a:spcBef>
                <a:spcPts val="100"/>
              </a:spcBef>
            </a:pPr>
            <a:r>
              <a:rPr lang="en-US" sz="1800" b="0" strike="noStrike" spc="-1">
                <a:solidFill>
                  <a:srgbClr val="FFFFFF"/>
                </a:solidFill>
                <a:latin typeface="FreeMono" panose="020F0409020205020404"/>
                <a:ea typeface="FreeMono" panose="020F0409020205020404"/>
              </a:rPr>
              <a:t>To install Go on your laptop that use unix/linux/macos or freebsd system you need :</a:t>
            </a:r>
            <a:endParaRPr lang="en-US" sz="1800" b="0" strike="noStrike" spc="-1">
              <a:latin typeface="Arial"/>
            </a:endParaRPr>
          </a:p>
          <a:p>
            <a:pPr marL="354965" indent="-342265">
              <a:lnSpc>
                <a:spcPct val="100000"/>
              </a:lnSpc>
              <a:spcBef>
                <a:spcPts val="100"/>
              </a:spcBef>
              <a:buClr>
                <a:srgbClr val="FFFFFF"/>
              </a:buClr>
              <a:buFont typeface="StarSymbol"/>
              <a:buAutoNum type="arabicPeriod"/>
            </a:pPr>
            <a:r>
              <a:rPr lang="en-US" sz="1800" b="0" strike="noStrike" spc="-1">
                <a:solidFill>
                  <a:srgbClr val="FFFFFF"/>
                </a:solidFill>
                <a:latin typeface="FreeMono" panose="020F0409020205020404"/>
                <a:ea typeface="FreeMono" panose="020F0409020205020404"/>
              </a:rPr>
              <a:t>Download the latest version of Go installable archive file </a:t>
            </a:r>
            <a:r>
              <a:rPr lang="en-US" sz="1800" b="0" u="sng" strike="noStrike" spc="-1">
                <a:solidFill>
                  <a:srgbClr val="0000FF"/>
                </a:solidFill>
                <a:uFillTx/>
                <a:latin typeface="FreeMono" panose="020F0409020205020404"/>
                <a:ea typeface="FreeMono" panose="020F0409020205020404"/>
                <a:hlinkClick r:id="rId1"/>
              </a:rPr>
              <a:t>Go Download</a:t>
            </a:r>
            <a:r>
              <a:rPr lang="en-US" sz="1800" b="0" strike="noStrike" spc="-1">
                <a:solidFill>
                  <a:srgbClr val="FFFFFF"/>
                </a:solidFill>
                <a:latin typeface="FreeMono" panose="020F0409020205020404"/>
                <a:ea typeface="FreeMono" panose="020F0409020205020404"/>
              </a:rPr>
              <a:t>,</a:t>
            </a:r>
            <a:endParaRPr lang="en-US" sz="1800" b="0" strike="noStrike" spc="-1">
              <a:latin typeface="Arial"/>
            </a:endParaRPr>
          </a:p>
          <a:p>
            <a:pPr marL="354965" indent="-342265">
              <a:lnSpc>
                <a:spcPct val="100000"/>
              </a:lnSpc>
              <a:spcBef>
                <a:spcPts val="100"/>
              </a:spcBef>
              <a:buClr>
                <a:srgbClr val="FFFFFF"/>
              </a:buClr>
              <a:buFont typeface="StarSymbol"/>
              <a:buAutoNum type="arabicPeriod"/>
            </a:pPr>
            <a:r>
              <a:rPr lang="en-US" sz="1800" b="0" strike="noStrike" spc="-1">
                <a:solidFill>
                  <a:srgbClr val="FFFFFF"/>
                </a:solidFill>
                <a:latin typeface="FreeMono" panose="020F0409020205020404"/>
                <a:ea typeface="FreeMono" panose="020F0409020205020404"/>
              </a:rPr>
              <a:t>Extract the download archive into the folder /usr/local, creating a Go tree in /usr/local/go. For example:</a:t>
            </a:r>
            <a:endParaRPr lang="en-US" sz="1800" b="0" strike="noStrike" spc="-1">
              <a:latin typeface="Arial"/>
            </a:endParaRPr>
          </a:p>
          <a:p>
            <a:pPr marL="469265">
              <a:lnSpc>
                <a:spcPct val="100000"/>
              </a:lnSpc>
              <a:spcBef>
                <a:spcPts val="100"/>
              </a:spcBef>
            </a:pPr>
            <a:endParaRPr lang="en-US" sz="1800" b="0" strike="noStrike" spc="-1">
              <a:latin typeface="Arial"/>
            </a:endParaRPr>
          </a:p>
          <a:p>
            <a:pPr marL="469265">
              <a:lnSpc>
                <a:spcPct val="100000"/>
              </a:lnSpc>
              <a:spcBef>
                <a:spcPts val="100"/>
              </a:spcBef>
            </a:pPr>
            <a:r>
              <a:rPr lang="en-US" sz="1800" b="1" strike="noStrike" spc="-1">
                <a:solidFill>
                  <a:srgbClr val="FFFFFF"/>
                </a:solidFill>
                <a:latin typeface="FreeMono" panose="020F0409020205020404"/>
                <a:ea typeface="FreeMono" panose="020F0409020205020404"/>
              </a:rPr>
              <a:t>$ tar -C /usr/local -xzf go1.4.linux-amd64.tar.gz</a:t>
            </a:r>
            <a:endParaRPr lang="en-US" sz="1800" b="0" strike="noStrike" spc="-1">
              <a:latin typeface="Arial"/>
            </a:endParaRPr>
          </a:p>
          <a:p>
            <a:pPr marL="12065">
              <a:lnSpc>
                <a:spcPct val="100000"/>
              </a:lnSpc>
              <a:spcBef>
                <a:spcPts val="100"/>
              </a:spcBef>
            </a:pPr>
            <a:endParaRPr lang="en-US" sz="1800" b="0" strike="noStrike" spc="-1">
              <a:latin typeface="Arial"/>
            </a:endParaRPr>
          </a:p>
          <a:p>
            <a:pPr marL="12065">
              <a:lnSpc>
                <a:spcPct val="100000"/>
              </a:lnSpc>
              <a:spcBef>
                <a:spcPts val="100"/>
              </a:spcBef>
            </a:pPr>
            <a:r>
              <a:rPr lang="en-US" sz="1800" b="0" strike="noStrike" spc="-1">
                <a:solidFill>
                  <a:srgbClr val="FFFFFF"/>
                </a:solidFill>
                <a:latin typeface="FreeMono" panose="020F0409020205020404"/>
                <a:ea typeface="FreeMono" panose="020F0409020205020404"/>
              </a:rPr>
              <a:t>Add </a:t>
            </a:r>
            <a:r>
              <a:rPr lang="en-US" sz="1800" b="1" strike="noStrike" spc="-1">
                <a:solidFill>
                  <a:srgbClr val="FFFFFF"/>
                </a:solidFill>
                <a:latin typeface="FreeMono" panose="020F0409020205020404"/>
                <a:ea typeface="FreeMono" panose="020F0409020205020404"/>
              </a:rPr>
              <a:t>/usr/local/go/bin</a:t>
            </a:r>
            <a:r>
              <a:rPr lang="en-US" sz="1800" b="0" strike="noStrike" spc="-1">
                <a:solidFill>
                  <a:srgbClr val="FFFFFF"/>
                </a:solidFill>
                <a:latin typeface="FreeMono" panose="020F0409020205020404"/>
                <a:ea typeface="FreeMono" panose="020F0409020205020404"/>
              </a:rPr>
              <a:t> to the PATH environment variable.</a:t>
            </a:r>
            <a:endParaRPr lang="en-US" sz="1800" b="0" strike="noStrike" spc="-1">
              <a:latin typeface="Arial"/>
            </a:endParaRPr>
          </a:p>
          <a:p>
            <a:pPr marL="12065">
              <a:lnSpc>
                <a:spcPct val="100000"/>
              </a:lnSpc>
              <a:spcBef>
                <a:spcPts val="100"/>
              </a:spcBef>
            </a:pPr>
            <a:r>
              <a:rPr lang="en-US" sz="1800" b="0" strike="noStrike" spc="-1">
                <a:solidFill>
                  <a:srgbClr val="FFFFFF"/>
                </a:solidFill>
                <a:latin typeface="FreeMono" panose="020F0409020205020404"/>
                <a:ea typeface="FreeMono" panose="020F0409020205020404"/>
              </a:rPr>
              <a:t>  </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84840" y="1453320"/>
            <a:ext cx="4237200" cy="2862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
                <a:solidFill>
                  <a:srgbClr val="FFFFFF"/>
                </a:solidFill>
                <a:latin typeface="FreeMono" panose="020F0409020205020404"/>
                <a:ea typeface="FreeMono" panose="020F0409020205020404"/>
              </a:rPr>
              <a:t>DevOps and Full stack engineer</a:t>
            </a:r>
            <a:endParaRPr lang="en-US" sz="1800" b="0" strike="noStrike" spc="-1">
              <a:latin typeface="Arial"/>
            </a:endParaRPr>
          </a:p>
        </p:txBody>
      </p:sp>
      <p:sp>
        <p:nvSpPr>
          <p:cNvPr id="159" name="CustomShape 2"/>
          <p:cNvSpPr/>
          <p:nvPr/>
        </p:nvSpPr>
        <p:spPr>
          <a:xfrm>
            <a:off x="384840" y="2482200"/>
            <a:ext cx="4899960" cy="288000"/>
          </a:xfrm>
          <a:prstGeom prst="rect">
            <a:avLst/>
          </a:prstGeom>
          <a:noFill/>
          <a:ln>
            <a:noFill/>
          </a:ln>
        </p:spPr>
        <p:style>
          <a:lnRef idx="0">
            <a:srgbClr val="FFFFFF"/>
          </a:lnRef>
          <a:fillRef idx="0">
            <a:srgbClr val="FFFFFF"/>
          </a:fillRef>
          <a:effectRef idx="0">
            <a:srgbClr val="FFFFFF"/>
          </a:effectRef>
          <a:fontRef idx="minor"/>
        </p:style>
      </p:sp>
      <p:sp>
        <p:nvSpPr>
          <p:cNvPr id="160" name="CustomShape 3"/>
          <p:cNvSpPr/>
          <p:nvPr/>
        </p:nvSpPr>
        <p:spPr>
          <a:xfrm>
            <a:off x="384840" y="838800"/>
            <a:ext cx="378504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400" b="1" strike="noStrike" spc="-1">
                <a:solidFill>
                  <a:srgbClr val="6AA84F"/>
                </a:solidFill>
                <a:latin typeface="FreeMono" panose="020F0409020205020404"/>
                <a:ea typeface="FreeMono" panose="020F0409020205020404"/>
              </a:rPr>
              <a:t>Radhouen Assakra</a:t>
            </a:r>
            <a:endParaRPr lang="en-US" sz="2400" b="0" strike="noStrike" spc="-1">
              <a:latin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384840" y="503640"/>
            <a:ext cx="8104680" cy="5382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
                <a:solidFill>
                  <a:srgbClr val="FFFFFF"/>
                </a:solidFill>
                <a:latin typeface="FreeMono" panose="020F0409020205020404"/>
                <a:ea typeface="FreeMono" panose="020F0409020205020404"/>
              </a:rPr>
              <a:t>Installation on UNIX/Linux/Mac</a:t>
            </a:r>
            <a:endParaRPr lang="en-US" sz="2800" b="0" strike="noStrike" spc="-1">
              <a:latin typeface="Arial"/>
            </a:endParaRPr>
          </a:p>
        </p:txBody>
      </p:sp>
      <p:sp>
        <p:nvSpPr>
          <p:cNvPr id="219" name="CustomShape 2"/>
          <p:cNvSpPr/>
          <p:nvPr/>
        </p:nvSpPr>
        <p:spPr>
          <a:xfrm>
            <a:off x="474840" y="1216800"/>
            <a:ext cx="8084520" cy="36241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065">
              <a:lnSpc>
                <a:spcPct val="100000"/>
              </a:lnSpc>
              <a:spcBef>
                <a:spcPts val="100"/>
              </a:spcBef>
            </a:pPr>
            <a:endParaRPr lang="en-US" sz="1800" b="0" strike="noStrike" spc="-1">
              <a:latin typeface="Arial"/>
            </a:endParaRPr>
          </a:p>
          <a:p>
            <a:pPr marL="12065">
              <a:lnSpc>
                <a:spcPct val="100000"/>
              </a:lnSpc>
              <a:spcBef>
                <a:spcPts val="100"/>
              </a:spcBef>
            </a:pPr>
            <a:r>
              <a:rPr lang="en-US" sz="1800" b="0" strike="noStrike" spc="-1">
                <a:solidFill>
                  <a:srgbClr val="FFFFFF"/>
                </a:solidFill>
                <a:latin typeface="FreeMono" panose="020F0409020205020404"/>
                <a:ea typeface="FreeMono" panose="020F0409020205020404"/>
              </a:rPr>
              <a:t>  </a:t>
            </a:r>
            <a:endParaRPr lang="en-US" sz="1800" b="0" strike="noStrike" spc="-1">
              <a:latin typeface="Arial"/>
            </a:endParaRPr>
          </a:p>
        </p:txBody>
      </p:sp>
      <p:graphicFrame>
        <p:nvGraphicFramePr>
          <p:cNvPr id="220" name="Table 3"/>
          <p:cNvGraphicFramePr/>
          <p:nvPr/>
        </p:nvGraphicFramePr>
        <p:xfrm>
          <a:off x="878760" y="1809720"/>
          <a:ext cx="7459920" cy="1782000"/>
        </p:xfrm>
        <a:graphic>
          <a:graphicData uri="http://schemas.openxmlformats.org/drawingml/2006/table">
            <a:tbl>
              <a:tblPr/>
              <a:tblGrid>
                <a:gridCol w="3729960"/>
                <a:gridCol w="3729960"/>
              </a:tblGrid>
              <a:tr h="380880">
                <a:tc>
                  <a:txBody>
                    <a:bodyPr/>
                    <a:p>
                      <a:pPr algn="ctr">
                        <a:lnSpc>
                          <a:spcPct val="100000"/>
                        </a:lnSpc>
                      </a:pPr>
                      <a:r>
                        <a:rPr lang="en-US" sz="1800" b="1" strike="noStrike" spc="-1">
                          <a:solidFill>
                            <a:srgbClr val="FFFFFF"/>
                          </a:solidFill>
                          <a:latin typeface="FreeMono" panose="020F0409020205020404"/>
                          <a:ea typeface="FreeMono" panose="020F0409020205020404"/>
                        </a:rPr>
                        <a:t>OS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latin typeface="FreeMono" panose="020F0409020205020404"/>
                          <a:ea typeface="FreeMono" panose="020F0409020205020404"/>
                        </a:rPr>
                        <a:t>Output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80880">
                <a:tc>
                  <a:txBody>
                    <a:bodyPr/>
                    <a:p>
                      <a:pPr algn="ctr">
                        <a:lnSpc>
                          <a:spcPct val="100000"/>
                        </a:lnSpc>
                      </a:pPr>
                      <a:r>
                        <a:rPr lang="en-US" sz="1800" b="1" strike="noStrike" spc="-1">
                          <a:solidFill>
                            <a:srgbClr val="000000"/>
                          </a:solidFill>
                          <a:latin typeface="FreeMono" panose="020F0409020205020404"/>
                          <a:ea typeface="FreeMono" panose="020F0409020205020404"/>
                        </a:rPr>
                        <a:t>Linux</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400" b="1" strike="noStrike" spc="-1">
                          <a:latin typeface="FreeMono" panose="020F0409020205020404"/>
                          <a:ea typeface="FreeMono" panose="020F0409020205020404"/>
                        </a:rPr>
                        <a:t>go1.4.linux-amd64.tar.gz</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40080">
                <a:tc>
                  <a:txBody>
                    <a:bodyPr/>
                    <a:p>
                      <a:pPr algn="ctr">
                        <a:lnSpc>
                          <a:spcPct val="100000"/>
                        </a:lnSpc>
                      </a:pPr>
                      <a:r>
                        <a:rPr lang="en-US" sz="1800" b="1" strike="noStrike" spc="-1">
                          <a:solidFill>
                            <a:srgbClr val="000000"/>
                          </a:solidFill>
                          <a:latin typeface="FreeMono" panose="020F0409020205020404"/>
                          <a:ea typeface="FreeMono" panose="020F0409020205020404"/>
                        </a:rPr>
                        <a:t>Mac</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400" b="1" strike="noStrike" spc="-1">
                          <a:latin typeface="FreeMono" panose="020F0409020205020404"/>
                          <a:ea typeface="FreeMono" panose="020F0409020205020404"/>
                        </a:rPr>
                        <a:t>go1.4.darwin-amd64-osx10.8.pkg</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0160">
                <a:tc>
                  <a:txBody>
                    <a:bodyPr/>
                    <a:p>
                      <a:pPr algn="ctr">
                        <a:lnSpc>
                          <a:spcPct val="100000"/>
                        </a:lnSpc>
                      </a:pPr>
                      <a:r>
                        <a:rPr lang="en-US" sz="1800" b="1" strike="noStrike" spc="-1">
                          <a:solidFill>
                            <a:srgbClr val="000000"/>
                          </a:solidFill>
                          <a:latin typeface="FreeMono" panose="020F0409020205020404"/>
                          <a:ea typeface="FreeMono" panose="020F0409020205020404"/>
                        </a:rPr>
                        <a:t>FreeBSD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400" b="1" strike="noStrike" spc="-1">
                          <a:latin typeface="FreeMono" panose="020F0409020205020404"/>
                          <a:ea typeface="FreeMono" panose="020F0409020205020404"/>
                        </a:rPr>
                        <a:t>go1.4.freebsd-amd64.tar.gz</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1800720" y="866160"/>
            <a:ext cx="5688720" cy="926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6000" b="1" strike="noStrike" spc="469">
                <a:solidFill>
                  <a:srgbClr val="FFFFFF"/>
                </a:solidFill>
                <a:latin typeface="FreeMono" panose="020F0409020205020404"/>
                <a:ea typeface="FreeMono" panose="020F0409020205020404"/>
              </a:rPr>
              <a:t>Chapter 3</a:t>
            </a:r>
            <a:endParaRPr lang="en-US" sz="6000" b="0" strike="noStrike" spc="-1">
              <a:latin typeface="Arial"/>
            </a:endParaRPr>
          </a:p>
        </p:txBody>
      </p:sp>
      <p:sp>
        <p:nvSpPr>
          <p:cNvPr id="222" name="CustomShape 2"/>
          <p:cNvSpPr/>
          <p:nvPr/>
        </p:nvSpPr>
        <p:spPr>
          <a:xfrm>
            <a:off x="696600" y="2329200"/>
            <a:ext cx="6598800" cy="1917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00" b="1" strike="noStrike" spc="-1">
                <a:solidFill>
                  <a:srgbClr val="004820"/>
                </a:solidFill>
                <a:latin typeface="FreeMono" panose="020F0409020205020404"/>
                <a:ea typeface="FreeMono" panose="020F0409020205020404"/>
              </a:rPr>
              <a:t>GO-PROGRAMMING</a:t>
            </a:r>
            <a:endParaRPr lang="en-US" sz="4000" b="0" strike="noStrike" spc="-1">
              <a:latin typeface="Arial"/>
            </a:endParaRPr>
          </a:p>
          <a:p>
            <a:pPr algn="ctr">
              <a:lnSpc>
                <a:spcPct val="100000"/>
              </a:lnSpc>
            </a:pPr>
            <a:r>
              <a:rPr lang="en-US" sz="4000" b="1" strike="noStrike" spc="-1">
                <a:solidFill>
                  <a:srgbClr val="004820"/>
                </a:solidFill>
                <a:latin typeface="FreeMono" panose="020F0409020205020404"/>
                <a:ea typeface="FreeMono" panose="020F0409020205020404"/>
              </a:rPr>
              <a:t>Introduction</a:t>
            </a:r>
            <a:endParaRPr lang="en-US" sz="4000" b="0" strike="noStrike" spc="-1">
              <a:latin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384840" y="503640"/>
            <a:ext cx="283896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Plan</a:t>
            </a:r>
            <a:endParaRPr lang="en-US" sz="2800" b="0" strike="noStrike" spc="-1">
              <a:latin typeface="Arial"/>
            </a:endParaRPr>
          </a:p>
        </p:txBody>
      </p:sp>
      <p:sp>
        <p:nvSpPr>
          <p:cNvPr id="224" name="CustomShape 2"/>
          <p:cNvSpPr/>
          <p:nvPr/>
        </p:nvSpPr>
        <p:spPr>
          <a:xfrm>
            <a:off x="474840" y="1216800"/>
            <a:ext cx="7357320" cy="1641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Syntax</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Base types</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Function &amp; Variables Declarations </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Garbage Collection</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Running Go Code</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384840" y="503640"/>
            <a:ext cx="689760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Syntax:Program structure</a:t>
            </a:r>
            <a:endParaRPr lang="en-US" sz="2800" b="0" strike="noStrike" spc="-1">
              <a:latin typeface="Arial"/>
            </a:endParaRPr>
          </a:p>
        </p:txBody>
      </p:sp>
      <p:sp>
        <p:nvSpPr>
          <p:cNvPr id="226" name="CustomShape 2"/>
          <p:cNvSpPr/>
          <p:nvPr/>
        </p:nvSpPr>
        <p:spPr>
          <a:xfrm>
            <a:off x="311760" y="1152360"/>
            <a:ext cx="8519760" cy="34153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27" name="CustomShape 3"/>
          <p:cNvSpPr/>
          <p:nvPr/>
        </p:nvSpPr>
        <p:spPr>
          <a:xfrm>
            <a:off x="384840" y="1752840"/>
            <a:ext cx="4138920" cy="24937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0" strike="noStrike" spc="-1">
                <a:solidFill>
                  <a:srgbClr val="0070C0"/>
                </a:solidFill>
                <a:latin typeface="FreeMono" panose="020F0409020205020404"/>
                <a:ea typeface="FreeMono" panose="020F0409020205020404"/>
              </a:rPr>
              <a:t>package </a:t>
            </a:r>
            <a:r>
              <a:rPr lang="en-US" sz="1800" b="0" strike="noStrike" spc="-1">
                <a:solidFill>
                  <a:srgbClr val="EEEEEE"/>
                </a:solidFill>
                <a:latin typeface="FreeMono" panose="020F0409020205020404"/>
                <a:ea typeface="FreeMono" panose="020F0409020205020404"/>
              </a:rPr>
              <a:t>main //</a:t>
            </a:r>
            <a:r>
              <a:rPr lang="en-US" sz="1800" b="1" strike="noStrike" spc="-1">
                <a:solidFill>
                  <a:srgbClr val="EEEEEE"/>
                </a:solidFill>
                <a:latin typeface="FreeMono" panose="020F0409020205020404"/>
                <a:ea typeface="FreeMono" panose="020F0409020205020404"/>
              </a:rPr>
              <a:t>(1)</a:t>
            </a:r>
            <a:endParaRPr lang="en-US" sz="1800" b="0" strike="noStrike" spc="-1">
              <a:latin typeface="Arial"/>
            </a:endParaRPr>
          </a:p>
          <a:p>
            <a:pPr marL="12700">
              <a:lnSpc>
                <a:spcPct val="188000"/>
              </a:lnSpc>
            </a:pPr>
            <a:r>
              <a:rPr lang="en-US" sz="1800" b="0" strike="noStrike" spc="-1">
                <a:solidFill>
                  <a:srgbClr val="0070C0"/>
                </a:solidFill>
                <a:latin typeface="FreeMono" panose="020F0409020205020404"/>
                <a:ea typeface="FreeMono" panose="020F0409020205020404"/>
              </a:rPr>
              <a:t>import </a:t>
            </a:r>
            <a:r>
              <a:rPr lang="en-US" sz="1800" b="0" strike="noStrike" spc="-1">
                <a:solidFill>
                  <a:srgbClr val="00B050"/>
                </a:solidFill>
                <a:latin typeface="FreeMono" panose="020F0409020205020404"/>
                <a:ea typeface="FreeMono" panose="020F0409020205020404"/>
              </a:rPr>
              <a:t>"fmt"</a:t>
            </a:r>
            <a:r>
              <a:rPr lang="en-US" sz="1800" b="0" strike="noStrike" spc="-1">
                <a:solidFill>
                  <a:srgbClr val="EEEEEE"/>
                </a:solidFill>
                <a:latin typeface="FreeMono" panose="020F0409020205020404"/>
                <a:ea typeface="FreeMono" panose="020F0409020205020404"/>
              </a:rPr>
              <a:t> //</a:t>
            </a:r>
            <a:r>
              <a:rPr lang="en-US" sz="1800" b="1" strike="noStrike" spc="-1">
                <a:solidFill>
                  <a:srgbClr val="EEEEEE"/>
                </a:solidFill>
                <a:latin typeface="FreeMono" panose="020F0409020205020404"/>
                <a:ea typeface="FreeMono" panose="020F0409020205020404"/>
              </a:rPr>
              <a:t>(2)</a:t>
            </a:r>
            <a:endParaRPr lang="en-US" sz="1800" b="0" strike="noStrike" spc="-1">
              <a:latin typeface="Arial"/>
            </a:endParaRPr>
          </a:p>
          <a:p>
            <a:pPr marL="12700">
              <a:lnSpc>
                <a:spcPct val="188000"/>
              </a:lnSpc>
            </a:pPr>
            <a:r>
              <a:rPr lang="en-US" sz="1800" b="0" strike="noStrike" spc="-1">
                <a:solidFill>
                  <a:srgbClr val="EEEEEE"/>
                </a:solidFill>
                <a:latin typeface="FreeMono" panose="020F0409020205020404"/>
                <a:ea typeface="FreeMono" panose="020F0409020205020404"/>
              </a:rPr>
              <a:t>func main()</a:t>
            </a:r>
            <a:r>
              <a:rPr lang="en-US" sz="1800" b="0" strike="noStrike" spc="-43">
                <a:solidFill>
                  <a:srgbClr val="EEEEEE"/>
                </a:solidFill>
                <a:latin typeface="FreeMono" panose="020F0409020205020404"/>
                <a:ea typeface="FreeMono" panose="020F0409020205020404"/>
              </a:rPr>
              <a:t> </a:t>
            </a:r>
            <a:r>
              <a:rPr lang="en-US" sz="1800" b="0" strike="noStrike" spc="-1">
                <a:solidFill>
                  <a:srgbClr val="EEEEEE"/>
                </a:solidFill>
                <a:latin typeface="FreeMono" panose="020F0409020205020404"/>
                <a:ea typeface="FreeMono" panose="020F0409020205020404"/>
              </a:rPr>
              <a:t>{ //</a:t>
            </a:r>
            <a:r>
              <a:rPr lang="en-US" sz="1800" b="1" strike="noStrike" spc="-1">
                <a:solidFill>
                  <a:srgbClr val="EEEEEE"/>
                </a:solidFill>
                <a:latin typeface="FreeMono" panose="020F0409020205020404"/>
                <a:ea typeface="FreeMono" panose="020F0409020205020404"/>
              </a:rPr>
              <a:t>(3)</a:t>
            </a:r>
            <a:endParaRPr lang="en-US" sz="1800" b="0" strike="noStrike" spc="-1">
              <a:latin typeface="Arial"/>
            </a:endParaRPr>
          </a:p>
          <a:p>
            <a:pPr marL="561340">
              <a:lnSpc>
                <a:spcPct val="100000"/>
              </a:lnSpc>
              <a:spcBef>
                <a:spcPts val="315"/>
              </a:spcBef>
            </a:pPr>
            <a:r>
              <a:rPr lang="en-US" sz="1800" b="0" strike="noStrike" spc="-1">
                <a:solidFill>
                  <a:srgbClr val="EEEEEE"/>
                </a:solidFill>
                <a:latin typeface="FreeMono" panose="020F0409020205020404"/>
                <a:ea typeface="FreeMono" panose="020F0409020205020404"/>
              </a:rPr>
              <a:t>fmt.Println("Hello,</a:t>
            </a:r>
            <a:r>
              <a:rPr lang="en-US" sz="1800" b="0" strike="noStrike" spc="1">
                <a:solidFill>
                  <a:srgbClr val="EEEEEE"/>
                </a:solidFill>
                <a:latin typeface="FreeMono" panose="020F0409020205020404"/>
                <a:ea typeface="FreeMono" panose="020F0409020205020404"/>
              </a:rPr>
              <a:t> Golang</a:t>
            </a:r>
            <a:r>
              <a:rPr lang="en-US" sz="1800" b="0" strike="noStrike" spc="-1">
                <a:solidFill>
                  <a:srgbClr val="EEEEEE"/>
                </a:solidFill>
                <a:latin typeface="FreeMono" panose="020F0409020205020404"/>
                <a:ea typeface="FreeMono" panose="020F0409020205020404"/>
              </a:rPr>
              <a:t>")</a:t>
            </a:r>
            <a:endParaRPr lang="en-US" sz="1800" b="0" strike="noStrike" spc="-1">
              <a:latin typeface="Arial"/>
            </a:endParaRPr>
          </a:p>
          <a:p>
            <a:pPr marL="12700">
              <a:lnSpc>
                <a:spcPct val="100000"/>
              </a:lnSpc>
              <a:spcBef>
                <a:spcPts val="315"/>
              </a:spcBef>
            </a:pPr>
            <a:r>
              <a:rPr lang="en-US" sz="1800" b="0" strike="noStrike" spc="-1">
                <a:solidFill>
                  <a:srgbClr val="EEEEEE"/>
                </a:solidFill>
                <a:latin typeface="FreeMono" panose="020F0409020205020404"/>
                <a:ea typeface="FreeMono" panose="020F0409020205020404"/>
              </a:rPr>
              <a:t>}</a:t>
            </a:r>
            <a:endParaRPr lang="en-US" sz="1800" b="0" strike="noStrike" spc="-1">
              <a:latin typeface="Arial"/>
            </a:endParaRPr>
          </a:p>
        </p:txBody>
      </p:sp>
      <p:sp>
        <p:nvSpPr>
          <p:cNvPr id="228" name="CustomShape 4"/>
          <p:cNvSpPr/>
          <p:nvPr/>
        </p:nvSpPr>
        <p:spPr>
          <a:xfrm>
            <a:off x="4692600" y="1872000"/>
            <a:ext cx="4069440" cy="2695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(1)</a:t>
            </a:r>
            <a:r>
              <a:rPr lang="en-US" sz="1200" b="0" strike="noStrike" spc="-1">
                <a:solidFill>
                  <a:srgbClr val="FFFFFF"/>
                </a:solidFill>
                <a:latin typeface="FreeMono" panose="020F0409020205020404"/>
                <a:ea typeface="FreeMono" panose="020F0409020205020404"/>
              </a:rPr>
              <a:t>The main package is the starting point to run the program,</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(2)</a:t>
            </a:r>
            <a:r>
              <a:rPr lang="en-US" sz="1200" b="0" strike="noStrike" spc="-1">
                <a:solidFill>
                  <a:srgbClr val="FFFFFF"/>
                </a:solidFill>
                <a:latin typeface="FreeMono" panose="020F0409020205020404"/>
                <a:ea typeface="FreeMono" panose="020F0409020205020404"/>
              </a:rPr>
              <a:t>The next line </a:t>
            </a:r>
            <a:r>
              <a:rPr lang="en-US" sz="1200" b="1" strike="noStrike" spc="-1">
                <a:solidFill>
                  <a:srgbClr val="FFFFFF"/>
                </a:solidFill>
                <a:latin typeface="FreeMono" panose="020F0409020205020404"/>
                <a:ea typeface="FreeMono" panose="020F0409020205020404"/>
              </a:rPr>
              <a:t>import "fmt"</a:t>
            </a:r>
            <a:r>
              <a:rPr lang="en-US" sz="1200" b="0" strike="noStrike" spc="-1">
                <a:solidFill>
                  <a:srgbClr val="FFFFFF"/>
                </a:solidFill>
                <a:latin typeface="FreeMono" panose="020F0409020205020404"/>
                <a:ea typeface="FreeMono" panose="020F0409020205020404"/>
              </a:rPr>
              <a:t> is a preprocessor command which tells the Go compiler to include the files lying in the package fmt.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(3)</a:t>
            </a:r>
            <a:r>
              <a:rPr lang="en-US" sz="1200" b="0" strike="noStrike" spc="-1">
                <a:solidFill>
                  <a:srgbClr val="FFFFFF"/>
                </a:solidFill>
                <a:latin typeface="FreeMono" panose="020F0409020205020404"/>
                <a:ea typeface="FreeMono" panose="020F0409020205020404"/>
              </a:rPr>
              <a:t>The next line func main() is the main function where the program execution begins.</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 function main will use the package fmt and here function Println to write “Hello, Golang” on the console when we run the program.</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384840" y="503640"/>
            <a:ext cx="455940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Syntax: comment</a:t>
            </a:r>
            <a:endParaRPr lang="en-US" sz="2800" b="0" strike="noStrike" spc="-1">
              <a:latin typeface="Arial"/>
            </a:endParaRPr>
          </a:p>
        </p:txBody>
      </p:sp>
      <p:sp>
        <p:nvSpPr>
          <p:cNvPr id="230" name="CustomShape 2"/>
          <p:cNvSpPr/>
          <p:nvPr/>
        </p:nvSpPr>
        <p:spPr>
          <a:xfrm>
            <a:off x="311760" y="1152360"/>
            <a:ext cx="8519760" cy="34153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31" name="CustomShape 3"/>
          <p:cNvSpPr/>
          <p:nvPr/>
        </p:nvSpPr>
        <p:spPr>
          <a:xfrm>
            <a:off x="384840" y="1396440"/>
            <a:ext cx="4139280" cy="30970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400" b="0" strike="noStrike" spc="-1">
                <a:solidFill>
                  <a:srgbClr val="0070C0"/>
                </a:solidFill>
                <a:latin typeface="FreeMono" panose="020F0409020205020404"/>
                <a:ea typeface="FreeMono" panose="020F0409020205020404"/>
              </a:rPr>
              <a:t>package </a:t>
            </a:r>
            <a:r>
              <a:rPr lang="en-US" sz="1400" b="0" strike="noStrike" spc="-1">
                <a:solidFill>
                  <a:srgbClr val="EEEEEE"/>
                </a:solidFill>
                <a:latin typeface="FreeMono" panose="020F0409020205020404"/>
                <a:ea typeface="FreeMono" panose="020F0409020205020404"/>
              </a:rPr>
              <a:t>main </a:t>
            </a:r>
            <a:endParaRPr lang="en-US" sz="1400" b="0" strike="noStrike" spc="-1">
              <a:latin typeface="Arial"/>
            </a:endParaRPr>
          </a:p>
          <a:p>
            <a:pPr marL="12700">
              <a:lnSpc>
                <a:spcPct val="100000"/>
              </a:lnSpc>
              <a:spcBef>
                <a:spcPts val="100"/>
              </a:spcBef>
            </a:pPr>
            <a:r>
              <a:rPr lang="en-US" sz="1400" b="0" strike="noStrike" spc="-1">
                <a:solidFill>
                  <a:srgbClr val="EEEEEE"/>
                </a:solidFill>
                <a:latin typeface="FreeMono" panose="020F0409020205020404"/>
                <a:ea typeface="FreeMono" panose="020F0409020205020404"/>
              </a:rPr>
              <a:t>// import packages </a:t>
            </a:r>
            <a:r>
              <a:rPr lang="en-US" sz="1400" b="1" strike="noStrike" spc="-1">
                <a:solidFill>
                  <a:srgbClr val="EEEEEE"/>
                </a:solidFill>
                <a:latin typeface="FreeMono" panose="020F0409020205020404"/>
                <a:ea typeface="FreeMono" panose="020F0409020205020404"/>
              </a:rPr>
              <a:t>(1)</a:t>
            </a:r>
            <a:endParaRPr lang="en-US" sz="1400" b="0" strike="noStrike" spc="-1">
              <a:latin typeface="Arial"/>
            </a:endParaRPr>
          </a:p>
          <a:p>
            <a:pPr marL="12700">
              <a:lnSpc>
                <a:spcPct val="188000"/>
              </a:lnSpc>
            </a:pPr>
            <a:r>
              <a:rPr lang="en-US" sz="1400" b="0" strike="noStrike" spc="-1">
                <a:solidFill>
                  <a:srgbClr val="0070C0"/>
                </a:solidFill>
                <a:latin typeface="FreeMono" panose="020F0409020205020404"/>
                <a:ea typeface="FreeMono" panose="020F0409020205020404"/>
              </a:rPr>
              <a:t>import </a:t>
            </a:r>
            <a:r>
              <a:rPr lang="en-US" sz="1400" b="0" strike="noStrike" spc="-1">
                <a:solidFill>
                  <a:srgbClr val="00B050"/>
                </a:solidFill>
                <a:latin typeface="FreeMono" panose="020F0409020205020404"/>
                <a:ea typeface="FreeMono" panose="020F0409020205020404"/>
              </a:rPr>
              <a:t>"fmt"</a:t>
            </a:r>
            <a:r>
              <a:rPr lang="en-US" sz="1400" b="0" strike="noStrike" spc="-1">
                <a:solidFill>
                  <a:srgbClr val="EEEEEE"/>
                </a:solidFill>
                <a:latin typeface="FreeMono" panose="020F0409020205020404"/>
                <a:ea typeface="FreeMono" panose="020F0409020205020404"/>
              </a:rPr>
              <a:t> </a:t>
            </a:r>
            <a:endParaRPr lang="en-US" sz="1400" b="0" strike="noStrike" spc="-1">
              <a:latin typeface="Arial"/>
            </a:endParaRPr>
          </a:p>
          <a:p>
            <a:pPr marL="12700">
              <a:lnSpc>
                <a:spcPct val="188000"/>
              </a:lnSpc>
            </a:pPr>
            <a:r>
              <a:rPr lang="en-US" sz="1400" b="0" strike="noStrike" spc="-1">
                <a:solidFill>
                  <a:srgbClr val="EEEEEE"/>
                </a:solidFill>
                <a:latin typeface="FreeMono" panose="020F0409020205020404"/>
                <a:ea typeface="FreeMono" panose="020F0409020205020404"/>
              </a:rPr>
              <a:t>func main()</a:t>
            </a:r>
            <a:r>
              <a:rPr lang="en-US" sz="1400" b="0" strike="noStrike" spc="-43">
                <a:solidFill>
                  <a:srgbClr val="EEEEEE"/>
                </a:solidFill>
                <a:latin typeface="FreeMono" panose="020F0409020205020404"/>
                <a:ea typeface="FreeMono" panose="020F0409020205020404"/>
              </a:rPr>
              <a:t> </a:t>
            </a:r>
            <a:r>
              <a:rPr lang="en-US" sz="1400" b="0" strike="noStrike" spc="-1">
                <a:solidFill>
                  <a:srgbClr val="EEEEEE"/>
                </a:solidFill>
                <a:latin typeface="FreeMono" panose="020F0409020205020404"/>
                <a:ea typeface="FreeMono" panose="020F0409020205020404"/>
              </a:rPr>
              <a:t>{ </a:t>
            </a:r>
            <a:endParaRPr lang="en-US" sz="1400" b="0" strike="noStrike" spc="-1">
              <a:latin typeface="Arial"/>
            </a:endParaRPr>
          </a:p>
          <a:p>
            <a:pPr marL="12700">
              <a:lnSpc>
                <a:spcPct val="188000"/>
              </a:lnSpc>
            </a:pPr>
            <a:r>
              <a:rPr lang="en-US" sz="1400" b="0" strike="noStrike" spc="-1">
                <a:solidFill>
                  <a:srgbClr val="EEEEEE"/>
                </a:solidFill>
                <a:latin typeface="FreeMono" panose="020F0409020205020404"/>
                <a:ea typeface="FreeMono" panose="020F0409020205020404"/>
              </a:rPr>
              <a:t>/* here we will create variables, constants, call functions ,,,</a:t>
            </a:r>
            <a:endParaRPr lang="en-US" sz="1400" b="0" strike="noStrike" spc="-1">
              <a:latin typeface="Arial"/>
            </a:endParaRPr>
          </a:p>
          <a:p>
            <a:pPr marL="12700">
              <a:lnSpc>
                <a:spcPct val="188000"/>
              </a:lnSpc>
            </a:pPr>
            <a:r>
              <a:rPr lang="en-US" sz="1400" b="0" strike="noStrike" spc="-1">
                <a:solidFill>
                  <a:srgbClr val="EEEEEE"/>
                </a:solidFill>
                <a:latin typeface="FreeMono" panose="020F0409020205020404"/>
                <a:ea typeface="FreeMono" panose="020F0409020205020404"/>
              </a:rPr>
              <a:t>*/ </a:t>
            </a:r>
            <a:r>
              <a:rPr lang="en-US" sz="1400" b="1" strike="noStrike" spc="-1">
                <a:solidFill>
                  <a:srgbClr val="EEEEEE"/>
                </a:solidFill>
                <a:latin typeface="FreeMono" panose="020F0409020205020404"/>
                <a:ea typeface="FreeMono" panose="020F0409020205020404"/>
              </a:rPr>
              <a:t>(2)</a:t>
            </a:r>
            <a:endParaRPr lang="en-US" sz="1400" b="0" strike="noStrike" spc="-1">
              <a:latin typeface="Arial"/>
            </a:endParaRPr>
          </a:p>
          <a:p>
            <a:pPr marL="561340">
              <a:lnSpc>
                <a:spcPct val="100000"/>
              </a:lnSpc>
              <a:spcBef>
                <a:spcPts val="315"/>
              </a:spcBef>
            </a:pPr>
            <a:r>
              <a:rPr lang="en-US" sz="1400" b="0" strike="noStrike" spc="-1">
                <a:solidFill>
                  <a:srgbClr val="EEEEEE"/>
                </a:solidFill>
                <a:latin typeface="FreeMono" panose="020F0409020205020404"/>
                <a:ea typeface="FreeMono" panose="020F0409020205020404"/>
              </a:rPr>
              <a:t>fmt.Println("Hello,</a:t>
            </a:r>
            <a:r>
              <a:rPr lang="en-US" sz="1400" b="0" strike="noStrike" spc="1">
                <a:solidFill>
                  <a:srgbClr val="EEEEEE"/>
                </a:solidFill>
                <a:latin typeface="FreeMono" panose="020F0409020205020404"/>
                <a:ea typeface="FreeMono" panose="020F0409020205020404"/>
              </a:rPr>
              <a:t> Golang</a:t>
            </a:r>
            <a:r>
              <a:rPr lang="en-US" sz="1400" b="0" strike="noStrike" spc="-1">
                <a:solidFill>
                  <a:srgbClr val="EEEEEE"/>
                </a:solidFill>
                <a:latin typeface="FreeMono" panose="020F0409020205020404"/>
                <a:ea typeface="FreeMono" panose="020F0409020205020404"/>
              </a:rPr>
              <a:t>")</a:t>
            </a:r>
            <a:endParaRPr lang="en-US" sz="1400" b="0" strike="noStrike" spc="-1">
              <a:latin typeface="Arial"/>
            </a:endParaRPr>
          </a:p>
          <a:p>
            <a:pPr marL="12700">
              <a:lnSpc>
                <a:spcPct val="100000"/>
              </a:lnSpc>
              <a:spcBef>
                <a:spcPts val="315"/>
              </a:spcBef>
            </a:pPr>
            <a:r>
              <a:rPr lang="en-US" sz="1400" b="0" strike="noStrike" spc="-1">
                <a:solidFill>
                  <a:srgbClr val="EEEEEE"/>
                </a:solidFill>
                <a:latin typeface="FreeMono" panose="020F0409020205020404"/>
                <a:ea typeface="FreeMono" panose="020F0409020205020404"/>
              </a:rPr>
              <a:t>}</a:t>
            </a:r>
            <a:endParaRPr lang="en-US" sz="1400" b="0" strike="noStrike" spc="-1">
              <a:latin typeface="Arial"/>
            </a:endParaRPr>
          </a:p>
        </p:txBody>
      </p:sp>
      <p:sp>
        <p:nvSpPr>
          <p:cNvPr id="232" name="CustomShape 4"/>
          <p:cNvSpPr/>
          <p:nvPr/>
        </p:nvSpPr>
        <p:spPr>
          <a:xfrm>
            <a:off x="4692600" y="1493640"/>
            <a:ext cx="4069440" cy="30736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(1)</a:t>
            </a:r>
            <a:r>
              <a:rPr lang="en-US" sz="1200" b="0" strike="noStrike" spc="-1">
                <a:solidFill>
                  <a:srgbClr val="FFFFFF"/>
                </a:solidFill>
                <a:latin typeface="FreeMono" panose="020F0409020205020404"/>
                <a:ea typeface="FreeMono" panose="020F0409020205020404"/>
              </a:rPr>
              <a:t>Line comment</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(2) </a:t>
            </a:r>
            <a:r>
              <a:rPr lang="en-US" sz="1200" b="0" strike="noStrike" spc="-1">
                <a:solidFill>
                  <a:srgbClr val="FFFFFF"/>
                </a:solidFill>
                <a:latin typeface="FreeMono" panose="020F0409020205020404"/>
                <a:ea typeface="FreeMono" panose="020F0409020205020404"/>
              </a:rPr>
              <a:t>Block comment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==&gt; A comment is a line that will be ignored</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by the go compiler, Including comments in programs makes code more </a:t>
            </a:r>
            <a:r>
              <a:rPr lang="en-US" sz="1200" b="1" strike="noStrike" spc="-1">
                <a:solidFill>
                  <a:srgbClr val="FFFFFF"/>
                </a:solidFill>
                <a:latin typeface="FreeMono" panose="020F0409020205020404"/>
                <a:ea typeface="FreeMono" panose="020F0409020205020404"/>
              </a:rPr>
              <a:t>readable </a:t>
            </a:r>
            <a:r>
              <a:rPr lang="en-US" sz="1200" b="0" strike="noStrike" spc="-1">
                <a:solidFill>
                  <a:srgbClr val="FFFFFF"/>
                </a:solidFill>
                <a:latin typeface="FreeMono" panose="020F0409020205020404"/>
                <a:ea typeface="FreeMono" panose="020F0409020205020404"/>
              </a:rPr>
              <a:t>for humans as it provides some information or explanation about what each part of a program is doing.</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230040" y="155520"/>
            <a:ext cx="8104680" cy="5382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
                <a:solidFill>
                  <a:srgbClr val="FFFFFF"/>
                </a:solidFill>
                <a:latin typeface="FreeMono" panose="020F0409020205020404"/>
                <a:ea typeface="FreeMono" panose="020F0409020205020404"/>
              </a:rPr>
              <a:t>Syntax: keywords</a:t>
            </a:r>
            <a:endParaRPr lang="en-US" sz="2800" b="0" strike="noStrike" spc="-1">
              <a:latin typeface="Arial"/>
            </a:endParaRPr>
          </a:p>
        </p:txBody>
      </p:sp>
      <p:sp>
        <p:nvSpPr>
          <p:cNvPr id="234" name="CustomShape 2"/>
          <p:cNvSpPr/>
          <p:nvPr/>
        </p:nvSpPr>
        <p:spPr>
          <a:xfrm>
            <a:off x="230040" y="760680"/>
            <a:ext cx="8685720" cy="4080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065">
              <a:lnSpc>
                <a:spcPct val="100000"/>
              </a:lnSpc>
              <a:spcBef>
                <a:spcPts val="100"/>
              </a:spcBef>
            </a:pPr>
            <a:r>
              <a:rPr lang="en-US" sz="1800" b="0" strike="noStrike" spc="-1">
                <a:solidFill>
                  <a:srgbClr val="FFFFFF"/>
                </a:solidFill>
                <a:latin typeface="FreeMono" panose="020F0409020205020404"/>
                <a:ea typeface="FreeMono" panose="020F0409020205020404"/>
              </a:rPr>
              <a:t>The following list shows the reserved words in Go. These reserved words may not be used as constant or variable or any other identifier names.</a:t>
            </a:r>
            <a:endParaRPr lang="en-US" sz="1800" b="0" strike="noStrike" spc="-1">
              <a:latin typeface="Arial"/>
            </a:endParaRPr>
          </a:p>
          <a:p>
            <a:pPr marL="12700">
              <a:lnSpc>
                <a:spcPct val="100000"/>
              </a:lnSpc>
              <a:spcBef>
                <a:spcPts val="100"/>
              </a:spcBef>
            </a:pPr>
            <a:endParaRPr lang="en-US" sz="1800" b="0" strike="noStrike" spc="-1">
              <a:latin typeface="Arial"/>
            </a:endParaRPr>
          </a:p>
          <a:p>
            <a:pPr marL="12065">
              <a:lnSpc>
                <a:spcPct val="100000"/>
              </a:lnSpc>
              <a:spcBef>
                <a:spcPts val="100"/>
              </a:spcBef>
            </a:pPr>
            <a:r>
              <a:rPr lang="en-US" sz="1800" b="0" strike="noStrike" spc="-1">
                <a:solidFill>
                  <a:srgbClr val="FFFFFF"/>
                </a:solidFill>
                <a:latin typeface="FreeMono" panose="020F0409020205020404"/>
                <a:ea typeface="FreeMono" panose="020F0409020205020404"/>
              </a:rPr>
              <a:t>  </a:t>
            </a:r>
            <a:endParaRPr lang="en-US" sz="1800" b="0" strike="noStrike" spc="-1">
              <a:latin typeface="Arial"/>
            </a:endParaRPr>
          </a:p>
        </p:txBody>
      </p:sp>
      <p:graphicFrame>
        <p:nvGraphicFramePr>
          <p:cNvPr id="235" name="Table 3"/>
          <p:cNvGraphicFramePr/>
          <p:nvPr/>
        </p:nvGraphicFramePr>
        <p:xfrm>
          <a:off x="191880" y="2021760"/>
          <a:ext cx="8759520" cy="1904760"/>
        </p:xfrm>
        <a:graphic>
          <a:graphicData uri="http://schemas.openxmlformats.org/drawingml/2006/table">
            <a:tbl>
              <a:tblPr/>
              <a:tblGrid>
                <a:gridCol w="1751760"/>
                <a:gridCol w="1751760"/>
                <a:gridCol w="1751760"/>
                <a:gridCol w="1751760"/>
                <a:gridCol w="1752480"/>
              </a:tblGrid>
              <a:tr h="380880">
                <a:tc>
                  <a:txBody>
                    <a:bodyPr/>
                    <a:p>
                      <a:pPr>
                        <a:lnSpc>
                          <a:spcPct val="100000"/>
                        </a:lnSpc>
                      </a:pPr>
                      <a:r>
                        <a:rPr lang="en-US" sz="1800" b="1" strike="noStrike" spc="-1">
                          <a:solidFill>
                            <a:srgbClr val="00B050"/>
                          </a:solidFill>
                          <a:latin typeface="FreeMono" panose="020F0409020205020404"/>
                          <a:ea typeface="FreeMono" panose="020F0409020205020404"/>
                        </a:rPr>
                        <a:t>break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default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func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interface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select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FBFBF"/>
                    </a:solidFill>
                  </a:tcPr>
                </a:tc>
              </a:tr>
              <a:tr h="380880">
                <a:tc>
                  <a:txBody>
                    <a:bodyPr/>
                    <a:p>
                      <a:pPr>
                        <a:lnSpc>
                          <a:spcPct val="100000"/>
                        </a:lnSpc>
                      </a:pPr>
                      <a:r>
                        <a:rPr lang="en-US" sz="1800" b="1" strike="noStrike" spc="-1">
                          <a:solidFill>
                            <a:srgbClr val="00B050"/>
                          </a:solidFill>
                          <a:latin typeface="FreeMono" panose="020F0409020205020404"/>
                          <a:ea typeface="FreeMono" panose="020F0409020205020404"/>
                        </a:rPr>
                        <a:t>case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defer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Go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map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Struct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r>
              <a:tr h="380880">
                <a:tc>
                  <a:txBody>
                    <a:bodyPr/>
                    <a:p>
                      <a:pPr>
                        <a:lnSpc>
                          <a:spcPct val="100000"/>
                        </a:lnSpc>
                      </a:pPr>
                      <a:r>
                        <a:rPr lang="en-US" sz="1800" b="1" strike="noStrike" spc="-1">
                          <a:solidFill>
                            <a:srgbClr val="00B050"/>
                          </a:solidFill>
                          <a:latin typeface="FreeMono" panose="020F0409020205020404"/>
                          <a:ea typeface="FreeMono" panose="020F0409020205020404"/>
                        </a:rPr>
                        <a:t>chan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else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Goto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package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Switch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r>
              <a:tr h="380880">
                <a:tc>
                  <a:txBody>
                    <a:bodyPr/>
                    <a:p>
                      <a:pPr>
                        <a:lnSpc>
                          <a:spcPct val="100000"/>
                        </a:lnSpc>
                      </a:pPr>
                      <a:r>
                        <a:rPr lang="en-US" sz="1800" b="1" strike="noStrike" spc="-1">
                          <a:solidFill>
                            <a:srgbClr val="00B050"/>
                          </a:solidFill>
                          <a:latin typeface="FreeMono" panose="020F0409020205020404"/>
                          <a:ea typeface="FreeMono" panose="020F0409020205020404"/>
                        </a:rPr>
                        <a:t>const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fallthrough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if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range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Type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r>
              <a:tr h="381240">
                <a:tc>
                  <a:txBody>
                    <a:bodyPr/>
                    <a:p>
                      <a:pPr>
                        <a:lnSpc>
                          <a:spcPct val="100000"/>
                        </a:lnSpc>
                      </a:pPr>
                      <a:r>
                        <a:rPr lang="en-US" sz="1800" b="1" strike="noStrike" spc="-1">
                          <a:solidFill>
                            <a:srgbClr val="00B050"/>
                          </a:solidFill>
                          <a:latin typeface="FreeMono" panose="020F0409020205020404"/>
                          <a:ea typeface="FreeMono" panose="020F0409020205020404"/>
                        </a:rPr>
                        <a:t>continue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for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import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return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c>
                  <a:txBody>
                    <a:bodyPr/>
                    <a:p>
                      <a:pPr>
                        <a:lnSpc>
                          <a:spcPct val="100000"/>
                        </a:lnSpc>
                      </a:pPr>
                      <a:r>
                        <a:rPr lang="en-US" sz="1800" b="1" strike="noStrike" spc="-1">
                          <a:solidFill>
                            <a:srgbClr val="00B050"/>
                          </a:solidFill>
                          <a:latin typeface="FreeMono" panose="020F0409020205020404"/>
                          <a:ea typeface="FreeMono" panose="020F0409020205020404"/>
                        </a:rPr>
                        <a:t>Var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BFBFBF"/>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384840" y="503640"/>
            <a:ext cx="689760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Data Type</a:t>
            </a:r>
            <a:endParaRPr lang="en-US" sz="2800" b="0" strike="noStrike" spc="-1">
              <a:latin typeface="Arial"/>
            </a:endParaRPr>
          </a:p>
        </p:txBody>
      </p:sp>
      <p:sp>
        <p:nvSpPr>
          <p:cNvPr id="237" name="CustomShape 2"/>
          <p:cNvSpPr/>
          <p:nvPr/>
        </p:nvSpPr>
        <p:spPr>
          <a:xfrm>
            <a:off x="311760" y="1152360"/>
            <a:ext cx="8520120" cy="381744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graphicFrame>
        <p:nvGraphicFramePr>
          <p:cNvPr id="238" name="Table 3"/>
          <p:cNvGraphicFramePr/>
          <p:nvPr/>
        </p:nvGraphicFramePr>
        <p:xfrm>
          <a:off x="589320" y="1325880"/>
          <a:ext cx="7895520" cy="3027240"/>
        </p:xfrm>
        <a:graphic>
          <a:graphicData uri="http://schemas.openxmlformats.org/drawingml/2006/table">
            <a:tbl>
              <a:tblPr/>
              <a:tblGrid>
                <a:gridCol w="2282760"/>
                <a:gridCol w="5612760"/>
              </a:tblGrid>
              <a:tr h="320400">
                <a:tc>
                  <a:txBody>
                    <a:bodyPr/>
                    <a:p>
                      <a:pPr algn="ctr">
                        <a:lnSpc>
                          <a:spcPct val="100000"/>
                        </a:lnSpc>
                      </a:pPr>
                      <a:r>
                        <a:rPr lang="en-US" sz="1800" b="1" strike="noStrike" spc="-1">
                          <a:solidFill>
                            <a:srgbClr val="FFFFFF"/>
                          </a:solidFill>
                          <a:latin typeface="FreeMono" panose="020F0409020205020404"/>
                          <a:ea typeface="FreeMono" panose="020F0409020205020404"/>
                        </a:rPr>
                        <a:t>Type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latin typeface="FreeMono" panose="020F0409020205020404"/>
                          <a:ea typeface="FreeMono" panose="020F0409020205020404"/>
                        </a:rPr>
                        <a:t>Description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48200">
                <a:tc>
                  <a:txBody>
                    <a:bodyPr/>
                    <a:p>
                      <a:pPr algn="ctr">
                        <a:lnSpc>
                          <a:spcPct val="100000"/>
                        </a:lnSpc>
                      </a:pPr>
                      <a:r>
                        <a:rPr lang="en-US" sz="1400" b="1" strike="noStrike" spc="-1">
                          <a:solidFill>
                            <a:srgbClr val="000000"/>
                          </a:solidFill>
                          <a:latin typeface="FreeMono" panose="020F0409020205020404"/>
                          <a:ea typeface="FreeMono" panose="020F0409020205020404"/>
                        </a:rPr>
                        <a:t>Boolean types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400" b="0" strike="noStrike" spc="-1">
                          <a:solidFill>
                            <a:srgbClr val="000000"/>
                          </a:solidFill>
                          <a:latin typeface="FreeMono" panose="020F0409020205020404"/>
                          <a:ea typeface="FreeMono" panose="020F0409020205020404"/>
                        </a:rPr>
                        <a:t>consists of the two predefined constants:  </a:t>
                      </a:r>
                      <a:r>
                        <a:rPr lang="en-US" sz="1400" b="1" strike="noStrike" spc="-1">
                          <a:solidFill>
                            <a:srgbClr val="000000"/>
                          </a:solidFill>
                          <a:latin typeface="FreeMono" panose="020F0409020205020404"/>
                          <a:ea typeface="FreeMono" panose="020F0409020205020404"/>
                        </a:rPr>
                        <a:t>true,false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270000">
                <a:tc>
                  <a:txBody>
                    <a:bodyPr/>
                    <a:p>
                      <a:pPr algn="ctr">
                        <a:lnSpc>
                          <a:spcPct val="100000"/>
                        </a:lnSpc>
                      </a:pPr>
                      <a:r>
                        <a:rPr lang="en-US" sz="1400" b="1" strike="noStrike" spc="-1">
                          <a:solidFill>
                            <a:srgbClr val="000000"/>
                          </a:solidFill>
                          <a:latin typeface="FreeMono" panose="020F0409020205020404"/>
                          <a:ea typeface="FreeMono" panose="020F0409020205020404"/>
                        </a:rPr>
                        <a:t>Numeric types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400" b="0" strike="noStrike" spc="-1">
                          <a:solidFill>
                            <a:srgbClr val="000000"/>
                          </a:solidFill>
                          <a:latin typeface="FreeMono" panose="020F0409020205020404"/>
                          <a:ea typeface="FreeMono" panose="020F0409020205020404"/>
                        </a:rPr>
                        <a:t>consists of two types:integer,float types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26400">
                <a:tc>
                  <a:txBody>
                    <a:bodyPr/>
                    <a:p>
                      <a:pPr algn="ctr">
                        <a:lnSpc>
                          <a:spcPct val="100000"/>
                        </a:lnSpc>
                      </a:pPr>
                      <a:r>
                        <a:rPr lang="en-US" sz="1400" b="1" strike="noStrike" spc="-1">
                          <a:solidFill>
                            <a:srgbClr val="000000"/>
                          </a:solidFill>
                          <a:latin typeface="FreeMono" panose="020F0409020205020404"/>
                          <a:ea typeface="FreeMono" panose="020F0409020205020404"/>
                        </a:rPr>
                        <a:t>String types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400" b="0" strike="noStrike" spc="-1">
                          <a:solidFill>
                            <a:srgbClr val="000000"/>
                          </a:solidFill>
                          <a:latin typeface="FreeMono" panose="020F0409020205020404"/>
                          <a:ea typeface="FreeMono" panose="020F0409020205020404"/>
                        </a:rPr>
                        <a:t>A string is a sequence of one or more characters (letters, numbers, symbols) that can be either a constant or a variable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161000">
                <a:tc>
                  <a:txBody>
                    <a:bodyPr/>
                    <a:p>
                      <a:pPr algn="ctr">
                        <a:lnSpc>
                          <a:spcPct val="100000"/>
                        </a:lnSpc>
                      </a:pPr>
                      <a:r>
                        <a:rPr lang="en-US" sz="1400" b="1" strike="noStrike" spc="-1">
                          <a:solidFill>
                            <a:srgbClr val="000000"/>
                          </a:solidFill>
                          <a:latin typeface="FreeMono" panose="020F0409020205020404"/>
                          <a:ea typeface="FreeMono" panose="020F0409020205020404"/>
                        </a:rPr>
                        <a:t>Derived types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marL="285750" indent="-285750">
                        <a:lnSpc>
                          <a:spcPct val="100000"/>
                        </a:lnSpc>
                        <a:buClr>
                          <a:srgbClr val="000000"/>
                        </a:buClr>
                        <a:buFont typeface="Arial"/>
                        <a:buChar char="•"/>
                      </a:pPr>
                      <a:r>
                        <a:rPr lang="en-US" sz="1400" b="1" strike="noStrike" spc="-1">
                          <a:solidFill>
                            <a:srgbClr val="000000"/>
                          </a:solidFill>
                          <a:latin typeface="FreeMono" panose="020F0409020205020404"/>
                          <a:ea typeface="FreeMono" panose="020F0409020205020404"/>
                        </a:rPr>
                        <a:t>Aggregate Type:</a:t>
                      </a:r>
                      <a:r>
                        <a:rPr lang="en-US" sz="1400" b="0" strike="noStrike" spc="-1">
                          <a:solidFill>
                            <a:srgbClr val="000000"/>
                          </a:solidFill>
                          <a:latin typeface="FreeMono" panose="020F0409020205020404"/>
                          <a:ea typeface="FreeMono" panose="020F0409020205020404"/>
                        </a:rPr>
                        <a:t> Array and structs come under this category.</a:t>
                      </a:r>
                      <a:endParaRPr lang="en-US" sz="1400" b="0" strike="noStrike" spc="-1">
                        <a:latin typeface="Arial"/>
                      </a:endParaRPr>
                    </a:p>
                    <a:p>
                      <a:pPr marL="285750" indent="-285750">
                        <a:lnSpc>
                          <a:spcPct val="100000"/>
                        </a:lnSpc>
                        <a:buClr>
                          <a:srgbClr val="000000"/>
                        </a:buClr>
                        <a:buFont typeface="Arial"/>
                        <a:buChar char="•"/>
                      </a:pPr>
                      <a:r>
                        <a:rPr lang="en-US" sz="1400" b="1" strike="noStrike" spc="-1">
                          <a:solidFill>
                            <a:srgbClr val="000000"/>
                          </a:solidFill>
                          <a:latin typeface="FreeMono" panose="020F0409020205020404"/>
                          <a:ea typeface="FreeMono" panose="020F0409020205020404"/>
                        </a:rPr>
                        <a:t>Reference Type:</a:t>
                      </a:r>
                      <a:r>
                        <a:rPr lang="en-US" sz="1400" b="0" strike="noStrike" spc="-1">
                          <a:solidFill>
                            <a:srgbClr val="000000"/>
                          </a:solidFill>
                          <a:latin typeface="FreeMono" panose="020F0409020205020404"/>
                          <a:ea typeface="FreeMono" panose="020F0409020205020404"/>
                        </a:rPr>
                        <a:t> Pointers, slices, maps, functions, and channels come under this category.</a:t>
                      </a:r>
                      <a:endParaRPr lang="en-US" sz="1400" b="0" strike="noStrike" spc="-1">
                        <a:latin typeface="Arial"/>
                      </a:endParaRPr>
                    </a:p>
                    <a:p>
                      <a:pPr marL="285750" indent="-285750">
                        <a:lnSpc>
                          <a:spcPct val="100000"/>
                        </a:lnSpc>
                        <a:buClr>
                          <a:srgbClr val="000000"/>
                        </a:buClr>
                        <a:buFont typeface="Arial"/>
                        <a:buChar char="•"/>
                      </a:pPr>
                      <a:r>
                        <a:rPr lang="en-US" sz="1400" b="1" strike="noStrike" spc="-1">
                          <a:solidFill>
                            <a:srgbClr val="000000"/>
                          </a:solidFill>
                          <a:latin typeface="FreeMono" panose="020F0409020205020404"/>
                          <a:ea typeface="FreeMono" panose="020F0409020205020404"/>
                        </a:rPr>
                        <a:t>Interface Type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384840" y="503640"/>
            <a:ext cx="689760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Data Type: Integer</a:t>
            </a:r>
            <a:endParaRPr lang="en-US" sz="2800" b="0" strike="noStrike" spc="-1">
              <a:latin typeface="Arial"/>
            </a:endParaRPr>
          </a:p>
        </p:txBody>
      </p:sp>
      <p:sp>
        <p:nvSpPr>
          <p:cNvPr id="240" name="CustomShape 2"/>
          <p:cNvSpPr/>
          <p:nvPr/>
        </p:nvSpPr>
        <p:spPr>
          <a:xfrm>
            <a:off x="272520" y="1182960"/>
            <a:ext cx="8489520" cy="38718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Go's integer types are: </a:t>
            </a:r>
            <a:r>
              <a:rPr lang="en-US" sz="1200" b="1" strike="noStrike" spc="-1">
                <a:solidFill>
                  <a:srgbClr val="FFFFFF"/>
                </a:solidFill>
                <a:latin typeface="FreeMono" panose="020F0409020205020404"/>
                <a:ea typeface="FreeMono" panose="020F0409020205020404"/>
              </a:rPr>
              <a:t>uint8</a:t>
            </a: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uint16</a:t>
            </a: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uint32</a:t>
            </a: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uint64</a:t>
            </a: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int8</a:t>
            </a: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int16</a:t>
            </a: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int32 </a:t>
            </a:r>
            <a:r>
              <a:rPr lang="en-US" sz="1200" b="0" strike="noStrike" spc="-1">
                <a:solidFill>
                  <a:srgbClr val="FFFFFF"/>
                </a:solidFill>
                <a:latin typeface="FreeMono" panose="020F0409020205020404"/>
                <a:ea typeface="FreeMono" panose="020F0409020205020404"/>
              </a:rPr>
              <a:t>and </a:t>
            </a:r>
            <a:r>
              <a:rPr lang="en-US" sz="1200" b="1" strike="noStrike" spc="-1">
                <a:solidFill>
                  <a:srgbClr val="FFFFFF"/>
                </a:solidFill>
                <a:latin typeface="FreeMono" panose="020F0409020205020404"/>
                <a:ea typeface="FreeMono" panose="020F0409020205020404"/>
              </a:rPr>
              <a:t>int64</a:t>
            </a: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8</a:t>
            </a: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16</a:t>
            </a: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32 </a:t>
            </a:r>
            <a:r>
              <a:rPr lang="en-US" sz="1200" b="0" strike="noStrike" spc="-1">
                <a:solidFill>
                  <a:srgbClr val="FFFFFF"/>
                </a:solidFill>
                <a:latin typeface="FreeMono" panose="020F0409020205020404"/>
                <a:ea typeface="FreeMono" panose="020F0409020205020404"/>
              </a:rPr>
              <a:t>and </a:t>
            </a:r>
            <a:r>
              <a:rPr lang="en-US" sz="1200" b="1" strike="noStrike" spc="-1">
                <a:solidFill>
                  <a:srgbClr val="FFFFFF"/>
                </a:solidFill>
                <a:latin typeface="FreeMono" panose="020F0409020205020404"/>
                <a:ea typeface="FreeMono" panose="020F0409020205020404"/>
              </a:rPr>
              <a:t>64 </a:t>
            </a:r>
            <a:r>
              <a:rPr lang="en-US" sz="1200" b="0" strike="noStrike" spc="-1">
                <a:solidFill>
                  <a:srgbClr val="FFFFFF"/>
                </a:solidFill>
                <a:latin typeface="FreeMono" panose="020F0409020205020404"/>
                <a:ea typeface="FreeMono" panose="020F0409020205020404"/>
              </a:rPr>
              <a:t>tell us how many bits each of the types use. </a:t>
            </a:r>
            <a:r>
              <a:rPr lang="en-US" sz="1200" b="1" strike="noStrike" spc="-1">
                <a:solidFill>
                  <a:srgbClr val="FFFFFF"/>
                </a:solidFill>
                <a:latin typeface="FreeMono" panose="020F0409020205020404"/>
                <a:ea typeface="FreeMono" panose="020F0409020205020404"/>
              </a:rPr>
              <a:t>uint means “unsigned integer”</a:t>
            </a:r>
            <a:r>
              <a:rPr lang="en-US" sz="1200" b="0" strike="noStrike" spc="-1">
                <a:solidFill>
                  <a:srgbClr val="FFFFFF"/>
                </a:solidFill>
                <a:latin typeface="FreeMono" panose="020F0409020205020404"/>
                <a:ea typeface="FreeMono" panose="020F0409020205020404"/>
              </a:rPr>
              <a:t> while </a:t>
            </a:r>
            <a:r>
              <a:rPr lang="en-US" sz="1200" b="1" strike="noStrike" spc="-1">
                <a:solidFill>
                  <a:srgbClr val="FFFFFF"/>
                </a:solidFill>
                <a:latin typeface="FreeMono" panose="020F0409020205020404"/>
                <a:ea typeface="FreeMono" panose="020F0409020205020404"/>
              </a:rPr>
              <a:t>int means “signed integer”</a:t>
            </a:r>
            <a:r>
              <a:rPr lang="en-US" sz="1200" b="0" strike="noStrike" spc="-1">
                <a:solidFill>
                  <a:srgbClr val="FFFFFF"/>
                </a:solidFill>
                <a:latin typeface="FreeMono" panose="020F0409020205020404"/>
                <a:ea typeface="FreeMono" panose="020F0409020205020404"/>
              </a:rPr>
              <a:t>. Unsigned integers only contain positive numbers (or zero). In addition there two alias types: byte which is the same as uint8 and rune which is the same as int32. Bytes are an extremely common unit of measurement used on computers (1 byte = 8 bits, 1024 bytes = 1 kilobyte, 1024 kilobytes = 1 megabyte, …) and therefore Go's byte data type is often used in the definition of other types. There are also 3 machine dependent integer types: uint, int and uintptr. They are machine dependent because their size depends on the type of architecture you are using.</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uint8       unsigned  8-bit integers (0 to 255)</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uint16      unsigned 16-bit integers (0 to 65535)</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uint32      unsigned 32-bit integers (0 to 4294967295)</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uint64      unsigned 64-bit integers (0 to 18446744073709551615)</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int8        signed  8-bit integers (-128 to 127)</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int16       signed 16-bit integers (-32768 to 32767)</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int32       signed 32-bit integers (-2147483648 to 2147483647)</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int64       signed 64-bit integers (-9223372036854775808 to 9223372036854775807)</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Generally if you are working with </a:t>
            </a:r>
            <a:r>
              <a:rPr lang="en-US" sz="1200" b="1" strike="noStrike" spc="-1">
                <a:solidFill>
                  <a:srgbClr val="FFFFFF"/>
                </a:solidFill>
                <a:latin typeface="FreeMono" panose="020F0409020205020404"/>
                <a:ea typeface="FreeMono" panose="020F0409020205020404"/>
              </a:rPr>
              <a:t>integers </a:t>
            </a:r>
            <a:r>
              <a:rPr lang="en-US" sz="1200" b="0" strike="noStrike" spc="-1">
                <a:solidFill>
                  <a:srgbClr val="FFFFFF"/>
                </a:solidFill>
                <a:latin typeface="FreeMono" panose="020F0409020205020404"/>
                <a:ea typeface="FreeMono" panose="020F0409020205020404"/>
              </a:rPr>
              <a:t>you should just use the </a:t>
            </a:r>
            <a:r>
              <a:rPr lang="en-US" sz="1200" b="1" strike="noStrike" spc="-1">
                <a:solidFill>
                  <a:srgbClr val="FFFFFF"/>
                </a:solidFill>
                <a:latin typeface="FreeMono" panose="020F0409020205020404"/>
                <a:ea typeface="FreeMono" panose="020F0409020205020404"/>
              </a:rPr>
              <a:t>int </a:t>
            </a:r>
            <a:r>
              <a:rPr lang="en-US" sz="1200" b="0" strike="noStrike" spc="-1">
                <a:solidFill>
                  <a:srgbClr val="FFFFFF"/>
                </a:solidFill>
                <a:latin typeface="FreeMono" panose="020F0409020205020404"/>
                <a:ea typeface="FreeMono" panose="020F0409020205020404"/>
              </a:rPr>
              <a:t>type.</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384840" y="503640"/>
            <a:ext cx="689760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Data Type: Integer(example)</a:t>
            </a:r>
            <a:endParaRPr lang="en-US" sz="2800" b="0" strike="noStrike" spc="-1">
              <a:latin typeface="Arial"/>
            </a:endParaRPr>
          </a:p>
        </p:txBody>
      </p:sp>
      <p:sp>
        <p:nvSpPr>
          <p:cNvPr id="242" name="CustomShape 2"/>
          <p:cNvSpPr/>
          <p:nvPr/>
        </p:nvSpPr>
        <p:spPr>
          <a:xfrm>
            <a:off x="311760" y="1152360"/>
            <a:ext cx="8519760" cy="34153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43" name="CustomShape 3"/>
          <p:cNvSpPr/>
          <p:nvPr/>
        </p:nvSpPr>
        <p:spPr>
          <a:xfrm>
            <a:off x="384840" y="1280160"/>
            <a:ext cx="4139280" cy="30355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400" b="0" strike="noStrike" spc="-1">
                <a:solidFill>
                  <a:srgbClr val="FFFFFF"/>
                </a:solidFill>
                <a:latin typeface="FreeMono" panose="020F0409020205020404"/>
                <a:ea typeface="FreeMono" panose="020F0409020205020404"/>
              </a:rPr>
              <a:t>package main</a:t>
            </a:r>
            <a:endParaRPr lang="en-US" sz="1400" b="0" strike="noStrike" spc="-1">
              <a:latin typeface="Arial"/>
            </a:endParaRPr>
          </a:p>
          <a:p>
            <a:pPr marL="12700">
              <a:lnSpc>
                <a:spcPct val="100000"/>
              </a:lnSpc>
              <a:spcBef>
                <a:spcPts val="100"/>
              </a:spcBef>
            </a:pPr>
            <a:endParaRPr lang="en-US" sz="1400" b="0" strike="noStrike" spc="-1">
              <a:latin typeface="Arial"/>
            </a:endParaRPr>
          </a:p>
          <a:p>
            <a:pPr marL="12700">
              <a:lnSpc>
                <a:spcPct val="100000"/>
              </a:lnSpc>
              <a:spcBef>
                <a:spcPts val="100"/>
              </a:spcBef>
            </a:pPr>
            <a:r>
              <a:rPr lang="en-US" sz="1400" b="0" strike="noStrike" spc="-1">
                <a:solidFill>
                  <a:srgbClr val="FFFFFF"/>
                </a:solidFill>
                <a:latin typeface="FreeMono" panose="020F0409020205020404"/>
                <a:ea typeface="FreeMono" panose="020F0409020205020404"/>
              </a:rPr>
              <a:t>import "fmt"</a:t>
            </a:r>
            <a:endParaRPr lang="en-US" sz="1400" b="0" strike="noStrike" spc="-1">
              <a:latin typeface="Arial"/>
            </a:endParaRPr>
          </a:p>
          <a:p>
            <a:pPr marL="12700">
              <a:lnSpc>
                <a:spcPct val="100000"/>
              </a:lnSpc>
              <a:spcBef>
                <a:spcPts val="100"/>
              </a:spcBef>
            </a:pPr>
            <a:r>
              <a:rPr lang="en-US" sz="1400" b="0" strike="noStrike" spc="-1">
                <a:solidFill>
                  <a:srgbClr val="FFFFFF"/>
                </a:solidFill>
                <a:latin typeface="FreeMono" panose="020F0409020205020404"/>
                <a:ea typeface="FreeMono" panose="020F0409020205020404"/>
              </a:rPr>
              <a:t>func main()  {</a:t>
            </a:r>
            <a:endParaRPr lang="en-US" sz="1400" b="0" strike="noStrike" spc="-1">
              <a:latin typeface="Arial"/>
            </a:endParaRPr>
          </a:p>
          <a:p>
            <a:pPr marL="12700">
              <a:lnSpc>
                <a:spcPct val="100000"/>
              </a:lnSpc>
              <a:spcBef>
                <a:spcPts val="100"/>
              </a:spcBef>
            </a:pPr>
            <a:r>
              <a:rPr lang="en-US" sz="1400" b="0" strike="noStrike" spc="-1">
                <a:solidFill>
                  <a:srgbClr val="FFFFFF"/>
                </a:solidFill>
                <a:latin typeface="FreeMono" panose="020F0409020205020404"/>
                <a:ea typeface="FreeMono" panose="020F0409020205020404"/>
              </a:rPr>
              <a:t>	var x int32 = -5</a:t>
            </a:r>
            <a:endParaRPr lang="en-US" sz="1400" b="0" strike="noStrike" spc="-1">
              <a:latin typeface="Arial"/>
            </a:endParaRPr>
          </a:p>
          <a:p>
            <a:pPr marL="12700">
              <a:lnSpc>
                <a:spcPct val="100000"/>
              </a:lnSpc>
              <a:spcBef>
                <a:spcPts val="100"/>
              </a:spcBef>
            </a:pPr>
            <a:r>
              <a:rPr lang="en-US" sz="1400" b="0" strike="noStrike" spc="-1">
                <a:solidFill>
                  <a:srgbClr val="FFFFFF"/>
                </a:solidFill>
                <a:latin typeface="FreeMono" panose="020F0409020205020404"/>
                <a:ea typeface="FreeMono" panose="020F0409020205020404"/>
              </a:rPr>
              <a:t>	var y int8 = 58960 //constant 58960 overflows int8 </a:t>
            </a:r>
            <a:r>
              <a:rPr lang="en-US" sz="1400" b="1" strike="noStrike" spc="-1">
                <a:solidFill>
                  <a:srgbClr val="FFFFFF"/>
                </a:solidFill>
                <a:latin typeface="FreeMono" panose="020F0409020205020404"/>
                <a:ea typeface="FreeMono" panose="020F0409020205020404"/>
              </a:rPr>
              <a:t>(1)</a:t>
            </a:r>
            <a:endParaRPr lang="en-US" sz="1400" b="0" strike="noStrike" spc="-1">
              <a:latin typeface="Arial"/>
            </a:endParaRPr>
          </a:p>
          <a:p>
            <a:pPr marL="12700">
              <a:lnSpc>
                <a:spcPct val="100000"/>
              </a:lnSpc>
              <a:spcBef>
                <a:spcPts val="100"/>
              </a:spcBef>
            </a:pPr>
            <a:r>
              <a:rPr lang="en-US" sz="1400" b="0" strike="noStrike" spc="-1">
                <a:solidFill>
                  <a:srgbClr val="FFFFFF"/>
                </a:solidFill>
                <a:latin typeface="FreeMono" panose="020F0409020205020404"/>
                <a:ea typeface="FreeMono" panose="020F0409020205020404"/>
              </a:rPr>
              <a:t>	var s uint16 = -1 //constant -1 overflows uint16 </a:t>
            </a:r>
            <a:r>
              <a:rPr lang="en-US" sz="1400" b="1" strike="noStrike" spc="-1">
                <a:solidFill>
                  <a:srgbClr val="FFFFFF"/>
                </a:solidFill>
                <a:latin typeface="FreeMono" panose="020F0409020205020404"/>
                <a:ea typeface="FreeMono" panose="020F0409020205020404"/>
              </a:rPr>
              <a:t>(2)</a:t>
            </a:r>
            <a:endParaRPr lang="en-US" sz="1400" b="0" strike="noStrike" spc="-1">
              <a:latin typeface="Arial"/>
            </a:endParaRPr>
          </a:p>
          <a:p>
            <a:pPr marL="12700">
              <a:lnSpc>
                <a:spcPct val="100000"/>
              </a:lnSpc>
              <a:spcBef>
                <a:spcPts val="100"/>
              </a:spcBef>
            </a:pPr>
            <a:r>
              <a:rPr lang="en-US" sz="1400" b="0" strike="noStrike" spc="-1">
                <a:solidFill>
                  <a:srgbClr val="FFFFFF"/>
                </a:solidFill>
                <a:latin typeface="FreeMono" panose="020F0409020205020404"/>
                <a:ea typeface="FreeMono" panose="020F0409020205020404"/>
              </a:rPr>
              <a:t>	fmt.Println(x)</a:t>
            </a:r>
            <a:endParaRPr lang="en-US" sz="1400" b="0" strike="noStrike" spc="-1">
              <a:latin typeface="Arial"/>
            </a:endParaRPr>
          </a:p>
          <a:p>
            <a:pPr marL="12700">
              <a:lnSpc>
                <a:spcPct val="100000"/>
              </a:lnSpc>
              <a:spcBef>
                <a:spcPts val="100"/>
              </a:spcBef>
            </a:pPr>
            <a:r>
              <a:rPr lang="en-US" sz="1400" b="0" strike="noStrike" spc="-1">
                <a:solidFill>
                  <a:srgbClr val="FFFFFF"/>
                </a:solidFill>
                <a:latin typeface="FreeMono" panose="020F0409020205020404"/>
                <a:ea typeface="FreeMono" panose="020F0409020205020404"/>
              </a:rPr>
              <a:t>	fmt.Println(y)</a:t>
            </a:r>
            <a:endParaRPr lang="en-US" sz="1400" b="0" strike="noStrike" spc="-1">
              <a:latin typeface="Arial"/>
            </a:endParaRPr>
          </a:p>
          <a:p>
            <a:pPr marL="12700">
              <a:lnSpc>
                <a:spcPct val="100000"/>
              </a:lnSpc>
              <a:spcBef>
                <a:spcPts val="100"/>
              </a:spcBef>
            </a:pPr>
            <a:r>
              <a:rPr lang="en-US" sz="1400" b="0" strike="noStrike" spc="-1">
                <a:solidFill>
                  <a:srgbClr val="FFFFFF"/>
                </a:solidFill>
                <a:latin typeface="FreeMono" panose="020F0409020205020404"/>
                <a:ea typeface="FreeMono" panose="020F0409020205020404"/>
              </a:rPr>
              <a:t>	fmt.Println(s)</a:t>
            </a:r>
            <a:endParaRPr lang="en-US" sz="1400" b="0" strike="noStrike" spc="-1">
              <a:latin typeface="Arial"/>
            </a:endParaRPr>
          </a:p>
          <a:p>
            <a:pPr marL="12700">
              <a:lnSpc>
                <a:spcPct val="100000"/>
              </a:lnSpc>
              <a:spcBef>
                <a:spcPts val="100"/>
              </a:spcBef>
            </a:pPr>
            <a:r>
              <a:rPr lang="en-US" sz="1400" b="0" strike="noStrike" spc="-1">
                <a:solidFill>
                  <a:srgbClr val="FFFFFF"/>
                </a:solidFill>
                <a:latin typeface="FreeMono" panose="020F0409020205020404"/>
                <a:ea typeface="FreeMono" panose="020F0409020205020404"/>
              </a:rPr>
              <a:t>}</a:t>
            </a:r>
            <a:endParaRPr lang="en-US" sz="1400" b="0" strike="noStrike" spc="-1">
              <a:latin typeface="Arial"/>
            </a:endParaRPr>
          </a:p>
        </p:txBody>
      </p:sp>
      <p:sp>
        <p:nvSpPr>
          <p:cNvPr id="244" name="CustomShape 4"/>
          <p:cNvSpPr/>
          <p:nvPr/>
        </p:nvSpPr>
        <p:spPr>
          <a:xfrm>
            <a:off x="4692600" y="1330920"/>
            <a:ext cx="4069440" cy="32364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(1)</a:t>
            </a:r>
            <a:r>
              <a:rPr lang="en-US" sz="1200" b="0" strike="noStrike" spc="-1">
                <a:solidFill>
                  <a:srgbClr val="FFFFFF"/>
                </a:solidFill>
                <a:latin typeface="FreeMono" panose="020F0409020205020404"/>
                <a:ea typeface="FreeMono" panose="020F0409020205020404"/>
              </a:rPr>
              <a:t>constant 58960 overflows int8 , while int8 is 8-bits integers so (-127 to 127)</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so this is handle an error overflows,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(2)</a:t>
            </a:r>
            <a:r>
              <a:rPr lang="en-US" sz="1200" b="0" strike="noStrike" spc="-1">
                <a:solidFill>
                  <a:srgbClr val="FFFFFF"/>
                </a:solidFill>
                <a:latin typeface="FreeMono" panose="020F0409020205020404"/>
                <a:ea typeface="FreeMono" panose="020F0409020205020404"/>
              </a:rPr>
              <a:t>the second error that -1 overflows uint16</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because uint16 is for positive number only,</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So we must be careful when we defined a type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of variable (signed/not and the interval(N-bits)).</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384840" y="503640"/>
            <a:ext cx="689760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Data Type: Float and complex</a:t>
            </a:r>
            <a:endParaRPr lang="en-US" sz="2800" b="0" strike="noStrike" spc="-1">
              <a:latin typeface="Arial"/>
            </a:endParaRPr>
          </a:p>
        </p:txBody>
      </p:sp>
      <p:sp>
        <p:nvSpPr>
          <p:cNvPr id="246" name="CustomShape 2"/>
          <p:cNvSpPr/>
          <p:nvPr/>
        </p:nvSpPr>
        <p:spPr>
          <a:xfrm>
            <a:off x="311760" y="1152360"/>
            <a:ext cx="8519760" cy="34153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47" name="CustomShape 3"/>
          <p:cNvSpPr/>
          <p:nvPr/>
        </p:nvSpPr>
        <p:spPr>
          <a:xfrm>
            <a:off x="384840" y="1242000"/>
            <a:ext cx="8195760" cy="32364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Floating point numbers are numbers that contain a decimal component (real numbers).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Ken Thompson, one of the principal Go authors, wanted complex numbers in Go and so he added them to the Go language specification and implemented complex numbers for the Go gc compilers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Floats and complex numbers also come in varying sizes: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float32     IEEE-754 32-bit floating-point numbers</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float64     IEEE-754 64-bit floating-point numbers</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complex64   complex numbers with float32 real and imaginary parts</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complex128  complex numbers with float64 real and imaginary parts</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0" y="0"/>
            <a:ext cx="5725440" cy="5141880"/>
          </a:xfrm>
          <a:prstGeom prst="rect">
            <a:avLst/>
          </a:prstGeom>
          <a:blipFill rotWithShape="0">
            <a:blip r:embed="rId1"/>
            <a:stretch>
              <a:fillRect/>
            </a:stretch>
          </a:blipFill>
          <a:ln>
            <a:noFill/>
          </a:ln>
        </p:spPr>
        <p:style>
          <a:lnRef idx="0">
            <a:srgbClr val="FFFFFF"/>
          </a:lnRef>
          <a:fillRef idx="0">
            <a:srgbClr val="FFFFFF"/>
          </a:fillRef>
          <a:effectRef idx="0">
            <a:srgbClr val="FFFFFF"/>
          </a:effectRef>
          <a:fontRef idx="minor"/>
        </p:style>
      </p:sp>
      <p:sp>
        <p:nvSpPr>
          <p:cNvPr id="162" name="CustomShape 2"/>
          <p:cNvSpPr/>
          <p:nvPr/>
        </p:nvSpPr>
        <p:spPr>
          <a:xfrm>
            <a:off x="4405680" y="0"/>
            <a:ext cx="4736880" cy="5141880"/>
          </a:xfrm>
          <a:prstGeom prst="rect">
            <a:avLst/>
          </a:prstGeom>
          <a:blipFill rotWithShape="0">
            <a:blip r:embed="rId2"/>
            <a:stretch>
              <a:fillRect/>
            </a:stretch>
          </a:blipFill>
          <a:ln>
            <a:noFill/>
          </a:ln>
        </p:spPr>
        <p:style>
          <a:lnRef idx="0">
            <a:srgbClr val="FFFFFF"/>
          </a:lnRef>
          <a:fillRef idx="0">
            <a:srgbClr val="FFFFFF"/>
          </a:fillRef>
          <a:effectRef idx="0">
            <a:srgbClr val="FFFFFF"/>
          </a:effectRef>
          <a:fontRef idx="minor"/>
        </p:style>
      </p:sp>
      <p:sp>
        <p:nvSpPr>
          <p:cNvPr id="163" name="CustomShape 3"/>
          <p:cNvSpPr/>
          <p:nvPr/>
        </p:nvSpPr>
        <p:spPr>
          <a:xfrm>
            <a:off x="1995120" y="1577880"/>
            <a:ext cx="5239080" cy="12308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8000" b="1" i="1" strike="noStrike" spc="-214">
                <a:solidFill>
                  <a:srgbClr val="FFFFFF"/>
                </a:solidFill>
                <a:latin typeface="DejaVu Math TeX Gyre" panose="02000503000000000000"/>
                <a:ea typeface="DejaVu Math TeX Gyre" panose="02000503000000000000"/>
              </a:rPr>
              <a:t>just</a:t>
            </a:r>
            <a:r>
              <a:rPr lang="en-US" sz="8000" b="1" i="1" strike="noStrike" spc="-185">
                <a:solidFill>
                  <a:srgbClr val="FFFFFF"/>
                </a:solidFill>
                <a:latin typeface="DejaVu Math TeX Gyre" panose="02000503000000000000"/>
                <a:ea typeface="DejaVu Math TeX Gyre" panose="02000503000000000000"/>
              </a:rPr>
              <a:t> </a:t>
            </a:r>
            <a:r>
              <a:rPr lang="en-US" sz="8000" b="1" i="1" strike="noStrike" spc="-310">
                <a:solidFill>
                  <a:srgbClr val="FFFFFF"/>
                </a:solidFill>
                <a:latin typeface="DejaVu Math TeX Gyre" panose="02000503000000000000"/>
                <a:ea typeface="DejaVu Math TeX Gyre" panose="02000503000000000000"/>
              </a:rPr>
              <a:t>for</a:t>
            </a:r>
            <a:endParaRPr lang="en-US" sz="8000" b="0" strike="noStrike" spc="-1">
              <a:latin typeface="Arial"/>
            </a:endParaRPr>
          </a:p>
        </p:txBody>
      </p:sp>
      <p:sp>
        <p:nvSpPr>
          <p:cNvPr id="164" name="CustomShape 4"/>
          <p:cNvSpPr/>
          <p:nvPr/>
        </p:nvSpPr>
        <p:spPr>
          <a:xfrm>
            <a:off x="3524400" y="2510640"/>
            <a:ext cx="1807560" cy="2478600"/>
          </a:xfrm>
          <a:prstGeom prst="rect">
            <a:avLst/>
          </a:prstGeom>
          <a:noFill/>
          <a:ln>
            <a:noFill/>
          </a:ln>
        </p:spPr>
        <p:style>
          <a:lnRef idx="0">
            <a:srgbClr val="FFFFFF"/>
          </a:lnRef>
          <a:fillRef idx="0">
            <a:srgbClr val="FFFFFF"/>
          </a:fillRef>
          <a:effectRef idx="0">
            <a:srgbClr val="FFFFFF"/>
          </a:effectRef>
          <a:fontRef idx="minor"/>
        </p:style>
      </p:sp>
      <p:sp>
        <p:nvSpPr>
          <p:cNvPr id="165" name="CustomShape 5"/>
          <p:cNvSpPr/>
          <p:nvPr/>
        </p:nvSpPr>
        <p:spPr>
          <a:xfrm>
            <a:off x="3022560" y="2427120"/>
            <a:ext cx="6120000" cy="2714760"/>
          </a:xfrm>
          <a:prstGeom prst="rect">
            <a:avLst/>
          </a:prstGeom>
          <a:blipFill rotWithShape="0">
            <a:blip r:embed="rId3"/>
            <a:stretch>
              <a:fillRect/>
            </a:stretch>
          </a:blip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384840" y="503640"/>
            <a:ext cx="813600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Data Type: Float,integer Operator</a:t>
            </a:r>
            <a:endParaRPr lang="en-US" sz="2800" b="0" strike="noStrike" spc="-1">
              <a:latin typeface="Arial"/>
            </a:endParaRPr>
          </a:p>
        </p:txBody>
      </p:sp>
      <p:sp>
        <p:nvSpPr>
          <p:cNvPr id="249" name="CustomShape 2"/>
          <p:cNvSpPr/>
          <p:nvPr/>
        </p:nvSpPr>
        <p:spPr>
          <a:xfrm>
            <a:off x="311760" y="1152360"/>
            <a:ext cx="8520120" cy="3740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50" name="CustomShape 3"/>
          <p:cNvSpPr/>
          <p:nvPr/>
        </p:nvSpPr>
        <p:spPr>
          <a:xfrm>
            <a:off x="384840" y="1242000"/>
            <a:ext cx="3952440" cy="3236400"/>
          </a:xfrm>
          <a:prstGeom prst="rect">
            <a:avLst/>
          </a:prstGeom>
          <a:noFill/>
          <a:ln>
            <a:noFill/>
          </a:ln>
        </p:spPr>
        <p:style>
          <a:lnRef idx="0">
            <a:srgbClr val="FFFFFF"/>
          </a:lnRef>
          <a:fillRef idx="0">
            <a:srgbClr val="FFFFFF"/>
          </a:fillRef>
          <a:effectRef idx="0">
            <a:srgbClr val="FFFFFF"/>
          </a:effectRef>
          <a:fontRef idx="minor"/>
        </p:style>
      </p:sp>
      <p:sp>
        <p:nvSpPr>
          <p:cNvPr id="251" name="CustomShape 4"/>
          <p:cNvSpPr/>
          <p:nvPr/>
        </p:nvSpPr>
        <p:spPr>
          <a:xfrm>
            <a:off x="4568040" y="1242000"/>
            <a:ext cx="3952440" cy="32364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package main</a:t>
            </a:r>
            <a:endParaRPr lang="en-US" sz="1000" b="0" strike="noStrike" spc="-1">
              <a:latin typeface="Arial"/>
            </a:endParaRPr>
          </a:p>
          <a:p>
            <a:pPr marL="12700">
              <a:lnSpc>
                <a:spcPct val="100000"/>
              </a:lnSpc>
              <a:spcBef>
                <a:spcPts val="100"/>
              </a:spcBef>
            </a:pP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import (</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	"fmt"</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a:t>
            </a:r>
            <a:endParaRPr lang="en-US" sz="1000" b="0" strike="noStrike" spc="-1">
              <a:latin typeface="Arial"/>
            </a:endParaRPr>
          </a:p>
          <a:p>
            <a:pPr marL="12700">
              <a:lnSpc>
                <a:spcPct val="100000"/>
              </a:lnSpc>
              <a:spcBef>
                <a:spcPts val="100"/>
              </a:spcBef>
            </a:pP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func main()  {</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	fmt.Println("float example")</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	var x float64 = 10</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	var y float64 = 120</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	var z float64 = x + y </a:t>
            </a:r>
            <a:r>
              <a:rPr lang="en-US" sz="1000" b="1" strike="noStrike" spc="-1">
                <a:solidFill>
                  <a:srgbClr val="FF0000"/>
                </a:solidFill>
                <a:latin typeface="FreeMono" panose="020F0409020205020404"/>
                <a:ea typeface="FreeMono" panose="020F0409020205020404"/>
              </a:rPr>
              <a:t>// invalid operation (mismatched type float32 , float64)</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	</a:t>
            </a:r>
            <a:r>
              <a:rPr lang="en-US" sz="1000" b="1" strike="noStrike" spc="-1">
                <a:solidFill>
                  <a:srgbClr val="FF0000"/>
                </a:solidFill>
                <a:latin typeface="FreeMono" panose="020F0409020205020404"/>
                <a:ea typeface="FreeMono" panose="020F0409020205020404"/>
              </a:rPr>
              <a:t>//to resolve this error replace float32 by float64</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	fmt.Println("x + y =",x + y )</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	fmt.Println("x - y =",x - y )</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	fmt.Println("x * y =",x * y)</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	fmt.Println("x / y =",x / y)</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	fmt.Println("x % y =",x % y) </a:t>
            </a:r>
            <a:r>
              <a:rPr lang="en-US" sz="1000" b="1" strike="noStrike" spc="-1">
                <a:solidFill>
                  <a:srgbClr val="FF0000"/>
                </a:solidFill>
                <a:latin typeface="FreeMono" panose="020F0409020205020404"/>
                <a:ea typeface="FreeMono" panose="020F0409020205020404"/>
              </a:rPr>
              <a:t>// % is not defined for float64</a:t>
            </a:r>
            <a:endParaRPr lang="en-US" sz="1000" b="0" strike="noStrike" spc="-1">
              <a:latin typeface="Arial"/>
            </a:endParaRPr>
          </a:p>
          <a:p>
            <a:pPr marL="12700">
              <a:lnSpc>
                <a:spcPct val="100000"/>
              </a:lnSpc>
              <a:spcBef>
                <a:spcPts val="100"/>
              </a:spcBef>
            </a:pPr>
            <a:r>
              <a:rPr lang="en-US" sz="1000" b="0" strike="noStrike" spc="-1">
                <a:solidFill>
                  <a:srgbClr val="FFFFFF"/>
                </a:solidFill>
                <a:latin typeface="FreeMono" panose="020F0409020205020404"/>
                <a:ea typeface="FreeMono" panose="020F0409020205020404"/>
              </a:rPr>
              <a:t>}</a:t>
            </a:r>
            <a:endParaRPr lang="en-US" sz="1000" b="0" strike="noStrike" spc="-1">
              <a:latin typeface="Arial"/>
            </a:endParaRPr>
          </a:p>
          <a:p>
            <a:pPr marL="12700">
              <a:lnSpc>
                <a:spcPct val="100000"/>
              </a:lnSpc>
              <a:spcBef>
                <a:spcPts val="100"/>
              </a:spcBef>
            </a:pPr>
            <a:endParaRPr lang="en-US" sz="1000" b="0" strike="noStrike" spc="-1">
              <a:latin typeface="Arial"/>
            </a:endParaRPr>
          </a:p>
        </p:txBody>
      </p:sp>
      <p:graphicFrame>
        <p:nvGraphicFramePr>
          <p:cNvPr id="252" name="Table 5"/>
          <p:cNvGraphicFramePr/>
          <p:nvPr/>
        </p:nvGraphicFramePr>
        <p:xfrm>
          <a:off x="441360" y="1604160"/>
          <a:ext cx="3490200" cy="2286000"/>
        </p:xfrm>
        <a:graphic>
          <a:graphicData uri="http://schemas.openxmlformats.org/drawingml/2006/table">
            <a:tbl>
              <a:tblPr/>
              <a:tblGrid>
                <a:gridCol w="702720"/>
                <a:gridCol w="2787480"/>
              </a:tblGrid>
              <a:tr h="367560">
                <a:tc>
                  <a:txBody>
                    <a:bodyPr/>
                    <a:p>
                      <a:pPr algn="ctr">
                        <a:lnSpc>
                          <a:spcPct val="100000"/>
                        </a:lnSpc>
                      </a:pPr>
                      <a:r>
                        <a:rPr lang="en-US" sz="1400" b="1" strike="noStrike" spc="-1">
                          <a:solidFill>
                            <a:srgbClr val="000000"/>
                          </a:solidFill>
                          <a:latin typeface="FreeMono" panose="020F0409020205020404"/>
                          <a:ea typeface="FreeMono" panose="020F0409020205020404"/>
                        </a:rPr>
                        <a: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400" b="1" strike="noStrike" spc="-1">
                          <a:solidFill>
                            <a:srgbClr val="000000"/>
                          </a:solidFill>
                          <a:latin typeface="FreeMono" panose="020F0409020205020404"/>
                          <a:ea typeface="FreeMono" panose="020F0409020205020404"/>
                        </a:rPr>
                        <a:t>Operator</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7560">
                <a:tc>
                  <a:txBody>
                    <a:bodyPr/>
                    <a:p>
                      <a:pPr algn="ctr">
                        <a:lnSpc>
                          <a:spcPct val="100000"/>
                        </a:lnSpc>
                      </a:pPr>
                      <a:r>
                        <a:rPr lang="en-US" sz="1400" b="0" strike="noStrike" spc="-1">
                          <a:solidFill>
                            <a:srgbClr val="000000"/>
                          </a:solidFill>
                          <a:latin typeface="FreeMono" panose="020F0409020205020404"/>
                          <a:ea typeface="FreeMono" panose="020F0409020205020404"/>
                        </a:rPr>
                        <a: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400" b="0" strike="noStrike" spc="-1">
                          <a:solidFill>
                            <a:srgbClr val="000000"/>
                          </a:solidFill>
                          <a:latin typeface="FreeMono" panose="020F0409020205020404"/>
                          <a:ea typeface="FreeMono" panose="020F0409020205020404"/>
                        </a:rPr>
                        <a:t>addition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7560">
                <a:tc>
                  <a:txBody>
                    <a:bodyPr/>
                    <a:p>
                      <a:pPr algn="ctr">
                        <a:lnSpc>
                          <a:spcPct val="100000"/>
                        </a:lnSpc>
                      </a:pPr>
                      <a:r>
                        <a:rPr lang="en-US" sz="1400" b="0" strike="noStrike" spc="-1">
                          <a:solidFill>
                            <a:srgbClr val="000000"/>
                          </a:solidFill>
                          <a:latin typeface="FreeMono" panose="020F0409020205020404"/>
                          <a:ea typeface="FreeMono" panose="020F0409020205020404"/>
                        </a:rPr>
                        <a: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400" b="0" strike="noStrike" spc="-1">
                          <a:solidFill>
                            <a:srgbClr val="000000"/>
                          </a:solidFill>
                          <a:latin typeface="FreeMono" panose="020F0409020205020404"/>
                          <a:ea typeface="FreeMono" panose="020F0409020205020404"/>
                        </a:rPr>
                        <a:t>subtraction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7560">
                <a:tc>
                  <a:txBody>
                    <a:bodyPr/>
                    <a:p>
                      <a:pPr algn="ctr">
                        <a:lnSpc>
                          <a:spcPct val="100000"/>
                        </a:lnSpc>
                      </a:pPr>
                      <a:r>
                        <a:rPr lang="en-US" sz="1400" b="0" strike="noStrike" spc="-1">
                          <a:solidFill>
                            <a:srgbClr val="000000"/>
                          </a:solidFill>
                          <a:latin typeface="FreeMono" panose="020F0409020205020404"/>
                          <a:ea typeface="FreeMono" panose="020F0409020205020404"/>
                        </a:rPr>
                        <a: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400" b="0" strike="noStrike" spc="-1">
                          <a:solidFill>
                            <a:srgbClr val="000000"/>
                          </a:solidFill>
                          <a:latin typeface="FreeMono" panose="020F0409020205020404"/>
                          <a:ea typeface="FreeMono" panose="020F0409020205020404"/>
                        </a:rPr>
                        <a:t>multiplication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7560">
                <a:tc>
                  <a:txBody>
                    <a:bodyPr/>
                    <a:p>
                      <a:pPr algn="ctr">
                        <a:lnSpc>
                          <a:spcPct val="100000"/>
                        </a:lnSpc>
                      </a:pPr>
                      <a:r>
                        <a:rPr lang="en-US" sz="1400" b="0" strike="noStrike" spc="-1">
                          <a:solidFill>
                            <a:srgbClr val="000000"/>
                          </a:solidFill>
                          <a:latin typeface="FreeMono" panose="020F0409020205020404"/>
                          <a:ea typeface="FreeMono" panose="020F0409020205020404"/>
                        </a:rPr>
                        <a: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400" b="0" strike="noStrike" spc="-1">
                          <a:solidFill>
                            <a:srgbClr val="000000"/>
                          </a:solidFill>
                          <a:latin typeface="FreeMono" panose="020F0409020205020404"/>
                          <a:ea typeface="FreeMono" panose="020F0409020205020404"/>
                        </a:rPr>
                        <a:t>division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8200">
                <a:tc>
                  <a:txBody>
                    <a:bodyPr/>
                    <a:p>
                      <a:pPr algn="ctr">
                        <a:lnSpc>
                          <a:spcPct val="100000"/>
                        </a:lnSpc>
                      </a:pPr>
                      <a:r>
                        <a:rPr lang="en-US" sz="1400" b="0" strike="noStrike" spc="-1">
                          <a:solidFill>
                            <a:srgbClr val="000000"/>
                          </a:solidFill>
                          <a:latin typeface="FreeMono" panose="020F0409020205020404"/>
                          <a:ea typeface="FreeMono" panose="020F0409020205020404"/>
                        </a:rPr>
                        <a: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400" b="0" strike="noStrike" spc="-1">
                          <a:solidFill>
                            <a:srgbClr val="000000"/>
                          </a:solidFill>
                          <a:latin typeface="FreeMono" panose="020F0409020205020404"/>
                          <a:ea typeface="FreeMono" panose="020F0409020205020404"/>
                        </a:rPr>
                        <a:t>remainder (for integr only)</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384840" y="503640"/>
            <a:ext cx="689760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Data Type: String (example)</a:t>
            </a:r>
            <a:endParaRPr lang="en-US" sz="2800" b="0" strike="noStrike" spc="-1">
              <a:latin typeface="Arial"/>
            </a:endParaRPr>
          </a:p>
        </p:txBody>
      </p:sp>
      <p:sp>
        <p:nvSpPr>
          <p:cNvPr id="254" name="CustomShape 2"/>
          <p:cNvSpPr/>
          <p:nvPr/>
        </p:nvSpPr>
        <p:spPr>
          <a:xfrm>
            <a:off x="311760" y="1152360"/>
            <a:ext cx="8520120" cy="380196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55" name="CustomShape 3"/>
          <p:cNvSpPr/>
          <p:nvPr/>
        </p:nvSpPr>
        <p:spPr>
          <a:xfrm>
            <a:off x="384840" y="1242000"/>
            <a:ext cx="8195760" cy="37130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package main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import "fmt"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func main()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 Creating and initializing strings using var keyword</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var str1 string</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str1 = "Go"</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var str2 string</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str2 = "-MyCode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 Concatenating strings  Using + operator</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fmt.Println( str1+str2)</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 Creating and initializing strings  Using shorthand declaration</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str3 := "Golang"</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str4 := "Course"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result := str3 + " " + str4</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fmt.Println( result)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Variables Declarations</a:t>
            </a:r>
            <a:endParaRPr lang="en-US" sz="2800" b="0" strike="noStrike" spc="-1">
              <a:latin typeface="Arial"/>
            </a:endParaRPr>
          </a:p>
        </p:txBody>
      </p:sp>
      <p:sp>
        <p:nvSpPr>
          <p:cNvPr id="257"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58"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What is a variable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Variable is the name given to a memory location to store a value of a specific type. There are various syntaxes to declare variables in go.</a:t>
            </a:r>
            <a:endParaRPr lang="en-US" sz="1200" b="0" strike="noStrike" spc="-1">
              <a:latin typeface="Arial"/>
            </a:endParaRPr>
          </a:p>
          <a:p>
            <a:pPr marL="12700">
              <a:lnSpc>
                <a:spcPct val="100000"/>
              </a:lnSpc>
              <a:spcBef>
                <a:spcPts val="100"/>
              </a:spcBef>
            </a:pP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Declaring single variable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var age int // variable declaration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Declaring a variable with initial value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var age int = 29 // variable declaration with initial value</a:t>
            </a:r>
            <a:endParaRPr lang="en-US" sz="1200" b="0" strike="noStrike" spc="-1">
              <a:latin typeface="Arial"/>
            </a:endParaRPr>
          </a:p>
          <a:p>
            <a:pPr marL="12700">
              <a:lnSpc>
                <a:spcPct val="100000"/>
              </a:lnSpc>
              <a:spcBef>
                <a:spcPts val="100"/>
              </a:spcBef>
            </a:pP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Type inference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If a variable has an initial value, Go will </a:t>
            </a:r>
            <a:r>
              <a:rPr lang="en-US" sz="1200" b="1" strike="noStrike" spc="-1">
                <a:solidFill>
                  <a:srgbClr val="FFFFFF"/>
                </a:solidFill>
                <a:latin typeface="FreeMono" panose="020F0409020205020404"/>
                <a:ea typeface="FreeMono" panose="020F0409020205020404"/>
              </a:rPr>
              <a:t>automatically </a:t>
            </a:r>
            <a:r>
              <a:rPr lang="en-US" sz="1200" b="0" strike="noStrike" spc="-1">
                <a:solidFill>
                  <a:srgbClr val="FFFFFF"/>
                </a:solidFill>
                <a:latin typeface="FreeMono" panose="020F0409020205020404"/>
                <a:ea typeface="FreeMono" panose="020F0409020205020404"/>
              </a:rPr>
              <a:t>be able to infer the </a:t>
            </a:r>
            <a:r>
              <a:rPr lang="en-US" sz="1200" b="1" strike="noStrike" spc="-1">
                <a:solidFill>
                  <a:srgbClr val="FFFFFF"/>
                </a:solidFill>
                <a:latin typeface="FreeMono" panose="020F0409020205020404"/>
                <a:ea typeface="FreeMono" panose="020F0409020205020404"/>
              </a:rPr>
              <a:t>type </a:t>
            </a:r>
            <a:r>
              <a:rPr lang="en-US" sz="1200" b="0" strike="noStrike" spc="-1">
                <a:solidFill>
                  <a:srgbClr val="FFFFFF"/>
                </a:solidFill>
                <a:latin typeface="FreeMono" panose="020F0409020205020404"/>
                <a:ea typeface="FreeMono" panose="020F0409020205020404"/>
              </a:rPr>
              <a:t>of that </a:t>
            </a:r>
            <a:r>
              <a:rPr lang="en-US" sz="1200" b="1" strike="noStrike" spc="-1">
                <a:solidFill>
                  <a:srgbClr val="FFFFFF"/>
                </a:solidFill>
                <a:latin typeface="FreeMono" panose="020F0409020205020404"/>
                <a:ea typeface="FreeMono" panose="020F0409020205020404"/>
              </a:rPr>
              <a:t>variable </a:t>
            </a:r>
            <a:r>
              <a:rPr lang="en-US" sz="1200" b="0" strike="noStrike" spc="-1">
                <a:solidFill>
                  <a:srgbClr val="FFFFFF"/>
                </a:solidFill>
                <a:latin typeface="FreeMono" panose="020F0409020205020404"/>
                <a:ea typeface="FreeMono" panose="020F0409020205020404"/>
              </a:rPr>
              <a:t>using that initial value. Hence if a variable has an initial value, the type in the variable declaration can be omitted.</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var age = 29 // type will be inferred</a:t>
            </a:r>
            <a:endParaRPr lang="en-US" sz="1200" b="0" strike="noStrike" spc="-1">
              <a:latin typeface="Arial"/>
            </a:endParaRPr>
          </a:p>
          <a:p>
            <a:pPr marL="12700">
              <a:lnSpc>
                <a:spcPct val="100000"/>
              </a:lnSpc>
              <a:spcBef>
                <a:spcPts val="100"/>
              </a:spcBef>
            </a:pP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Multiple variable declaration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Multiple variables can be declared in a single statement.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var width, height int = 100, 50 //declaring multiple variables</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Variables Declarations</a:t>
            </a:r>
            <a:endParaRPr lang="en-US" sz="2800" b="0" strike="noStrike" spc="-1">
              <a:latin typeface="Arial"/>
            </a:endParaRPr>
          </a:p>
        </p:txBody>
      </p:sp>
      <p:sp>
        <p:nvSpPr>
          <p:cNvPr id="260"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61"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Short hand declaration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also provides another concise way for declaring variables. This is known as short hand declaration and it uses </a:t>
            </a:r>
            <a:r>
              <a:rPr lang="en-US" sz="1200" b="1" strike="noStrike" spc="-1">
                <a:solidFill>
                  <a:srgbClr val="FFFFFF"/>
                </a:solidFill>
                <a:latin typeface="FreeMono" panose="020F0409020205020404"/>
                <a:ea typeface="FreeMono" panose="020F0409020205020404"/>
              </a:rPr>
              <a:t>:=</a:t>
            </a:r>
            <a:r>
              <a:rPr lang="en-US" sz="1200" b="0" strike="noStrike" spc="-1">
                <a:solidFill>
                  <a:srgbClr val="FFFFFF"/>
                </a:solidFill>
                <a:latin typeface="FreeMono" panose="020F0409020205020404"/>
                <a:ea typeface="FreeMono" panose="020F0409020205020404"/>
              </a:rPr>
              <a:t> operator.</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name, age := "Radhouen", 27 //short hand declaration</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name, age := "Radhouen" //error</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Exercice:</a:t>
            </a:r>
            <a:endParaRPr lang="en-US" sz="2800" b="0" strike="noStrike" spc="-1">
              <a:latin typeface="Arial"/>
            </a:endParaRPr>
          </a:p>
        </p:txBody>
      </p:sp>
      <p:sp>
        <p:nvSpPr>
          <p:cNvPr id="263"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64"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241300" indent="-227965">
              <a:lnSpc>
                <a:spcPct val="100000"/>
              </a:lnSpc>
              <a:spcBef>
                <a:spcPts val="100"/>
              </a:spcBef>
              <a:buClr>
                <a:srgbClr val="FFFFFF"/>
              </a:buClr>
              <a:buFont typeface="Arial"/>
              <a:buAutoNum type="arabicPeriod"/>
            </a:pPr>
            <a:r>
              <a:rPr lang="en-US" sz="1200" b="0" strike="noStrike" spc="-1">
                <a:solidFill>
                  <a:srgbClr val="FFFFFF"/>
                </a:solidFill>
                <a:latin typeface="FreeMono" panose="020F0409020205020404"/>
                <a:ea typeface="FreeMono" panose="020F0409020205020404"/>
              </a:rPr>
              <a:t>Select the right expresion for a comment:</a:t>
            </a:r>
            <a:endParaRPr lang="en-US" sz="1200" b="0" strike="noStrike" spc="-1">
              <a:latin typeface="Arial"/>
            </a:endParaRPr>
          </a:p>
          <a:p>
            <a:pPr marL="641350" lvl="1"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 */</a:t>
            </a:r>
            <a:endParaRPr lang="en-US" sz="1200" b="0" strike="noStrike" spc="-1">
              <a:latin typeface="Arial"/>
            </a:endParaRPr>
          </a:p>
          <a:p>
            <a:pPr marL="641350" lvl="1"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641350" lvl="1"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&lt;?--- ?&gt;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2. Choose the rigth variable decalaration:</a:t>
            </a:r>
            <a:endParaRPr lang="en-US" sz="1200" b="0" strike="noStrike" spc="-1">
              <a:latin typeface="Arial"/>
            </a:endParaRPr>
          </a:p>
          <a:p>
            <a:pPr marL="641350" lvl="1"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var case = 1</a:t>
            </a:r>
            <a:endParaRPr lang="en-US" sz="1200" b="0" strike="noStrike" spc="-1">
              <a:latin typeface="Arial"/>
            </a:endParaRPr>
          </a:p>
          <a:p>
            <a:pPr marL="641350" lvl="1"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firstChild := “Radhouen”</a:t>
            </a:r>
            <a:endParaRPr lang="en-US" sz="1200" b="0" strike="noStrike" spc="-1">
              <a:latin typeface="Arial"/>
            </a:endParaRPr>
          </a:p>
          <a:p>
            <a:pPr marL="641350" lvl="1"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var 4G = “4G”</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3. Response by True of False for this expression: </a:t>
            </a:r>
            <a:endParaRPr lang="en-US" sz="1200" b="0" strike="noStrike" spc="-1">
              <a:latin typeface="Arial"/>
            </a:endParaRPr>
          </a:p>
          <a:p>
            <a:pPr marL="469900">
              <a:lnSpc>
                <a:spcPct val="100000"/>
              </a:lnSpc>
              <a:spcBef>
                <a:spcPts val="100"/>
              </a:spcBef>
            </a:pPr>
            <a:r>
              <a:rPr lang="en-US" sz="1200" b="0" strike="noStrike" spc="-1">
                <a:solidFill>
                  <a:srgbClr val="FFFFFF"/>
                </a:solidFill>
                <a:latin typeface="FreeMono" panose="020F0409020205020404"/>
                <a:ea typeface="FreeMono" panose="020F0409020205020404"/>
              </a:rPr>
              <a:t>var a float64 = 5</a:t>
            </a:r>
            <a:endParaRPr lang="en-US" sz="1200" b="0" strike="noStrike" spc="-1">
              <a:latin typeface="Arial"/>
            </a:endParaRPr>
          </a:p>
          <a:p>
            <a:pPr marL="469900">
              <a:lnSpc>
                <a:spcPct val="100000"/>
              </a:lnSpc>
              <a:spcBef>
                <a:spcPts val="100"/>
              </a:spcBef>
            </a:pPr>
            <a:r>
              <a:rPr lang="en-US" sz="1200" b="0" strike="noStrike" spc="-1">
                <a:solidFill>
                  <a:srgbClr val="FFFFFF"/>
                </a:solidFill>
                <a:latin typeface="FreeMono" panose="020F0409020205020404"/>
                <a:ea typeface="FreeMono" panose="020F0409020205020404"/>
              </a:rPr>
              <a:t>var b int8 = 2</a:t>
            </a:r>
            <a:endParaRPr lang="en-US" sz="1200" b="0" strike="noStrike" spc="-1">
              <a:latin typeface="Arial"/>
            </a:endParaRPr>
          </a:p>
          <a:p>
            <a:pPr marL="469900">
              <a:lnSpc>
                <a:spcPct val="100000"/>
              </a:lnSpc>
              <a:spcBef>
                <a:spcPts val="100"/>
              </a:spcBef>
            </a:pPr>
            <a:r>
              <a:rPr lang="en-US" sz="1200" b="0" strike="noStrike" spc="-1">
                <a:solidFill>
                  <a:srgbClr val="FFFFFF"/>
                </a:solidFill>
                <a:latin typeface="FreeMono" panose="020F0409020205020404"/>
                <a:ea typeface="FreeMono" panose="020F0409020205020404"/>
              </a:rPr>
              <a:t>var c = a + b</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===&gt; c is equal to 7 ?</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
                <a:solidFill>
                  <a:srgbClr val="FFFFFF"/>
                </a:solidFill>
                <a:latin typeface="FreeMono" panose="020F0409020205020404"/>
                <a:ea typeface="FreeMono" panose="020F0409020205020404"/>
              </a:rPr>
              <a:t>Exercice</a:t>
            </a:r>
            <a:r>
              <a:rPr lang="en-US" sz="2800" b="1" strike="noStrike" spc="185">
                <a:solidFill>
                  <a:srgbClr val="FFFFFF"/>
                </a:solidFill>
                <a:latin typeface="FreeMono" panose="020F0409020205020404"/>
                <a:ea typeface="FreeMono" panose="020F0409020205020404"/>
              </a:rPr>
              <a:t>:</a:t>
            </a:r>
            <a:endParaRPr lang="en-US" sz="2800" b="0" strike="noStrike" spc="-1">
              <a:latin typeface="Arial"/>
            </a:endParaRPr>
          </a:p>
        </p:txBody>
      </p:sp>
      <p:sp>
        <p:nvSpPr>
          <p:cNvPr id="266"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12700">
              <a:lnSpc>
                <a:spcPct val="100000"/>
              </a:lnSpc>
              <a:spcBef>
                <a:spcPts val="100"/>
              </a:spcBef>
            </a:pPr>
            <a:endParaRPr lang="en-US" sz="1800" b="0" strike="noStrike" spc="-1">
              <a:latin typeface="Arial"/>
            </a:endParaRPr>
          </a:p>
          <a:p>
            <a:pPr marL="241300" indent="-227965">
              <a:lnSpc>
                <a:spcPct val="100000"/>
              </a:lnSpc>
              <a:spcBef>
                <a:spcPts val="100"/>
              </a:spcBef>
              <a:buClr>
                <a:srgbClr val="FFFFFF"/>
              </a:buClr>
              <a:buFont typeface="Arial"/>
              <a:buAutoNum type="arabicPeriod"/>
            </a:pPr>
            <a:r>
              <a:rPr lang="en-US" sz="1200" b="0" strike="noStrike" spc="-1">
                <a:solidFill>
                  <a:srgbClr val="FFFFFF"/>
                </a:solidFill>
                <a:latin typeface="FreeMono" panose="020F0409020205020404"/>
                <a:ea typeface="FreeMono" panose="020F0409020205020404"/>
              </a:rPr>
              <a:t>What are two ways to create a new variable?</a:t>
            </a:r>
            <a:endParaRPr lang="en-US" sz="1200" b="0" strike="noStrike" spc="-1">
              <a:latin typeface="Arial"/>
            </a:endParaRPr>
          </a:p>
          <a:p>
            <a:pPr marL="241300" indent="-227965">
              <a:lnSpc>
                <a:spcPct val="100000"/>
              </a:lnSpc>
              <a:spcBef>
                <a:spcPts val="100"/>
              </a:spcBef>
              <a:buClr>
                <a:srgbClr val="FFFFFF"/>
              </a:buClr>
              <a:buFont typeface="Arial"/>
              <a:buAutoNum type="arabicPeriod"/>
            </a:pPr>
            <a:r>
              <a:rPr lang="en-US" sz="1200" b="0" strike="noStrike" spc="-1">
                <a:solidFill>
                  <a:srgbClr val="FFFFFF"/>
                </a:solidFill>
                <a:latin typeface="FreeMono" panose="020F0409020205020404"/>
                <a:ea typeface="FreeMono" panose="020F0409020205020404"/>
              </a:rPr>
              <a:t>What is the value of x after running:</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x := 5; x += 1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3. What is scope and how do you determine the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scope of a variable in Go?</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4. What is the difference between var and const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5. Using the example program as a starting point,write a program that converts from Fahrenheit into Celsius. ( C = (F - 32) * 5/9 )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6. Write another program that converts from feet into meters. ( 1 ft = 0.3048 m )</a:t>
            </a:r>
            <a:endParaRPr lang="en-US" sz="1200" b="0" strike="noStrike" spc="-1">
              <a:latin typeface="Arial"/>
            </a:endParaRPr>
          </a:p>
        </p:txBody>
      </p:sp>
      <p:sp>
        <p:nvSpPr>
          <p:cNvPr id="267"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endParaRPr lang="en-US" sz="1800" b="0" strike="noStrike" spc="-1">
              <a:latin typeface="Arial"/>
            </a:endParaRPr>
          </a:p>
          <a:p>
            <a:pPr>
              <a:lnSpc>
                <a:spcPct val="100000"/>
              </a:lnSpc>
              <a:spcBef>
                <a:spcPts val="100"/>
              </a:spcBef>
            </a:pPr>
            <a:endParaRPr lang="en-US" sz="1800" b="0" strike="noStrike" spc="-1">
              <a:latin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Function</a:t>
            </a:r>
            <a:endParaRPr lang="en-US" sz="2800" b="0" strike="noStrike" spc="-1">
              <a:latin typeface="Arial"/>
            </a:endParaRPr>
          </a:p>
        </p:txBody>
      </p:sp>
      <p:sp>
        <p:nvSpPr>
          <p:cNvPr id="269"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70"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What is a function?</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 function is a block of code that performs a specific task. A function takes a input, performs some calculations on the input and generates a output.</a:t>
            </a:r>
            <a:endParaRPr lang="en-US" sz="1200" b="0" strike="noStrike" spc="-1">
              <a:latin typeface="Arial"/>
            </a:endParaRPr>
          </a:p>
        </p:txBody>
      </p:sp>
      <p:sp>
        <p:nvSpPr>
          <p:cNvPr id="271" name="CustomShape 4"/>
          <p:cNvSpPr/>
          <p:nvPr/>
        </p:nvSpPr>
        <p:spPr>
          <a:xfrm>
            <a:off x="3492000" y="1935360"/>
            <a:ext cx="864000" cy="106776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72" name="CustomShape 5"/>
          <p:cNvSpPr/>
          <p:nvPr/>
        </p:nvSpPr>
        <p:spPr>
          <a:xfrm>
            <a:off x="2196000" y="2284200"/>
            <a:ext cx="1224000" cy="2872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73" name="CustomShape 6"/>
          <p:cNvSpPr/>
          <p:nvPr/>
        </p:nvSpPr>
        <p:spPr>
          <a:xfrm>
            <a:off x="4581000" y="2284200"/>
            <a:ext cx="1224000" cy="2872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74" name="CustomShape 7"/>
          <p:cNvSpPr/>
          <p:nvPr/>
        </p:nvSpPr>
        <p:spPr>
          <a:xfrm>
            <a:off x="3492000" y="2404080"/>
            <a:ext cx="802800" cy="242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00" b="1" strike="noStrike" spc="-1">
                <a:solidFill>
                  <a:srgbClr val="FFFFFF"/>
                </a:solidFill>
                <a:latin typeface="FreeMono" panose="020F0409020205020404"/>
                <a:ea typeface="FreeMono" panose="020F0409020205020404"/>
              </a:rPr>
              <a:t>Function</a:t>
            </a:r>
            <a:endParaRPr lang="en-US" sz="1000" b="0" strike="noStrike" spc="-1">
              <a:latin typeface="Arial"/>
            </a:endParaRPr>
          </a:p>
        </p:txBody>
      </p:sp>
      <p:sp>
        <p:nvSpPr>
          <p:cNvPr id="275" name="CustomShape 8"/>
          <p:cNvSpPr/>
          <p:nvPr/>
        </p:nvSpPr>
        <p:spPr>
          <a:xfrm>
            <a:off x="2405880" y="2039040"/>
            <a:ext cx="802800" cy="242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00" b="1" strike="noStrike" spc="-1">
                <a:solidFill>
                  <a:srgbClr val="FFFFFF"/>
                </a:solidFill>
                <a:latin typeface="FreeMono" panose="020F0409020205020404"/>
                <a:ea typeface="FreeMono" panose="020F0409020205020404"/>
              </a:rPr>
              <a:t>Inputs</a:t>
            </a:r>
            <a:endParaRPr lang="en-US" sz="1000" b="0" strike="noStrike" spc="-1">
              <a:latin typeface="Arial"/>
            </a:endParaRPr>
          </a:p>
        </p:txBody>
      </p:sp>
      <p:sp>
        <p:nvSpPr>
          <p:cNvPr id="276" name="CustomShape 9"/>
          <p:cNvSpPr/>
          <p:nvPr/>
        </p:nvSpPr>
        <p:spPr>
          <a:xfrm>
            <a:off x="4581000" y="2039040"/>
            <a:ext cx="802800" cy="242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00" b="1" strike="noStrike" spc="-1">
                <a:solidFill>
                  <a:srgbClr val="FFFFFF"/>
                </a:solidFill>
                <a:latin typeface="FreeMono" panose="020F0409020205020404"/>
                <a:ea typeface="FreeMono" panose="020F0409020205020404"/>
              </a:rPr>
              <a:t>Outputs</a:t>
            </a:r>
            <a:endParaRPr lang="en-US" sz="1000" b="0" strike="noStrike" spc="-1">
              <a:latin typeface="Arial"/>
            </a:endParaRPr>
          </a:p>
        </p:txBody>
      </p:sp>
      <p:sp>
        <p:nvSpPr>
          <p:cNvPr id="277" name="CustomShape 10"/>
          <p:cNvSpPr/>
          <p:nvPr/>
        </p:nvSpPr>
        <p:spPr>
          <a:xfrm>
            <a:off x="385920" y="3380040"/>
            <a:ext cx="8362080" cy="1185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0815">
              <a:lnSpc>
                <a:spcPct val="100000"/>
              </a:lnSpc>
              <a:buClr>
                <a:srgbClr val="FFFFFF"/>
              </a:buClr>
              <a:buFont typeface="Arial"/>
              <a:buChar char="•"/>
            </a:pPr>
            <a:r>
              <a:rPr lang="en-US" sz="1200" b="1" strike="noStrike" spc="-1">
                <a:solidFill>
                  <a:srgbClr val="FFFFFF"/>
                </a:solidFill>
                <a:latin typeface="FreeMono" panose="020F0409020205020404"/>
                <a:ea typeface="FreeMono" panose="020F0409020205020404"/>
              </a:rPr>
              <a:t>Function declaration</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The general syntax for declaring a function in go is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70C0"/>
                </a:solidFill>
                <a:latin typeface="FreeMono" panose="020F0409020205020404"/>
                <a:ea typeface="FreeMono" panose="020F0409020205020404"/>
              </a:rPr>
              <a:t>func </a:t>
            </a:r>
            <a:r>
              <a:rPr lang="en-US" sz="1200" b="0" strike="noStrike" spc="-1">
                <a:solidFill>
                  <a:srgbClr val="FF0000"/>
                </a:solidFill>
                <a:latin typeface="FreeMono" panose="020F0409020205020404"/>
                <a:ea typeface="FreeMono" panose="020F0409020205020404"/>
              </a:rPr>
              <a:t>functionname</a:t>
            </a:r>
            <a:r>
              <a:rPr lang="en-US" sz="1200" b="0" strike="noStrike" spc="-1">
                <a:solidFill>
                  <a:srgbClr val="FFFFFF"/>
                </a:solidFill>
                <a:latin typeface="FreeMono" panose="020F0409020205020404"/>
                <a:ea typeface="FreeMono" panose="020F0409020205020404"/>
              </a:rPr>
              <a:t>(parametername </a:t>
            </a:r>
            <a:r>
              <a:rPr lang="en-US" sz="1200" b="0" strike="noStrike" spc="-1">
                <a:solidFill>
                  <a:srgbClr val="0070C0"/>
                </a:solidFill>
                <a:latin typeface="FreeMono" panose="020F0409020205020404"/>
                <a:ea typeface="FreeMono" panose="020F0409020205020404"/>
              </a:rPr>
              <a:t>type</a:t>
            </a:r>
            <a:r>
              <a:rPr lang="en-US" sz="1200" b="0" strike="noStrike" spc="-1">
                <a:solidFill>
                  <a:srgbClr val="FFFFFF"/>
                </a:solidFill>
                <a:latin typeface="FreeMono" panose="020F0409020205020404"/>
                <a:ea typeface="FreeMono" panose="020F0409020205020404"/>
              </a:rPr>
              <a:t>) returntype {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//function body</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Function: Simple function</a:t>
            </a:r>
            <a:endParaRPr lang="en-US" sz="2800" b="0" strike="noStrike" spc="-1">
              <a:latin typeface="Arial"/>
            </a:endParaRPr>
          </a:p>
        </p:txBody>
      </p:sp>
      <p:sp>
        <p:nvSpPr>
          <p:cNvPr id="279"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80"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 function declaration starts with a func keyword followed by the functionname. The parameters are specified between ( and ) followed by the returntype of the function. The syntax for specifying a parameter is parameter name followed by the type. Any number of parameters can be specified like (parameter1 type, parameter2 type). Then there is a block of code between { and } which is the body of the function.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 parameters and return type are optional in a function. Hence the following syntax is also a valid function declaration.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Example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package main</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import "fmt"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func add (a int, b int) int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somme := a + b</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return somme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func main()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somme := add(3,5)</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fmt.Println("somme =", somme)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Function: Multiple return values</a:t>
            </a:r>
            <a:endParaRPr lang="en-US" sz="2800" b="0" strike="noStrike" spc="-1">
              <a:latin typeface="Arial"/>
            </a:endParaRPr>
          </a:p>
        </p:txBody>
      </p:sp>
      <p:sp>
        <p:nvSpPr>
          <p:cNvPr id="282"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83"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package </a:t>
            </a:r>
            <a:r>
              <a:rPr lang="en-US" sz="1200" b="0" strike="noStrike" spc="-1">
                <a:solidFill>
                  <a:srgbClr val="FFFFFF"/>
                </a:solidFill>
                <a:latin typeface="FreeMono" panose="020F0409020205020404"/>
                <a:ea typeface="FreeMono" panose="020F0409020205020404"/>
              </a:rPr>
              <a:t>main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import </a:t>
            </a:r>
            <a:r>
              <a:rPr lang="en-US" sz="1200" b="0" strike="noStrike" spc="-1">
                <a:solidFill>
                  <a:srgbClr val="FFFFFF"/>
                </a:solidFill>
                <a:latin typeface="FreeMono" panose="020F0409020205020404"/>
                <a:ea typeface="FreeMono" panose="020F0409020205020404"/>
              </a:rPr>
              <a:t>"fmt"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func </a:t>
            </a:r>
            <a:r>
              <a:rPr lang="en-US" sz="1200" b="0" strike="noStrike" spc="-1">
                <a:solidFill>
                  <a:srgbClr val="FFFFFF"/>
                </a:solidFill>
                <a:latin typeface="FreeMono" panose="020F0409020205020404"/>
                <a:ea typeface="FreeMono" panose="020F0409020205020404"/>
              </a:rPr>
              <a:t>add (a int, b int) int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somme := a + b</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0" strike="noStrike" spc="-1">
                <a:solidFill>
                  <a:srgbClr val="0070C0"/>
                </a:solidFill>
                <a:latin typeface="FreeMono" panose="020F0409020205020404"/>
                <a:ea typeface="FreeMono" panose="020F0409020205020404"/>
              </a:rPr>
              <a:t>return </a:t>
            </a:r>
            <a:r>
              <a:rPr lang="en-US" sz="1200" b="0" strike="noStrike" spc="-1">
                <a:solidFill>
                  <a:srgbClr val="FFFFFF"/>
                </a:solidFill>
                <a:latin typeface="FreeMono" panose="020F0409020205020404"/>
                <a:ea typeface="FreeMono" panose="020F0409020205020404"/>
              </a:rPr>
              <a:t>somme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func </a:t>
            </a:r>
            <a:r>
              <a:rPr lang="en-US" sz="1200" b="0" strike="noStrike" spc="-1">
                <a:solidFill>
                  <a:srgbClr val="FFFFFF"/>
                </a:solidFill>
                <a:latin typeface="FreeMono" panose="020F0409020205020404"/>
                <a:ea typeface="FreeMono" panose="020F0409020205020404"/>
              </a:rPr>
              <a:t>rectProps(length, width float64)(float64, float64)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var area = length * width</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var perimeter = (length + width) * 2</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0" strike="noStrike" spc="-1">
                <a:solidFill>
                  <a:srgbClr val="0070C0"/>
                </a:solidFill>
                <a:latin typeface="FreeMono" panose="020F0409020205020404"/>
                <a:ea typeface="FreeMono" panose="020F0409020205020404"/>
              </a:rPr>
              <a:t>return </a:t>
            </a:r>
            <a:r>
              <a:rPr lang="en-US" sz="1200" b="0" strike="noStrike" spc="-1">
                <a:solidFill>
                  <a:srgbClr val="FFFFFF"/>
                </a:solidFill>
                <a:latin typeface="FreeMono" panose="020F0409020205020404"/>
                <a:ea typeface="FreeMono" panose="020F0409020205020404"/>
              </a:rPr>
              <a:t>area, perimeter </a:t>
            </a:r>
            <a:r>
              <a:rPr lang="en-US" sz="1200" b="0" strike="noStrike" spc="-1">
                <a:solidFill>
                  <a:srgbClr val="A6A6A6"/>
                </a:solidFill>
                <a:latin typeface="FreeMono" panose="020F0409020205020404"/>
                <a:ea typeface="FreeMono" panose="020F0409020205020404"/>
              </a:rPr>
              <a:t>// return two parameters area, perimeter</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func </a:t>
            </a:r>
            <a:r>
              <a:rPr lang="en-US" sz="1200" b="0" strike="noStrike" spc="-1">
                <a:solidFill>
                  <a:srgbClr val="FFFFFF"/>
                </a:solidFill>
                <a:latin typeface="FreeMono" panose="020F0409020205020404"/>
                <a:ea typeface="FreeMono" panose="020F0409020205020404"/>
              </a:rPr>
              <a:t>main()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somme := add(3,5)</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fmt.Println("somme =", somme)</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area, perimeter := rectProps(10.8, 5.6)</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fmt.Printf("Area %f Perimeter %f", area, perimeter)</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Function: Named return values</a:t>
            </a:r>
            <a:endParaRPr lang="en-US" sz="2800" b="0" strike="noStrike" spc="-1">
              <a:latin typeface="Arial"/>
            </a:endParaRPr>
          </a:p>
        </p:txBody>
      </p:sp>
      <p:sp>
        <p:nvSpPr>
          <p:cNvPr id="285"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86"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It is possible to return named values from a function. If a return value is named, it can be considered as being declared as a variable in the first line of the function.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 above rectProps can be rewritten using named return values as :</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func </a:t>
            </a:r>
            <a:r>
              <a:rPr lang="en-US" sz="1200" b="0" strike="noStrike" spc="-1">
                <a:solidFill>
                  <a:srgbClr val="FFFFFF"/>
                </a:solidFill>
                <a:latin typeface="FreeMono" panose="020F0409020205020404"/>
                <a:ea typeface="FreeMono" panose="020F0409020205020404"/>
              </a:rPr>
              <a:t>rectProps(length, width float64)(area, perimeter float64)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var area = length * width</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var perimeter = (length + width) * 2</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0" strike="noStrike" spc="-1">
                <a:solidFill>
                  <a:srgbClr val="0070C0"/>
                </a:solidFill>
                <a:latin typeface="FreeMono" panose="020F0409020205020404"/>
                <a:ea typeface="FreeMono" panose="020F0409020205020404"/>
              </a:rPr>
              <a:t>return </a:t>
            </a:r>
            <a:r>
              <a:rPr lang="en-US" sz="1200" b="0" strike="noStrike" spc="-1">
                <a:solidFill>
                  <a:srgbClr val="A6A6A6"/>
                </a:solidFill>
                <a:latin typeface="FreeMono" panose="020F0409020205020404"/>
                <a:ea typeface="FreeMono" panose="020F0409020205020404"/>
              </a:rPr>
              <a:t>// no explicit return value</a:t>
            </a:r>
            <a:endParaRPr lang="en-US" sz="1200" b="0" strike="noStrike" spc="-1">
              <a:latin typeface="Arial"/>
            </a:endParaRPr>
          </a:p>
          <a:p>
            <a:pPr marL="12700">
              <a:lnSpc>
                <a:spcPct val="100000"/>
              </a:lnSpc>
              <a:spcBef>
                <a:spcPts val="100"/>
              </a:spcBef>
            </a:pPr>
            <a:r>
              <a:rPr lang="en-US" sz="1200" b="0" strike="noStrike" spc="-1">
                <a:solidFill>
                  <a:srgbClr val="A6A6A6"/>
                </a:solidFill>
                <a:latin typeface="FreeMono" panose="020F0409020205020404"/>
                <a:ea typeface="FreeMono" panose="020F0409020205020404"/>
              </a:rPr>
              <a:t>          //area and perimeter are the named return values in the above function.</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84840" y="503640"/>
            <a:ext cx="188784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A</a:t>
            </a:r>
            <a:r>
              <a:rPr lang="en-US" sz="2800" b="1" strike="noStrike" spc="429">
                <a:solidFill>
                  <a:srgbClr val="FFFFFF"/>
                </a:solidFill>
                <a:latin typeface="FreeMono" panose="020F0409020205020404"/>
                <a:ea typeface="FreeMono" panose="020F0409020205020404"/>
              </a:rPr>
              <a:t>gen</a:t>
            </a:r>
            <a:r>
              <a:rPr lang="en-US" sz="2800" b="1" strike="noStrike" spc="355">
                <a:solidFill>
                  <a:srgbClr val="FFFFFF"/>
                </a:solidFill>
                <a:latin typeface="FreeMono" panose="020F0409020205020404"/>
                <a:ea typeface="FreeMono" panose="020F0409020205020404"/>
              </a:rPr>
              <a:t>da</a:t>
            </a:r>
            <a:endParaRPr lang="en-US" sz="2800" b="0" strike="noStrike" spc="-1">
              <a:latin typeface="Arial"/>
            </a:endParaRPr>
          </a:p>
        </p:txBody>
      </p:sp>
      <p:sp>
        <p:nvSpPr>
          <p:cNvPr id="167" name="CustomShape 2"/>
          <p:cNvSpPr/>
          <p:nvPr/>
        </p:nvSpPr>
        <p:spPr>
          <a:xfrm>
            <a:off x="5632200" y="1189800"/>
            <a:ext cx="3304440" cy="667800"/>
          </a:xfrm>
          <a:custGeom>
            <a:avLst/>
            <a:gdLst/>
            <a:ahLst/>
            <a:cxnLst/>
            <a:rect l="l" t="t" r="r" b="b"/>
            <a:pathLst>
              <a:path w="3305809" h="669289">
                <a:moveTo>
                  <a:pt x="2971199" y="668999"/>
                </a:moveTo>
                <a:lnTo>
                  <a:pt x="0" y="668999"/>
                </a:lnTo>
                <a:lnTo>
                  <a:pt x="334499" y="334499"/>
                </a:lnTo>
                <a:lnTo>
                  <a:pt x="0" y="0"/>
                </a:lnTo>
                <a:lnTo>
                  <a:pt x="2971199" y="0"/>
                </a:lnTo>
                <a:lnTo>
                  <a:pt x="3305699" y="334499"/>
                </a:lnTo>
                <a:lnTo>
                  <a:pt x="2971199" y="668999"/>
                </a:lnTo>
                <a:close/>
              </a:path>
            </a:pathLst>
          </a:custGeom>
          <a:solidFill>
            <a:srgbClr val="0D9453"/>
          </a:solidFill>
          <a:ln>
            <a:noFill/>
          </a:ln>
        </p:spPr>
        <p:style>
          <a:lnRef idx="0">
            <a:srgbClr val="FFFFFF"/>
          </a:lnRef>
          <a:fillRef idx="0">
            <a:srgbClr val="FFFFFF"/>
          </a:fillRef>
          <a:effectRef idx="0">
            <a:srgbClr val="FFFFFF"/>
          </a:effectRef>
          <a:fontRef idx="minor"/>
        </p:style>
      </p:sp>
      <p:sp>
        <p:nvSpPr>
          <p:cNvPr id="168" name="CustomShape 3"/>
          <p:cNvSpPr/>
          <p:nvPr/>
        </p:nvSpPr>
        <p:spPr>
          <a:xfrm>
            <a:off x="6381360" y="2081160"/>
            <a:ext cx="2266920" cy="328680"/>
          </a:xfrm>
          <a:prstGeom prst="rect">
            <a:avLst/>
          </a:prstGeom>
          <a:noFill/>
          <a:ln>
            <a:noFill/>
          </a:ln>
        </p:spPr>
        <p:style>
          <a:lnRef idx="0">
            <a:srgbClr val="FFFFFF"/>
          </a:lnRef>
          <a:fillRef idx="0">
            <a:srgbClr val="FFFFFF"/>
          </a:fillRef>
          <a:effectRef idx="0">
            <a:srgbClr val="FFFFFF"/>
          </a:effectRef>
          <a:fontRef idx="minor"/>
        </p:style>
      </p:sp>
      <p:sp>
        <p:nvSpPr>
          <p:cNvPr id="169" name="CustomShape 4"/>
          <p:cNvSpPr/>
          <p:nvPr/>
        </p:nvSpPr>
        <p:spPr>
          <a:xfrm>
            <a:off x="5760" y="1190160"/>
            <a:ext cx="3545640" cy="667800"/>
          </a:xfrm>
          <a:custGeom>
            <a:avLst/>
            <a:gdLst/>
            <a:ahLst/>
            <a:cxnLst/>
            <a:rect l="l" t="t" r="r" b="b"/>
            <a:pathLst>
              <a:path w="3547110" h="669289">
                <a:moveTo>
                  <a:pt x="3212399" y="669000"/>
                </a:moveTo>
                <a:lnTo>
                  <a:pt x="0" y="669000"/>
                </a:lnTo>
                <a:lnTo>
                  <a:pt x="0" y="0"/>
                </a:lnTo>
                <a:lnTo>
                  <a:pt x="3212399" y="0"/>
                </a:lnTo>
                <a:lnTo>
                  <a:pt x="3546899" y="334499"/>
                </a:lnTo>
                <a:lnTo>
                  <a:pt x="3212399" y="669000"/>
                </a:lnTo>
                <a:close/>
              </a:path>
            </a:pathLst>
          </a:custGeom>
          <a:solidFill>
            <a:srgbClr val="085531"/>
          </a:solidFill>
          <a:ln>
            <a:noFill/>
          </a:ln>
        </p:spPr>
        <p:style>
          <a:lnRef idx="0">
            <a:srgbClr val="FFFFFF"/>
          </a:lnRef>
          <a:fillRef idx="0">
            <a:srgbClr val="FFFFFF"/>
          </a:fillRef>
          <a:effectRef idx="0">
            <a:srgbClr val="FFFFFF"/>
          </a:effectRef>
          <a:fontRef idx="minor"/>
        </p:style>
      </p:sp>
      <p:sp>
        <p:nvSpPr>
          <p:cNvPr id="170" name="CustomShape 5"/>
          <p:cNvSpPr/>
          <p:nvPr/>
        </p:nvSpPr>
        <p:spPr>
          <a:xfrm>
            <a:off x="870120" y="2080800"/>
            <a:ext cx="2238120" cy="640440"/>
          </a:xfrm>
          <a:prstGeom prst="rect">
            <a:avLst/>
          </a:prstGeom>
          <a:noFill/>
          <a:ln>
            <a:noFill/>
          </a:ln>
        </p:spPr>
        <p:style>
          <a:lnRef idx="0">
            <a:srgbClr val="FFFFFF"/>
          </a:lnRef>
          <a:fillRef idx="0">
            <a:srgbClr val="FFFFFF"/>
          </a:fillRef>
          <a:effectRef idx="0">
            <a:srgbClr val="FFFFFF"/>
          </a:effectRef>
          <a:fontRef idx="minor"/>
        </p:style>
        <p:txBody>
          <a:bodyPr lIns="0" tIns="52560" rIns="0" bIns="0"/>
          <a:p>
            <a:pPr marL="328295" indent="-314325">
              <a:lnSpc>
                <a:spcPct val="100000"/>
              </a:lnSpc>
              <a:spcBef>
                <a:spcPts val="415"/>
              </a:spcBef>
              <a:buClr>
                <a:srgbClr val="FFFFFF"/>
              </a:buClr>
              <a:buFont typeface="StarSymbol"/>
              <a:buChar char="-"/>
            </a:pPr>
            <a:r>
              <a:rPr lang="en-US" sz="1800" b="1" strike="noStrike" spc="205">
                <a:solidFill>
                  <a:srgbClr val="FFFFFF"/>
                </a:solidFill>
                <a:latin typeface="FreeMono" panose="020F0409020205020404"/>
                <a:ea typeface="FreeMono" panose="020F0409020205020404"/>
              </a:rPr>
              <a:t>Go</a:t>
            </a:r>
            <a:r>
              <a:rPr lang="en-US" sz="1800" b="1" strike="noStrike" spc="35">
                <a:solidFill>
                  <a:srgbClr val="FFFFFF"/>
                </a:solidFill>
                <a:latin typeface="FreeMono" panose="020F0409020205020404"/>
                <a:ea typeface="FreeMono" panose="020F0409020205020404"/>
              </a:rPr>
              <a:t> </a:t>
            </a:r>
            <a:r>
              <a:rPr lang="en-US" sz="1800" b="1" strike="noStrike" spc="180">
                <a:solidFill>
                  <a:srgbClr val="FFFFFF"/>
                </a:solidFill>
                <a:latin typeface="FreeMono" panose="020F0409020205020404"/>
                <a:ea typeface="FreeMono" panose="020F0409020205020404"/>
              </a:rPr>
              <a:t>basics</a:t>
            </a:r>
            <a:endParaRPr lang="en-US" sz="1800" b="0" strike="noStrike" spc="-1">
              <a:latin typeface="Arial"/>
            </a:endParaRPr>
          </a:p>
          <a:p>
            <a:pPr marL="328295" indent="-314325">
              <a:lnSpc>
                <a:spcPct val="100000"/>
              </a:lnSpc>
              <a:spcBef>
                <a:spcPts val="315"/>
              </a:spcBef>
              <a:buClr>
                <a:srgbClr val="FFFFFF"/>
              </a:buClr>
              <a:buFont typeface="StarSymbol"/>
              <a:buChar char="-"/>
            </a:pPr>
            <a:r>
              <a:rPr lang="en-US" sz="1800" b="1" strike="noStrike" spc="180">
                <a:solidFill>
                  <a:srgbClr val="FFFFFF"/>
                </a:solidFill>
                <a:latin typeface="FreeMono" panose="020F0409020205020404"/>
                <a:ea typeface="FreeMono" panose="020F0409020205020404"/>
              </a:rPr>
              <a:t>Type</a:t>
            </a:r>
            <a:r>
              <a:rPr lang="en-US" sz="1800" b="1" strike="noStrike" spc="-1">
                <a:solidFill>
                  <a:srgbClr val="FFFFFF"/>
                </a:solidFill>
                <a:latin typeface="FreeMono" panose="020F0409020205020404"/>
                <a:ea typeface="FreeMono" panose="020F0409020205020404"/>
              </a:rPr>
              <a:t> </a:t>
            </a:r>
            <a:r>
              <a:rPr lang="en-US" sz="1800" b="1" strike="noStrike" spc="211">
                <a:solidFill>
                  <a:srgbClr val="FFFFFF"/>
                </a:solidFill>
                <a:latin typeface="FreeMono" panose="020F0409020205020404"/>
                <a:ea typeface="FreeMono" panose="020F0409020205020404"/>
              </a:rPr>
              <a:t>System</a:t>
            </a:r>
            <a:endParaRPr lang="en-US" sz="1800" b="0" strike="noStrike" spc="-1">
              <a:latin typeface="Arial"/>
            </a:endParaRPr>
          </a:p>
        </p:txBody>
      </p:sp>
      <p:sp>
        <p:nvSpPr>
          <p:cNvPr id="171" name="CustomShape 6"/>
          <p:cNvSpPr/>
          <p:nvPr/>
        </p:nvSpPr>
        <p:spPr>
          <a:xfrm>
            <a:off x="2944080" y="1189800"/>
            <a:ext cx="3304440" cy="667800"/>
          </a:xfrm>
          <a:custGeom>
            <a:avLst/>
            <a:gdLst/>
            <a:ahLst/>
            <a:cxnLst/>
            <a:rect l="l" t="t" r="r" b="b"/>
            <a:pathLst>
              <a:path w="3305810" h="669289">
                <a:moveTo>
                  <a:pt x="2971199" y="668999"/>
                </a:moveTo>
                <a:lnTo>
                  <a:pt x="0" y="668999"/>
                </a:lnTo>
                <a:lnTo>
                  <a:pt x="334499" y="334499"/>
                </a:lnTo>
                <a:lnTo>
                  <a:pt x="0" y="0"/>
                </a:lnTo>
                <a:lnTo>
                  <a:pt x="2971199" y="0"/>
                </a:lnTo>
                <a:lnTo>
                  <a:pt x="3305699" y="334499"/>
                </a:lnTo>
                <a:lnTo>
                  <a:pt x="2971199" y="668999"/>
                </a:lnTo>
                <a:close/>
              </a:path>
            </a:pathLst>
          </a:custGeom>
          <a:solidFill>
            <a:srgbClr val="0B7743"/>
          </a:solidFill>
          <a:ln>
            <a:noFill/>
          </a:ln>
        </p:spPr>
        <p:style>
          <a:lnRef idx="0">
            <a:srgbClr val="FFFFFF"/>
          </a:lnRef>
          <a:fillRef idx="0">
            <a:srgbClr val="FFFFFF"/>
          </a:fillRef>
          <a:effectRef idx="0">
            <a:srgbClr val="FFFFFF"/>
          </a:effectRef>
          <a:fontRef idx="minor"/>
        </p:style>
      </p:sp>
      <p:sp>
        <p:nvSpPr>
          <p:cNvPr id="172" name="CustomShape 7"/>
          <p:cNvSpPr/>
          <p:nvPr/>
        </p:nvSpPr>
        <p:spPr>
          <a:xfrm>
            <a:off x="3493080" y="2120760"/>
            <a:ext cx="2302200" cy="2748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26">
                <a:solidFill>
                  <a:srgbClr val="FFFFFF"/>
                </a:solidFill>
                <a:latin typeface="FreeMono" panose="020F0409020205020404"/>
                <a:ea typeface="FreeMono" panose="020F0409020205020404"/>
              </a:rPr>
              <a:t>- </a:t>
            </a:r>
            <a:r>
              <a:rPr lang="en-US" sz="1800" b="1" strike="noStrike" spc="276">
                <a:solidFill>
                  <a:srgbClr val="FFFFFF"/>
                </a:solidFill>
                <a:latin typeface="FreeMono" panose="020F0409020205020404"/>
                <a:ea typeface="FreeMono" panose="020F0409020205020404"/>
              </a:rPr>
              <a:t>C</a:t>
            </a:r>
            <a:r>
              <a:rPr lang="en-US" sz="1800" b="1" strike="noStrike" spc="214">
                <a:solidFill>
                  <a:srgbClr val="FFFFFF"/>
                </a:solidFill>
                <a:latin typeface="FreeMono" panose="020F0409020205020404"/>
                <a:ea typeface="FreeMono" panose="020F0409020205020404"/>
              </a:rPr>
              <a:t>on</a:t>
            </a:r>
            <a:r>
              <a:rPr lang="en-US" sz="1800" b="1" strike="noStrike" spc="211">
                <a:solidFill>
                  <a:srgbClr val="FFFFFF"/>
                </a:solidFill>
                <a:latin typeface="FreeMono" panose="020F0409020205020404"/>
                <a:ea typeface="FreeMono" panose="020F0409020205020404"/>
              </a:rPr>
              <a:t>cu</a:t>
            </a:r>
            <a:r>
              <a:rPr lang="en-US" sz="1800" b="1" strike="noStrike" spc="134">
                <a:solidFill>
                  <a:srgbClr val="FFFFFF"/>
                </a:solidFill>
                <a:latin typeface="FreeMono" panose="020F0409020205020404"/>
                <a:ea typeface="FreeMono" panose="020F0409020205020404"/>
              </a:rPr>
              <a:t>r</a:t>
            </a:r>
            <a:r>
              <a:rPr lang="en-US" sz="1800" b="1" strike="noStrike" spc="55">
                <a:solidFill>
                  <a:srgbClr val="FFFFFF"/>
                </a:solidFill>
                <a:latin typeface="FreeMono" panose="020F0409020205020404"/>
                <a:ea typeface="FreeMono" panose="020F0409020205020404"/>
              </a:rPr>
              <a:t>r</a:t>
            </a:r>
            <a:r>
              <a:rPr lang="en-US" sz="1800" b="1" strike="noStrike" spc="219">
                <a:solidFill>
                  <a:srgbClr val="FFFFFF"/>
                </a:solidFill>
                <a:latin typeface="FreeMono" panose="020F0409020205020404"/>
                <a:ea typeface="FreeMono" panose="020F0409020205020404"/>
              </a:rPr>
              <a:t>en</a:t>
            </a:r>
            <a:r>
              <a:rPr lang="en-US" sz="1800" b="1" strike="noStrike" spc="225">
                <a:solidFill>
                  <a:srgbClr val="FFFFFF"/>
                </a:solidFill>
                <a:latin typeface="FreeMono" panose="020F0409020205020404"/>
                <a:ea typeface="FreeMono" panose="020F0409020205020404"/>
              </a:rPr>
              <a:t>c</a:t>
            </a:r>
            <a:r>
              <a:rPr lang="en-US" sz="1800" b="1" strike="noStrike" spc="148">
                <a:solidFill>
                  <a:srgbClr val="FFFFFF"/>
                </a:solidFill>
                <a:latin typeface="FreeMono" panose="020F0409020205020404"/>
                <a:ea typeface="FreeMono" panose="020F0409020205020404"/>
              </a:rPr>
              <a:t>y</a:t>
            </a:r>
            <a:endParaRPr lang="en-US" sz="1800" b="0" strike="noStrike" spc="-1">
              <a:latin typeface="Arial"/>
            </a:endParaRPr>
          </a:p>
          <a:p>
            <a:pPr marL="328295" indent="-314325">
              <a:lnSpc>
                <a:spcPct val="115000"/>
              </a:lnSpc>
              <a:spcBef>
                <a:spcPts val="100"/>
              </a:spcBef>
              <a:buClr>
                <a:srgbClr val="FFFFFF"/>
              </a:buClr>
              <a:buFont typeface="StarSymbol"/>
              <a:buChar char="-"/>
            </a:pPr>
            <a:r>
              <a:rPr lang="en-US" sz="1800" b="1" strike="noStrike" spc="324">
                <a:solidFill>
                  <a:srgbClr val="FFFFFF"/>
                </a:solidFill>
                <a:latin typeface="FreeMono" panose="020F0409020205020404"/>
                <a:ea typeface="FreeMono" panose="020F0409020205020404"/>
              </a:rPr>
              <a:t>P</a:t>
            </a:r>
            <a:r>
              <a:rPr lang="en-US" sz="1800" b="1" strike="noStrike" spc="114">
                <a:solidFill>
                  <a:srgbClr val="FFFFFF"/>
                </a:solidFill>
                <a:latin typeface="FreeMono" panose="020F0409020205020404"/>
                <a:ea typeface="FreeMono" panose="020F0409020205020404"/>
              </a:rPr>
              <a:t>er</a:t>
            </a:r>
            <a:r>
              <a:rPr lang="en-US" sz="1800" b="1" strike="noStrike" spc="60">
                <a:solidFill>
                  <a:srgbClr val="FFFFFF"/>
                </a:solidFill>
                <a:latin typeface="FreeMono" panose="020F0409020205020404"/>
                <a:ea typeface="FreeMono" panose="020F0409020205020404"/>
              </a:rPr>
              <a:t>f</a:t>
            </a:r>
            <a:r>
              <a:rPr lang="en-US" sz="1800" b="1" strike="noStrike" spc="148">
                <a:solidFill>
                  <a:srgbClr val="FFFFFF"/>
                </a:solidFill>
                <a:latin typeface="FreeMono" panose="020F0409020205020404"/>
                <a:ea typeface="FreeMono" panose="020F0409020205020404"/>
              </a:rPr>
              <a:t>o</a:t>
            </a:r>
            <a:r>
              <a:rPr lang="en-US" sz="1800" b="1" strike="noStrike" spc="80">
                <a:solidFill>
                  <a:srgbClr val="FFFFFF"/>
                </a:solidFill>
                <a:latin typeface="FreeMono" panose="020F0409020205020404"/>
                <a:ea typeface="FreeMono" panose="020F0409020205020404"/>
              </a:rPr>
              <a:t>r</a:t>
            </a:r>
            <a:r>
              <a:rPr lang="en-US" sz="1800" b="1" strike="noStrike" spc="299">
                <a:solidFill>
                  <a:srgbClr val="FFFFFF"/>
                </a:solidFill>
                <a:latin typeface="FreeMono" panose="020F0409020205020404"/>
                <a:ea typeface="FreeMono" panose="020F0409020205020404"/>
              </a:rPr>
              <a:t>man</a:t>
            </a:r>
            <a:r>
              <a:rPr lang="en-US" sz="1800" b="1" strike="noStrike" spc="219">
                <a:solidFill>
                  <a:srgbClr val="FFFFFF"/>
                </a:solidFill>
                <a:latin typeface="FreeMono" panose="020F0409020205020404"/>
                <a:ea typeface="FreeMono" panose="020F0409020205020404"/>
              </a:rPr>
              <a:t>c</a:t>
            </a:r>
            <a:r>
              <a:rPr lang="en-US" sz="1800" b="1" strike="noStrike" spc="109">
                <a:solidFill>
                  <a:srgbClr val="FFFFFF"/>
                </a:solidFill>
                <a:latin typeface="FreeMono" panose="020F0409020205020404"/>
                <a:ea typeface="FreeMono" panose="020F0409020205020404"/>
              </a:rPr>
              <a:t>e  </a:t>
            </a:r>
            <a:r>
              <a:rPr lang="en-US" sz="1800" b="1" strike="noStrike" spc="160">
                <a:solidFill>
                  <a:srgbClr val="FFFFFF"/>
                </a:solidFill>
                <a:latin typeface="FreeMono" panose="020F0409020205020404"/>
                <a:ea typeface="FreeMono" panose="020F0409020205020404"/>
              </a:rPr>
              <a:t>Analysis</a:t>
            </a:r>
            <a:endParaRPr lang="en-US" sz="1800" b="0" strike="noStrike" spc="-1">
              <a:latin typeface="Arial"/>
            </a:endParaRPr>
          </a:p>
          <a:p>
            <a:pPr marL="328295" indent="-314325">
              <a:lnSpc>
                <a:spcPct val="100000"/>
              </a:lnSpc>
              <a:spcBef>
                <a:spcPts val="315"/>
              </a:spcBef>
              <a:buClr>
                <a:srgbClr val="FFFFFF"/>
              </a:buClr>
              <a:buFont typeface="StarSymbol"/>
              <a:buChar char="-"/>
            </a:pPr>
            <a:r>
              <a:rPr lang="en-US" sz="1800" b="1" strike="noStrike" spc="160">
                <a:solidFill>
                  <a:srgbClr val="FFFFFF"/>
                </a:solidFill>
                <a:latin typeface="FreeMono" panose="020F0409020205020404"/>
                <a:ea typeface="FreeMono" panose="020F0409020205020404"/>
              </a:rPr>
              <a:t>Tooling</a:t>
            </a:r>
            <a:endParaRPr lang="en-US" sz="1800" b="0" strike="noStrike" spc="-1">
              <a:latin typeface="Arial"/>
            </a:endParaRPr>
          </a:p>
          <a:p>
            <a:pPr marL="328295" indent="-314325">
              <a:lnSpc>
                <a:spcPct val="100000"/>
              </a:lnSpc>
              <a:spcBef>
                <a:spcPts val="315"/>
              </a:spcBef>
              <a:buClr>
                <a:srgbClr val="FFFFFF"/>
              </a:buClr>
              <a:buFont typeface="StarSymbol"/>
              <a:buChar char="-"/>
            </a:pPr>
            <a:r>
              <a:rPr lang="en-US" sz="1800" b="1" strike="noStrike" spc="214">
                <a:solidFill>
                  <a:srgbClr val="FFFFFF"/>
                </a:solidFill>
                <a:latin typeface="FreeMono" panose="020F0409020205020404"/>
                <a:ea typeface="FreeMono" panose="020F0409020205020404"/>
              </a:rPr>
              <a:t>Advanced</a:t>
            </a:r>
            <a:r>
              <a:rPr lang="en-US" sz="1800" b="1" strike="noStrike" spc="1">
                <a:solidFill>
                  <a:srgbClr val="FFFFFF"/>
                </a:solidFill>
                <a:latin typeface="FreeMono" panose="020F0409020205020404"/>
                <a:ea typeface="FreeMono" panose="020F0409020205020404"/>
              </a:rPr>
              <a:t> </a:t>
            </a:r>
            <a:r>
              <a:rPr lang="en-US" sz="1800" b="1" strike="noStrike" spc="154">
                <a:solidFill>
                  <a:srgbClr val="FFFFFF"/>
                </a:solidFill>
                <a:latin typeface="FreeMono" panose="020F0409020205020404"/>
                <a:ea typeface="FreeMono" panose="020F0409020205020404"/>
              </a:rPr>
              <a:t>Topics</a:t>
            </a:r>
            <a:endParaRPr lang="en-US" sz="1800" b="0" strike="noStrike" spc="-1">
              <a:latin typeface="Arial"/>
            </a:endParaRPr>
          </a:p>
          <a:p>
            <a:pPr marL="328295" indent="-314325">
              <a:lnSpc>
                <a:spcPct val="100000"/>
              </a:lnSpc>
              <a:spcBef>
                <a:spcPts val="315"/>
              </a:spcBef>
              <a:buClr>
                <a:srgbClr val="FFFFFF"/>
              </a:buClr>
              <a:buFont typeface="StarSymbol"/>
              <a:buChar char="-"/>
            </a:pPr>
            <a:r>
              <a:rPr lang="en-US" sz="1800" b="1" strike="noStrike" spc="180">
                <a:solidFill>
                  <a:srgbClr val="FFFFFF"/>
                </a:solidFill>
                <a:latin typeface="FreeMono" panose="020F0409020205020404"/>
                <a:ea typeface="FreeMono" panose="020F0409020205020404"/>
              </a:rPr>
              <a:t>Q&amp;A</a:t>
            </a:r>
            <a:endParaRPr lang="en-US" sz="1800" b="0" strike="noStrike" spc="-1">
              <a:latin typeface="Arial"/>
            </a:endParaRPr>
          </a:p>
          <a:p>
            <a:pPr marL="12700">
              <a:lnSpc>
                <a:spcPct val="100000"/>
              </a:lnSpc>
              <a:spcBef>
                <a:spcPts val="100"/>
              </a:spcBef>
            </a:pPr>
            <a:endParaRPr lang="en-US" sz="1800" b="0" strike="noStrike" spc="-1">
              <a:latin typeface="Arial"/>
            </a:endParaRPr>
          </a:p>
        </p:txBody>
      </p:sp>
      <p:sp>
        <p:nvSpPr>
          <p:cNvPr id="173" name="CustomShape 8"/>
          <p:cNvSpPr/>
          <p:nvPr/>
        </p:nvSpPr>
        <p:spPr>
          <a:xfrm>
            <a:off x="513720" y="1264320"/>
            <a:ext cx="1500840" cy="326160"/>
          </a:xfrm>
          <a:prstGeom prst="rect">
            <a:avLst/>
          </a:prstGeom>
          <a:noFill/>
          <a:ln>
            <a:noFill/>
          </a:ln>
        </p:spPr>
        <p:style>
          <a:lnRef idx="0">
            <a:srgbClr val="FFFFFF"/>
          </a:lnRef>
          <a:fillRef idx="0">
            <a:srgbClr val="FFFFFF"/>
          </a:fillRef>
          <a:effectRef idx="0">
            <a:srgbClr val="FFFFFF"/>
          </a:effectRef>
          <a:fontRef idx="minor"/>
        </p:style>
        <p:txBody>
          <a:bodyPr lIns="0" tIns="52560" rIns="0" bIns="0"/>
          <a:p>
            <a:pPr marL="12065">
              <a:lnSpc>
                <a:spcPct val="100000"/>
              </a:lnSpc>
              <a:spcBef>
                <a:spcPts val="415"/>
              </a:spcBef>
            </a:pPr>
            <a:r>
              <a:rPr lang="en-US" sz="1800" b="1" strike="noStrike" spc="-1">
                <a:solidFill>
                  <a:srgbClr val="FFFFFF"/>
                </a:solidFill>
                <a:latin typeface="FreeMono" panose="020F0409020205020404"/>
                <a:ea typeface="FreeMono" panose="020F0409020205020404"/>
              </a:rPr>
              <a:t>15 Hours</a:t>
            </a:r>
            <a:endParaRPr lang="en-US" sz="1800" b="0" strike="noStrike" spc="-1">
              <a:latin typeface="Arial"/>
            </a:endParaRPr>
          </a:p>
        </p:txBody>
      </p:sp>
      <p:sp>
        <p:nvSpPr>
          <p:cNvPr id="174" name="CustomShape 9"/>
          <p:cNvSpPr/>
          <p:nvPr/>
        </p:nvSpPr>
        <p:spPr>
          <a:xfrm>
            <a:off x="3552840" y="1348920"/>
            <a:ext cx="1500840" cy="326160"/>
          </a:xfrm>
          <a:prstGeom prst="rect">
            <a:avLst/>
          </a:prstGeom>
          <a:noFill/>
          <a:ln>
            <a:noFill/>
          </a:ln>
        </p:spPr>
        <p:style>
          <a:lnRef idx="0">
            <a:srgbClr val="FFFFFF"/>
          </a:lnRef>
          <a:fillRef idx="0">
            <a:srgbClr val="FFFFFF"/>
          </a:fillRef>
          <a:effectRef idx="0">
            <a:srgbClr val="FFFFFF"/>
          </a:effectRef>
          <a:fontRef idx="minor"/>
        </p:style>
        <p:txBody>
          <a:bodyPr lIns="0" tIns="52560" rIns="0" bIns="0"/>
          <a:p>
            <a:pPr marL="12065">
              <a:lnSpc>
                <a:spcPct val="100000"/>
              </a:lnSpc>
              <a:spcBef>
                <a:spcPts val="415"/>
              </a:spcBef>
            </a:pPr>
            <a:r>
              <a:rPr lang="en-US" sz="1800" b="1" strike="noStrike" spc="-1">
                <a:solidFill>
                  <a:srgbClr val="FFFFFF"/>
                </a:solidFill>
                <a:latin typeface="FreeMono" panose="020F0409020205020404"/>
                <a:ea typeface="FreeMono" panose="020F0409020205020404"/>
              </a:rPr>
              <a:t>15 Hours</a:t>
            </a:r>
            <a:endParaRPr lang="en-US" sz="1800" b="0" strike="noStrike" spc="-1">
              <a:latin typeface="Arial"/>
            </a:endParaRPr>
          </a:p>
        </p:txBody>
      </p:sp>
      <p:sp>
        <p:nvSpPr>
          <p:cNvPr id="175" name="CustomShape 10"/>
          <p:cNvSpPr/>
          <p:nvPr/>
        </p:nvSpPr>
        <p:spPr>
          <a:xfrm>
            <a:off x="6416640" y="1348920"/>
            <a:ext cx="1500840" cy="326160"/>
          </a:xfrm>
          <a:prstGeom prst="rect">
            <a:avLst/>
          </a:prstGeom>
          <a:noFill/>
          <a:ln>
            <a:noFill/>
          </a:ln>
        </p:spPr>
        <p:style>
          <a:lnRef idx="0">
            <a:srgbClr val="FFFFFF"/>
          </a:lnRef>
          <a:fillRef idx="0">
            <a:srgbClr val="FFFFFF"/>
          </a:fillRef>
          <a:effectRef idx="0">
            <a:srgbClr val="FFFFFF"/>
          </a:effectRef>
          <a:fontRef idx="minor"/>
        </p:style>
        <p:txBody>
          <a:bodyPr lIns="0" tIns="52560" rIns="0" bIns="0"/>
          <a:p>
            <a:pPr marL="12065">
              <a:lnSpc>
                <a:spcPct val="100000"/>
              </a:lnSpc>
              <a:spcBef>
                <a:spcPts val="415"/>
              </a:spcBef>
            </a:pPr>
            <a:r>
              <a:rPr lang="en-US" sz="1800" b="1" strike="noStrike" spc="-1">
                <a:solidFill>
                  <a:srgbClr val="FFFFFF"/>
                </a:solidFill>
                <a:latin typeface="FreeMono" panose="020F0409020205020404"/>
                <a:ea typeface="FreeMono" panose="020F0409020205020404"/>
              </a:rPr>
              <a:t>20 Hours</a:t>
            </a:r>
            <a:endParaRPr lang="en-US" sz="1800" b="0" strike="noStrike" spc="-1">
              <a:latin typeface="Arial"/>
            </a:endParaRPr>
          </a:p>
        </p:txBody>
      </p:sp>
      <p:sp>
        <p:nvSpPr>
          <p:cNvPr id="176" name="CustomShape 11"/>
          <p:cNvSpPr/>
          <p:nvPr/>
        </p:nvSpPr>
        <p:spPr>
          <a:xfrm>
            <a:off x="6250320" y="2241720"/>
            <a:ext cx="2560680" cy="8474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1" strike="noStrike" spc="126">
                <a:solidFill>
                  <a:srgbClr val="FFFFFF"/>
                </a:solidFill>
                <a:latin typeface="FreeMono" panose="020F0409020205020404"/>
                <a:ea typeface="FreeMono" panose="020F0409020205020404"/>
              </a:rPr>
              <a:t>- </a:t>
            </a:r>
            <a:r>
              <a:rPr lang="en-US" sz="1800" b="1" strike="noStrike" spc="-1">
                <a:solidFill>
                  <a:srgbClr val="FFFFFF"/>
                </a:solidFill>
                <a:latin typeface="FreeMono" panose="020F0409020205020404"/>
                <a:ea typeface="FreeMono" panose="020F0409020205020404"/>
              </a:rPr>
              <a:t>Go for Web Development</a:t>
            </a:r>
            <a:endParaRPr lang="en-US" sz="1800" b="0" strike="noStrike" spc="-1">
              <a:latin typeface="Arial"/>
            </a:endParaRPr>
          </a:p>
          <a:p>
            <a:pPr marL="12700">
              <a:lnSpc>
                <a:spcPct val="100000"/>
              </a:lnSpc>
              <a:spcBef>
                <a:spcPts val="100"/>
              </a:spcBef>
            </a:pPr>
            <a:endParaRPr lang="en-US" sz="1800" b="0" strike="noStrike" spc="-1">
              <a:latin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Garbage Collection</a:t>
            </a:r>
            <a:endParaRPr lang="en-US" sz="2800" b="0" strike="noStrike" spc="-1">
              <a:latin typeface="Arial"/>
            </a:endParaRPr>
          </a:p>
        </p:txBody>
      </p:sp>
      <p:sp>
        <p:nvSpPr>
          <p:cNvPr id="288"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89"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It is possible to return named values from a function. If a return value is named, it can be considered as being declared as a variable in the first line of the function.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 above rectProps can be rewritten using named return values as :</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func </a:t>
            </a:r>
            <a:r>
              <a:rPr lang="en-US" sz="1200" b="0" strike="noStrike" spc="-1">
                <a:solidFill>
                  <a:srgbClr val="FFFFFF"/>
                </a:solidFill>
                <a:latin typeface="FreeMono" panose="020F0409020205020404"/>
                <a:ea typeface="FreeMono" panose="020F0409020205020404"/>
              </a:rPr>
              <a:t>rectProps(length, width float64)(area, perimeter float64)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var area = length * width</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var perimeter = (length + width) * 2</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0" strike="noStrike" spc="-1">
                <a:solidFill>
                  <a:srgbClr val="0070C0"/>
                </a:solidFill>
                <a:latin typeface="FreeMono" panose="020F0409020205020404"/>
                <a:ea typeface="FreeMono" panose="020F0409020205020404"/>
              </a:rPr>
              <a:t>return </a:t>
            </a:r>
            <a:r>
              <a:rPr lang="en-US" sz="1200" b="0" strike="noStrike" spc="-1">
                <a:solidFill>
                  <a:srgbClr val="A6A6A6"/>
                </a:solidFill>
                <a:latin typeface="FreeMono" panose="020F0409020205020404"/>
                <a:ea typeface="FreeMono" panose="020F0409020205020404"/>
              </a:rPr>
              <a:t>// no explicit return value</a:t>
            </a:r>
            <a:endParaRPr lang="en-US" sz="1200" b="0" strike="noStrike" spc="-1">
              <a:latin typeface="Arial"/>
            </a:endParaRPr>
          </a:p>
          <a:p>
            <a:pPr marL="12700">
              <a:lnSpc>
                <a:spcPct val="100000"/>
              </a:lnSpc>
              <a:spcBef>
                <a:spcPts val="100"/>
              </a:spcBef>
            </a:pPr>
            <a:r>
              <a:rPr lang="en-US" sz="1200" b="0" strike="noStrike" spc="-1">
                <a:solidFill>
                  <a:srgbClr val="A6A6A6"/>
                </a:solidFill>
                <a:latin typeface="FreeMono" panose="020F0409020205020404"/>
                <a:ea typeface="FreeMono" panose="020F0409020205020404"/>
              </a:rPr>
              <a:t>          //area and perimeter are the named return values in the above function.</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Running Go Code</a:t>
            </a:r>
            <a:endParaRPr lang="en-US" sz="2800" b="0" strike="noStrike" spc="-1">
              <a:latin typeface="Arial"/>
            </a:endParaRPr>
          </a:p>
        </p:txBody>
      </p:sp>
      <p:sp>
        <p:nvSpPr>
          <p:cNvPr id="291"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92"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we can run a Go program in different architecture and different operating systems,</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support multiple a list of GOOS and GOARCH:</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A list of valid GOOS values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(Bold = supported by go out of the box, ie. without the help of a C compiler, etc.)</a:t>
            </a:r>
            <a:endParaRPr lang="en-US" sz="1200" b="0" strike="noStrike" spc="-1">
              <a:latin typeface="Arial"/>
            </a:endParaRPr>
          </a:p>
          <a:p>
            <a:pPr marL="12700">
              <a:lnSpc>
                <a:spcPct val="100000"/>
              </a:lnSpc>
              <a:spcBef>
                <a:spcPts val="100"/>
              </a:spcBef>
            </a:pP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android</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darwin</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dragonfly</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freebsd</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linux</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nacl</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netbsd</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openbsd</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plan9</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solaris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windows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zos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Running Go Code</a:t>
            </a:r>
            <a:endParaRPr lang="en-US" sz="2800" b="0" strike="noStrike" spc="-1">
              <a:latin typeface="Arial"/>
            </a:endParaRPr>
          </a:p>
        </p:txBody>
      </p:sp>
      <p:sp>
        <p:nvSpPr>
          <p:cNvPr id="294"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95"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A list of valid GOARCH values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(Bold = supported by go out of the box, ie. without the help of a C compiler, etc.)</a:t>
            </a:r>
            <a:endParaRPr lang="en-US" sz="1200" b="0" strike="noStrike" spc="-1">
              <a:latin typeface="Arial"/>
            </a:endParaRPr>
          </a:p>
          <a:p>
            <a:pPr marL="12700">
              <a:lnSpc>
                <a:spcPct val="100000"/>
              </a:lnSpc>
              <a:spcBef>
                <a:spcPts val="100"/>
              </a:spcBef>
            </a:pP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386</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amd64</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amd64p32</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arm</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armbe</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arm64</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arm64be</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ppc64</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ppc64le</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mips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mipsle</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mips64</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    mips64le</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mips64p32</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mips64p32le</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p:txBody>
      </p:sp>
      <p:sp>
        <p:nvSpPr>
          <p:cNvPr id="296" name="CustomShape 4"/>
          <p:cNvSpPr/>
          <p:nvPr/>
        </p:nvSpPr>
        <p:spPr>
          <a:xfrm>
            <a:off x="2708280" y="1755720"/>
            <a:ext cx="5731200" cy="1248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ppc</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s390</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s390x</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sparc</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sparc64</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for more details visit : </a:t>
            </a:r>
            <a:r>
              <a:rPr lang="en-US" sz="1200" b="0" u="sng" strike="noStrike" spc="-1">
                <a:solidFill>
                  <a:srgbClr val="0000FF"/>
                </a:solidFill>
                <a:uFillTx/>
                <a:latin typeface="FreeMono" panose="020F0409020205020404"/>
                <a:ea typeface="FreeMono" panose="020F0409020205020404"/>
                <a:hlinkClick r:id="rId1"/>
              </a:rPr>
              <a:t>list-of-valid-goos-goarch-values</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Running Go Code</a:t>
            </a:r>
            <a:endParaRPr lang="en-US" sz="2800" b="0" strike="noStrike" spc="-1">
              <a:latin typeface="Arial"/>
            </a:endParaRPr>
          </a:p>
        </p:txBody>
      </p:sp>
      <p:sp>
        <p:nvSpPr>
          <p:cNvPr id="298"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299"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Run a mian,go example: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 GOOS=darwin GOARCH=386 go build main.go</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Exercice:</a:t>
            </a:r>
            <a:endParaRPr lang="en-US" sz="2800" b="0" strike="noStrike" spc="-1">
              <a:latin typeface="Arial"/>
            </a:endParaRPr>
          </a:p>
        </p:txBody>
      </p:sp>
      <p:sp>
        <p:nvSpPr>
          <p:cNvPr id="301"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302"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1. Create a simple calculator that does this operations List:</a:t>
            </a:r>
            <a:endParaRPr lang="en-US" sz="1200" b="0" strike="noStrike" spc="-1">
              <a:latin typeface="Arial"/>
            </a:endParaRPr>
          </a:p>
          <a:p>
            <a:pPr marL="641350" lvl="1"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Add</a:t>
            </a:r>
            <a:endParaRPr lang="en-US" sz="1200" b="0" strike="noStrike" spc="-1">
              <a:latin typeface="Arial"/>
            </a:endParaRPr>
          </a:p>
          <a:p>
            <a:pPr marL="641350" lvl="1"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Mins</a:t>
            </a:r>
            <a:endParaRPr lang="en-US" sz="1200" b="0" strike="noStrike" spc="-1">
              <a:latin typeface="Arial"/>
            </a:endParaRPr>
          </a:p>
          <a:p>
            <a:pPr marL="641350" lvl="1"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Multiplication</a:t>
            </a:r>
            <a:endParaRPr lang="en-US" sz="1200" b="0" strike="noStrike" spc="-1">
              <a:latin typeface="Arial"/>
            </a:endParaRPr>
          </a:p>
          <a:p>
            <a:pPr marL="641350" lvl="1"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Subtraction</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2. A simple Fibonacci sequence function. The Fibonacci sequence is the sequence of numbers where the value(n) = value(n-1) + value (n-2) with the seed values value(0) = 0 and value(1) = 1, Create a program to calculate Fibonacci(25), Fibonacci(5), Fibonacci(11).</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1800720" y="866160"/>
            <a:ext cx="5688720" cy="926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6000" b="1" strike="noStrike" spc="469">
                <a:solidFill>
                  <a:srgbClr val="FFFFFF"/>
                </a:solidFill>
                <a:latin typeface="FreeMono" panose="020F0409020205020404"/>
                <a:ea typeface="FreeMono" panose="020F0409020205020404"/>
              </a:rPr>
              <a:t>Chapter 4</a:t>
            </a:r>
            <a:endParaRPr lang="en-US" sz="6000" b="0" strike="noStrike" spc="-1">
              <a:latin typeface="Arial"/>
            </a:endParaRPr>
          </a:p>
        </p:txBody>
      </p:sp>
      <p:sp>
        <p:nvSpPr>
          <p:cNvPr id="304" name="CustomShape 2"/>
          <p:cNvSpPr/>
          <p:nvPr/>
        </p:nvSpPr>
        <p:spPr>
          <a:xfrm>
            <a:off x="513720" y="2329200"/>
            <a:ext cx="7012080" cy="1917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00" b="1" strike="noStrike" spc="-1">
                <a:solidFill>
                  <a:srgbClr val="004820"/>
                </a:solidFill>
                <a:latin typeface="FreeMono" panose="020F0409020205020404"/>
                <a:ea typeface="FreeMono" panose="020F0409020205020404"/>
              </a:rPr>
              <a:t>GO-PROGRAMMING</a:t>
            </a:r>
            <a:endParaRPr lang="en-US" sz="4000" b="0" strike="noStrike" spc="-1">
              <a:latin typeface="Arial"/>
            </a:endParaRPr>
          </a:p>
          <a:p>
            <a:pPr algn="ctr">
              <a:lnSpc>
                <a:spcPct val="100000"/>
              </a:lnSpc>
            </a:pPr>
            <a:r>
              <a:rPr lang="en-US" sz="4000" b="1" strike="noStrike" spc="-1">
                <a:solidFill>
                  <a:srgbClr val="004820"/>
                </a:solidFill>
                <a:latin typeface="FreeMono" panose="020F0409020205020404"/>
                <a:ea typeface="FreeMono" panose="020F0409020205020404"/>
              </a:rPr>
              <a:t>Conditions and Loops</a:t>
            </a:r>
            <a:endParaRPr lang="en-US" sz="4000" b="0" strike="noStrike" spc="-1">
              <a:latin typeface="Arial"/>
            </a:endParaRPr>
          </a:p>
          <a:p>
            <a:pPr algn="ctr">
              <a:lnSpc>
                <a:spcPct val="100000"/>
              </a:lnSpc>
            </a:pPr>
            <a:endParaRPr lang="en-US" sz="4000" b="0" strike="noStrike" spc="-1">
              <a:latin typeface="Aria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84840" y="503640"/>
            <a:ext cx="283896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Plan</a:t>
            </a:r>
            <a:endParaRPr lang="en-US" sz="2800" b="0" strike="noStrike" spc="-1">
              <a:latin typeface="Arial"/>
            </a:endParaRPr>
          </a:p>
        </p:txBody>
      </p:sp>
      <p:sp>
        <p:nvSpPr>
          <p:cNvPr id="306" name="CustomShape 2"/>
          <p:cNvSpPr/>
          <p:nvPr/>
        </p:nvSpPr>
        <p:spPr>
          <a:xfrm>
            <a:off x="474840" y="1216800"/>
            <a:ext cx="7357320" cy="20934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If statement</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Switch case</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For Loop </a:t>
            </a:r>
            <a:endParaRPr lang="en-US" sz="1800" b="0" strike="noStrike" spc="-1">
              <a:latin typeface="Arial"/>
            </a:endParaRPr>
          </a:p>
          <a:p>
            <a:pPr marL="12065">
              <a:lnSpc>
                <a:spcPct val="100000"/>
              </a:lnSpc>
              <a:spcBef>
                <a:spcPts val="100"/>
              </a:spcBef>
            </a:pPr>
            <a:endParaRPr lang="en-US" sz="1800" b="0" strike="noStrike" spc="-1">
              <a:latin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07"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If statement</a:t>
            </a:r>
            <a:endParaRPr lang="en-US" sz="2800" b="0" strike="noStrike" spc="-1">
              <a:latin typeface="Arial"/>
            </a:endParaRPr>
          </a:p>
        </p:txBody>
      </p:sp>
      <p:sp>
        <p:nvSpPr>
          <p:cNvPr id="308" name="CustomShape 2"/>
          <p:cNvSpPr/>
          <p:nvPr/>
        </p:nvSpPr>
        <p:spPr>
          <a:xfrm>
            <a:off x="312480" y="80316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309"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
        <p:nvSpPr>
          <p:cNvPr id="310" name="CustomShape 4"/>
          <p:cNvSpPr/>
          <p:nvPr/>
        </p:nvSpPr>
        <p:spPr>
          <a:xfrm>
            <a:off x="2270880" y="2487240"/>
            <a:ext cx="1655640" cy="504000"/>
          </a:xfrm>
          <a:prstGeom prst="flowChartAlternateProcess">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sp>
      <p:sp>
        <p:nvSpPr>
          <p:cNvPr id="311" name="CustomShape 5"/>
          <p:cNvSpPr/>
          <p:nvPr/>
        </p:nvSpPr>
        <p:spPr>
          <a:xfrm>
            <a:off x="4763880" y="1852920"/>
            <a:ext cx="1655640" cy="504000"/>
          </a:xfrm>
          <a:prstGeom prst="flowChartAlternateProcess">
            <a:avLst/>
          </a:prstGeom>
          <a:gradFill rotWithShape="0">
            <a:gsLst>
              <a:gs pos="0">
                <a:srgbClr val="E30000"/>
              </a:gs>
              <a:gs pos="100000">
                <a:srgbClr val="760303"/>
              </a:gs>
            </a:gsLst>
            <a:lin ang="5400000"/>
          </a:gradFill>
          <a:ln>
            <a:round/>
          </a:ln>
        </p:spPr>
        <p:style>
          <a:lnRef idx="2">
            <a:schemeClr val="accent1">
              <a:shade val="50000"/>
            </a:schemeClr>
          </a:lnRef>
          <a:fillRef idx="1">
            <a:schemeClr val="accent1"/>
          </a:fillRef>
          <a:effectRef idx="0">
            <a:schemeClr val="accent1"/>
          </a:effectRef>
          <a:fontRef idx="minor"/>
        </p:style>
      </p:sp>
      <p:sp>
        <p:nvSpPr>
          <p:cNvPr id="312" name="CustomShape 6"/>
          <p:cNvSpPr/>
          <p:nvPr/>
        </p:nvSpPr>
        <p:spPr>
          <a:xfrm>
            <a:off x="4727520" y="3153960"/>
            <a:ext cx="1655640" cy="504000"/>
          </a:xfrm>
          <a:prstGeom prst="flowChartAlternateProcess">
            <a:avLst/>
          </a:prstGeom>
          <a:gradFill rotWithShape="0">
            <a:gsLst>
              <a:gs pos="0">
                <a:srgbClr val="14CD68"/>
              </a:gs>
              <a:gs pos="100000">
                <a:srgbClr val="0B6E38"/>
              </a:gs>
            </a:gsLst>
            <a:lin ang="5400000"/>
          </a:gradFill>
          <a:ln>
            <a:round/>
          </a:ln>
        </p:spPr>
        <p:style>
          <a:lnRef idx="2">
            <a:schemeClr val="accent1">
              <a:shade val="50000"/>
            </a:schemeClr>
          </a:lnRef>
          <a:fillRef idx="1">
            <a:schemeClr val="accent1"/>
          </a:fillRef>
          <a:effectRef idx="0">
            <a:schemeClr val="accent1"/>
          </a:effectRef>
          <a:fontRef idx="minor"/>
        </p:style>
      </p:sp>
      <p:sp>
        <p:nvSpPr>
          <p:cNvPr id="313" name="CustomShape 7"/>
          <p:cNvSpPr/>
          <p:nvPr/>
        </p:nvSpPr>
        <p:spPr>
          <a:xfrm>
            <a:off x="3035160" y="1910880"/>
            <a:ext cx="1728000" cy="576360"/>
          </a:xfrm>
          <a:prstGeom prst="bentArrow">
            <a:avLst>
              <a:gd name="adj1" fmla="val 25000"/>
              <a:gd name="adj2" fmla="val 25000"/>
              <a:gd name="adj3" fmla="val 25000"/>
              <a:gd name="adj4" fmla="val 43750"/>
            </a:avLst>
          </a:prstGeom>
          <a:gradFill rotWithShape="0">
            <a:gsLst>
              <a:gs pos="0">
                <a:srgbClr val="E30000"/>
              </a:gs>
              <a:gs pos="100000">
                <a:srgbClr val="760303"/>
              </a:gs>
            </a:gsLst>
            <a:lin ang="5400000"/>
          </a:gradFill>
        </p:spPr>
        <p:style>
          <a:lnRef idx="2">
            <a:schemeClr val="accent1">
              <a:shade val="50000"/>
            </a:schemeClr>
          </a:lnRef>
          <a:fillRef idx="1">
            <a:schemeClr val="accent1"/>
          </a:fillRef>
          <a:effectRef idx="0">
            <a:schemeClr val="accent1"/>
          </a:effectRef>
          <a:fontRef idx="minor"/>
        </p:style>
      </p:sp>
      <p:sp>
        <p:nvSpPr>
          <p:cNvPr id="314" name="CustomShape 8"/>
          <p:cNvSpPr/>
          <p:nvPr/>
        </p:nvSpPr>
        <p:spPr>
          <a:xfrm flipV="1">
            <a:off x="3071520" y="2976840"/>
            <a:ext cx="1655640" cy="581400"/>
          </a:xfrm>
          <a:prstGeom prst="bentArrow">
            <a:avLst>
              <a:gd name="adj1" fmla="val 25000"/>
              <a:gd name="adj2" fmla="val 25000"/>
              <a:gd name="adj3" fmla="val 25000"/>
              <a:gd name="adj4" fmla="val 43750"/>
            </a:avLst>
          </a:prstGeom>
          <a:gradFill rotWithShape="0">
            <a:gsLst>
              <a:gs pos="0">
                <a:srgbClr val="14CD68"/>
              </a:gs>
              <a:gs pos="100000">
                <a:srgbClr val="0B6E38"/>
              </a:gs>
            </a:gsLst>
            <a:lin ang="16200000"/>
          </a:gradFill>
        </p:spPr>
        <p:style>
          <a:lnRef idx="2">
            <a:schemeClr val="accent1">
              <a:shade val="50000"/>
            </a:schemeClr>
          </a:lnRef>
          <a:fillRef idx="1">
            <a:schemeClr val="accent1"/>
          </a:fillRef>
          <a:effectRef idx="0">
            <a:schemeClr val="accent1"/>
          </a:effectRef>
          <a:fontRef idx="minor"/>
        </p:style>
      </p:sp>
      <p:sp>
        <p:nvSpPr>
          <p:cNvPr id="315" name="CustomShape 9"/>
          <p:cNvSpPr/>
          <p:nvPr/>
        </p:nvSpPr>
        <p:spPr>
          <a:xfrm>
            <a:off x="684000" y="2571840"/>
            <a:ext cx="1583280" cy="2872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16" name="CustomShape 10"/>
          <p:cNvSpPr/>
          <p:nvPr/>
        </p:nvSpPr>
        <p:spPr>
          <a:xfrm>
            <a:off x="2485440" y="2562840"/>
            <a:ext cx="1150200" cy="272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1" strike="noStrike" spc="-1">
                <a:solidFill>
                  <a:srgbClr val="000000"/>
                </a:solidFill>
                <a:latin typeface="FreeMono" panose="020F0409020205020404"/>
                <a:ea typeface="FreeMono" panose="020F0409020205020404"/>
              </a:rPr>
              <a:t>If Age &gt;20</a:t>
            </a:r>
            <a:endParaRPr lang="en-US" sz="1200" b="0" strike="noStrike" spc="-1">
              <a:latin typeface="Arial"/>
            </a:endParaRPr>
          </a:p>
        </p:txBody>
      </p:sp>
      <p:sp>
        <p:nvSpPr>
          <p:cNvPr id="317" name="CustomShape 11"/>
          <p:cNvSpPr/>
          <p:nvPr/>
        </p:nvSpPr>
        <p:spPr>
          <a:xfrm>
            <a:off x="4980240" y="1967400"/>
            <a:ext cx="1150200" cy="272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1" strike="noStrike" spc="-1">
                <a:solidFill>
                  <a:srgbClr val="000000"/>
                </a:solidFill>
                <a:latin typeface="FreeMono" panose="020F0409020205020404"/>
                <a:ea typeface="FreeMono" panose="020F0409020205020404"/>
              </a:rPr>
              <a:t>Child</a:t>
            </a:r>
            <a:endParaRPr lang="en-US" sz="1200" b="0" strike="noStrike" spc="-1">
              <a:latin typeface="Arial"/>
            </a:endParaRPr>
          </a:p>
        </p:txBody>
      </p:sp>
      <p:sp>
        <p:nvSpPr>
          <p:cNvPr id="318" name="CustomShape 12"/>
          <p:cNvSpPr/>
          <p:nvPr/>
        </p:nvSpPr>
        <p:spPr>
          <a:xfrm>
            <a:off x="5016600" y="3268440"/>
            <a:ext cx="1150200" cy="272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1" strike="noStrike" spc="-1">
                <a:solidFill>
                  <a:srgbClr val="000000"/>
                </a:solidFill>
                <a:latin typeface="FreeMono" panose="020F0409020205020404"/>
                <a:ea typeface="FreeMono" panose="020F0409020205020404"/>
              </a:rPr>
              <a:t>Adult</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19"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If statement</a:t>
            </a:r>
            <a:endParaRPr lang="en-US" sz="2800" b="0" strike="noStrike" spc="-1">
              <a:latin typeface="Arial"/>
            </a:endParaRPr>
          </a:p>
        </p:txBody>
      </p:sp>
      <p:sp>
        <p:nvSpPr>
          <p:cNvPr id="320"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FFFFFF"/>
                </a:solidFill>
                <a:latin typeface="FreeMono" panose="020F0409020205020404"/>
                <a:ea typeface="FreeMono" panose="020F0409020205020404"/>
              </a:rPr>
              <a:t>The if statement looks as it does in C or Java, except that the ( ) are gone and the { } are required. Like for, the if statement can start with a short statement to execute before the condition. Variables declared by the statement are only in scope until the end of the if. Variables declared inside an if short statement are also available inside any of the else blocks.</a:t>
            </a:r>
            <a:endParaRPr lang="en-US" sz="1200" b="0" strike="noStrike" spc="-1">
              <a:latin typeface="Arial"/>
            </a:endParaRPr>
          </a:p>
          <a:p>
            <a:pPr marL="171450" indent="-170815">
              <a:lnSpc>
                <a:spcPct val="100000"/>
              </a:lnSpc>
              <a:buClr>
                <a:srgbClr val="FFFFFF"/>
              </a:buClr>
              <a:buFont typeface="Arial"/>
              <a:buChar char="•"/>
            </a:pPr>
            <a:r>
              <a:rPr lang="en-US" sz="1200" b="1" strike="noStrike" spc="-1">
                <a:solidFill>
                  <a:srgbClr val="FFFFFF"/>
                </a:solidFill>
                <a:latin typeface="FreeMono" panose="020F0409020205020404"/>
                <a:ea typeface="FreeMono" panose="020F0409020205020404"/>
              </a:rPr>
              <a:t>If statement:</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if(boolean_expression) { // ---&gt; { is mandatory</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 statement(s) will execute if the boolean expression is true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71450" indent="-170815">
              <a:lnSpc>
                <a:spcPct val="100000"/>
              </a:lnSpc>
              <a:buClr>
                <a:srgbClr val="FFFFFF"/>
              </a:buClr>
              <a:buFont typeface="Arial"/>
              <a:buChar char="•"/>
            </a:pPr>
            <a:r>
              <a:rPr lang="en-US" sz="1200" b="1" strike="noStrike" spc="-1">
                <a:solidFill>
                  <a:srgbClr val="FFFFFF"/>
                </a:solidFill>
                <a:latin typeface="FreeMono" panose="020F0409020205020404"/>
                <a:ea typeface="FreeMono" panose="020F0409020205020404"/>
              </a:rPr>
              <a:t>If..else if .. else statement:</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if(boolean_expression 1)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 Executes when the boolean expression 1 is true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else if( boolean_expression 2)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 Executes when the boolean expression 2 is true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else if( boolean_expression 3)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 Executes when the boolean expression 3 is true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else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 executes when the none of the above condition is true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71450" indent="-170815">
              <a:lnSpc>
                <a:spcPct val="100000"/>
              </a:lnSpc>
              <a:buClr>
                <a:srgbClr val="FFFFFF"/>
              </a:buClr>
              <a:buFont typeface="Arial"/>
              <a:buChar char="•"/>
            </a:pPr>
            <a:r>
              <a:rPr lang="en-US" sz="1200" b="1" strike="noStrike" spc="-1">
                <a:solidFill>
                  <a:srgbClr val="FFFFFF"/>
                </a:solidFill>
                <a:latin typeface="FreeMono" panose="020F0409020205020404"/>
                <a:ea typeface="FreeMono" panose="020F0409020205020404"/>
              </a:rPr>
              <a:t>Nested if statements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It is always legal in Go programming to nest if-else statements, which means you can use one if or else if statement inside another if or else if statement(s).</a:t>
            </a:r>
            <a:endParaRPr lang="en-US" sz="1200" b="0" strike="noStrike" spc="-1">
              <a:latin typeface="Arial"/>
            </a:endParaRPr>
          </a:p>
          <a:p>
            <a:pPr>
              <a:lnSpc>
                <a:spcPct val="100000"/>
              </a:lnSpc>
            </a:pPr>
            <a:endParaRPr lang="en-US" sz="1200" b="0" strike="noStrike" spc="-1">
              <a:latin typeface="Arial"/>
            </a:endParaRPr>
          </a:p>
        </p:txBody>
      </p:sp>
      <p:sp>
        <p:nvSpPr>
          <p:cNvPr id="321"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2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If statement</a:t>
            </a:r>
            <a:endParaRPr lang="en-US" sz="2800" b="0" strike="noStrike" spc="-1">
              <a:latin typeface="Arial"/>
            </a:endParaRPr>
          </a:p>
        </p:txBody>
      </p:sp>
      <p:sp>
        <p:nvSpPr>
          <p:cNvPr id="323"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171450" indent="-170815">
              <a:lnSpc>
                <a:spcPct val="100000"/>
              </a:lnSpc>
              <a:buClr>
                <a:srgbClr val="FFFFFF"/>
              </a:buClr>
              <a:buFont typeface="Arial"/>
              <a:buChar char="•"/>
            </a:pPr>
            <a:r>
              <a:rPr lang="en-US" sz="1200" b="1" strike="noStrike" spc="-1">
                <a:solidFill>
                  <a:srgbClr val="FFFFFF"/>
                </a:solidFill>
                <a:latin typeface="FreeMono" panose="020F0409020205020404"/>
                <a:ea typeface="FreeMono" panose="020F0409020205020404"/>
              </a:rPr>
              <a:t>Nested if statements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if( boolean_expression 1)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 Executes when the boolean expression 1 is true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if(boolean_expression 2)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 Executes when the boolean expression 2 is true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p:txBody>
      </p:sp>
      <p:sp>
        <p:nvSpPr>
          <p:cNvPr id="32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1800720" y="866160"/>
            <a:ext cx="5688720" cy="926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6000" b="1" strike="noStrike" spc="469">
                <a:solidFill>
                  <a:srgbClr val="FFFFFF"/>
                </a:solidFill>
                <a:latin typeface="FreeMono" panose="020F0409020205020404"/>
                <a:ea typeface="FreeMono" panose="020F0409020205020404"/>
              </a:rPr>
              <a:t>Chapter 1</a:t>
            </a:r>
            <a:endParaRPr lang="en-US" sz="6000" b="0" strike="noStrike" spc="-1">
              <a:latin typeface="Arial"/>
            </a:endParaRPr>
          </a:p>
        </p:txBody>
      </p:sp>
      <p:sp>
        <p:nvSpPr>
          <p:cNvPr id="178" name="CustomShape 2"/>
          <p:cNvSpPr/>
          <p:nvPr/>
        </p:nvSpPr>
        <p:spPr>
          <a:xfrm>
            <a:off x="890280" y="2329200"/>
            <a:ext cx="7585560" cy="1308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00" b="1" strike="noStrike" spc="-1">
                <a:solidFill>
                  <a:srgbClr val="004820"/>
                </a:solidFill>
                <a:latin typeface="FreeMono" panose="020F0409020205020404"/>
                <a:ea typeface="FreeMono" panose="020F0409020205020404"/>
              </a:rPr>
              <a:t>GO </a:t>
            </a:r>
            <a:endParaRPr lang="en-US" sz="4000" b="0" strike="noStrike" spc="-1">
              <a:latin typeface="Arial"/>
            </a:endParaRPr>
          </a:p>
          <a:p>
            <a:pPr algn="ctr">
              <a:lnSpc>
                <a:spcPct val="100000"/>
              </a:lnSpc>
            </a:pPr>
            <a:r>
              <a:rPr lang="en-US" sz="4000" b="1" strike="noStrike" spc="-1">
                <a:solidFill>
                  <a:srgbClr val="004820"/>
                </a:solidFill>
                <a:latin typeface="FreeMono" panose="020F0409020205020404"/>
                <a:ea typeface="FreeMono" panose="020F0409020205020404"/>
              </a:rPr>
              <a:t>PROGRAMMING–OVERVIEW</a:t>
            </a:r>
            <a:endParaRPr lang="en-US" sz="4000" b="0" strike="noStrike" spc="-1">
              <a:latin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Exercice:</a:t>
            </a:r>
            <a:endParaRPr lang="en-US" sz="2800" b="0" strike="noStrike" spc="-1">
              <a:latin typeface="Arial"/>
            </a:endParaRPr>
          </a:p>
        </p:txBody>
      </p:sp>
      <p:sp>
        <p:nvSpPr>
          <p:cNvPr id="326" name="CustomShape 2"/>
          <p:cNvSpPr/>
          <p:nvPr/>
        </p:nvSpPr>
        <p:spPr>
          <a:xfrm>
            <a:off x="311760" y="80892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327"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1. We have 3 types of operating system (Linux, Unix and Windows), create a program that takes a string and return a message “this a window/Linux/unix distribution “ in case of windows/Linux/Unix...</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28"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Switch Case</a:t>
            </a:r>
            <a:endParaRPr lang="en-US" sz="2800" b="0" strike="noStrike" spc="-1">
              <a:latin typeface="Arial"/>
            </a:endParaRPr>
          </a:p>
        </p:txBody>
      </p:sp>
      <p:sp>
        <p:nvSpPr>
          <p:cNvPr id="329"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330"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
        <p:nvSpPr>
          <p:cNvPr id="331" name="CustomShape 4"/>
          <p:cNvSpPr/>
          <p:nvPr/>
        </p:nvSpPr>
        <p:spPr>
          <a:xfrm>
            <a:off x="956880" y="1152000"/>
            <a:ext cx="1002240" cy="750960"/>
          </a:xfrm>
          <a:prstGeom prst="flowChartDecision">
            <a:avLst/>
          </a:prstGeom>
          <a:ln>
            <a:round/>
          </a:ln>
        </p:spPr>
        <p:style>
          <a:lnRef idx="2">
            <a:schemeClr val="accent1">
              <a:shade val="50000"/>
            </a:schemeClr>
          </a:lnRef>
          <a:fillRef idx="1">
            <a:schemeClr val="accent1"/>
          </a:fillRef>
          <a:effectRef idx="0">
            <a:schemeClr val="accent1"/>
          </a:effectRef>
          <a:fontRef idx="minor"/>
        </p:style>
      </p:sp>
      <p:sp>
        <p:nvSpPr>
          <p:cNvPr id="332" name="CustomShape 5"/>
          <p:cNvSpPr/>
          <p:nvPr/>
        </p:nvSpPr>
        <p:spPr>
          <a:xfrm>
            <a:off x="1386360" y="1902960"/>
            <a:ext cx="143640" cy="314532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33" name="CustomShape 6"/>
          <p:cNvSpPr/>
          <p:nvPr/>
        </p:nvSpPr>
        <p:spPr>
          <a:xfrm>
            <a:off x="1530360" y="2072160"/>
            <a:ext cx="1512360" cy="752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34" name="CustomShape 7"/>
          <p:cNvSpPr/>
          <p:nvPr/>
        </p:nvSpPr>
        <p:spPr>
          <a:xfrm>
            <a:off x="1530360" y="2534400"/>
            <a:ext cx="1512360" cy="752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35" name="CustomShape 8"/>
          <p:cNvSpPr/>
          <p:nvPr/>
        </p:nvSpPr>
        <p:spPr>
          <a:xfrm>
            <a:off x="1530360" y="3479040"/>
            <a:ext cx="1512360" cy="752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36" name="CustomShape 9"/>
          <p:cNvSpPr/>
          <p:nvPr/>
        </p:nvSpPr>
        <p:spPr>
          <a:xfrm>
            <a:off x="1530360" y="4498200"/>
            <a:ext cx="1512360" cy="752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37" name="CustomShape 10"/>
          <p:cNvSpPr/>
          <p:nvPr/>
        </p:nvSpPr>
        <p:spPr>
          <a:xfrm>
            <a:off x="3043080" y="1965240"/>
            <a:ext cx="3045240" cy="288000"/>
          </a:xfrm>
          <a:prstGeom prst="flowChartTerminator">
            <a:avLst/>
          </a:prstGeom>
          <a:ln>
            <a:round/>
          </a:ln>
        </p:spPr>
        <p:style>
          <a:lnRef idx="2">
            <a:schemeClr val="accent1">
              <a:shade val="50000"/>
            </a:schemeClr>
          </a:lnRef>
          <a:fillRef idx="1">
            <a:schemeClr val="accent1"/>
          </a:fillRef>
          <a:effectRef idx="0">
            <a:schemeClr val="accent1"/>
          </a:effectRef>
          <a:fontRef idx="minor"/>
        </p:style>
      </p:sp>
      <p:sp>
        <p:nvSpPr>
          <p:cNvPr id="338" name="CustomShape 11"/>
          <p:cNvSpPr/>
          <p:nvPr/>
        </p:nvSpPr>
        <p:spPr>
          <a:xfrm>
            <a:off x="3043080" y="2427480"/>
            <a:ext cx="3045240" cy="288000"/>
          </a:xfrm>
          <a:prstGeom prst="flowChartTerminator">
            <a:avLst/>
          </a:prstGeom>
          <a:ln>
            <a:round/>
          </a:ln>
        </p:spPr>
        <p:style>
          <a:lnRef idx="2">
            <a:schemeClr val="accent1">
              <a:shade val="50000"/>
            </a:schemeClr>
          </a:lnRef>
          <a:fillRef idx="1">
            <a:schemeClr val="accent1"/>
          </a:fillRef>
          <a:effectRef idx="0">
            <a:schemeClr val="accent1"/>
          </a:effectRef>
          <a:fontRef idx="minor"/>
        </p:style>
      </p:sp>
      <p:sp>
        <p:nvSpPr>
          <p:cNvPr id="339" name="CustomShape 12"/>
          <p:cNvSpPr/>
          <p:nvPr/>
        </p:nvSpPr>
        <p:spPr>
          <a:xfrm>
            <a:off x="3043080" y="3372480"/>
            <a:ext cx="3045240" cy="288000"/>
          </a:xfrm>
          <a:prstGeom prst="flowChartTerminator">
            <a:avLst/>
          </a:prstGeom>
          <a:ln>
            <a:round/>
          </a:ln>
        </p:spPr>
        <p:style>
          <a:lnRef idx="2">
            <a:schemeClr val="accent1">
              <a:shade val="50000"/>
            </a:schemeClr>
          </a:lnRef>
          <a:fillRef idx="1">
            <a:schemeClr val="accent1"/>
          </a:fillRef>
          <a:effectRef idx="0">
            <a:schemeClr val="accent1"/>
          </a:effectRef>
          <a:fontRef idx="minor"/>
        </p:style>
      </p:sp>
      <p:sp>
        <p:nvSpPr>
          <p:cNvPr id="340" name="CustomShape 13"/>
          <p:cNvSpPr/>
          <p:nvPr/>
        </p:nvSpPr>
        <p:spPr>
          <a:xfrm>
            <a:off x="3043080" y="4391640"/>
            <a:ext cx="3045240" cy="288000"/>
          </a:xfrm>
          <a:prstGeom prst="flowChartTerminator">
            <a:avLst/>
          </a:prstGeom>
          <a:ln>
            <a:round/>
          </a:ln>
        </p:spPr>
        <p:style>
          <a:lnRef idx="2">
            <a:schemeClr val="accent1">
              <a:shade val="50000"/>
            </a:schemeClr>
          </a:lnRef>
          <a:fillRef idx="1">
            <a:schemeClr val="accent1"/>
          </a:fillRef>
          <a:effectRef idx="0">
            <a:schemeClr val="accent1"/>
          </a:effectRef>
          <a:fontRef idx="minor"/>
        </p:style>
      </p:sp>
      <p:sp>
        <p:nvSpPr>
          <p:cNvPr id="341" name="CustomShape 14"/>
          <p:cNvSpPr/>
          <p:nvPr/>
        </p:nvSpPr>
        <p:spPr>
          <a:xfrm>
            <a:off x="1081440" y="1420560"/>
            <a:ext cx="819360" cy="212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 b="1" strike="noStrike" spc="-1">
                <a:solidFill>
                  <a:srgbClr val="FFFFFF"/>
                </a:solidFill>
                <a:latin typeface="FreeMono" panose="020F0409020205020404"/>
                <a:ea typeface="FreeMono" panose="020F0409020205020404"/>
              </a:rPr>
              <a:t>Expression</a:t>
            </a:r>
            <a:endParaRPr lang="en-US" sz="800" b="0" strike="noStrike" spc="-1">
              <a:latin typeface="Arial"/>
            </a:endParaRPr>
          </a:p>
        </p:txBody>
      </p:sp>
      <p:sp>
        <p:nvSpPr>
          <p:cNvPr id="342" name="CustomShape 15"/>
          <p:cNvSpPr/>
          <p:nvPr/>
        </p:nvSpPr>
        <p:spPr>
          <a:xfrm>
            <a:off x="1877040" y="1857960"/>
            <a:ext cx="819360" cy="212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 b="1" strike="noStrike" spc="-1">
                <a:solidFill>
                  <a:srgbClr val="FFFFFF"/>
                </a:solidFill>
                <a:latin typeface="FreeMono" panose="020F0409020205020404"/>
                <a:ea typeface="FreeMono" panose="020F0409020205020404"/>
              </a:rPr>
              <a:t>Case 1</a:t>
            </a:r>
            <a:endParaRPr lang="en-US" sz="800" b="0" strike="noStrike" spc="-1">
              <a:latin typeface="Arial"/>
            </a:endParaRPr>
          </a:p>
        </p:txBody>
      </p:sp>
      <p:sp>
        <p:nvSpPr>
          <p:cNvPr id="343" name="CustomShape 16"/>
          <p:cNvSpPr/>
          <p:nvPr/>
        </p:nvSpPr>
        <p:spPr>
          <a:xfrm>
            <a:off x="1959480" y="2320200"/>
            <a:ext cx="819360" cy="212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 b="1" strike="noStrike" spc="-1">
                <a:solidFill>
                  <a:srgbClr val="FFFFFF"/>
                </a:solidFill>
                <a:latin typeface="FreeMono" panose="020F0409020205020404"/>
                <a:ea typeface="FreeMono" panose="020F0409020205020404"/>
              </a:rPr>
              <a:t>Case 2</a:t>
            </a:r>
            <a:endParaRPr lang="en-US" sz="800" b="0" strike="noStrike" spc="-1">
              <a:latin typeface="Arial"/>
            </a:endParaRPr>
          </a:p>
        </p:txBody>
      </p:sp>
      <p:sp>
        <p:nvSpPr>
          <p:cNvPr id="344" name="CustomShape 17"/>
          <p:cNvSpPr/>
          <p:nvPr/>
        </p:nvSpPr>
        <p:spPr>
          <a:xfrm>
            <a:off x="2070000" y="3265200"/>
            <a:ext cx="819360" cy="212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 b="1" strike="noStrike" spc="-1">
                <a:solidFill>
                  <a:srgbClr val="FFFFFF"/>
                </a:solidFill>
                <a:latin typeface="FreeMono" panose="020F0409020205020404"/>
                <a:ea typeface="FreeMono" panose="020F0409020205020404"/>
              </a:rPr>
              <a:t>case n-1</a:t>
            </a:r>
            <a:endParaRPr lang="en-US" sz="800" b="0" strike="noStrike" spc="-1">
              <a:latin typeface="Arial"/>
            </a:endParaRPr>
          </a:p>
        </p:txBody>
      </p:sp>
      <p:sp>
        <p:nvSpPr>
          <p:cNvPr id="345" name="CustomShape 18"/>
          <p:cNvSpPr/>
          <p:nvPr/>
        </p:nvSpPr>
        <p:spPr>
          <a:xfrm>
            <a:off x="2223000" y="4284360"/>
            <a:ext cx="819360" cy="212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 b="1" strike="noStrike" spc="-1">
                <a:solidFill>
                  <a:srgbClr val="FFFFFF"/>
                </a:solidFill>
                <a:latin typeface="FreeMono" panose="020F0409020205020404"/>
                <a:ea typeface="FreeMono" panose="020F0409020205020404"/>
              </a:rPr>
              <a:t>Case n</a:t>
            </a:r>
            <a:endParaRPr lang="en-US" sz="800" b="0" strike="noStrike" spc="-1">
              <a:latin typeface="Arial"/>
            </a:endParaRPr>
          </a:p>
        </p:txBody>
      </p:sp>
      <p:sp>
        <p:nvSpPr>
          <p:cNvPr id="346" name="CustomShape 19"/>
          <p:cNvSpPr/>
          <p:nvPr/>
        </p:nvSpPr>
        <p:spPr>
          <a:xfrm>
            <a:off x="3325320" y="2002320"/>
            <a:ext cx="1727640" cy="212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 b="1" strike="noStrike" spc="-1">
                <a:solidFill>
                  <a:srgbClr val="FFFFFF"/>
                </a:solidFill>
                <a:latin typeface="FreeMono" panose="020F0409020205020404"/>
                <a:ea typeface="FreeMono" panose="020F0409020205020404"/>
              </a:rPr>
              <a:t>Code in case 1</a:t>
            </a:r>
            <a:endParaRPr lang="en-US" sz="800" b="0" strike="noStrike" spc="-1">
              <a:latin typeface="Arial"/>
            </a:endParaRPr>
          </a:p>
        </p:txBody>
      </p:sp>
      <p:sp>
        <p:nvSpPr>
          <p:cNvPr id="347" name="CustomShape 20"/>
          <p:cNvSpPr/>
          <p:nvPr/>
        </p:nvSpPr>
        <p:spPr>
          <a:xfrm>
            <a:off x="3444120" y="2464560"/>
            <a:ext cx="1727640" cy="212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 b="1" strike="noStrike" spc="-1">
                <a:solidFill>
                  <a:srgbClr val="FFFFFF"/>
                </a:solidFill>
                <a:latin typeface="FreeMono" panose="020F0409020205020404"/>
                <a:ea typeface="FreeMono" panose="020F0409020205020404"/>
              </a:rPr>
              <a:t>Code in case 2</a:t>
            </a:r>
            <a:endParaRPr lang="en-US" sz="800" b="0" strike="noStrike" spc="-1">
              <a:latin typeface="Arial"/>
            </a:endParaRPr>
          </a:p>
        </p:txBody>
      </p:sp>
      <p:sp>
        <p:nvSpPr>
          <p:cNvPr id="348" name="CustomShape 21"/>
          <p:cNvSpPr/>
          <p:nvPr/>
        </p:nvSpPr>
        <p:spPr>
          <a:xfrm>
            <a:off x="3444120" y="3409920"/>
            <a:ext cx="1727640" cy="212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 b="1" strike="noStrike" spc="-1">
                <a:solidFill>
                  <a:srgbClr val="FFFFFF"/>
                </a:solidFill>
                <a:latin typeface="FreeMono" panose="020F0409020205020404"/>
                <a:ea typeface="FreeMono" panose="020F0409020205020404"/>
              </a:rPr>
              <a:t>Code in case n-1</a:t>
            </a:r>
            <a:endParaRPr lang="en-US" sz="800" b="0" strike="noStrike" spc="-1">
              <a:latin typeface="Arial"/>
            </a:endParaRPr>
          </a:p>
        </p:txBody>
      </p:sp>
      <p:sp>
        <p:nvSpPr>
          <p:cNvPr id="349" name="CustomShape 22"/>
          <p:cNvSpPr/>
          <p:nvPr/>
        </p:nvSpPr>
        <p:spPr>
          <a:xfrm>
            <a:off x="3521880" y="4428360"/>
            <a:ext cx="1727640" cy="212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 b="1" strike="noStrike" spc="-1">
                <a:solidFill>
                  <a:srgbClr val="FFFFFF"/>
                </a:solidFill>
                <a:latin typeface="FreeMono" panose="020F0409020205020404"/>
                <a:ea typeface="FreeMono" panose="020F0409020205020404"/>
              </a:rPr>
              <a:t>Code in case n</a:t>
            </a:r>
            <a:endParaRPr lang="en-US" sz="800" b="0" strike="noStrike" spc="-1">
              <a:latin typeface="Arial"/>
            </a:endParaRPr>
          </a:p>
        </p:txBody>
      </p:sp>
      <p:sp>
        <p:nvSpPr>
          <p:cNvPr id="350" name="CustomShape 23"/>
          <p:cNvSpPr/>
          <p:nvPr/>
        </p:nvSpPr>
        <p:spPr>
          <a:xfrm flipH="1">
            <a:off x="1530360" y="2109600"/>
            <a:ext cx="4557600" cy="2732040"/>
          </a:xfrm>
          <a:prstGeom prst="bentConnector3">
            <a:avLst>
              <a:gd name="adj1" fmla="val -5224"/>
            </a:avLst>
          </a:prstGeom>
          <a:noFill/>
          <a:ln w="4428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351" name="Line 24"/>
          <p:cNvSpPr/>
          <p:nvPr/>
        </p:nvSpPr>
        <p:spPr>
          <a:xfrm>
            <a:off x="6088320" y="2571480"/>
            <a:ext cx="212040" cy="360"/>
          </a:xfrm>
          <a:prstGeom prst="line">
            <a:avLst/>
          </a:prstGeom>
          <a:ln w="41400">
            <a:solidFill>
              <a:srgbClr val="4A7EBB"/>
            </a:solidFill>
            <a:round/>
          </a:ln>
        </p:spPr>
        <p:style>
          <a:lnRef idx="1">
            <a:schemeClr val="accent1"/>
          </a:lnRef>
          <a:fillRef idx="0">
            <a:schemeClr val="accent1"/>
          </a:fillRef>
          <a:effectRef idx="0">
            <a:schemeClr val="accent1"/>
          </a:effectRef>
          <a:fontRef idx="minor"/>
        </p:style>
      </p:sp>
      <p:sp>
        <p:nvSpPr>
          <p:cNvPr id="352" name="Line 25"/>
          <p:cNvSpPr/>
          <p:nvPr/>
        </p:nvSpPr>
        <p:spPr>
          <a:xfrm>
            <a:off x="6088320" y="3516480"/>
            <a:ext cx="212040" cy="36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3" name="Line 26"/>
          <p:cNvSpPr/>
          <p:nvPr/>
        </p:nvSpPr>
        <p:spPr>
          <a:xfrm>
            <a:off x="6088320" y="4536360"/>
            <a:ext cx="212040" cy="36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54"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Switch Case</a:t>
            </a:r>
            <a:endParaRPr lang="en-US" sz="2800" b="0" strike="noStrike" spc="-1">
              <a:latin typeface="Arial"/>
            </a:endParaRPr>
          </a:p>
        </p:txBody>
      </p:sp>
      <p:sp>
        <p:nvSpPr>
          <p:cNvPr id="355"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171450" indent="-170815">
              <a:lnSpc>
                <a:spcPct val="100000"/>
              </a:lnSpc>
              <a:buClr>
                <a:srgbClr val="FFFFFF"/>
              </a:buClr>
              <a:buFont typeface="Arial"/>
              <a:buChar char="•"/>
            </a:pPr>
            <a:r>
              <a:rPr lang="en-US" sz="1200" b="1" strike="noStrike" spc="-1">
                <a:solidFill>
                  <a:srgbClr val="FFFFFF"/>
                </a:solidFill>
                <a:latin typeface="FreeMono" panose="020F0409020205020404"/>
                <a:ea typeface="FreeMono" panose="020F0409020205020404"/>
              </a:rPr>
              <a:t>Switch Case:</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score := 7</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switch score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case 0, 1, 3:</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fmt.Println("Terrible")</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case 4, 5:</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fmt.Println("Mediocre")</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case 6, 7:</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fmt.Println("Not bad")</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case 8, 9:</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fmt.Println("Almost perfect")</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case 10:</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fmt.Println("hmm did you cheat?")</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default:</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fmt.Println(score, " off the chart")</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 </a:t>
            </a:r>
            <a:endParaRPr lang="en-US" sz="1200" b="0" strike="noStrike" spc="-1">
              <a:latin typeface="Arial"/>
            </a:endParaRPr>
          </a:p>
        </p:txBody>
      </p:sp>
      <p:sp>
        <p:nvSpPr>
          <p:cNvPr id="356"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57"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Exercice:</a:t>
            </a:r>
            <a:endParaRPr lang="en-US" sz="2800" b="0" strike="noStrike" spc="-1">
              <a:latin typeface="Arial"/>
            </a:endParaRPr>
          </a:p>
        </p:txBody>
      </p:sp>
      <p:sp>
        <p:nvSpPr>
          <p:cNvPr id="358"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100000"/>
              </a:lnSpc>
              <a:buClr>
                <a:srgbClr val="FFFFFF"/>
              </a:buClr>
              <a:buFont typeface="Arial"/>
              <a:buAutoNum type="arabicPeriod"/>
            </a:pPr>
            <a:r>
              <a:rPr lang="en-US" sz="1200" b="0" strike="noStrike" spc="-1">
                <a:solidFill>
                  <a:srgbClr val="FFFFFF"/>
                </a:solidFill>
                <a:latin typeface="FreeMono" panose="020F0409020205020404"/>
                <a:ea typeface="FreeMono" panose="020F0409020205020404"/>
              </a:rPr>
              <a:t>Write a programming language that print the level for a developer </a:t>
            </a:r>
            <a:r>
              <a:rPr lang="en-US" sz="1200" b="1" strike="noStrike" spc="-1">
                <a:solidFill>
                  <a:srgbClr val="FFFFFF"/>
                </a:solidFill>
                <a:latin typeface="FreeMono" panose="020F0409020205020404"/>
                <a:ea typeface="FreeMono" panose="020F0409020205020404"/>
              </a:rPr>
              <a:t>“You are a junior/senior,,, developer “</a:t>
            </a:r>
            <a:r>
              <a:rPr lang="en-US" sz="1200" b="0" strike="noStrike" spc="-1">
                <a:solidFill>
                  <a:srgbClr val="FFFFFF"/>
                </a:solidFill>
                <a:latin typeface="FreeMono" panose="020F0409020205020404"/>
                <a:ea typeface="FreeMono" panose="020F0409020205020404"/>
              </a:rPr>
              <a:t>, we have </a:t>
            </a:r>
            <a:r>
              <a:rPr lang="en-US" sz="1200" b="1" strike="noStrike" spc="-1">
                <a:solidFill>
                  <a:srgbClr val="FFFFFF"/>
                </a:solidFill>
                <a:latin typeface="FreeMono" panose="020F0409020205020404"/>
                <a:ea typeface="FreeMono" panose="020F0409020205020404"/>
              </a:rPr>
              <a:t>three degrees</a:t>
            </a:r>
            <a:r>
              <a:rPr lang="en-US" sz="1200" b="0" strike="noStrike" spc="-1">
                <a:solidFill>
                  <a:srgbClr val="FFFFFF"/>
                </a:solidFill>
                <a:latin typeface="FreeMono" panose="020F0409020205020404"/>
                <a:ea typeface="FreeMono" panose="020F0409020205020404"/>
              </a:rPr>
              <a:t> by level, for example for junior developer, we have </a:t>
            </a:r>
            <a:r>
              <a:rPr lang="en-US" sz="1200" b="1" strike="noStrike" spc="-1">
                <a:solidFill>
                  <a:srgbClr val="FFFFFF"/>
                </a:solidFill>
                <a:latin typeface="FreeMono" panose="020F0409020205020404"/>
                <a:ea typeface="FreeMono" panose="020F0409020205020404"/>
              </a:rPr>
              <a:t>j1</a:t>
            </a:r>
            <a:r>
              <a:rPr lang="en-US" sz="1200" b="0" strike="noStrike" spc="-1">
                <a:solidFill>
                  <a:srgbClr val="FFFFFF"/>
                </a:solidFill>
                <a:latin typeface="FreeMono" panose="020F0409020205020404"/>
                <a:ea typeface="FreeMono" panose="020F0409020205020404"/>
              </a:rPr>
              <a:t> (one year of experience), </a:t>
            </a:r>
            <a:r>
              <a:rPr lang="en-US" sz="1200" b="1" strike="noStrike" spc="-1">
                <a:solidFill>
                  <a:srgbClr val="FFFFFF"/>
                </a:solidFill>
                <a:latin typeface="FreeMono" panose="020F0409020205020404"/>
                <a:ea typeface="FreeMono" panose="020F0409020205020404"/>
              </a:rPr>
              <a:t>j2 </a:t>
            </a:r>
            <a:r>
              <a:rPr lang="en-US" sz="1200" b="0" strike="noStrike" spc="-1">
                <a:solidFill>
                  <a:srgbClr val="FFFFFF"/>
                </a:solidFill>
                <a:latin typeface="FreeMono" panose="020F0409020205020404"/>
                <a:ea typeface="FreeMono" panose="020F0409020205020404"/>
              </a:rPr>
              <a:t>and </a:t>
            </a:r>
            <a:r>
              <a:rPr lang="en-US" sz="1200" b="1" strike="noStrike" spc="-1">
                <a:solidFill>
                  <a:srgbClr val="FFFFFF"/>
                </a:solidFill>
                <a:latin typeface="FreeMono" panose="020F0409020205020404"/>
                <a:ea typeface="FreeMono" panose="020F0409020205020404"/>
              </a:rPr>
              <a:t>j3</a:t>
            </a: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We have multiple levels : </a:t>
            </a:r>
            <a:endParaRPr lang="en-US" sz="1200" b="0" strike="noStrike" spc="-1">
              <a:latin typeface="Arial"/>
            </a:endParaRPr>
          </a:p>
          <a:p>
            <a:pPr marL="685800" lvl="1" indent="-227965">
              <a:lnSpc>
                <a:spcPct val="100000"/>
              </a:lnSpc>
              <a:buClr>
                <a:srgbClr val="FFFFFF"/>
              </a:buClr>
              <a:buFont typeface="Arial"/>
              <a:buAutoNum type="arabicPeriod"/>
            </a:pPr>
            <a:r>
              <a:rPr lang="en-US" sz="1200" b="0" strike="noStrike" spc="-1">
                <a:solidFill>
                  <a:srgbClr val="FFFFFF"/>
                </a:solidFill>
                <a:latin typeface="FreeMono" panose="020F0409020205020404"/>
                <a:ea typeface="FreeMono" panose="020F0409020205020404"/>
              </a:rPr>
              <a:t>Junior [j1,j2,j3]</a:t>
            </a:r>
            <a:endParaRPr lang="en-US" sz="1200" b="0" strike="noStrike" spc="-1">
              <a:latin typeface="Arial"/>
            </a:endParaRPr>
          </a:p>
          <a:p>
            <a:pPr marL="685800" lvl="1" indent="-227965">
              <a:lnSpc>
                <a:spcPct val="100000"/>
              </a:lnSpc>
              <a:buClr>
                <a:srgbClr val="FFFFFF"/>
              </a:buClr>
              <a:buFont typeface="Arial"/>
              <a:buAutoNum type="arabicPeriod"/>
            </a:pPr>
            <a:r>
              <a:rPr lang="en-US" sz="1200" b="0" strike="noStrike" spc="-1">
                <a:solidFill>
                  <a:srgbClr val="FFFFFF"/>
                </a:solidFill>
                <a:latin typeface="FreeMono" panose="020F0409020205020404"/>
                <a:ea typeface="FreeMono" panose="020F0409020205020404"/>
              </a:rPr>
              <a:t>Confirmed[c1,c2,c3]</a:t>
            </a:r>
            <a:endParaRPr lang="en-US" sz="1200" b="0" strike="noStrike" spc="-1">
              <a:latin typeface="Arial"/>
            </a:endParaRPr>
          </a:p>
          <a:p>
            <a:pPr marL="685800" lvl="1" indent="-227965">
              <a:lnSpc>
                <a:spcPct val="100000"/>
              </a:lnSpc>
              <a:buClr>
                <a:srgbClr val="FFFFFF"/>
              </a:buClr>
              <a:buFont typeface="Arial"/>
              <a:buAutoNum type="arabicPeriod"/>
            </a:pPr>
            <a:r>
              <a:rPr lang="en-US" sz="1200" b="0" strike="noStrike" spc="-1">
                <a:solidFill>
                  <a:srgbClr val="FFFFFF"/>
                </a:solidFill>
                <a:latin typeface="FreeMono" panose="020F0409020205020404"/>
                <a:ea typeface="FreeMono" panose="020F0409020205020404"/>
              </a:rPr>
              <a:t>Senior [s1,s2,s3]</a:t>
            </a:r>
            <a:endParaRPr lang="en-US" sz="1200" b="0" strike="noStrike" spc="-1">
              <a:latin typeface="Arial"/>
            </a:endParaRPr>
          </a:p>
          <a:p>
            <a:pPr marL="685800" lvl="1" indent="-227965">
              <a:lnSpc>
                <a:spcPct val="100000"/>
              </a:lnSpc>
              <a:buClr>
                <a:srgbClr val="FFFFFF"/>
              </a:buClr>
              <a:buFont typeface="Arial"/>
              <a:buAutoNum type="arabicPeriod"/>
            </a:pPr>
            <a:r>
              <a:rPr lang="en-US" sz="1200" b="0" strike="noStrike" spc="-1">
                <a:solidFill>
                  <a:srgbClr val="FFFFFF"/>
                </a:solidFill>
                <a:latin typeface="FreeMono" panose="020F0409020205020404"/>
                <a:ea typeface="FreeMono" panose="020F0409020205020404"/>
              </a:rPr>
              <a:t>Manager [m1,m2,m3]</a:t>
            </a:r>
            <a:endParaRPr lang="en-US" sz="1200" b="0" strike="noStrike" spc="-1">
              <a:latin typeface="Arial"/>
            </a:endParaRPr>
          </a:p>
          <a:p>
            <a:pPr marL="685800" lvl="1" indent="-227965">
              <a:lnSpc>
                <a:spcPct val="100000"/>
              </a:lnSpc>
              <a:buClr>
                <a:srgbClr val="FFFFFF"/>
              </a:buClr>
              <a:buFont typeface="Arial"/>
              <a:buAutoNum type="arabicPeriod"/>
            </a:pPr>
            <a:r>
              <a:rPr lang="en-US" sz="1200" b="0" strike="noStrike" spc="-1">
                <a:solidFill>
                  <a:srgbClr val="FFFFFF"/>
                </a:solidFill>
                <a:latin typeface="FreeMono" panose="020F0409020205020404"/>
                <a:ea typeface="FreeMono" panose="020F0409020205020404"/>
              </a:rPr>
              <a:t>Director[d1,d2,d3]</a:t>
            </a:r>
            <a:endParaRPr lang="en-US" sz="1200" b="0" strike="noStrike" spc="-1">
              <a:latin typeface="Arial"/>
            </a:endParaRPr>
          </a:p>
        </p:txBody>
      </p:sp>
      <p:sp>
        <p:nvSpPr>
          <p:cNvPr id="359"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60"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For Loop</a:t>
            </a:r>
            <a:endParaRPr lang="en-US" sz="2800" b="0" strike="noStrike" spc="-1">
              <a:latin typeface="Arial"/>
            </a:endParaRPr>
          </a:p>
        </p:txBody>
      </p:sp>
      <p:sp>
        <p:nvSpPr>
          <p:cNvPr id="361"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FFFFFF"/>
                </a:solidFill>
                <a:latin typeface="FreeMono" panose="020F0409020205020404"/>
                <a:ea typeface="FreeMono" panose="020F0409020205020404"/>
              </a:rPr>
              <a:t>A for loop is used for iterating over a sequence (that is either a slice, an array, a map, or a string).</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As a language related to the C-family, Golang also supports for loop style control structures.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Golang has no while loop because the for loop serves the same purpose when used with a single condition.</a:t>
            </a:r>
            <a:endParaRPr lang="en-US" sz="1200" b="0" strike="noStrike" spc="-1">
              <a:latin typeface="Arial"/>
            </a:endParaRPr>
          </a:p>
          <a:p>
            <a:pPr>
              <a:lnSpc>
                <a:spcPct val="100000"/>
              </a:lnSpc>
            </a:pPr>
            <a:endParaRPr lang="en-US" sz="1200" b="0" strike="noStrike" spc="-1">
              <a:latin typeface="Arial"/>
            </a:endParaRPr>
          </a:p>
          <a:p>
            <a:pPr marL="171450" indent="-170815">
              <a:lnSpc>
                <a:spcPct val="100000"/>
              </a:lnSpc>
              <a:buClr>
                <a:srgbClr val="FFFFFF"/>
              </a:buClr>
              <a:buFont typeface="Arial"/>
              <a:buChar char="•"/>
            </a:pPr>
            <a:r>
              <a:rPr lang="en-US" sz="1200" b="1" strike="noStrike" spc="-1">
                <a:solidFill>
                  <a:srgbClr val="FFFFFF"/>
                </a:solidFill>
                <a:latin typeface="FreeMono" panose="020F0409020205020404"/>
                <a:ea typeface="FreeMono" panose="020F0409020205020404"/>
              </a:rPr>
              <a:t>Golang - traditional for Statement:</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The for loop is used when you </a:t>
            </a:r>
            <a:r>
              <a:rPr lang="en-US" sz="1200" b="1" strike="noStrike" spc="-1">
                <a:solidFill>
                  <a:srgbClr val="0070C0"/>
                </a:solidFill>
                <a:latin typeface="FreeMono" panose="020F0409020205020404"/>
                <a:ea typeface="FreeMono" panose="020F0409020205020404"/>
              </a:rPr>
              <a:t>know in advance how many times the script should run</a:t>
            </a: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Consider the following example, display the numbers from 1 to 10 in three different ways.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for [</a:t>
            </a:r>
            <a:r>
              <a:rPr lang="en-US" sz="1200" b="0" strike="noStrike" spc="-1">
                <a:solidFill>
                  <a:srgbClr val="0070C0"/>
                </a:solidFill>
                <a:latin typeface="FreeMono" panose="020F0409020205020404"/>
                <a:ea typeface="FreeMono" panose="020F0409020205020404"/>
              </a:rPr>
              <a:t>condition </a:t>
            </a:r>
            <a:r>
              <a:rPr lang="en-US" sz="1200" b="0" strike="noStrike" spc="-1">
                <a:solidFill>
                  <a:srgbClr val="FFFFFF"/>
                </a:solidFill>
                <a:latin typeface="FreeMono" panose="020F0409020205020404"/>
                <a:ea typeface="FreeMono" panose="020F0409020205020404"/>
              </a:rPr>
              <a:t>|  </a:t>
            </a:r>
            <a:r>
              <a:rPr lang="en-US" sz="1200" b="0" strike="noStrike" spc="-1">
                <a:solidFill>
                  <a:srgbClr val="0070C0"/>
                </a:solidFill>
                <a:latin typeface="FreeMono" panose="020F0409020205020404"/>
                <a:ea typeface="FreeMono" panose="020F0409020205020404"/>
              </a:rPr>
              <a:t>( init; condition; increment )</a:t>
            </a:r>
            <a:r>
              <a:rPr lang="en-US" sz="1200" b="0" strike="noStrike" spc="-1">
                <a:solidFill>
                  <a:srgbClr val="FFFFFF"/>
                </a:solidFill>
                <a:latin typeface="FreeMono" panose="020F0409020205020404"/>
                <a:ea typeface="FreeMono" panose="020F0409020205020404"/>
              </a:rPr>
              <a:t> | </a:t>
            </a:r>
            <a:r>
              <a:rPr lang="en-US" sz="1200" b="0" strike="noStrike" spc="-1">
                <a:solidFill>
                  <a:srgbClr val="0070C0"/>
                </a:solidFill>
                <a:latin typeface="FreeMono" panose="020F0409020205020404"/>
                <a:ea typeface="FreeMono" panose="020F0409020205020404"/>
              </a:rPr>
              <a:t>Range</a:t>
            </a: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statement(s);</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p:txBody>
      </p:sp>
      <p:sp>
        <p:nvSpPr>
          <p:cNvPr id="362"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63"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For Loop</a:t>
            </a:r>
            <a:endParaRPr lang="en-US" sz="2800" b="0" strike="noStrike" spc="-1">
              <a:latin typeface="Arial"/>
            </a:endParaRPr>
          </a:p>
        </p:txBody>
      </p:sp>
      <p:sp>
        <p:nvSpPr>
          <p:cNvPr id="364"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FFFFFF"/>
                </a:solidFill>
                <a:latin typeface="FreeMono" panose="020F0409020205020404"/>
                <a:ea typeface="FreeMono" panose="020F0409020205020404"/>
              </a:rPr>
              <a:t>package main</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import "fmt"</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func main() {</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k := 1</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for ; k &lt;= 10; k++ { </a:t>
            </a:r>
            <a:r>
              <a:rPr lang="en-US" sz="1200" b="1" strike="noStrike" spc="-1">
                <a:solidFill>
                  <a:srgbClr val="0070C0"/>
                </a:solidFill>
                <a:latin typeface="FreeMono" panose="020F0409020205020404"/>
                <a:ea typeface="FreeMono" panose="020F0409020205020404"/>
              </a:rPr>
              <a:t>// like for in other language</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fmt.Println(k)</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k = 1</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for k &lt;= 10 { </a:t>
            </a:r>
            <a:r>
              <a:rPr lang="en-US" sz="1200" b="1" strike="noStrike" spc="-1">
                <a:solidFill>
                  <a:srgbClr val="0070C0"/>
                </a:solidFill>
                <a:latin typeface="FreeMono" panose="020F0409020205020404"/>
                <a:ea typeface="FreeMono" panose="020F0409020205020404"/>
              </a:rPr>
              <a:t>// look like while in other language</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fmt.Println(k)</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k++</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for k := 1; ; k++ { </a:t>
            </a:r>
            <a:r>
              <a:rPr lang="en-US" sz="1200" b="1" strike="noStrike" spc="-1">
                <a:solidFill>
                  <a:srgbClr val="0070C0"/>
                </a:solidFill>
                <a:latin typeface="FreeMono" panose="020F0409020205020404"/>
                <a:ea typeface="FreeMono" panose="020F0409020205020404"/>
              </a:rPr>
              <a:t>// look like repeat until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fmt.Println(k)</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if k == 10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break</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p:txBody>
      </p:sp>
      <p:sp>
        <p:nvSpPr>
          <p:cNvPr id="365"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6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For Loop: break</a:t>
            </a:r>
            <a:endParaRPr lang="en-US" sz="2800" b="0" strike="noStrike" spc="-1">
              <a:latin typeface="Arial"/>
            </a:endParaRPr>
          </a:p>
        </p:txBody>
      </p:sp>
      <p:sp>
        <p:nvSpPr>
          <p:cNvPr id="367"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FFFFFF"/>
                </a:solidFill>
                <a:latin typeface="FreeMono" panose="020F0409020205020404"/>
                <a:ea typeface="FreeMono" panose="020F0409020205020404"/>
              </a:rPr>
              <a:t>The break statement in Go programming language has the following two usages −</a:t>
            </a:r>
            <a:endParaRPr lang="en-US" sz="1200" b="0" strike="noStrike" spc="-1">
              <a:latin typeface="Arial"/>
            </a:endParaRPr>
          </a:p>
          <a:p>
            <a:pPr>
              <a:lnSpc>
                <a:spcPct val="100000"/>
              </a:lnSpc>
            </a:pPr>
            <a:endParaRPr lang="en-US" sz="1200" b="0" strike="noStrike" spc="-1">
              <a:latin typeface="Arial"/>
            </a:endParaRPr>
          </a:p>
          <a:p>
            <a:pPr marL="171450" indent="-170815">
              <a:lnSpc>
                <a:spcPct val="100000"/>
              </a:lnSpc>
              <a:buClr>
                <a:srgbClr val="FFFFFF"/>
              </a:buClr>
              <a:buFont typeface="Arial"/>
              <a:buChar char="•"/>
            </a:pPr>
            <a:r>
              <a:rPr lang="en-US" sz="1200" b="0" strike="noStrike" spc="-1">
                <a:solidFill>
                  <a:srgbClr val="FFFFFF"/>
                </a:solidFill>
                <a:latin typeface="FreeMono" panose="020F0409020205020404"/>
                <a:ea typeface="FreeMono" panose="020F0409020205020404"/>
              </a:rPr>
              <a:t>    When a break statement is encountered inside a loop, the loop is immediately terminated and the program control resumes at the next statement following the loop.</a:t>
            </a:r>
            <a:endParaRPr lang="en-US" sz="1200" b="0" strike="noStrike" spc="-1">
              <a:latin typeface="Arial"/>
            </a:endParaRPr>
          </a:p>
          <a:p>
            <a:pPr>
              <a:lnSpc>
                <a:spcPct val="100000"/>
              </a:lnSpc>
            </a:pPr>
            <a:endParaRPr lang="en-US" sz="1200" b="0" strike="noStrike" spc="-1">
              <a:latin typeface="Arial"/>
            </a:endParaRPr>
          </a:p>
          <a:p>
            <a:pPr marL="171450" indent="-170815">
              <a:lnSpc>
                <a:spcPct val="100000"/>
              </a:lnSpc>
              <a:buClr>
                <a:srgbClr val="FFFFFF"/>
              </a:buClr>
              <a:buFont typeface="Arial"/>
              <a:buChar char="•"/>
            </a:pPr>
            <a:r>
              <a:rPr lang="en-US" sz="1200" b="0" strike="noStrike" spc="-1">
                <a:solidFill>
                  <a:srgbClr val="FFFFFF"/>
                </a:solidFill>
                <a:latin typeface="FreeMono" panose="020F0409020205020404"/>
                <a:ea typeface="FreeMono" panose="020F0409020205020404"/>
              </a:rPr>
              <a:t>    It can be used to terminate a case in a switch statement.</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If you are using nested loops, the break statement will stop the execution of the innermost loop and start executing the next line of code after the block.</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var a int = 10</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r>
              <a:rPr lang="en-US" sz="1200" b="1" strike="noStrike" spc="-1">
                <a:solidFill>
                  <a:srgbClr val="0070C0"/>
                </a:solidFill>
                <a:latin typeface="FreeMono" panose="020F0409020205020404"/>
                <a:ea typeface="FreeMono" panose="020F0409020205020404"/>
              </a:rPr>
              <a:t>/* for loop execution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for a &lt; 20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fmt.Printf("value of a: %d\n", a);</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if a &gt; 15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r>
              <a:rPr lang="en-US" sz="1200" b="1" strike="noStrike" spc="-1">
                <a:solidFill>
                  <a:srgbClr val="0070C0"/>
                </a:solidFill>
                <a:latin typeface="FreeMono" panose="020F0409020205020404"/>
                <a:ea typeface="FreeMono" panose="020F0409020205020404"/>
              </a:rPr>
              <a:t>/* terminate the loop using break statement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break;</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p:txBody>
      </p:sp>
      <p:sp>
        <p:nvSpPr>
          <p:cNvPr id="36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69"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For Loop: Continue</a:t>
            </a:r>
            <a:endParaRPr lang="en-US" sz="2800" b="0" strike="noStrike" spc="-1">
              <a:latin typeface="Arial"/>
            </a:endParaRPr>
          </a:p>
        </p:txBody>
      </p:sp>
      <p:sp>
        <p:nvSpPr>
          <p:cNvPr id="370"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FFFFFF"/>
                </a:solidFill>
                <a:latin typeface="FreeMono" panose="020F0409020205020404"/>
                <a:ea typeface="FreeMono" panose="020F0409020205020404"/>
              </a:rPr>
              <a:t>The </a:t>
            </a:r>
            <a:r>
              <a:rPr lang="en-US" sz="1200" b="1" strike="noStrike" spc="-1">
                <a:solidFill>
                  <a:srgbClr val="FFFFFF"/>
                </a:solidFill>
                <a:latin typeface="FreeMono" panose="020F0409020205020404"/>
                <a:ea typeface="FreeMono" panose="020F0409020205020404"/>
              </a:rPr>
              <a:t>continue </a:t>
            </a:r>
            <a:r>
              <a:rPr lang="en-US" sz="1200" b="0" strike="noStrike" spc="-1">
                <a:solidFill>
                  <a:srgbClr val="FFFFFF"/>
                </a:solidFill>
                <a:latin typeface="FreeMono" panose="020F0409020205020404"/>
                <a:ea typeface="FreeMono" panose="020F0409020205020404"/>
              </a:rPr>
              <a:t>statement in Go programming language works somewhat like a break statement. Instead of forcing termination, a continue statement forces the next iteration of the loop to take place, </a:t>
            </a:r>
            <a:r>
              <a:rPr lang="en-US" sz="1200" b="1" strike="noStrike" spc="-1">
                <a:solidFill>
                  <a:srgbClr val="FFFFFF"/>
                </a:solidFill>
                <a:latin typeface="FreeMono" panose="020F0409020205020404"/>
                <a:ea typeface="FreeMono" panose="020F0409020205020404"/>
              </a:rPr>
              <a:t>skipping any code in between</a:t>
            </a: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In case of the for loop, continue statement causes the conditional test and increment portions of the loop to execute.</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1" strike="noStrike" spc="-1">
                <a:solidFill>
                  <a:srgbClr val="0070C0"/>
                </a:solidFill>
                <a:latin typeface="FreeMono" panose="020F0409020205020404"/>
                <a:ea typeface="FreeMono" panose="020F0409020205020404"/>
              </a:rPr>
              <a:t>/* do loop execution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for a &lt; 20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if a == 15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r>
              <a:rPr lang="en-US" sz="1200" b="1" strike="noStrike" spc="-1">
                <a:solidFill>
                  <a:srgbClr val="0070C0"/>
                </a:solidFill>
                <a:latin typeface="FreeMono" panose="020F0409020205020404"/>
                <a:ea typeface="FreeMono" panose="020F0409020205020404"/>
              </a:rPr>
              <a:t>/* skip the iteration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 = a + 1;</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r>
              <a:rPr lang="en-US" sz="1200" b="1" strike="noStrike" spc="-1">
                <a:solidFill>
                  <a:srgbClr val="0070C0"/>
                </a:solidFill>
                <a:latin typeface="FreeMono" panose="020F0409020205020404"/>
                <a:ea typeface="FreeMono" panose="020F0409020205020404"/>
              </a:rPr>
              <a:t>continue;</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fmt.Printf("value of a: %d\n", a);</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p:txBody>
      </p:sp>
      <p:sp>
        <p:nvSpPr>
          <p:cNvPr id="371"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7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Exercice:</a:t>
            </a:r>
            <a:endParaRPr lang="en-US" sz="2800" b="0" strike="noStrike" spc="-1">
              <a:latin typeface="Arial"/>
            </a:endParaRPr>
          </a:p>
        </p:txBody>
      </p:sp>
      <p:sp>
        <p:nvSpPr>
          <p:cNvPr id="373"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100000"/>
              </a:lnSpc>
              <a:buClr>
                <a:srgbClr val="FFFFFF"/>
              </a:buClr>
              <a:buFont typeface="Arial"/>
              <a:buAutoNum type="arabicPeriod"/>
            </a:pPr>
            <a:r>
              <a:rPr lang="en-US" sz="1200" b="0" strike="noStrike" spc="-1">
                <a:solidFill>
                  <a:srgbClr val="FFFFFF"/>
                </a:solidFill>
                <a:latin typeface="FreeMono" panose="020F0409020205020404"/>
                <a:ea typeface="FreeMono" panose="020F0409020205020404"/>
              </a:rPr>
              <a:t>We need to get the primary number between 1 and N(N&gt;1) , A prime number is a positive number greater than 1 that divided only by 1 and itself.</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write a Go program to resolve this issue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2. Write a go program that prints the number between 2 and N (N &gt;2) multiple to (2 and 5) after (2,3 and 5).</a:t>
            </a:r>
            <a:endParaRPr lang="en-US" sz="1200" b="0" strike="noStrike" spc="-1">
              <a:solidFill>
                <a:srgbClr val="FFFFFF"/>
              </a:solidFill>
              <a:latin typeface="FreeMono" panose="020F0409020205020404"/>
              <a:ea typeface="FreeMono" panose="020F0409020205020404"/>
            </a:endParaRPr>
          </a:p>
          <a:p>
            <a:pPr>
              <a:lnSpc>
                <a:spcPct val="100000"/>
              </a:lnSpc>
            </a:pPr>
            <a:endParaRPr lang="en-US" sz="1200" b="0" strike="noStrike" spc="-1">
              <a:latin typeface="Arial"/>
            </a:endParaRPr>
          </a:p>
          <a:p>
            <a:pPr>
              <a:lnSpc>
                <a:spcPct val="100000"/>
              </a:lnSpc>
            </a:pPr>
            <a:r>
              <a:rPr lang="en-US" altLang="en-US" sz="1200" b="0" strike="noStrike" spc="-1">
                <a:solidFill>
                  <a:schemeClr val="bg1"/>
                </a:solidFill>
                <a:latin typeface="FreeMono" panose="020F0409020205020404" charset="0"/>
                <a:ea typeface="FreeMono" panose="020F0409020205020404" charset="0"/>
              </a:rPr>
              <a:t>==&gt; code compile ( add function main and a function name without impliment the code to be complited by the candidate,)</a:t>
            </a:r>
            <a:endParaRPr lang="en-US" altLang="en-US" sz="1200" b="0" strike="noStrike" spc="-1">
              <a:solidFill>
                <a:schemeClr val="bg1"/>
              </a:solidFill>
              <a:latin typeface="FreeMono" panose="020F0409020205020404" charset="0"/>
              <a:ea typeface="FreeMono" panose="020F0409020205020404" charset="0"/>
            </a:endParaRPr>
          </a:p>
          <a:p>
            <a:pPr>
              <a:lnSpc>
                <a:spcPct val="100000"/>
              </a:lnSpc>
            </a:pPr>
            <a:endParaRPr lang="en-US" altLang="en-US" sz="1200" b="0" strike="noStrike" spc="-1">
              <a:solidFill>
                <a:schemeClr val="bg1"/>
              </a:solidFill>
              <a:latin typeface="FreeMono" panose="020F0409020205020404" charset="0"/>
              <a:ea typeface="FreeMono" panose="020F0409020205020404" charset="0"/>
            </a:endParaRPr>
          </a:p>
          <a:p>
            <a:pPr>
              <a:lnSpc>
                <a:spcPct val="100000"/>
              </a:lnSpc>
            </a:pPr>
            <a:r>
              <a:rPr lang="en-US" altLang="en-US" sz="1200" b="0" strike="noStrike" spc="-1">
                <a:solidFill>
                  <a:schemeClr val="bg1"/>
                </a:solidFill>
                <a:latin typeface="FreeMono" panose="020F0409020205020404" charset="0"/>
                <a:ea typeface="FreeMono" panose="020F0409020205020404" charset="0"/>
              </a:rPr>
              <a:t>micro-project (about 10 function == 150 line end of super-skill )</a:t>
            </a:r>
            <a:endParaRPr lang="en-US" altLang="en-US" sz="1200" b="0" strike="noStrike" spc="-1">
              <a:solidFill>
                <a:schemeClr val="bg1"/>
              </a:solidFill>
              <a:latin typeface="FreeMono" panose="020F0409020205020404" charset="0"/>
              <a:ea typeface="FreeMono" panose="020F0409020205020404" charset="0"/>
            </a:endParaRPr>
          </a:p>
        </p:txBody>
      </p:sp>
      <p:sp>
        <p:nvSpPr>
          <p:cNvPr id="37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7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2800" b="1" strike="noStrike" spc="185">
                <a:solidFill>
                  <a:srgbClr val="FFFFFF"/>
                </a:solidFill>
                <a:latin typeface="FreeMono" panose="020F0409020205020404"/>
                <a:ea typeface="FreeMono" panose="020F0409020205020404"/>
              </a:rPr>
              <a:t>workshop</a:t>
            </a:r>
            <a:r>
              <a:rPr lang="en-US" sz="2800" b="1" strike="noStrike" spc="185">
                <a:solidFill>
                  <a:srgbClr val="FFFFFF"/>
                </a:solidFill>
                <a:latin typeface="FreeMono" panose="020F0409020205020404"/>
                <a:ea typeface="FreeMono" panose="020F0409020205020404"/>
              </a:rPr>
              <a:t>:</a:t>
            </a:r>
            <a:endParaRPr lang="en-US" sz="2800" b="0" strike="noStrike" spc="-1">
              <a:latin typeface="Arial"/>
            </a:endParaRPr>
          </a:p>
        </p:txBody>
      </p:sp>
      <p:sp>
        <p:nvSpPr>
          <p:cNvPr id="373"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100000"/>
              </a:lnSpc>
              <a:buClr>
                <a:srgbClr val="FFFFFF"/>
              </a:buClr>
              <a:buFont typeface="Arial"/>
              <a:buAutoNum type="arabicPeriod"/>
            </a:pPr>
            <a:r>
              <a:rPr lang="en-US" altLang="en-US" sz="1200" b="0" strike="noStrike" spc="-1">
                <a:solidFill>
                  <a:schemeClr val="bg1"/>
                </a:solidFill>
                <a:latin typeface="FreeMono" panose="020F0409020205020404" charset="0"/>
                <a:ea typeface="FreeMono" panose="020F0409020205020404" charset="0"/>
              </a:rPr>
              <a:t>uses case about chapter , that mixt hard and soft skills ( real case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if we have a database table called Person (Name, UserName, Email, Age) and we want to display all Persons so we need to get all data from the table using SQL query and after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we use a for loop to display it in front end page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endParaRPr lang="en-US" altLang="en-US" sz="1200" b="0" strike="noStrike" spc="-1">
              <a:solidFill>
                <a:schemeClr val="bg1"/>
              </a:solidFill>
              <a:latin typeface="FreeMono" panose="020F0409020205020404" charset="0"/>
              <a:ea typeface="FreeMono" panose="020F0409020205020404" charset="0"/>
            </a:endParaRPr>
          </a:p>
        </p:txBody>
      </p:sp>
      <p:sp>
        <p:nvSpPr>
          <p:cNvPr id="37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graphicFrame>
        <p:nvGraphicFramePr>
          <p:cNvPr id="2" name="Table 1"/>
          <p:cNvGraphicFramePr/>
          <p:nvPr/>
        </p:nvGraphicFramePr>
        <p:xfrm>
          <a:off x="650240" y="2462530"/>
          <a:ext cx="7698740" cy="1744980"/>
        </p:xfrm>
        <a:graphic>
          <a:graphicData uri="http://schemas.openxmlformats.org/drawingml/2006/table">
            <a:tbl>
              <a:tblPr firstRow="1" bandRow="1">
                <a:tableStyleId>{5C22544A-7EE6-4342-B048-85BDC9FD1C3A}</a:tableStyleId>
              </a:tblPr>
              <a:tblGrid>
                <a:gridCol w="1924685"/>
                <a:gridCol w="1924685"/>
                <a:gridCol w="1924685"/>
                <a:gridCol w="1924685"/>
              </a:tblGrid>
              <a:tr h="367665">
                <a:tc>
                  <a:txBody>
                    <a:bodyPr/>
                    <a:p>
                      <a:pPr algn="ctr">
                        <a:buNone/>
                      </a:pPr>
                      <a:r>
                        <a:rPr lang="en-US" altLang="en-US" sz="1200" b="1"/>
                        <a:t>Name</a:t>
                      </a:r>
                      <a:endParaRPr lang="en-US" altLang="en-US" sz="1200" b="1"/>
                    </a:p>
                  </a:txBody>
                  <a:tcPr/>
                </a:tc>
                <a:tc>
                  <a:txBody>
                    <a:bodyPr/>
                    <a:p>
                      <a:pPr algn="ctr">
                        <a:buNone/>
                      </a:pPr>
                      <a:r>
                        <a:rPr lang="en-US" altLang="en-US" sz="1200" b="1"/>
                        <a:t>UserName</a:t>
                      </a:r>
                      <a:endParaRPr lang="en-US" altLang="en-US" sz="1200" b="1"/>
                    </a:p>
                  </a:txBody>
                  <a:tcPr/>
                </a:tc>
                <a:tc>
                  <a:txBody>
                    <a:bodyPr/>
                    <a:p>
                      <a:pPr algn="ctr">
                        <a:buNone/>
                      </a:pPr>
                      <a:r>
                        <a:rPr lang="en-US" altLang="en-US" sz="1200" b="1"/>
                        <a:t>Email</a:t>
                      </a:r>
                      <a:endParaRPr lang="en-US" altLang="en-US" sz="1200" b="1"/>
                    </a:p>
                  </a:txBody>
                  <a:tcPr/>
                </a:tc>
                <a:tc>
                  <a:txBody>
                    <a:bodyPr/>
                    <a:p>
                      <a:pPr algn="ctr">
                        <a:buNone/>
                      </a:pPr>
                      <a:r>
                        <a:rPr lang="en-US" altLang="en-US" sz="1200" b="1"/>
                        <a:t>Age</a:t>
                      </a:r>
                      <a:endParaRPr lang="en-US" altLang="en-US" sz="1200" b="1"/>
                    </a:p>
                  </a:txBody>
                  <a:tcPr/>
                </a:tc>
              </a:tr>
              <a:tr h="642620">
                <a:tc>
                  <a:txBody>
                    <a:bodyPr/>
                    <a:p>
                      <a:pPr algn="ctr">
                        <a:buNone/>
                      </a:pPr>
                      <a:r>
                        <a:rPr lang="en-US" altLang="en-US" sz="1200" b="1"/>
                        <a:t>Radhouen</a:t>
                      </a:r>
                      <a:endParaRPr lang="en-US" altLang="en-US" sz="1200" b="1"/>
                    </a:p>
                  </a:txBody>
                  <a:tcPr/>
                </a:tc>
                <a:tc>
                  <a:txBody>
                    <a:bodyPr/>
                    <a:p>
                      <a:pPr algn="ctr">
                        <a:buNone/>
                      </a:pPr>
                      <a:r>
                        <a:rPr lang="en-US" altLang="en-US" sz="1200" b="1"/>
                        <a:t>Assakra</a:t>
                      </a:r>
                      <a:endParaRPr lang="en-US" altLang="en-US" sz="1200" b="1"/>
                    </a:p>
                  </a:txBody>
                  <a:tcPr/>
                </a:tc>
                <a:tc>
                  <a:txBody>
                    <a:bodyPr/>
                    <a:p>
                      <a:pPr algn="ctr">
                        <a:buNone/>
                      </a:pPr>
                      <a:r>
                        <a:rPr lang="en-US" altLang="en-US" sz="1200" b="1"/>
                        <a:t>rassakra@gmail,com</a:t>
                      </a:r>
                      <a:endParaRPr lang="en-US" altLang="en-US" sz="1200" b="1"/>
                    </a:p>
                  </a:txBody>
                  <a:tcPr/>
                </a:tc>
                <a:tc>
                  <a:txBody>
                    <a:bodyPr/>
                    <a:p>
                      <a:pPr algn="ctr">
                        <a:buNone/>
                      </a:pPr>
                      <a:r>
                        <a:rPr lang="en-US" altLang="en-US" sz="1200" b="1"/>
                        <a:t>27</a:t>
                      </a:r>
                      <a:endParaRPr lang="en-US" altLang="en-US" sz="1200" b="1"/>
                    </a:p>
                  </a:txBody>
                  <a:tcPr/>
                </a:tc>
              </a:tr>
              <a:tr h="367030">
                <a:tc>
                  <a:txBody>
                    <a:bodyPr/>
                    <a:p>
                      <a:pPr algn="ctr">
                        <a:buNone/>
                      </a:pPr>
                      <a:r>
                        <a:rPr lang="en-US" altLang="en-US" sz="1200" b="1"/>
                        <a:t>John</a:t>
                      </a:r>
                      <a:endParaRPr lang="en-US" altLang="en-US" sz="1200" b="1"/>
                    </a:p>
                  </a:txBody>
                  <a:tcPr/>
                </a:tc>
                <a:tc>
                  <a:txBody>
                    <a:bodyPr/>
                    <a:p>
                      <a:pPr algn="ctr">
                        <a:buNone/>
                      </a:pPr>
                      <a:r>
                        <a:rPr lang="en-US" altLang="en-US" sz="1200" b="1"/>
                        <a:t>Spada</a:t>
                      </a:r>
                      <a:endParaRPr lang="en-US" altLang="en-US" sz="1200" b="1"/>
                    </a:p>
                  </a:txBody>
                  <a:tcPr/>
                </a:tc>
                <a:tc>
                  <a:txBody>
                    <a:bodyPr/>
                    <a:p>
                      <a:pPr algn="ctr">
                        <a:buNone/>
                      </a:pPr>
                      <a:r>
                        <a:rPr lang="en-US" altLang="en-US" sz="1200" b="1"/>
                        <a:t>jspada@gmail,com</a:t>
                      </a:r>
                      <a:endParaRPr lang="en-US" altLang="en-US" sz="1200" b="1"/>
                    </a:p>
                  </a:txBody>
                  <a:tcPr/>
                </a:tc>
                <a:tc>
                  <a:txBody>
                    <a:bodyPr/>
                    <a:p>
                      <a:pPr algn="ctr">
                        <a:buNone/>
                      </a:pPr>
                      <a:r>
                        <a:rPr lang="en-US" altLang="en-US" sz="1200" b="1"/>
                        <a:t>32</a:t>
                      </a:r>
                      <a:endParaRPr lang="en-US" altLang="en-US" sz="1200" b="1"/>
                    </a:p>
                  </a:txBody>
                  <a:tcPr/>
                </a:tc>
              </a:tr>
              <a:tr h="367665">
                <a:tc>
                  <a:txBody>
                    <a:bodyPr/>
                    <a:p>
                      <a:pPr algn="ctr">
                        <a:buNone/>
                      </a:pPr>
                      <a:r>
                        <a:rPr lang="en-US" altLang="en-US" sz="1200" b="1"/>
                        <a:t>Sami</a:t>
                      </a:r>
                      <a:endParaRPr lang="en-US" altLang="en-US" sz="1200" b="1"/>
                    </a:p>
                  </a:txBody>
                  <a:tcPr/>
                </a:tc>
                <a:tc>
                  <a:txBody>
                    <a:bodyPr/>
                    <a:p>
                      <a:pPr algn="ctr">
                        <a:buNone/>
                      </a:pPr>
                      <a:r>
                        <a:rPr lang="en-US" altLang="en-US" sz="1200" b="1"/>
                        <a:t>Salhi</a:t>
                      </a:r>
                      <a:endParaRPr lang="en-US" altLang="en-US" sz="1200" b="1"/>
                    </a:p>
                  </a:txBody>
                  <a:tcPr/>
                </a:tc>
                <a:tc>
                  <a:txBody>
                    <a:bodyPr/>
                    <a:p>
                      <a:pPr algn="ctr">
                        <a:buNone/>
                      </a:pPr>
                      <a:r>
                        <a:rPr lang="en-US" altLang="en-US" sz="1200" b="1"/>
                        <a:t>ssalhi@gmail.com</a:t>
                      </a:r>
                      <a:endParaRPr lang="en-US" altLang="en-US" sz="1200" b="1"/>
                    </a:p>
                  </a:txBody>
                  <a:tcPr/>
                </a:tc>
                <a:tc>
                  <a:txBody>
                    <a:bodyPr/>
                    <a:p>
                      <a:pPr algn="ctr">
                        <a:buNone/>
                      </a:pPr>
                      <a:r>
                        <a:rPr lang="en-US" altLang="en-US" sz="1200" b="1"/>
                        <a:t>42</a:t>
                      </a:r>
                      <a:endParaRPr lang="en-US" altLang="en-US" sz="1200" b="1"/>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84840" y="503640"/>
            <a:ext cx="283896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Plan</a:t>
            </a:r>
            <a:endParaRPr lang="en-US" sz="2800" b="0" strike="noStrike" spc="-1">
              <a:latin typeface="Arial"/>
            </a:endParaRPr>
          </a:p>
        </p:txBody>
      </p:sp>
      <p:sp>
        <p:nvSpPr>
          <p:cNvPr id="180" name="CustomShape 2"/>
          <p:cNvSpPr/>
          <p:nvPr/>
        </p:nvSpPr>
        <p:spPr>
          <a:xfrm>
            <a:off x="474840" y="1216800"/>
            <a:ext cx="5982840" cy="11469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Features of Go Programming</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Features Excluded Intentionally</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Go Programs</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Compiling and Executing Go Programs</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7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2800" b="1" strike="noStrike" spc="185">
                <a:solidFill>
                  <a:srgbClr val="FFFFFF"/>
                </a:solidFill>
                <a:latin typeface="FreeMono" panose="020F0409020205020404"/>
                <a:ea typeface="FreeMono" panose="020F0409020205020404"/>
              </a:rPr>
              <a:t>workshop</a:t>
            </a:r>
            <a:r>
              <a:rPr lang="en-US" sz="2800" b="1" strike="noStrike" spc="185">
                <a:solidFill>
                  <a:srgbClr val="FFFFFF"/>
                </a:solidFill>
                <a:latin typeface="FreeMono" panose="020F0409020205020404"/>
                <a:ea typeface="FreeMono" panose="020F0409020205020404"/>
              </a:rPr>
              <a:t>:</a:t>
            </a:r>
            <a:endParaRPr lang="en-US" sz="2800" b="0" strike="noStrike" spc="-1">
              <a:latin typeface="Arial"/>
            </a:endParaRPr>
          </a:p>
        </p:txBody>
      </p:sp>
      <p:sp>
        <p:nvSpPr>
          <p:cNvPr id="373"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so if we have a persons list so we can use for like this to display data in the console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type P</a:t>
            </a:r>
            <a:r>
              <a:rPr lang="en-US" altLang="en-US" sz="1200" spc="-1">
                <a:solidFill>
                  <a:schemeClr val="bg1"/>
                </a:solidFill>
                <a:latin typeface="FreeMono" panose="020F0409020205020404" charset="0"/>
                <a:ea typeface="FreeMono" panose="020F0409020205020404" charset="0"/>
                <a:sym typeface="+mn-ea"/>
              </a:rPr>
              <a:t>erson </a:t>
            </a:r>
            <a:r>
              <a:rPr lang="en-US" altLang="en-US" sz="1200" b="0" strike="noStrike" spc="-1">
                <a:solidFill>
                  <a:schemeClr val="bg1"/>
                </a:solidFill>
                <a:latin typeface="FreeMono" panose="020F0409020205020404" charset="0"/>
                <a:ea typeface="FreeMono" panose="020F0409020205020404" charset="0"/>
              </a:rPr>
              <a:t> struct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name string</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userName string</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email string</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age age</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var </a:t>
            </a:r>
            <a:r>
              <a:rPr lang="en-US" altLang="en-US" sz="1200" spc="-1">
                <a:solidFill>
                  <a:schemeClr val="bg1"/>
                </a:solidFill>
                <a:latin typeface="FreeMono" panose="020F0409020205020404" charset="0"/>
                <a:ea typeface="FreeMono" panose="020F0409020205020404" charset="0"/>
                <a:sym typeface="+mn-ea"/>
              </a:rPr>
              <a:t>Persons  </a:t>
            </a:r>
            <a:r>
              <a:rPr lang="en-US" altLang="en-US" sz="1200" b="0" strike="noStrike" spc="-1">
                <a:solidFill>
                  <a:schemeClr val="bg1"/>
                </a:solidFill>
                <a:latin typeface="FreeMono" panose="020F0409020205020404" charset="0"/>
                <a:ea typeface="FreeMono" panose="020F0409020205020404" charset="0"/>
              </a:rPr>
              <a:t>= []</a:t>
            </a:r>
            <a:r>
              <a:rPr lang="en-US" altLang="en-US" sz="1200" spc="-1">
                <a:solidFill>
                  <a:schemeClr val="bg1"/>
                </a:solidFill>
                <a:latin typeface="FreeMono" panose="020F0409020205020404" charset="0"/>
                <a:ea typeface="FreeMono" panose="020F0409020205020404" charset="0"/>
                <a:sym typeface="+mn-ea"/>
              </a:rPr>
              <a:t>Person </a:t>
            </a:r>
            <a:r>
              <a:rPr lang="en-US" altLang="en-US" sz="1200" b="0" strike="noStrike" spc="-1">
                <a:solidFill>
                  <a:schemeClr val="bg1"/>
                </a:solidFill>
                <a:latin typeface="FreeMono" panose="020F0409020205020404" charset="0"/>
                <a:ea typeface="FreeMono" panose="020F0409020205020404" charset="0"/>
              </a:rPr>
              <a:t>{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    {</a:t>
            </a:r>
            <a:r>
              <a:rPr lang="en-US" altLang="en-US" sz="1200" spc="-1">
                <a:solidFill>
                  <a:schemeClr val="bg1"/>
                </a:solidFill>
                <a:latin typeface="FreeMono" panose="020F0409020205020404" charset="0"/>
                <a:ea typeface="FreeMono" panose="020F0409020205020404" charset="0"/>
                <a:sym typeface="+mn-ea"/>
              </a:rPr>
              <a:t>name </a:t>
            </a:r>
            <a:r>
              <a:rPr lang="en-US" altLang="en-US" sz="1200" b="0" strike="noStrike" spc="-1">
                <a:solidFill>
                  <a:schemeClr val="bg1"/>
                </a:solidFill>
                <a:latin typeface="FreeMono" panose="020F0409020205020404" charset="0"/>
                <a:ea typeface="FreeMono" panose="020F0409020205020404" charset="0"/>
              </a:rPr>
              <a:t>: 'Radhouen', </a:t>
            </a:r>
            <a:r>
              <a:rPr lang="en-US" altLang="en-US" sz="1200" spc="-1">
                <a:solidFill>
                  <a:schemeClr val="bg1"/>
                </a:solidFill>
                <a:latin typeface="FreeMono" panose="020F0409020205020404" charset="0"/>
                <a:ea typeface="FreeMono" panose="020F0409020205020404" charset="0"/>
                <a:sym typeface="+mn-ea"/>
              </a:rPr>
              <a:t>userName </a:t>
            </a:r>
            <a:r>
              <a:rPr lang="en-US" altLang="en-US" sz="1200" b="0" strike="noStrike" spc="-1">
                <a:solidFill>
                  <a:schemeClr val="bg1"/>
                </a:solidFill>
                <a:latin typeface="FreeMono" panose="020F0409020205020404" charset="0"/>
                <a:ea typeface="FreeMono" panose="020F0409020205020404" charset="0"/>
              </a:rPr>
              <a:t>: "Assakra", </a:t>
            </a:r>
            <a:r>
              <a:rPr lang="en-US" altLang="en-US" sz="1200" spc="-1">
                <a:solidFill>
                  <a:schemeClr val="bg1"/>
                </a:solidFill>
                <a:latin typeface="FreeMono" panose="020F0409020205020404" charset="0"/>
                <a:ea typeface="FreeMono" panose="020F0409020205020404" charset="0"/>
                <a:sym typeface="+mn-ea"/>
              </a:rPr>
              <a:t>email </a:t>
            </a:r>
            <a:r>
              <a:rPr lang="en-US" altLang="en-US" sz="1200" b="0" strike="noStrike" spc="-1">
                <a:solidFill>
                  <a:schemeClr val="bg1"/>
                </a:solidFill>
                <a:latin typeface="FreeMono" panose="020F0409020205020404" charset="0"/>
                <a:ea typeface="FreeMono" panose="020F0409020205020404" charset="0"/>
              </a:rPr>
              <a:t>: 'rassakra@gmail.com', </a:t>
            </a:r>
            <a:r>
              <a:rPr lang="en-US" altLang="en-US" sz="1200" spc="-1">
                <a:solidFill>
                  <a:schemeClr val="bg1"/>
                </a:solidFill>
                <a:latin typeface="FreeMono" panose="020F0409020205020404" charset="0"/>
                <a:ea typeface="FreeMono" panose="020F0409020205020404" charset="0"/>
                <a:sym typeface="+mn-ea"/>
              </a:rPr>
              <a:t>age </a:t>
            </a:r>
            <a:r>
              <a:rPr lang="en-US" altLang="en-US" sz="1200" b="0" strike="noStrike" spc="-1">
                <a:solidFill>
                  <a:schemeClr val="bg1"/>
                </a:solidFill>
                <a:latin typeface="FreeMono" panose="020F0409020205020404" charset="0"/>
                <a:ea typeface="FreeMono" panose="020F0409020205020404" charset="0"/>
              </a:rPr>
              <a:t>: 26,},</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spc="-1">
                <a:solidFill>
                  <a:schemeClr val="bg1"/>
                </a:solidFill>
                <a:latin typeface="FreeMono" panose="020F0409020205020404" charset="0"/>
                <a:ea typeface="FreeMono" panose="020F0409020205020404" charset="0"/>
                <a:sym typeface="+mn-ea"/>
              </a:rPr>
              <a:t>    {name : 'John', userName : "Spada", email : 'jspada@gmail.com', age : 23,},</a:t>
            </a:r>
            <a:endParaRPr lang="en-US" altLang="en-US" sz="1200" b="0" strike="noStrike"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r>
              <a:rPr lang="en-US" altLang="en-US" sz="1200" spc="-1">
                <a:solidFill>
                  <a:schemeClr val="bg1"/>
                </a:solidFill>
                <a:latin typeface="FreeMono" panose="020F0409020205020404" charset="0"/>
                <a:ea typeface="FreeMono" panose="020F0409020205020404" charset="0"/>
                <a:sym typeface="+mn-ea"/>
              </a:rPr>
              <a:t>    {name : 'Sami', userName : "Salhi", email : 'ssalhi@gmail.com', age : 42,},</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for _, person:= range </a:t>
            </a:r>
            <a:r>
              <a:rPr lang="en-US" altLang="en-US" sz="1200" spc="-1">
                <a:solidFill>
                  <a:schemeClr val="bg1"/>
                </a:solidFill>
                <a:latin typeface="FreeMono" panose="020F0409020205020404" charset="0"/>
                <a:ea typeface="FreeMono" panose="020F0409020205020404" charset="0"/>
                <a:sym typeface="+mn-ea"/>
              </a:rPr>
              <a:t>Persons  </a:t>
            </a:r>
            <a:r>
              <a:rPr lang="en-US" altLang="en-US" sz="1200" b="0" strike="noStrike" spc="-1">
                <a:solidFill>
                  <a:schemeClr val="bg1"/>
                </a:solidFill>
                <a:latin typeface="FreeMono" panose="020F0409020205020404" charset="0"/>
                <a:ea typeface="FreeMono" panose="020F0409020205020404" charset="0"/>
              </a:rPr>
              <a: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	fmt.Println("person name :", </a:t>
            </a:r>
            <a:r>
              <a:rPr lang="en-US" altLang="en-US" sz="1200" spc="-1">
                <a:solidFill>
                  <a:schemeClr val="bg1"/>
                </a:solidFill>
                <a:latin typeface="FreeMono" panose="020F0409020205020404" charset="0"/>
                <a:ea typeface="FreeMono" panose="020F0409020205020404" charset="0"/>
                <a:sym typeface="+mn-ea"/>
              </a:rPr>
              <a:t>person.name </a:t>
            </a:r>
            <a:r>
              <a:rPr lang="en-US" altLang="en-US" sz="1200" b="0" strike="noStrike" spc="-1">
                <a:solidFill>
                  <a:schemeClr val="bg1"/>
                </a:solidFill>
                <a:latin typeface="FreeMono" panose="020F0409020205020404" charset="0"/>
                <a:ea typeface="FreeMono" panose="020F0409020205020404" charset="0"/>
              </a:rPr>
              <a: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spc="-1">
                <a:solidFill>
                  <a:schemeClr val="bg1"/>
                </a:solidFill>
                <a:latin typeface="FreeMono" panose="020F0409020205020404" charset="0"/>
                <a:ea typeface="FreeMono" panose="020F0409020205020404" charset="0"/>
                <a:sym typeface="+mn-ea"/>
              </a:rPr>
              <a:t>	fmt.Println("person userName :", person.userName )</a:t>
            </a:r>
            <a:endParaRPr lang="en-US" altLang="en-US" sz="1200"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r>
              <a:rPr lang="en-US" altLang="en-US" sz="1200" spc="-1">
                <a:solidFill>
                  <a:schemeClr val="bg1"/>
                </a:solidFill>
                <a:latin typeface="FreeMono" panose="020F0409020205020404" charset="0"/>
                <a:ea typeface="FreeMono" panose="020F0409020205020404" charset="0"/>
                <a:sym typeface="+mn-ea"/>
              </a:rPr>
              <a:t>	fmt.Println("person email :", person.email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endParaRPr lang="en-US" altLang="en-US" sz="1200" b="0" strike="noStrike" spc="-1">
              <a:solidFill>
                <a:schemeClr val="bg1"/>
              </a:solidFill>
              <a:latin typeface="FreeMono" panose="020F0409020205020404" charset="0"/>
              <a:ea typeface="FreeMono" panose="020F0409020205020404" charset="0"/>
            </a:endParaRPr>
          </a:p>
        </p:txBody>
      </p:sp>
      <p:sp>
        <p:nvSpPr>
          <p:cNvPr id="37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7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2800" b="1" strike="noStrike" spc="185">
                <a:solidFill>
                  <a:srgbClr val="FFFFFF"/>
                </a:solidFill>
                <a:latin typeface="FreeMono" panose="020F0409020205020404"/>
                <a:ea typeface="FreeMono" panose="020F0409020205020404"/>
              </a:rPr>
              <a:t>one to one meeting</a:t>
            </a:r>
            <a:r>
              <a:rPr lang="en-US" sz="2800" b="1" strike="noStrike" spc="185">
                <a:solidFill>
                  <a:srgbClr val="FFFFFF"/>
                </a:solidFill>
                <a:latin typeface="FreeMono" panose="020F0409020205020404"/>
                <a:ea typeface="FreeMono" panose="020F0409020205020404"/>
              </a:rPr>
              <a:t>:</a:t>
            </a:r>
            <a:endParaRPr lang="en-US" sz="2800" b="0" strike="noStrike" spc="-1">
              <a:latin typeface="Arial"/>
            </a:endParaRPr>
          </a:p>
        </p:txBody>
      </p:sp>
      <p:sp>
        <p:nvSpPr>
          <p:cNvPr id="373"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100000"/>
              </a:lnSpc>
              <a:buClr>
                <a:srgbClr val="FFFFFF"/>
              </a:buClr>
              <a:buFont typeface="Arial"/>
              <a:buAutoNum type="arabicPeriod"/>
            </a:pPr>
            <a:r>
              <a:rPr lang="en-US" altLang="en-US" sz="1200" b="0" strike="noStrike" spc="-1">
                <a:solidFill>
                  <a:schemeClr val="bg1"/>
                </a:solidFill>
                <a:latin typeface="FreeMono" panose="020F0409020205020404" charset="0"/>
                <a:ea typeface="FreeMono" panose="020F0409020205020404" charset="0"/>
              </a:rPr>
              <a:t>Create at mins 10 questions/response about this chapter:</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1" strike="noStrike" spc="-1">
                <a:solidFill>
                  <a:schemeClr val="bg1"/>
                </a:solidFill>
                <a:latin typeface="FreeMono" panose="020F0409020205020404" charset="0"/>
                <a:ea typeface="FreeMono" panose="020F0409020205020404" charset="0"/>
              </a:rPr>
              <a:t>Q1.Documentation</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1. Go’s documentation can be read with the godoc program, which is included the</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Go distribution.</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godoc hash gives information about the hash package:</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 godoc hash</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PACKAGE</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package hash</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SUBDIRECTORIES</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adler32</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crc32</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crc64</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fnv</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With which godoc command can you read the documentation of fnv contained in</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hash?</a:t>
            </a:r>
            <a:endParaRPr lang="en-US" altLang="en-US" sz="1200" b="0" strike="noStrike" spc="-1">
              <a:solidFill>
                <a:schemeClr val="bg1"/>
              </a:solidFill>
              <a:latin typeface="FreeMono" panose="020F0409020205020404" charset="0"/>
              <a:ea typeface="FreeMono" panose="020F0409020205020404" charset="0"/>
            </a:endParaRPr>
          </a:p>
        </p:txBody>
      </p:sp>
      <p:sp>
        <p:nvSpPr>
          <p:cNvPr id="37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7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2800" b="1" strike="noStrike" spc="185">
                <a:solidFill>
                  <a:srgbClr val="FFFFFF"/>
                </a:solidFill>
                <a:latin typeface="FreeMono" panose="020F0409020205020404"/>
                <a:ea typeface="FreeMono" panose="020F0409020205020404"/>
              </a:rPr>
              <a:t>one to one meeting</a:t>
            </a:r>
            <a:r>
              <a:rPr lang="en-US" sz="2800" b="1" strike="noStrike" spc="185">
                <a:solidFill>
                  <a:srgbClr val="FFFFFF"/>
                </a:solidFill>
                <a:latin typeface="FreeMono" panose="020F0409020205020404"/>
                <a:ea typeface="FreeMono" panose="020F0409020205020404"/>
              </a:rPr>
              <a:t>:</a:t>
            </a:r>
            <a:endParaRPr lang="en-US" sz="2800" b="0" strike="noStrike" spc="-1">
              <a:latin typeface="Arial"/>
            </a:endParaRPr>
          </a:p>
        </p:txBody>
      </p:sp>
      <p:sp>
        <p:nvSpPr>
          <p:cNvPr id="373"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100000"/>
              </a:lnSpc>
              <a:buClr>
                <a:srgbClr val="FFFFFF"/>
              </a:buClr>
              <a:buFont typeface="Arial"/>
              <a:buNone/>
            </a:pPr>
            <a:r>
              <a:rPr lang="en-US" altLang="en-US" sz="1200" b="1" strike="noStrike" spc="-1">
                <a:solidFill>
                  <a:schemeClr val="bg1"/>
                </a:solidFill>
                <a:latin typeface="FreeMono" panose="020F0409020205020404" charset="0"/>
                <a:ea typeface="FreeMono" panose="020F0409020205020404" charset="0"/>
              </a:rPr>
              <a:t>Q1.String</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1. Create a Go program that prints the following (up to 100 characters):</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AA</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AAA</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AAAA</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AAAAA</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AAAAAA</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AAAAAAA</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2. Create a program that counts the number of characters in this string:</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asSASA ddd dsjkdsjs dk</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In addition, make it output the number of bytes in that string. Hint: Check out the</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utf8 package.</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3. Extend/change the program from the previous question to replace the three runes</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at position 4 with ’abc’.</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4. Write a Go program that reverses a string, so “foobar” is printed as “raboof”. Hint: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You will need to know about conversion; skip ahead to section “Conversions” on</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page 54.</a:t>
            </a:r>
            <a:endParaRPr lang="en-US" altLang="en-US" sz="1200" b="0" strike="noStrike" spc="-1">
              <a:solidFill>
                <a:schemeClr val="bg1"/>
              </a:solidFill>
              <a:latin typeface="FreeMono" panose="020F0409020205020404" charset="0"/>
              <a:ea typeface="FreeMono" panose="020F0409020205020404" charset="0"/>
            </a:endParaRPr>
          </a:p>
        </p:txBody>
      </p:sp>
      <p:sp>
        <p:nvSpPr>
          <p:cNvPr id="37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7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2800" b="1" strike="noStrike" spc="185">
                <a:solidFill>
                  <a:srgbClr val="FFFFFF"/>
                </a:solidFill>
                <a:latin typeface="FreeMono" panose="020F0409020205020404"/>
                <a:ea typeface="FreeMono" panose="020F0409020205020404"/>
              </a:rPr>
              <a:t>one to one meeting</a:t>
            </a:r>
            <a:r>
              <a:rPr lang="en-US" sz="2800" b="1" strike="noStrike" spc="185">
                <a:solidFill>
                  <a:srgbClr val="FFFFFF"/>
                </a:solidFill>
                <a:latin typeface="FreeMono" panose="020F0409020205020404"/>
                <a:ea typeface="FreeMono" panose="020F0409020205020404"/>
              </a:rPr>
              <a:t>:</a:t>
            </a:r>
            <a:endParaRPr lang="en-US" sz="2800" b="0" strike="noStrike" spc="-1">
              <a:latin typeface="Arial"/>
            </a:endParaRPr>
          </a:p>
        </p:txBody>
      </p:sp>
      <p:sp>
        <p:nvSpPr>
          <p:cNvPr id="373"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100000"/>
              </a:lnSpc>
              <a:buClr>
                <a:srgbClr val="FFFFFF"/>
              </a:buClr>
              <a:buFont typeface="Arial"/>
              <a:buAutoNum type="arabicPeriod"/>
            </a:pPr>
            <a:r>
              <a:rPr lang="en-US" altLang="en-US" sz="1200" b="0" strike="noStrike" spc="-1">
                <a:solidFill>
                  <a:schemeClr val="bg1"/>
                </a:solidFill>
                <a:latin typeface="FreeMono" panose="020F0409020205020404" charset="0"/>
                <a:ea typeface="FreeMono" panose="020F0409020205020404" charset="0"/>
              </a:rPr>
              <a:t>Create at mins 10 questions/response about this chapter:</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1" strike="noStrike" spc="-1">
                <a:solidFill>
                  <a:schemeClr val="bg1"/>
                </a:solidFill>
                <a:latin typeface="FreeMono" panose="020F0409020205020404" charset="0"/>
                <a:ea typeface="FreeMono" panose="020F0409020205020404" charset="0"/>
              </a:rPr>
              <a:t>For...loop</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1. Create a simple loop with the for construct. Make it loop 10 times and print out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the loop counter with the fmt package.</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2. Rewrite the loop from 1. to use goto . The keyword for may not be used.</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3. Rewrite the loop again so that it fills an array and then prints that array to the</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screen.</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4.Write a program that prints the numbers from 1 to 100. But for multiples</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of three print “Fizz” instead of the number and for the multiples of five</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print “Buzz”. For numbers which are multiples of both three and five print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“FizzBuzz”.</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1" strike="noStrike" spc="-1">
                <a:solidFill>
                  <a:schemeClr val="bg1"/>
                </a:solidFill>
                <a:latin typeface="FreeMono" panose="020F0409020205020404" charset="0"/>
                <a:ea typeface="FreeMono" panose="020F0409020205020404" charset="0"/>
              </a:rPr>
              <a:t>Average</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1. Write code to calculate the average of a float64 slice. In a later exercise (Q6 you</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will make it into a function.</a:t>
            </a:r>
            <a:endParaRPr lang="en-US" altLang="en-US" sz="1200" b="0" strike="noStrike" spc="-1">
              <a:solidFill>
                <a:schemeClr val="bg1"/>
              </a:solidFill>
              <a:latin typeface="FreeMono" panose="020F0409020205020404" charset="0"/>
              <a:ea typeface="FreeMono" panose="020F0409020205020404" charset="0"/>
            </a:endParaRPr>
          </a:p>
        </p:txBody>
      </p:sp>
      <p:sp>
        <p:nvSpPr>
          <p:cNvPr id="37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1800720" y="866160"/>
            <a:ext cx="5688720" cy="926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6000" b="1" strike="noStrike" spc="469">
                <a:solidFill>
                  <a:srgbClr val="FFFFFF"/>
                </a:solidFill>
                <a:latin typeface="FreeMono" panose="020F0409020205020404"/>
                <a:ea typeface="FreeMono" panose="020F0409020205020404"/>
              </a:rPr>
              <a:t>Chapter 5</a:t>
            </a:r>
            <a:endParaRPr lang="en-US" sz="6000" b="0" strike="noStrike" spc="-1">
              <a:latin typeface="Arial"/>
            </a:endParaRPr>
          </a:p>
        </p:txBody>
      </p:sp>
      <p:sp>
        <p:nvSpPr>
          <p:cNvPr id="376" name="CustomShape 2"/>
          <p:cNvSpPr/>
          <p:nvPr/>
        </p:nvSpPr>
        <p:spPr>
          <a:xfrm>
            <a:off x="513720" y="2329200"/>
            <a:ext cx="7012080" cy="1917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00" b="1" strike="noStrike" spc="-1">
                <a:solidFill>
                  <a:srgbClr val="004820"/>
                </a:solidFill>
                <a:latin typeface="FreeMono" panose="020F0409020205020404"/>
                <a:ea typeface="FreeMono" panose="020F0409020205020404"/>
              </a:rPr>
              <a:t>GO-PROGRAMMING</a:t>
            </a:r>
            <a:endParaRPr lang="en-US" sz="4000" b="0" strike="noStrike" spc="-1">
              <a:latin typeface="Arial"/>
            </a:endParaRPr>
          </a:p>
          <a:p>
            <a:pPr algn="ctr">
              <a:lnSpc>
                <a:spcPct val="100000"/>
              </a:lnSpc>
            </a:pPr>
            <a:r>
              <a:rPr lang="en-US" sz="4000" b="1" strike="noStrike" spc="-1">
                <a:solidFill>
                  <a:srgbClr val="004820"/>
                </a:solidFill>
                <a:latin typeface="FreeMono" panose="020F0409020205020404"/>
                <a:ea typeface="FreeMono" panose="020F0409020205020404"/>
              </a:rPr>
              <a:t>Data Structures </a:t>
            </a:r>
            <a:endParaRPr lang="en-US" sz="4000" b="0" strike="noStrike" spc="-1">
              <a:latin typeface="Aria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384840" y="503640"/>
            <a:ext cx="283896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Plan</a:t>
            </a:r>
            <a:endParaRPr lang="en-US" sz="2800" b="0" strike="noStrike" spc="-1">
              <a:latin typeface="Arial"/>
            </a:endParaRPr>
          </a:p>
        </p:txBody>
      </p:sp>
      <p:sp>
        <p:nvSpPr>
          <p:cNvPr id="378" name="CustomShape 2"/>
          <p:cNvSpPr/>
          <p:nvPr/>
        </p:nvSpPr>
        <p:spPr>
          <a:xfrm>
            <a:off x="474840" y="1216800"/>
            <a:ext cx="7357320" cy="20934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Array</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Map</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Struct</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Interfaces</a:t>
            </a:r>
            <a:endParaRPr lang="en-US" sz="1800" b="0" strike="noStrike" spc="-1">
              <a:latin typeface="Arial"/>
            </a:endParaRPr>
          </a:p>
          <a:p>
            <a:pPr marL="379095" indent="-366395">
              <a:lnSpc>
                <a:spcPct val="100000"/>
              </a:lnSpc>
              <a:spcBef>
                <a:spcPts val="100"/>
              </a:spcBef>
              <a:buClr>
                <a:srgbClr val="FFFFFF"/>
              </a:buClr>
              <a:buFont typeface="Arial"/>
              <a:buChar char="●"/>
            </a:pPr>
            <a:r>
              <a:rPr lang="en-US" sz="1800" b="1" strike="noStrike" spc="-1">
                <a:solidFill>
                  <a:srgbClr val="FFFFFF"/>
                </a:solidFill>
                <a:latin typeface="FreeMono" panose="020F0409020205020404"/>
                <a:ea typeface="FreeMono" panose="020F0409020205020404"/>
              </a:rPr>
              <a:t>Collection functions </a:t>
            </a:r>
            <a:endParaRPr lang="en-US" sz="1800" b="0" strike="noStrike" spc="-1">
              <a:latin typeface="Arial"/>
            </a:endParaRPr>
          </a:p>
          <a:p>
            <a:pPr marL="12065">
              <a:lnSpc>
                <a:spcPct val="100000"/>
              </a:lnSpc>
              <a:spcBef>
                <a:spcPts val="100"/>
              </a:spcBef>
            </a:pPr>
            <a:endParaRPr lang="en-US" sz="1800" b="0" strike="noStrike" spc="-1">
              <a:latin typeface="Aria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79"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Array</a:t>
            </a:r>
            <a:endParaRPr lang="en-US" sz="2800" b="0" strike="noStrike" spc="-1">
              <a:latin typeface="Arial"/>
            </a:endParaRPr>
          </a:p>
        </p:txBody>
      </p:sp>
      <p:sp>
        <p:nvSpPr>
          <p:cNvPr id="380"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381"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programming language provides a data structure called the </a:t>
            </a:r>
            <a:r>
              <a:rPr lang="en-US" sz="1200" b="1" strike="noStrike" spc="-1">
                <a:solidFill>
                  <a:srgbClr val="FFFFFF"/>
                </a:solidFill>
                <a:latin typeface="FreeMono" panose="020F0409020205020404"/>
                <a:ea typeface="FreeMono" panose="020F0409020205020404"/>
              </a:rPr>
              <a:t>array</a:t>
            </a:r>
            <a:r>
              <a:rPr lang="en-US" sz="1200" b="0" strike="noStrike" spc="-1">
                <a:solidFill>
                  <a:srgbClr val="FFFFFF"/>
                </a:solidFill>
                <a:latin typeface="FreeMono" panose="020F0409020205020404"/>
                <a:ea typeface="FreeMono" panose="020F0409020205020404"/>
              </a:rPr>
              <a:t>, which can store a fixed-size sequential </a:t>
            </a:r>
            <a:r>
              <a:rPr lang="en-US" sz="1200" b="1" strike="noStrike" spc="-1">
                <a:solidFill>
                  <a:srgbClr val="FFFFFF"/>
                </a:solidFill>
                <a:latin typeface="FreeMono" panose="020F0409020205020404"/>
                <a:ea typeface="FreeMono" panose="020F0409020205020404"/>
              </a:rPr>
              <a:t>collection of elements of the same type</a:t>
            </a:r>
            <a:r>
              <a:rPr lang="en-US" sz="1200" b="0" strike="noStrike" spc="-1">
                <a:solidFill>
                  <a:srgbClr val="FFFFFF"/>
                </a:solidFill>
                <a:latin typeface="FreeMono" panose="020F0409020205020404"/>
                <a:ea typeface="FreeMono" panose="020F0409020205020404"/>
              </a:rPr>
              <a:t>. An array is used to store a collection of data, but it is often more useful to think of an array as a collection of variables of the same type.</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All arrays consist of </a:t>
            </a:r>
            <a:r>
              <a:rPr lang="en-US" sz="1200" b="1" strike="noStrike" spc="-1">
                <a:solidFill>
                  <a:srgbClr val="FFFFFF"/>
                </a:solidFill>
                <a:latin typeface="FreeMono" panose="020F0409020205020404"/>
                <a:ea typeface="FreeMono" panose="020F0409020205020404"/>
              </a:rPr>
              <a:t>contiguous memory locations</a:t>
            </a:r>
            <a:r>
              <a:rPr lang="en-US" sz="1200" b="0" strike="noStrike" spc="-1">
                <a:solidFill>
                  <a:srgbClr val="FFFFFF"/>
                </a:solidFill>
                <a:latin typeface="FreeMono" panose="020F0409020205020404"/>
                <a:ea typeface="FreeMono" panose="020F0409020205020404"/>
              </a:rPr>
              <a:t>. The lowest address corresponds to the first element and the highest address to the last element.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p:txBody>
      </p:sp>
      <p:graphicFrame>
        <p:nvGraphicFramePr>
          <p:cNvPr id="382" name="Table 4"/>
          <p:cNvGraphicFramePr/>
          <p:nvPr/>
        </p:nvGraphicFramePr>
        <p:xfrm>
          <a:off x="1139040" y="3217680"/>
          <a:ext cx="6400800" cy="518040"/>
        </p:xfrm>
        <a:graphic>
          <a:graphicData uri="http://schemas.openxmlformats.org/drawingml/2006/table">
            <a:tbl>
              <a:tblPr/>
              <a:tblGrid>
                <a:gridCol w="914400"/>
                <a:gridCol w="914400"/>
                <a:gridCol w="914400"/>
                <a:gridCol w="914400"/>
                <a:gridCol w="914400"/>
                <a:gridCol w="914400"/>
                <a:gridCol w="914400"/>
              </a:tblGrid>
              <a:tr h="518040">
                <a:tc>
                  <a:txBody>
                    <a:bodyPr/>
                    <a:p>
                      <a:pPr>
                        <a:lnSpc>
                          <a:spcPct val="100000"/>
                        </a:lnSpc>
                      </a:pPr>
                      <a:r>
                        <a:rPr lang="en-US" sz="1400" b="1" strike="noStrike" spc="-1">
                          <a:solidFill>
                            <a:srgbClr val="FFFFFF"/>
                          </a:solidFill>
                          <a:latin typeface="FreeMono" panose="020F0409020205020404"/>
                          <a:ea typeface="FreeMono" panose="020F0409020205020404"/>
                        </a:rPr>
                        <a:t>Tab[0]</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1400" b="1" strike="noStrike" spc="-1">
                          <a:solidFill>
                            <a:srgbClr val="FFFFFF"/>
                          </a:solidFill>
                          <a:latin typeface="FreeMono" panose="020F0409020205020404"/>
                          <a:ea typeface="FreeMono" panose="020F0409020205020404"/>
                        </a:rPr>
                        <a:t>Tab[1]</a:t>
                      </a:r>
                      <a:endParaRPr lang="en-US" sz="1400" b="0" strike="noStrike" spc="-1">
                        <a:latin typeface="Arial"/>
                      </a:endParaRPr>
                    </a:p>
                    <a:p>
                      <a:pPr>
                        <a:lnSpc>
                          <a:spcPct val="100000"/>
                        </a:lnSpc>
                      </a:pP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1400" b="1" strike="noStrike" spc="-1">
                          <a:solidFill>
                            <a:srgbClr val="FFFFFF"/>
                          </a:solidFill>
                          <a:latin typeface="FreeMono" panose="020F0409020205020404"/>
                          <a:ea typeface="FreeMono" panose="020F0409020205020404"/>
                        </a:rPr>
                        <a:t>Tab[2]</a:t>
                      </a:r>
                      <a:endParaRPr lang="en-US" sz="1400" b="0" strike="noStrike" spc="-1">
                        <a:latin typeface="Arial"/>
                      </a:endParaRPr>
                    </a:p>
                    <a:p>
                      <a:pPr>
                        <a:lnSpc>
                          <a:spcPct val="100000"/>
                        </a:lnSpc>
                      </a:pP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1400" b="1" strike="noStrike" spc="-1">
                          <a:solidFill>
                            <a:srgbClr val="FFFFFF"/>
                          </a:solidFill>
                          <a:latin typeface="FreeMono" panose="020F0409020205020404"/>
                          <a:ea typeface="FreeMono" panose="020F0409020205020404"/>
                        </a:rPr>
                        <a:t>Tab[3]</a:t>
                      </a:r>
                      <a:endParaRPr lang="en-US" sz="1400" b="0" strike="noStrike" spc="-1">
                        <a:latin typeface="Arial"/>
                      </a:endParaRPr>
                    </a:p>
                    <a:p>
                      <a:pPr>
                        <a:lnSpc>
                          <a:spcPct val="100000"/>
                        </a:lnSpc>
                      </a:pP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1400" b="1" strike="noStrike" spc="-1">
                          <a:solidFill>
                            <a:srgbClr val="FFFFFF"/>
                          </a:solidFill>
                          <a:latin typeface="FreeMono" panose="020F0409020205020404"/>
                          <a:ea typeface="FreeMono" panose="020F0409020205020404"/>
                        </a:rPr>
                        <a:t>Tab[4]</a:t>
                      </a:r>
                      <a:endParaRPr lang="en-US" sz="1400" b="0" strike="noStrike" spc="-1">
                        <a:latin typeface="Arial"/>
                      </a:endParaRPr>
                    </a:p>
                    <a:p>
                      <a:pPr>
                        <a:lnSpc>
                          <a:spcPct val="100000"/>
                        </a:lnSpc>
                      </a:pP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1400" b="1" strike="noStrike" spc="-1">
                          <a:solidFill>
                            <a:srgbClr val="FFFFFF"/>
                          </a:solidFill>
                          <a:latin typeface="FreeMono" panose="020F0409020205020404"/>
                          <a:ea typeface="FreeMono" panose="020F0409020205020404"/>
                        </a:rPr>
                        <a: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1400" b="1" strike="noStrike" spc="-1">
                          <a:solidFill>
                            <a:srgbClr val="FFFFFF"/>
                          </a:solidFill>
                          <a:latin typeface="FreeMono" panose="020F0409020205020404"/>
                          <a:ea typeface="FreeMono" panose="020F0409020205020404"/>
                        </a:rPr>
                        <a:t>Tab[n]</a:t>
                      </a:r>
                      <a:endParaRPr lang="en-US" sz="1400" b="0" strike="noStrike" spc="-1">
                        <a:latin typeface="Arial"/>
                      </a:endParaRPr>
                    </a:p>
                    <a:p>
                      <a:pPr>
                        <a:lnSpc>
                          <a:spcPct val="100000"/>
                        </a:lnSpc>
                      </a:pP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sp>
        <p:nvSpPr>
          <p:cNvPr id="383" name="CustomShape 5"/>
          <p:cNvSpPr/>
          <p:nvPr/>
        </p:nvSpPr>
        <p:spPr>
          <a:xfrm>
            <a:off x="1168560" y="2652480"/>
            <a:ext cx="1029600" cy="212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 b="1" strike="noStrike" spc="-1">
                <a:solidFill>
                  <a:srgbClr val="FFFFFF"/>
                </a:solidFill>
                <a:latin typeface="FreeMono" panose="020F0409020205020404"/>
                <a:ea typeface="FreeMono" panose="020F0409020205020404"/>
              </a:rPr>
              <a:t>First element</a:t>
            </a:r>
            <a:endParaRPr lang="en-US" sz="800" b="0" strike="noStrike" spc="-1">
              <a:latin typeface="Arial"/>
            </a:endParaRPr>
          </a:p>
        </p:txBody>
      </p:sp>
      <p:sp>
        <p:nvSpPr>
          <p:cNvPr id="384" name="CustomShape 6"/>
          <p:cNvSpPr/>
          <p:nvPr/>
        </p:nvSpPr>
        <p:spPr>
          <a:xfrm>
            <a:off x="6509880" y="2701800"/>
            <a:ext cx="1029600" cy="212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 b="1" strike="noStrike" spc="-1">
                <a:solidFill>
                  <a:srgbClr val="FFFFFF"/>
                </a:solidFill>
                <a:latin typeface="FreeMono" panose="020F0409020205020404"/>
                <a:ea typeface="FreeMono" panose="020F0409020205020404"/>
              </a:rPr>
              <a:t>Last element</a:t>
            </a:r>
            <a:endParaRPr lang="en-US" sz="800" b="0" strike="noStrike" spc="-1">
              <a:latin typeface="Arial"/>
            </a:endParaRPr>
          </a:p>
        </p:txBody>
      </p:sp>
      <p:sp>
        <p:nvSpPr>
          <p:cNvPr id="385" name="CustomShape 7"/>
          <p:cNvSpPr/>
          <p:nvPr/>
        </p:nvSpPr>
        <p:spPr>
          <a:xfrm>
            <a:off x="1571040" y="2916000"/>
            <a:ext cx="75240" cy="2880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86" name="CustomShape 8"/>
          <p:cNvSpPr/>
          <p:nvPr/>
        </p:nvSpPr>
        <p:spPr>
          <a:xfrm>
            <a:off x="6986880" y="2929320"/>
            <a:ext cx="75240" cy="2880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87"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Array</a:t>
            </a:r>
            <a:endParaRPr lang="en-US" sz="2800" b="0" strike="noStrike" spc="-1">
              <a:latin typeface="Arial"/>
            </a:endParaRPr>
          </a:p>
        </p:txBody>
      </p:sp>
      <p:sp>
        <p:nvSpPr>
          <p:cNvPr id="388"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285750" indent="-285750">
              <a:lnSpc>
                <a:spcPct val="100000"/>
              </a:lnSpc>
              <a:buClr>
                <a:srgbClr val="FFFFFF"/>
              </a:buClr>
              <a:buFont typeface="Arial"/>
              <a:buChar char="•"/>
            </a:pPr>
            <a:r>
              <a:rPr lang="en-US" sz="1200" b="1" strike="noStrike" spc="-1">
                <a:solidFill>
                  <a:srgbClr val="FFFFFF"/>
                </a:solidFill>
                <a:latin typeface="FreeMono" panose="020F0409020205020404"/>
                <a:ea typeface="FreeMono" panose="020F0409020205020404"/>
              </a:rPr>
              <a:t>Declaring Arrays: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The type [n]T is an array of </a:t>
            </a:r>
            <a:r>
              <a:rPr lang="en-US" sz="1200" b="1" strike="noStrike" spc="-1">
                <a:solidFill>
                  <a:srgbClr val="FFFFFF"/>
                </a:solidFill>
                <a:latin typeface="FreeMono" panose="020F0409020205020404"/>
                <a:ea typeface="FreeMono" panose="020F0409020205020404"/>
              </a:rPr>
              <a:t>n values </a:t>
            </a:r>
            <a:r>
              <a:rPr lang="en-US" sz="1200" b="0" strike="noStrike" spc="-1">
                <a:solidFill>
                  <a:srgbClr val="FFFFFF"/>
                </a:solidFill>
                <a:latin typeface="FreeMono" panose="020F0409020205020404"/>
                <a:ea typeface="FreeMono" panose="020F0409020205020404"/>
              </a:rPr>
              <a:t>of </a:t>
            </a:r>
            <a:r>
              <a:rPr lang="en-US" sz="1200" b="1" strike="noStrike" spc="-1">
                <a:solidFill>
                  <a:srgbClr val="FFFFFF"/>
                </a:solidFill>
                <a:latin typeface="FreeMono" panose="020F0409020205020404"/>
                <a:ea typeface="FreeMono" panose="020F0409020205020404"/>
              </a:rPr>
              <a:t>type T</a:t>
            </a:r>
            <a:r>
              <a:rPr lang="en-US" sz="1200" b="0" strike="noStrike" spc="-1">
                <a:solidFill>
                  <a:srgbClr val="FFFFFF"/>
                </a:solidFill>
                <a:latin typeface="FreeMono" panose="020F0409020205020404"/>
                <a:ea typeface="FreeMono" panose="020F0409020205020404"/>
              </a:rPr>
              <a:t>. (n is an integer greater than 0)</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Example : var tab[20] int ==&gt; we declared an array called tab with 20 items of integer.</a:t>
            </a:r>
            <a:endParaRPr lang="en-US" sz="1200" b="0" strike="noStrike" spc="-1">
              <a:latin typeface="Arial"/>
            </a:endParaRPr>
          </a:p>
          <a:p>
            <a:pPr>
              <a:lnSpc>
                <a:spcPct val="100000"/>
              </a:lnSpc>
            </a:pPr>
            <a:endParaRPr lang="en-US" sz="1200" b="0" strike="noStrike" spc="-1">
              <a:latin typeface="Arial"/>
            </a:endParaRPr>
          </a:p>
          <a:p>
            <a:pPr marL="171450" indent="-170815">
              <a:lnSpc>
                <a:spcPct val="100000"/>
              </a:lnSpc>
              <a:buClr>
                <a:srgbClr val="FFFFFF"/>
              </a:buClr>
              <a:buFont typeface="Arial"/>
              <a:buChar char="•"/>
            </a:pPr>
            <a:r>
              <a:rPr lang="en-US" sz="1200" b="1" strike="noStrike" spc="-1">
                <a:solidFill>
                  <a:srgbClr val="FFFFFF"/>
                </a:solidFill>
                <a:latin typeface="FreeMono" panose="020F0409020205020404"/>
                <a:ea typeface="FreeMono" panose="020F0409020205020404"/>
              </a:rPr>
              <a:t>Initializing Arrays: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var tab = [5] string { "Go" , "Course", "GoMyCode", "Labs" , "Session1"}</a:t>
            </a:r>
            <a:endParaRPr lang="en-US" sz="1200" b="0" strike="noStrike" spc="-1">
              <a:latin typeface="Arial"/>
            </a:endParaRPr>
          </a:p>
          <a:p>
            <a:pPr>
              <a:lnSpc>
                <a:spcPct val="100000"/>
              </a:lnSpc>
            </a:pPr>
            <a:endParaRPr lang="en-US" sz="1200" b="0" strike="noStrike" spc="-1">
              <a:latin typeface="Arial"/>
            </a:endParaRPr>
          </a:p>
          <a:p>
            <a:pPr marL="171450" indent="-170815">
              <a:lnSpc>
                <a:spcPct val="100000"/>
              </a:lnSpc>
              <a:buClr>
                <a:srgbClr val="FFFFFF"/>
              </a:buClr>
              <a:buFont typeface="Arial"/>
              <a:buChar char="•"/>
            </a:pPr>
            <a:r>
              <a:rPr lang="en-US" sz="1200" b="1" strike="noStrike" spc="-1">
                <a:solidFill>
                  <a:srgbClr val="FFFFFF"/>
                </a:solidFill>
                <a:latin typeface="FreeMono" panose="020F0409020205020404"/>
                <a:ea typeface="FreeMono" panose="020F0409020205020404"/>
              </a:rPr>
              <a:t>Accessing Array Elements: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fmt.Println("array =", tab[0]) // will display GO</a:t>
            </a:r>
            <a:endParaRPr lang="en-US" sz="1200" b="0" strike="noStrike" spc="-1">
              <a:latin typeface="Arial"/>
            </a:endParaRPr>
          </a:p>
          <a:p>
            <a:pPr>
              <a:lnSpc>
                <a:spcPct val="100000"/>
              </a:lnSpc>
            </a:pPr>
            <a:endParaRPr lang="en-US" sz="1200" b="0" strike="noStrike" spc="-1">
              <a:latin typeface="Arial"/>
            </a:endParaRPr>
          </a:p>
          <a:p>
            <a:pPr marL="171450" indent="-170815">
              <a:lnSpc>
                <a:spcPct val="100000"/>
              </a:lnSpc>
              <a:buClr>
                <a:srgbClr val="FFFFFF"/>
              </a:buClr>
              <a:buFont typeface="Arial"/>
              <a:buChar char="•"/>
            </a:pPr>
            <a:r>
              <a:rPr lang="en-US" sz="1200" b="1" strike="noStrike" spc="-1">
                <a:solidFill>
                  <a:srgbClr val="FFFFFF"/>
                </a:solidFill>
                <a:latin typeface="FreeMono" panose="020F0409020205020404"/>
                <a:ea typeface="FreeMono" panose="020F0409020205020404"/>
              </a:rPr>
              <a:t>Two-Dimensional Arrays: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var Mat [Size1][Size2] type </a:t>
            </a:r>
            <a:endParaRPr lang="en-US" sz="1200" b="0" strike="noStrike" spc="-1">
              <a:latin typeface="Arial"/>
            </a:endParaRPr>
          </a:p>
          <a:p>
            <a:pPr>
              <a:lnSpc>
                <a:spcPct val="100000"/>
              </a:lnSpc>
            </a:pPr>
            <a:r>
              <a:rPr lang="en-US" sz="1200" b="1" strike="noStrike" spc="-1">
                <a:solidFill>
                  <a:srgbClr val="FFFFFF"/>
                </a:solidFill>
                <a:latin typeface="FreeMono" panose="020F0409020205020404"/>
                <a:ea typeface="FreeMono" panose="020F0409020205020404"/>
              </a:rPr>
              <a:t>Example </a:t>
            </a:r>
            <a:r>
              <a:rPr lang="en-US" sz="1200" b="0" strike="noStrike" spc="-1">
                <a:solidFill>
                  <a:srgbClr val="FFFFFF"/>
                </a:solidFill>
                <a:latin typeface="FreeMono" panose="020F0409020205020404"/>
                <a:ea typeface="FreeMono" panose="020F0409020205020404"/>
              </a:rPr>
              <a:t>: var Mat[5][5] string // will define a Mat with 5 columns and 5 rows of string.</a:t>
            </a:r>
            <a:endParaRPr lang="en-US" sz="1200" b="0" strike="noStrike" spc="-1">
              <a:latin typeface="Arial"/>
            </a:endParaRPr>
          </a:p>
          <a:p>
            <a:pPr>
              <a:lnSpc>
                <a:spcPct val="100000"/>
              </a:lnSpc>
            </a:pPr>
            <a:endParaRPr lang="en-US" sz="1200" b="0" strike="noStrike" spc="-1">
              <a:latin typeface="Arial"/>
            </a:endParaRPr>
          </a:p>
          <a:p>
            <a:pPr marL="171450" indent="-170815">
              <a:lnSpc>
                <a:spcPct val="100000"/>
              </a:lnSpc>
              <a:buClr>
                <a:srgbClr val="FFFFFF"/>
              </a:buClr>
              <a:buFont typeface="Arial"/>
              <a:buChar char="•"/>
            </a:pPr>
            <a:r>
              <a:rPr lang="en-US" sz="1200" b="1" strike="noStrike" spc="-1">
                <a:solidFill>
                  <a:srgbClr val="FFFFFF"/>
                </a:solidFill>
                <a:latin typeface="FreeMono" panose="020F0409020205020404"/>
                <a:ea typeface="FreeMono" panose="020F0409020205020404"/>
              </a:rPr>
              <a:t>Initializing Two-Dimensional Arrays</a:t>
            </a: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var Mat = [2][4] string { {"Go" , "course", "GoMyCode", "Babs"},{"Go" , "course", "GoMyCode", "Babs"}}</a:t>
            </a: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a:lnSpc>
                <a:spcPct val="100000"/>
              </a:lnSpc>
            </a:pPr>
            <a:endParaRPr lang="en-US" sz="1200" b="0" strike="noStrike" spc="-1">
              <a:latin typeface="Arial"/>
            </a:endParaRPr>
          </a:p>
        </p:txBody>
      </p:sp>
      <p:sp>
        <p:nvSpPr>
          <p:cNvPr id="389"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90"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Exercice:</a:t>
            </a:r>
            <a:endParaRPr lang="en-US" sz="2800" b="0" strike="noStrike" spc="-1">
              <a:latin typeface="Arial"/>
            </a:endParaRPr>
          </a:p>
        </p:txBody>
      </p:sp>
      <p:sp>
        <p:nvSpPr>
          <p:cNvPr id="391"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100000"/>
              </a:lnSpc>
              <a:buClr>
                <a:srgbClr val="FFFFFF"/>
              </a:buClr>
              <a:buFont typeface="Arial"/>
              <a:buAutoNum type="arabicPeriod"/>
            </a:pPr>
            <a:r>
              <a:rPr lang="en-US" sz="1200" b="0" strike="noStrike" spc="-1">
                <a:solidFill>
                  <a:srgbClr val="FFFFFF"/>
                </a:solidFill>
                <a:latin typeface="FreeMono" panose="020F0409020205020404"/>
                <a:ea typeface="FreeMono" panose="020F0409020205020404"/>
              </a:rPr>
              <a:t>We Have an array of integer with a length N (N&gt;10) , write a go program that can calculate the some of the array fields, after write anothor function that return the average of this array using the function some .</a:t>
            </a:r>
            <a:endParaRPr lang="en-US" sz="1200" b="0" strike="noStrike" spc="-1">
              <a:latin typeface="Arial"/>
            </a:endParaRPr>
          </a:p>
          <a:p>
            <a:pPr marL="228600" indent="-227965">
              <a:lnSpc>
                <a:spcPct val="100000"/>
              </a:lnSpc>
              <a:buClr>
                <a:srgbClr val="FFFFFF"/>
              </a:buClr>
              <a:buFont typeface="Arial"/>
              <a:buAutoNum type="arabicPeriod"/>
            </a:pPr>
            <a:r>
              <a:rPr lang="en-US" sz="1200" b="0" strike="noStrike" spc="-1">
                <a:solidFill>
                  <a:srgbClr val="FFFFFF"/>
                </a:solidFill>
                <a:latin typeface="FreeMono" panose="020F0409020205020404"/>
                <a:ea typeface="FreeMono" panose="020F0409020205020404"/>
              </a:rPr>
              <a:t>We have 15 employers, we need to calculate the salary of our company per month and per year, also we have other benefits like 10d for lunch per day and we work 20 days per month, also the salary is net, to calculate the Brut salary we applied this equation </a:t>
            </a:r>
            <a:r>
              <a:rPr lang="en-US" sz="1200" b="1" strike="noStrike" spc="-1">
                <a:solidFill>
                  <a:srgbClr val="FFFFFF"/>
                </a:solidFill>
                <a:latin typeface="FreeMono" panose="020F0409020205020404"/>
                <a:ea typeface="FreeMono" panose="020F0409020205020404"/>
              </a:rPr>
              <a:t>(Brut = 1,3 * net)</a:t>
            </a:r>
            <a:r>
              <a:rPr lang="en-US" sz="1200" b="0" strike="noStrike" spc="-1">
                <a:solidFill>
                  <a:srgbClr val="FFFFFF"/>
                </a:solidFill>
                <a:latin typeface="FreeMono" panose="020F0409020205020404"/>
                <a:ea typeface="FreeMono" panose="020F0409020205020404"/>
              </a:rPr>
              <a:t>.</a:t>
            </a:r>
            <a:r>
              <a:rPr lang="en-US" sz="1200" b="1" strike="noStrike" spc="-1">
                <a:solidFill>
                  <a:srgbClr val="FFFFFF"/>
                </a:solidFill>
                <a:latin typeface="FreeMono" panose="020F0409020205020404"/>
                <a:ea typeface="FreeMono" panose="020F0409020205020404"/>
              </a:rPr>
              <a:t> </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p:txBody>
      </p:sp>
      <p:sp>
        <p:nvSpPr>
          <p:cNvPr id="392"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graphicFrame>
        <p:nvGraphicFramePr>
          <p:cNvPr id="393" name="Table 4"/>
          <p:cNvGraphicFramePr/>
          <p:nvPr/>
        </p:nvGraphicFramePr>
        <p:xfrm>
          <a:off x="554400" y="2766600"/>
          <a:ext cx="7438680" cy="317880"/>
        </p:xfrm>
        <a:graphic>
          <a:graphicData uri="http://schemas.openxmlformats.org/drawingml/2006/table">
            <a:tbl>
              <a:tblPr/>
              <a:tblGrid>
                <a:gridCol w="495720"/>
                <a:gridCol w="495720"/>
                <a:gridCol w="495720"/>
                <a:gridCol w="495720"/>
                <a:gridCol w="495720"/>
                <a:gridCol w="495720"/>
                <a:gridCol w="495720"/>
                <a:gridCol w="495720"/>
                <a:gridCol w="495720"/>
                <a:gridCol w="495720"/>
                <a:gridCol w="495720"/>
                <a:gridCol w="495720"/>
                <a:gridCol w="495720"/>
                <a:gridCol w="495720"/>
                <a:gridCol w="498600"/>
              </a:tblGrid>
              <a:tr h="317880">
                <a:tc>
                  <a:txBody>
                    <a:bodyPr/>
                    <a:p>
                      <a:pPr>
                        <a:lnSpc>
                          <a:spcPct val="100000"/>
                        </a:lnSpc>
                      </a:pPr>
                      <a:r>
                        <a:rPr lang="en-US" sz="800" b="1" strike="noStrike" spc="-1">
                          <a:solidFill>
                            <a:srgbClr val="FFFFFF"/>
                          </a:solidFill>
                          <a:latin typeface="FreeMono" panose="020F0409020205020404"/>
                          <a:ea typeface="FreeMono" panose="020F0409020205020404"/>
                        </a:rPr>
                        <a:t>1500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1200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2000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1800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2630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1590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1600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1550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1850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1400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1350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1250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1250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2400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lang="en-US" sz="800" b="1" strike="noStrike" spc="-1">
                          <a:solidFill>
                            <a:srgbClr val="FFFFFF"/>
                          </a:solidFill>
                          <a:latin typeface="FreeMono" panose="020F0409020205020404"/>
                          <a:ea typeface="FreeMono" panose="020F0409020205020404"/>
                        </a:rPr>
                        <a:t>1900</a:t>
                      </a: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94"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Map</a:t>
            </a:r>
            <a:endParaRPr lang="en-US" sz="2800" b="0" strike="noStrike" spc="-1">
              <a:latin typeface="Arial"/>
            </a:endParaRPr>
          </a:p>
        </p:txBody>
      </p:sp>
      <p:sp>
        <p:nvSpPr>
          <p:cNvPr id="395"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396"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Maps are somewhat similar to what other languages call “dictionaries” or “hashes”.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 map maps keys to values. Here we are mapping string keys (actor names) to an integer value (age).</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 generic way to define a map is with:</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map[&lt;from type&gt;]&lt;to type&gt; </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Example: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monthdays := map[string]int{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"Jan": 31, "Feb": 28,"Mar":31,</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"Apr": 30, "May": 31,"Jun":30,</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"Jul": 31, "Aug": 31,"Sep":30,</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"Oct": 31, "Nov": 30,"Dec":31,</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384840" y="503640"/>
            <a:ext cx="283896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Go Team</a:t>
            </a:r>
            <a:endParaRPr lang="en-US" sz="2800" b="0" strike="noStrike" spc="-1">
              <a:latin typeface="Arial"/>
            </a:endParaRPr>
          </a:p>
        </p:txBody>
      </p:sp>
      <p:pic>
        <p:nvPicPr>
          <p:cNvPr id="182" name="Picture 3"/>
          <p:cNvPicPr/>
          <p:nvPr/>
        </p:nvPicPr>
        <p:blipFill>
          <a:blip r:embed="rId1"/>
          <a:stretch>
            <a:fillRect/>
          </a:stretch>
        </p:blipFill>
        <p:spPr>
          <a:xfrm>
            <a:off x="2380680" y="2090880"/>
            <a:ext cx="2113200" cy="1848960"/>
          </a:xfrm>
          <a:prstGeom prst="rect">
            <a:avLst/>
          </a:prstGeom>
          <a:ln>
            <a:noFill/>
          </a:ln>
        </p:spPr>
      </p:pic>
      <p:pic>
        <p:nvPicPr>
          <p:cNvPr id="183" name="Picture 4"/>
          <p:cNvPicPr/>
          <p:nvPr/>
        </p:nvPicPr>
        <p:blipFill>
          <a:blip r:embed="rId2"/>
          <a:stretch>
            <a:fillRect/>
          </a:stretch>
        </p:blipFill>
        <p:spPr>
          <a:xfrm>
            <a:off x="4615200" y="2069640"/>
            <a:ext cx="2119320" cy="1849680"/>
          </a:xfrm>
          <a:prstGeom prst="rect">
            <a:avLst/>
          </a:prstGeom>
          <a:ln>
            <a:noFill/>
          </a:ln>
        </p:spPr>
      </p:pic>
      <p:pic>
        <p:nvPicPr>
          <p:cNvPr id="184" name="Picture 5"/>
          <p:cNvPicPr/>
          <p:nvPr/>
        </p:nvPicPr>
        <p:blipFill>
          <a:blip r:embed="rId3"/>
          <a:stretch>
            <a:fillRect/>
          </a:stretch>
        </p:blipFill>
        <p:spPr>
          <a:xfrm>
            <a:off x="6856200" y="2069640"/>
            <a:ext cx="2154240" cy="1870560"/>
          </a:xfrm>
          <a:prstGeom prst="rect">
            <a:avLst/>
          </a:prstGeom>
          <a:ln>
            <a:noFill/>
          </a:ln>
        </p:spPr>
      </p:pic>
      <p:pic>
        <p:nvPicPr>
          <p:cNvPr id="185" name="Picture 6"/>
          <p:cNvPicPr/>
          <p:nvPr/>
        </p:nvPicPr>
        <p:blipFill>
          <a:blip r:embed="rId4"/>
          <a:stretch>
            <a:fillRect/>
          </a:stretch>
        </p:blipFill>
        <p:spPr>
          <a:xfrm>
            <a:off x="181440" y="2068920"/>
            <a:ext cx="1990080" cy="1871280"/>
          </a:xfrm>
          <a:prstGeom prst="rect">
            <a:avLst/>
          </a:prstGeom>
          <a:ln>
            <a:noFill/>
          </a:ln>
        </p:spPr>
      </p:pic>
      <p:sp>
        <p:nvSpPr>
          <p:cNvPr id="186" name="CustomShape 2"/>
          <p:cNvSpPr/>
          <p:nvPr/>
        </p:nvSpPr>
        <p:spPr>
          <a:xfrm>
            <a:off x="109080" y="4129920"/>
            <a:ext cx="2061720" cy="1944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trike="noStrike" spc="361">
                <a:solidFill>
                  <a:srgbClr val="FFFFFF"/>
                </a:solidFill>
                <a:latin typeface="FreeMono" panose="020F0409020205020404"/>
                <a:ea typeface="FreeMono" panose="020F0409020205020404"/>
              </a:rPr>
              <a:t>Ken Thompson</a:t>
            </a:r>
            <a:endParaRPr lang="en-US" sz="1200" b="0" strike="noStrike" spc="-1">
              <a:latin typeface="Arial"/>
            </a:endParaRPr>
          </a:p>
        </p:txBody>
      </p:sp>
      <p:sp>
        <p:nvSpPr>
          <p:cNvPr id="187" name="CustomShape 3"/>
          <p:cNvSpPr/>
          <p:nvPr/>
        </p:nvSpPr>
        <p:spPr>
          <a:xfrm>
            <a:off x="2405880" y="4129920"/>
            <a:ext cx="2061720" cy="1944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gn="ctr">
              <a:lnSpc>
                <a:spcPct val="100000"/>
              </a:lnSpc>
              <a:spcBef>
                <a:spcPts val="100"/>
              </a:spcBef>
            </a:pPr>
            <a:r>
              <a:rPr lang="en-US" sz="1200" b="1" strike="noStrike" spc="361">
                <a:solidFill>
                  <a:srgbClr val="FFFFFF"/>
                </a:solidFill>
                <a:latin typeface="FreeMono" panose="020F0409020205020404"/>
                <a:ea typeface="FreeMono" panose="020F0409020205020404"/>
              </a:rPr>
              <a:t>David Symonds</a:t>
            </a:r>
            <a:endParaRPr lang="en-US" sz="1200" b="0" strike="noStrike" spc="-1">
              <a:latin typeface="Arial"/>
            </a:endParaRPr>
          </a:p>
        </p:txBody>
      </p:sp>
      <p:sp>
        <p:nvSpPr>
          <p:cNvPr id="188" name="CustomShape 4"/>
          <p:cNvSpPr/>
          <p:nvPr/>
        </p:nvSpPr>
        <p:spPr>
          <a:xfrm>
            <a:off x="4644360" y="4129920"/>
            <a:ext cx="2061720" cy="3769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gn="ctr">
              <a:lnSpc>
                <a:spcPct val="100000"/>
              </a:lnSpc>
              <a:spcBef>
                <a:spcPts val="100"/>
              </a:spcBef>
            </a:pPr>
            <a:r>
              <a:rPr lang="en-US" sz="1200" b="1" strike="noStrike" spc="361">
                <a:solidFill>
                  <a:srgbClr val="FFFFFF"/>
                </a:solidFill>
                <a:latin typeface="FreeMono" panose="020F0409020205020404"/>
                <a:ea typeface="FreeMono" panose="020F0409020205020404"/>
              </a:rPr>
              <a:t>Robert Griesemer</a:t>
            </a:r>
            <a:endParaRPr lang="en-US" sz="1200" b="0" strike="noStrike" spc="-1">
              <a:latin typeface="Arial"/>
            </a:endParaRPr>
          </a:p>
        </p:txBody>
      </p:sp>
      <p:sp>
        <p:nvSpPr>
          <p:cNvPr id="189" name="CustomShape 5"/>
          <p:cNvSpPr/>
          <p:nvPr/>
        </p:nvSpPr>
        <p:spPr>
          <a:xfrm>
            <a:off x="6948720" y="4129920"/>
            <a:ext cx="2061720" cy="1944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gn="ctr">
              <a:lnSpc>
                <a:spcPct val="100000"/>
              </a:lnSpc>
              <a:spcBef>
                <a:spcPts val="100"/>
              </a:spcBef>
            </a:pPr>
            <a:r>
              <a:rPr lang="en-US" sz="1200" b="1" strike="noStrike" spc="361">
                <a:solidFill>
                  <a:srgbClr val="FFFFFF"/>
                </a:solidFill>
                <a:latin typeface="FreeMono" panose="020F0409020205020404"/>
                <a:ea typeface="FreeMono" panose="020F0409020205020404"/>
              </a:rPr>
              <a:t>Rob Pike</a:t>
            </a:r>
            <a:endParaRPr lang="en-US" sz="1200" b="0" strike="noStrike" spc="-1">
              <a:latin typeface="Arial"/>
            </a:endParaRPr>
          </a:p>
        </p:txBody>
      </p:sp>
    </p:spTree>
  </p:cSld>
  <p:clrMapOvr>
    <a:masterClrMapping/>
  </p:clrMapOvr>
  <p:transition>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97"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Map</a:t>
            </a:r>
            <a:endParaRPr lang="en-US" sz="2800" b="0" strike="noStrike" spc="-1">
              <a:latin typeface="Arial"/>
            </a:endParaRPr>
          </a:p>
        </p:txBody>
      </p:sp>
      <p:sp>
        <p:nvSpPr>
          <p:cNvPr id="398"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399"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Note to use make when only declaring a map : monthdays := make(map[string]int)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For indexing (searching) in the map, we use square brackets. For example, suppose we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want to print the number of days in December: fmt.Printf("%d\n", monthdays["Dec</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If you are looping over an array, slice, string, or map a range clause will help you again,</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which returns the key and corresponding value with each invocation.</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year := 0</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for _, days := range monthdays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key unused, hence _, days</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year += days</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00"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Map: Example</a:t>
            </a:r>
            <a:endParaRPr lang="en-US" sz="2800" b="0" strike="noStrike" spc="-1">
              <a:latin typeface="Arial"/>
            </a:endParaRPr>
          </a:p>
        </p:txBody>
      </p:sp>
      <p:sp>
        <p:nvSpPr>
          <p:cNvPr id="401"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02"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package main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import "fmt"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func main()  {</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monthdays := map[string]int{</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"Jan": 31, "Feb": 28,"Mar":31,</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"Apr": 30, "May": 31,"Jun":30,</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"Jul": 31, "Aug": 31,"Sep":30,</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"Oct": 31, "Nov": 30,"Dec":31,</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fmt.Println(monthdays)</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fmt.Println("January", monthdays["Jan"])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year := 0</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for _, days := range monthdays {</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year += days</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fmt.Println("year days = ", year)</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03"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Slice</a:t>
            </a:r>
            <a:endParaRPr lang="en-US" sz="2800" b="0" strike="noStrike" spc="-1">
              <a:latin typeface="Arial"/>
            </a:endParaRPr>
          </a:p>
        </p:txBody>
      </p:sp>
      <p:sp>
        <p:nvSpPr>
          <p:cNvPr id="404"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05"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Declare a Slice:</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An array has a </a:t>
            </a:r>
            <a:r>
              <a:rPr lang="en-US" sz="1200" b="1" strike="noStrike" spc="-1">
                <a:solidFill>
                  <a:srgbClr val="FFFFFF"/>
                </a:solidFill>
                <a:latin typeface="FreeMono" panose="020F0409020205020404"/>
                <a:ea typeface="FreeMono" panose="020F0409020205020404"/>
              </a:rPr>
              <a:t>fixed size</a:t>
            </a:r>
            <a:r>
              <a:rPr lang="en-US" sz="1200" b="0" strike="noStrike" spc="-1">
                <a:solidFill>
                  <a:srgbClr val="FFFFFF"/>
                </a:solidFill>
                <a:latin typeface="FreeMono" panose="020F0409020205020404"/>
                <a:ea typeface="FreeMono" panose="020F0409020205020404"/>
              </a:rPr>
              <a:t>. A slice, on the other hand, is a </a:t>
            </a:r>
            <a:r>
              <a:rPr lang="en-US" sz="1200" b="1" strike="noStrike" spc="-1">
                <a:solidFill>
                  <a:srgbClr val="FFFFFF"/>
                </a:solidFill>
                <a:latin typeface="FreeMono" panose="020F0409020205020404"/>
                <a:ea typeface="FreeMono" panose="020F0409020205020404"/>
              </a:rPr>
              <a:t>dynamically-sized</a:t>
            </a: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flexible </a:t>
            </a:r>
            <a:r>
              <a:rPr lang="en-US" sz="1200" b="0" strike="noStrike" spc="-1">
                <a:solidFill>
                  <a:srgbClr val="FFFFFF"/>
                </a:solidFill>
                <a:latin typeface="FreeMono" panose="020F0409020205020404"/>
                <a:ea typeface="FreeMono" panose="020F0409020205020404"/>
              </a:rPr>
              <a:t>view into the elements of an array. In practice, slices are much more common than arrays.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The type []T is a slice with elements of type 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1" strike="noStrike" spc="-1">
                <a:solidFill>
                  <a:srgbClr val="FFFFFF"/>
                </a:solidFill>
                <a:latin typeface="FreeMono" panose="020F0409020205020404"/>
                <a:ea typeface="FreeMono" panose="020F0409020205020404"/>
              </a:rPr>
              <a:t>Subslicing</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 slice is formed by specifying two indices, a </a:t>
            </a:r>
            <a:r>
              <a:rPr lang="en-US" sz="1200" b="1" strike="noStrike" spc="-1">
                <a:solidFill>
                  <a:srgbClr val="FFFFFF"/>
                </a:solidFill>
                <a:latin typeface="FreeMono" panose="020F0409020205020404"/>
                <a:ea typeface="FreeMono" panose="020F0409020205020404"/>
              </a:rPr>
              <a:t>low </a:t>
            </a:r>
            <a:r>
              <a:rPr lang="en-US" sz="1200" b="0" strike="noStrike" spc="-1">
                <a:solidFill>
                  <a:srgbClr val="FFFFFF"/>
                </a:solidFill>
                <a:latin typeface="FreeMono" panose="020F0409020205020404"/>
                <a:ea typeface="FreeMono" panose="020F0409020205020404"/>
              </a:rPr>
              <a:t>and </a:t>
            </a:r>
            <a:r>
              <a:rPr lang="en-US" sz="1200" b="1" strike="noStrike" spc="-1">
                <a:solidFill>
                  <a:srgbClr val="FFFFFF"/>
                </a:solidFill>
                <a:latin typeface="FreeMono" panose="020F0409020205020404"/>
                <a:ea typeface="FreeMono" panose="020F0409020205020404"/>
              </a:rPr>
              <a:t>high </a:t>
            </a:r>
            <a:r>
              <a:rPr lang="en-US" sz="1200" b="0" strike="noStrike" spc="-1">
                <a:solidFill>
                  <a:srgbClr val="FFFFFF"/>
                </a:solidFill>
                <a:latin typeface="FreeMono" panose="020F0409020205020404"/>
                <a:ea typeface="FreeMono" panose="020F0409020205020404"/>
              </a:rPr>
              <a:t>bound, separated by a </a:t>
            </a:r>
            <a:r>
              <a:rPr lang="en-US" sz="1200" b="1" strike="noStrike" spc="-1">
                <a:solidFill>
                  <a:srgbClr val="FFFFFF"/>
                </a:solidFill>
                <a:latin typeface="FreeMono" panose="020F0409020205020404"/>
                <a:ea typeface="FreeMono" panose="020F0409020205020404"/>
              </a:rPr>
              <a:t>colon:</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a[low : high], </a:t>
            </a:r>
            <a:r>
              <a:rPr lang="en-US" sz="1200" b="0" strike="noStrike" spc="-1">
                <a:solidFill>
                  <a:srgbClr val="FFFFFF"/>
                </a:solidFill>
                <a:latin typeface="FreeMono" panose="020F0409020205020404"/>
                <a:ea typeface="FreeMono" panose="020F0409020205020404"/>
              </a:rPr>
              <a:t>This selects a half-open range which includes the first element, but excludes the last one.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 following expression creates a slice which includes elements 1 through 3 of a:</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a[1:4]</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0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Struct</a:t>
            </a:r>
            <a:endParaRPr lang="en-US" sz="2800" b="0" strike="noStrike" spc="-1">
              <a:latin typeface="Arial"/>
            </a:endParaRPr>
          </a:p>
        </p:txBody>
      </p:sp>
      <p:sp>
        <p:nvSpPr>
          <p:cNvPr id="407"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0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arrays allow you to define variables that can hold several data items of the same kind. Structure is another user-defined data type available in Go programming, which allows you to combine data items of different kinds.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 declaration starts with the keyword type, then a name for the new struct, and finally the keyword struct. Within the curly brackets, a series of data fields are specified with a name and a type.</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type </a:t>
            </a:r>
            <a:r>
              <a:rPr lang="en-US" sz="1200" b="0" strike="noStrike" spc="-1">
                <a:solidFill>
                  <a:srgbClr val="FFFFFF"/>
                </a:solidFill>
                <a:latin typeface="FreeMono" panose="020F0409020205020404"/>
                <a:ea typeface="FreeMono" panose="020F0409020205020404"/>
              </a:rPr>
              <a:t>identifier </a:t>
            </a:r>
            <a:r>
              <a:rPr lang="en-US" sz="1200" b="0" strike="noStrike" spc="-1">
                <a:solidFill>
                  <a:srgbClr val="0070C0"/>
                </a:solidFill>
                <a:latin typeface="FreeMono" panose="020F0409020205020404"/>
                <a:ea typeface="FreeMono" panose="020F0409020205020404"/>
              </a:rPr>
              <a:t>struct</a:t>
            </a: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field1 data_type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field2 data_type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field3 data_type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Example: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type Student struct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firstName string</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lastName string</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age int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09"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Struct</a:t>
            </a:r>
            <a:endParaRPr lang="en-US" sz="2800" b="0" strike="noStrike" spc="-1">
              <a:latin typeface="Arial"/>
            </a:endParaRPr>
          </a:p>
        </p:txBody>
      </p:sp>
      <p:sp>
        <p:nvSpPr>
          <p:cNvPr id="410"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11"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package main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import "fmt"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type Student struct { </a:t>
            </a:r>
            <a:r>
              <a:rPr lang="en-US" sz="1200" b="0" strike="noStrike" spc="-1">
                <a:solidFill>
                  <a:srgbClr val="A6A6A6"/>
                </a:solidFill>
                <a:latin typeface="FreeMono" panose="020F0409020205020404"/>
                <a:ea typeface="FreeMono" panose="020F0409020205020404"/>
              </a:rPr>
              <a:t>// create new student with three fields</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firstName string</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lastName string</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age int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func main()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var S1 Student</a:t>
            </a:r>
            <a:r>
              <a:rPr lang="en-US" sz="1200" b="0" strike="noStrike" spc="-1">
                <a:solidFill>
                  <a:srgbClr val="A6A6A6"/>
                </a:solidFill>
                <a:latin typeface="FreeMono" panose="020F0409020205020404"/>
                <a:ea typeface="FreeMono" panose="020F0409020205020404"/>
              </a:rPr>
              <a:t>// All the struct fields are initialized with their zero value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Initialize a struct by supplying the value of all the struct fields.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S1.firstName = "Radhouen"</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S1.lastName = "Assakra"</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S1.age = 27</a:t>
            </a:r>
            <a:endParaRPr lang="en-US" sz="1200" b="0" strike="noStrike" spc="-1">
              <a:latin typeface="Arial"/>
            </a:endParaRPr>
          </a:p>
          <a:p>
            <a:pPr marL="12700">
              <a:lnSpc>
                <a:spcPct val="100000"/>
              </a:lnSpc>
              <a:spcBef>
                <a:spcPts val="100"/>
              </a:spcBef>
            </a:pPr>
            <a:r>
              <a:rPr lang="en-US" sz="1200" b="0" strike="noStrike" spc="-1">
                <a:solidFill>
                  <a:srgbClr val="A6A6A6"/>
                </a:solidFill>
                <a:latin typeface="FreeMono" panose="020F0409020205020404"/>
                <a:ea typeface="FreeMono" panose="020F0409020205020404"/>
              </a:rPr>
              <a:t>// we can use this to init a struct</a:t>
            </a:r>
            <a:endParaRPr lang="en-US" sz="1200" b="0" strike="noStrike" spc="-1">
              <a:latin typeface="Arial"/>
            </a:endParaRPr>
          </a:p>
          <a:p>
            <a:pPr marL="12700">
              <a:lnSpc>
                <a:spcPct val="100000"/>
              </a:lnSpc>
              <a:spcBef>
                <a:spcPts val="100"/>
              </a:spcBef>
            </a:pPr>
            <a:r>
              <a:rPr lang="en-US" sz="1200" b="0" strike="noStrike" spc="-1">
                <a:solidFill>
                  <a:srgbClr val="A6A6A6"/>
                </a:solidFill>
                <a:latin typeface="FreeMono" panose="020F0409020205020404"/>
                <a:ea typeface="FreeMono" panose="020F0409020205020404"/>
              </a:rPr>
              <a:t>// var S1 = Student {"Radhouen","Assakra",27}</a:t>
            </a:r>
            <a:endParaRPr lang="en-US" sz="1200" b="0" strike="noStrike" spc="-1">
              <a:latin typeface="Arial"/>
            </a:endParaRPr>
          </a:p>
          <a:p>
            <a:pPr marL="12700">
              <a:lnSpc>
                <a:spcPct val="100000"/>
              </a:lnSpc>
              <a:spcBef>
                <a:spcPts val="100"/>
              </a:spcBef>
            </a:pPr>
            <a:r>
              <a:rPr lang="en-US" sz="1200" b="0" strike="noStrike" spc="-1">
                <a:solidFill>
                  <a:srgbClr val="A6A6A6"/>
                </a:solidFill>
                <a:latin typeface="FreeMono" panose="020F0409020205020404"/>
                <a:ea typeface="FreeMono" panose="020F0409020205020404"/>
              </a:rPr>
              <a:t>//pS1 := new(Student ) // pS1 is a pointer to an instance of Student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fmt.Println("Student Number 1=", S1)</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1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Struct: Pointer</a:t>
            </a:r>
            <a:endParaRPr lang="en-US" sz="2800" b="0" strike="noStrike" spc="-1">
              <a:latin typeface="Arial"/>
            </a:endParaRPr>
          </a:p>
        </p:txBody>
      </p:sp>
      <p:sp>
        <p:nvSpPr>
          <p:cNvPr id="413"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14" name="CustomShape 3"/>
          <p:cNvSpPr/>
          <p:nvPr/>
        </p:nvSpPr>
        <p:spPr>
          <a:xfrm>
            <a:off x="417960" y="912600"/>
            <a:ext cx="8307360" cy="4082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package main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import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"reflect"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type Student struct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firstName string</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lastName string</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age int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func main()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pStudent := new(Student)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pStudent.firstName = "Radhouen"</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pStudent.lastName = "Assakra"</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fmt.Println("pointer to student", pStudent)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anotherStudent := &amp;Student{"GoMyCode" , "Go course", 12}</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fmt.Println("another pointer", anotherStudent)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fmt.Println(reflect.TypeOf(anotherStudent))</a:t>
            </a:r>
            <a:r>
              <a:rPr lang="en-US" sz="1200" b="0" strike="noStrike" spc="-1">
                <a:solidFill>
                  <a:srgbClr val="A6A6A6"/>
                </a:solidFill>
                <a:latin typeface="FreeMono" panose="020F0409020205020404"/>
                <a:ea typeface="FreeMono" panose="020F0409020205020404"/>
              </a:rPr>
              <a:t>// check the underlying type of a struct.</a:t>
            </a:r>
            <a:endParaRPr lang="en-US" sz="1200" b="0" strike="noStrike" spc="-1">
              <a:latin typeface="Arial"/>
            </a:endParaRPr>
          </a:p>
          <a:p>
            <a:pPr marL="12700">
              <a:lnSpc>
                <a:spcPct val="100000"/>
              </a:lnSpc>
              <a:spcBef>
                <a:spcPts val="100"/>
              </a:spcBef>
            </a:pPr>
            <a:r>
              <a:rPr lang="en-US" sz="1200" b="0" strike="noStrike" spc="-1">
                <a:solidFill>
                  <a:srgbClr val="A6A6A6"/>
                </a:solidFill>
                <a:latin typeface="FreeMono" panose="020F0409020205020404"/>
                <a:ea typeface="FreeMono" panose="020F0409020205020404"/>
              </a:rPr>
              <a:t>}</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15"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Interfaces</a:t>
            </a:r>
            <a:endParaRPr lang="en-US" sz="2800" b="0" strike="noStrike" spc="-1">
              <a:latin typeface="Arial"/>
            </a:endParaRPr>
          </a:p>
        </p:txBody>
      </p:sp>
      <p:sp>
        <p:nvSpPr>
          <p:cNvPr id="416"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17"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Interfaces are types that define a contract but not an implementation.</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define an interface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type interface_name interface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1" strike="noStrike" spc="-1">
                <a:solidFill>
                  <a:srgbClr val="0070C0"/>
                </a:solidFill>
                <a:latin typeface="FreeMono" panose="020F0409020205020404"/>
                <a:ea typeface="FreeMono" panose="020F0409020205020404"/>
              </a:rPr>
              <a:t>method_name1 [return_type]</a:t>
            </a:r>
            <a:endParaRPr lang="en-US" sz="1200" b="0" strike="noStrike" spc="-1">
              <a:latin typeface="Arial"/>
            </a:endParaRPr>
          </a:p>
          <a:p>
            <a:pPr marL="12700">
              <a:lnSpc>
                <a:spcPct val="100000"/>
              </a:lnSpc>
              <a:spcBef>
                <a:spcPts val="100"/>
              </a:spcBef>
            </a:pPr>
            <a:r>
              <a:rPr lang="en-US" sz="1200" b="1" strike="noStrike" spc="-1">
                <a:solidFill>
                  <a:srgbClr val="0070C0"/>
                </a:solidFill>
                <a:latin typeface="FreeMono" panose="020F0409020205020404"/>
                <a:ea typeface="FreeMono" panose="020F0409020205020404"/>
              </a:rPr>
              <a:t>   ...</a:t>
            </a:r>
            <a:endParaRPr lang="en-US" sz="1200" b="0" strike="noStrike" spc="-1">
              <a:latin typeface="Arial"/>
            </a:endParaRPr>
          </a:p>
          <a:p>
            <a:pPr marL="12700">
              <a:lnSpc>
                <a:spcPct val="100000"/>
              </a:lnSpc>
              <a:spcBef>
                <a:spcPts val="100"/>
              </a:spcBef>
            </a:pPr>
            <a:r>
              <a:rPr lang="en-US" sz="1200" b="1" strike="noStrike" spc="-1">
                <a:solidFill>
                  <a:srgbClr val="0070C0"/>
                </a:solidFill>
                <a:latin typeface="FreeMono" panose="020F0409020205020404"/>
                <a:ea typeface="FreeMono" panose="020F0409020205020404"/>
              </a:rPr>
              <a:t>   method_namen [return_type]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define a struct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type struct_name struct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 variables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implement interface methods*/</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func (</a:t>
            </a:r>
            <a:r>
              <a:rPr lang="en-US" sz="1200" b="1" strike="noStrike" spc="-1">
                <a:solidFill>
                  <a:srgbClr val="0070C0"/>
                </a:solidFill>
                <a:latin typeface="FreeMono" panose="020F0409020205020404"/>
                <a:ea typeface="FreeMono" panose="020F0409020205020404"/>
              </a:rPr>
              <a:t>struct_name_variable struct_name</a:t>
            </a:r>
            <a:r>
              <a:rPr lang="en-US" sz="1200" b="0" strike="noStrike" spc="-1">
                <a:solidFill>
                  <a:srgbClr val="FFFFFF"/>
                </a:solidFill>
                <a:latin typeface="FreeMono" panose="020F0409020205020404"/>
                <a:ea typeface="FreeMono" panose="020F0409020205020404"/>
              </a:rPr>
              <a:t>) </a:t>
            </a:r>
            <a:r>
              <a:rPr lang="en-US" sz="1200" b="1" strike="noStrike" spc="-1">
                <a:solidFill>
                  <a:srgbClr val="0070C0"/>
                </a:solidFill>
                <a:latin typeface="FreeMono" panose="020F0409020205020404"/>
                <a:ea typeface="FreeMono" panose="020F0409020205020404"/>
              </a:rPr>
              <a:t>method_name1() [return_type]</a:t>
            </a: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1" strike="noStrike" spc="-1">
                <a:solidFill>
                  <a:srgbClr val="FFFFFF"/>
                </a:solidFill>
                <a:latin typeface="FreeMono" panose="020F0409020205020404"/>
                <a:ea typeface="FreeMono" panose="020F0409020205020404"/>
              </a:rPr>
              <a:t> /* method implementation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func (</a:t>
            </a:r>
            <a:r>
              <a:rPr lang="en-US" sz="1200" b="1" strike="noStrike" spc="-1">
                <a:solidFill>
                  <a:srgbClr val="0070C0"/>
                </a:solidFill>
                <a:latin typeface="FreeMono" panose="020F0409020205020404"/>
                <a:ea typeface="FreeMono" panose="020F0409020205020404"/>
              </a:rPr>
              <a:t>struct_name_variable struct_name</a:t>
            </a:r>
            <a:r>
              <a:rPr lang="en-US" sz="1200" b="0" strike="noStrike" spc="-1">
                <a:solidFill>
                  <a:srgbClr val="FFFFFF"/>
                </a:solidFill>
                <a:latin typeface="FreeMono" panose="020F0409020205020404"/>
                <a:ea typeface="FreeMono" panose="020F0409020205020404"/>
              </a:rPr>
              <a:t>) </a:t>
            </a:r>
            <a:r>
              <a:rPr lang="en-US" sz="1200" b="1" strike="noStrike" spc="-1">
                <a:solidFill>
                  <a:srgbClr val="0070C0"/>
                </a:solidFill>
                <a:latin typeface="FreeMono" panose="020F0409020205020404"/>
                <a:ea typeface="FreeMono" panose="020F0409020205020404"/>
              </a:rPr>
              <a:t>method_namen() [return_type]</a:t>
            </a: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 method implementation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18"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Interfaces: Example</a:t>
            </a:r>
            <a:endParaRPr lang="en-US" sz="2800" b="0" strike="noStrike" spc="-1">
              <a:latin typeface="Arial"/>
            </a:endParaRPr>
          </a:p>
        </p:txBody>
      </p:sp>
      <p:sp>
        <p:nvSpPr>
          <p:cNvPr id="419"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20"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package main</a:t>
            </a:r>
            <a:endParaRPr lang="en-US" sz="800" b="0" strike="noStrike" spc="-1">
              <a:latin typeface="Arial"/>
            </a:endParaRPr>
          </a:p>
          <a:p>
            <a:pPr marL="12700">
              <a:lnSpc>
                <a:spcPct val="100000"/>
              </a:lnSpc>
              <a:spcBef>
                <a:spcPts val="100"/>
              </a:spcBef>
            </a:pP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import "fmt"</a:t>
            </a:r>
            <a:endParaRPr lang="en-US" sz="800" b="0" strike="noStrike" spc="-1">
              <a:latin typeface="Arial"/>
            </a:endParaRPr>
          </a:p>
          <a:p>
            <a:pPr marL="12700">
              <a:lnSpc>
                <a:spcPct val="100000"/>
              </a:lnSpc>
              <a:spcBef>
                <a:spcPts val="100"/>
              </a:spcBef>
            </a:pPr>
            <a:endParaRPr lang="en-US" sz="800" b="0" strike="noStrike" spc="-1">
              <a:latin typeface="Arial"/>
            </a:endParaRPr>
          </a:p>
          <a:p>
            <a:pPr marL="12700">
              <a:lnSpc>
                <a:spcPct val="100000"/>
              </a:lnSpc>
              <a:spcBef>
                <a:spcPts val="100"/>
              </a:spcBef>
            </a:pPr>
            <a:r>
              <a:rPr lang="en-US" sz="800" b="1" strike="noStrike" spc="-1">
                <a:solidFill>
                  <a:srgbClr val="0070C0"/>
                </a:solidFill>
                <a:latin typeface="FreeMono" panose="020F0409020205020404"/>
                <a:ea typeface="FreeMono" panose="020F0409020205020404"/>
              </a:rPr>
              <a:t>//define the interface</a:t>
            </a:r>
            <a:endParaRPr lang="en-US" sz="800" b="0" strike="noStrike" spc="-1">
              <a:latin typeface="Arial"/>
            </a:endParaRPr>
          </a:p>
          <a:p>
            <a:pPr marL="12700">
              <a:lnSpc>
                <a:spcPct val="100000"/>
              </a:lnSpc>
              <a:spcBef>
                <a:spcPts val="100"/>
              </a:spcBef>
            </a:pP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type Logger interface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Log() string</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a:t>
            </a:r>
            <a:endParaRPr lang="en-US" sz="800" b="0" strike="noStrike" spc="-1">
              <a:latin typeface="Arial"/>
            </a:endParaRPr>
          </a:p>
          <a:p>
            <a:pPr marL="12700">
              <a:lnSpc>
                <a:spcPct val="100000"/>
              </a:lnSpc>
              <a:spcBef>
                <a:spcPts val="100"/>
              </a:spcBef>
            </a:pPr>
            <a:endParaRPr lang="en-US" sz="800" b="0" strike="noStrike" spc="-1">
              <a:latin typeface="Arial"/>
            </a:endParaRPr>
          </a:p>
          <a:p>
            <a:pPr marL="12700">
              <a:lnSpc>
                <a:spcPct val="100000"/>
              </a:lnSpc>
              <a:spcBef>
                <a:spcPts val="100"/>
              </a:spcBef>
            </a:pPr>
            <a:r>
              <a:rPr lang="en-US" sz="800" b="1" strike="noStrike" spc="-1">
                <a:solidFill>
                  <a:srgbClr val="0070C0"/>
                </a:solidFill>
                <a:latin typeface="FreeMono" panose="020F0409020205020404"/>
                <a:ea typeface="FreeMono" panose="020F0409020205020404"/>
              </a:rPr>
              <a:t>//define two struct </a:t>
            </a:r>
            <a:endParaRPr lang="en-US" sz="800" b="0" strike="noStrike" spc="-1">
              <a:latin typeface="Arial"/>
            </a:endParaRPr>
          </a:p>
          <a:p>
            <a:pPr marL="12700">
              <a:lnSpc>
                <a:spcPct val="100000"/>
              </a:lnSpc>
              <a:spcBef>
                <a:spcPts val="100"/>
              </a:spcBef>
            </a:pP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type MySqlConnection struct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dataBaseName string</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dataBaseUrl string</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dataBaseUserName string</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dataBasePassword string</a:t>
            </a:r>
            <a:endParaRPr lang="en-US" sz="800" b="0" strike="noStrike" spc="-1">
              <a:latin typeface="Arial"/>
            </a:endParaRPr>
          </a:p>
          <a:p>
            <a:pPr marL="12700">
              <a:lnSpc>
                <a:spcPct val="100000"/>
              </a:lnSpc>
              <a:spcBef>
                <a:spcPts val="100"/>
              </a:spcBef>
            </a:pP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type SShConnection struct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userName string</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url string</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password string</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a:t>
            </a:r>
            <a:endParaRPr lang="en-US" sz="800" b="0" strike="noStrike" spc="-1">
              <a:latin typeface="Aria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21"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Interfaces: Example</a:t>
            </a:r>
            <a:endParaRPr lang="en-US" sz="2800" b="0" strike="noStrike" spc="-1">
              <a:latin typeface="Arial"/>
            </a:endParaRPr>
          </a:p>
        </p:txBody>
      </p:sp>
      <p:sp>
        <p:nvSpPr>
          <p:cNvPr id="422"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23"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800" b="1" strike="noStrike" spc="-1">
                <a:solidFill>
                  <a:srgbClr val="0070C0"/>
                </a:solidFill>
                <a:latin typeface="FreeMono" panose="020F0409020205020404"/>
                <a:ea typeface="FreeMono" panose="020F0409020205020404"/>
              </a:rPr>
              <a:t>// Impliment the interface log() functionfor MySqlConnection</a:t>
            </a:r>
            <a:endParaRPr lang="en-US" sz="800" b="0" strike="noStrike" spc="-1">
              <a:latin typeface="Arial"/>
            </a:endParaRPr>
          </a:p>
          <a:p>
            <a:pPr marL="12700">
              <a:lnSpc>
                <a:spcPct val="100000"/>
              </a:lnSpc>
              <a:spcBef>
                <a:spcPts val="100"/>
              </a:spcBef>
            </a:pP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func (</a:t>
            </a:r>
            <a:r>
              <a:rPr lang="en-US" sz="800" b="1" strike="noStrike" spc="-1">
                <a:solidFill>
                  <a:srgbClr val="0070C0"/>
                </a:solidFill>
                <a:latin typeface="FreeMono" panose="020F0409020205020404"/>
                <a:ea typeface="FreeMono" panose="020F0409020205020404"/>
              </a:rPr>
              <a:t>Connection MySqlConnection</a:t>
            </a:r>
            <a:r>
              <a:rPr lang="en-US" sz="800" b="1" strike="noStrike" spc="-1">
                <a:solidFill>
                  <a:srgbClr val="FFFFFF"/>
                </a:solidFill>
                <a:latin typeface="FreeMono" panose="020F0409020205020404"/>
                <a:ea typeface="FreeMono" panose="020F0409020205020404"/>
              </a:rPr>
              <a:t>) </a:t>
            </a:r>
            <a:r>
              <a:rPr lang="en-US" sz="800" b="1" strike="noStrike" spc="-1">
                <a:solidFill>
                  <a:srgbClr val="0070C0"/>
                </a:solidFill>
                <a:latin typeface="FreeMono" panose="020F0409020205020404"/>
                <a:ea typeface="FreeMono" panose="020F0409020205020404"/>
              </a:rPr>
              <a:t>Log() string</a:t>
            </a:r>
            <a:r>
              <a:rPr lang="en-US" sz="800" b="1" strike="noStrike" spc="-1">
                <a:solidFill>
                  <a:srgbClr val="FFFFFF"/>
                </a:solidFill>
                <a:latin typeface="FreeMono" panose="020F0409020205020404"/>
                <a:ea typeface="FreeMono" panose="020F0409020205020404"/>
              </a:rPr>
              <a:t>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if Connection.dataBaseName == "" || Connection.dataBaseUrl=="" || Connection.dataBaseUserName=="" || Connection.dataBasePassword==""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return fmt.Sprintln("Please to create a secure connection , verify that the MySqlConnection data is not empty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else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return fmt.Sprintln("we can launch a secure connection, congratulation", Connection)</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a:t>
            </a:r>
            <a:endParaRPr lang="en-US" sz="800" b="0" strike="noStrike" spc="-1">
              <a:latin typeface="Arial"/>
            </a:endParaRPr>
          </a:p>
          <a:p>
            <a:pPr marL="12700">
              <a:lnSpc>
                <a:spcPct val="100000"/>
              </a:lnSpc>
              <a:spcBef>
                <a:spcPts val="100"/>
              </a:spcBef>
            </a:pP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a:t>
            </a:r>
            <a:endParaRPr lang="en-US" sz="800" b="0" strike="noStrike" spc="-1">
              <a:latin typeface="Arial"/>
            </a:endParaRPr>
          </a:p>
          <a:p>
            <a:pPr marL="12700">
              <a:lnSpc>
                <a:spcPct val="100000"/>
              </a:lnSpc>
              <a:spcBef>
                <a:spcPts val="100"/>
              </a:spcBef>
            </a:pPr>
            <a:endParaRPr lang="en-US" sz="800" b="0" strike="noStrike" spc="-1">
              <a:latin typeface="Arial"/>
            </a:endParaRPr>
          </a:p>
          <a:p>
            <a:pPr marL="12700">
              <a:lnSpc>
                <a:spcPct val="100000"/>
              </a:lnSpc>
              <a:spcBef>
                <a:spcPts val="100"/>
              </a:spcBef>
            </a:pPr>
            <a:r>
              <a:rPr lang="en-US" sz="800" b="1" strike="noStrike" spc="-1">
                <a:solidFill>
                  <a:srgbClr val="0070C0"/>
                </a:solidFill>
                <a:latin typeface="FreeMono" panose="020F0409020205020404"/>
                <a:ea typeface="FreeMono" panose="020F0409020205020404"/>
              </a:rPr>
              <a:t>// Impliment the interface log() function  for SShConnection</a:t>
            </a:r>
            <a:endParaRPr lang="en-US" sz="800" b="0" strike="noStrike" spc="-1">
              <a:latin typeface="Arial"/>
            </a:endParaRPr>
          </a:p>
          <a:p>
            <a:pPr marL="12700">
              <a:lnSpc>
                <a:spcPct val="100000"/>
              </a:lnSpc>
              <a:spcBef>
                <a:spcPts val="100"/>
              </a:spcBef>
            </a:pP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func (</a:t>
            </a:r>
            <a:r>
              <a:rPr lang="en-US" sz="800" b="1" strike="noStrike" spc="-1">
                <a:solidFill>
                  <a:srgbClr val="0070C0"/>
                </a:solidFill>
                <a:latin typeface="FreeMono" panose="020F0409020205020404"/>
                <a:ea typeface="FreeMono" panose="020F0409020205020404"/>
              </a:rPr>
              <a:t>Connection SShConnection</a:t>
            </a:r>
            <a:r>
              <a:rPr lang="en-US" sz="800" b="1" strike="noStrike" spc="-1">
                <a:solidFill>
                  <a:srgbClr val="FFFFFF"/>
                </a:solidFill>
                <a:latin typeface="FreeMono" panose="020F0409020205020404"/>
                <a:ea typeface="FreeMono" panose="020F0409020205020404"/>
              </a:rPr>
              <a:t>) </a:t>
            </a:r>
            <a:r>
              <a:rPr lang="en-US" sz="800" b="1" strike="noStrike" spc="-1">
                <a:solidFill>
                  <a:srgbClr val="0070C0"/>
                </a:solidFill>
                <a:latin typeface="FreeMono" panose="020F0409020205020404"/>
                <a:ea typeface="FreeMono" panose="020F0409020205020404"/>
              </a:rPr>
              <a:t>Log() string</a:t>
            </a:r>
            <a:r>
              <a:rPr lang="en-US" sz="800" b="1" strike="noStrike" spc="-1">
                <a:solidFill>
                  <a:srgbClr val="FFFFFF"/>
                </a:solidFill>
                <a:latin typeface="FreeMono" panose="020F0409020205020404"/>
                <a:ea typeface="FreeMono" panose="020F0409020205020404"/>
              </a:rPr>
              <a:t>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if Connection.userName == "" || Connection.url=="" || Connection.password==""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return fmt.Sprintln("Please to create a secure connection , verify that the SShConnection data is not empty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 else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return fmt.Sprintln("we can launch a secure connection, congratulation", Connection)</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a:t>
            </a:r>
            <a:endParaRPr lang="en-US" sz="800" b="0" strike="noStrike" spc="-1">
              <a:latin typeface="Aria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24"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Interfaces: Example</a:t>
            </a:r>
            <a:endParaRPr lang="en-US" sz="2800" b="0" strike="noStrike" spc="-1">
              <a:latin typeface="Arial"/>
            </a:endParaRPr>
          </a:p>
        </p:txBody>
      </p:sp>
      <p:sp>
        <p:nvSpPr>
          <p:cNvPr id="425"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26"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func main()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Connection := MySqlConnection{</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"gomycode",</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"https://www.127.168.10.10",</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"gomycode",</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"123654789/*-+",</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sshConn := SShConnection{</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userName: "Radhouen",</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url:      "192.168.10.126",</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password: "gomycode123654/*-+",</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fmt.Println(Connection.Log())</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	fmt.Println(sshConn.Log())</a:t>
            </a:r>
            <a:endParaRPr lang="en-US" sz="800" b="0" strike="noStrike" spc="-1">
              <a:latin typeface="Arial"/>
            </a:endParaRPr>
          </a:p>
          <a:p>
            <a:pPr marL="12700">
              <a:lnSpc>
                <a:spcPct val="100000"/>
              </a:lnSpc>
              <a:spcBef>
                <a:spcPts val="100"/>
              </a:spcBef>
            </a:pPr>
            <a:r>
              <a:rPr lang="en-US" sz="800" b="1" strike="noStrike" spc="-1">
                <a:solidFill>
                  <a:srgbClr val="FFFFFF"/>
                </a:solidFill>
                <a:latin typeface="FreeMono" panose="020F0409020205020404"/>
                <a:ea typeface="FreeMono" panose="020F0409020205020404"/>
              </a:rPr>
              <a:t>}</a:t>
            </a:r>
            <a:endParaRPr lang="en-US" sz="800" b="0" strike="noStrike" spc="-1">
              <a:latin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84840" y="503640"/>
            <a:ext cx="407520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75">
                <a:solidFill>
                  <a:srgbClr val="FFFFFF"/>
                </a:solidFill>
                <a:latin typeface="FreeMono" panose="020F0409020205020404"/>
                <a:ea typeface="FreeMono" panose="020F0409020205020404"/>
              </a:rPr>
              <a:t>What </a:t>
            </a:r>
            <a:r>
              <a:rPr lang="en-US" sz="2800" b="1" strike="noStrike" spc="180">
                <a:solidFill>
                  <a:srgbClr val="FFFFFF"/>
                </a:solidFill>
                <a:latin typeface="FreeMono" panose="020F0409020205020404"/>
                <a:ea typeface="FreeMono" panose="020F0409020205020404"/>
              </a:rPr>
              <a:t>is</a:t>
            </a:r>
            <a:r>
              <a:rPr lang="en-US" sz="2800" b="1" strike="noStrike" spc="-253">
                <a:solidFill>
                  <a:srgbClr val="FFFFFF"/>
                </a:solidFill>
                <a:latin typeface="FreeMono" panose="020F0409020205020404"/>
                <a:ea typeface="FreeMono" panose="020F0409020205020404"/>
              </a:rPr>
              <a:t> </a:t>
            </a:r>
            <a:r>
              <a:rPr lang="en-US" sz="2800" b="1" strike="noStrike" spc="310">
                <a:solidFill>
                  <a:srgbClr val="FFAB40"/>
                </a:solidFill>
                <a:latin typeface="FreeMono" panose="020F0409020205020404"/>
                <a:ea typeface="FreeMono" panose="020F0409020205020404"/>
              </a:rPr>
              <a:t>Go</a:t>
            </a:r>
            <a:r>
              <a:rPr lang="en-US" sz="2800" b="1" strike="noStrike" spc="310">
                <a:solidFill>
                  <a:srgbClr val="FFFFFF"/>
                </a:solidFill>
                <a:latin typeface="FreeMono" panose="020F0409020205020404"/>
                <a:ea typeface="FreeMono" panose="020F0409020205020404"/>
              </a:rPr>
              <a:t>?</a:t>
            </a:r>
            <a:endParaRPr lang="en-US" sz="2800" b="0" strike="noStrike" spc="-1">
              <a:latin typeface="Arial"/>
            </a:endParaRPr>
          </a:p>
        </p:txBody>
      </p:sp>
      <p:sp>
        <p:nvSpPr>
          <p:cNvPr id="191" name="CustomShape 2"/>
          <p:cNvSpPr/>
          <p:nvPr/>
        </p:nvSpPr>
        <p:spPr>
          <a:xfrm>
            <a:off x="384840" y="1216800"/>
            <a:ext cx="8503920" cy="34344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0" strike="noStrike" spc="250">
                <a:solidFill>
                  <a:srgbClr val="EEEEEE"/>
                </a:solidFill>
                <a:latin typeface="FreeMono" panose="020F0409020205020404"/>
                <a:ea typeface="FreeMono" panose="020F0409020205020404"/>
              </a:rPr>
              <a:t>An</a:t>
            </a:r>
            <a:r>
              <a:rPr lang="en-US" sz="1800" b="0" strike="noStrike" spc="43">
                <a:solidFill>
                  <a:srgbClr val="EEEEEE"/>
                </a:solidFill>
                <a:latin typeface="FreeMono" panose="020F0409020205020404"/>
                <a:ea typeface="FreeMono" panose="020F0409020205020404"/>
              </a:rPr>
              <a:t> </a:t>
            </a:r>
            <a:r>
              <a:rPr lang="en-US" sz="1800" b="0" strike="noStrike" spc="214">
                <a:solidFill>
                  <a:srgbClr val="EEEEEE"/>
                </a:solidFill>
                <a:latin typeface="FreeMono" panose="020F0409020205020404"/>
                <a:ea typeface="FreeMono" panose="020F0409020205020404"/>
              </a:rPr>
              <a:t>open</a:t>
            </a:r>
            <a:r>
              <a:rPr lang="en-US" sz="1800" b="0" strike="noStrike" spc="49">
                <a:solidFill>
                  <a:srgbClr val="EEEEEE"/>
                </a:solidFill>
                <a:latin typeface="FreeMono" panose="020F0409020205020404"/>
                <a:ea typeface="FreeMono" panose="020F0409020205020404"/>
              </a:rPr>
              <a:t> </a:t>
            </a:r>
            <a:r>
              <a:rPr lang="en-US" sz="1800" b="0" strike="noStrike" spc="180">
                <a:solidFill>
                  <a:srgbClr val="EEEEEE"/>
                </a:solidFill>
                <a:latin typeface="FreeMono" panose="020F0409020205020404"/>
                <a:ea typeface="FreeMono" panose="020F0409020205020404"/>
              </a:rPr>
              <a:t>source</a:t>
            </a:r>
            <a:r>
              <a:rPr lang="en-US" sz="1800" b="0" strike="noStrike" spc="49">
                <a:solidFill>
                  <a:srgbClr val="EEEEEE"/>
                </a:solidFill>
                <a:latin typeface="FreeMono" panose="020F0409020205020404"/>
                <a:ea typeface="FreeMono" panose="020F0409020205020404"/>
              </a:rPr>
              <a:t> </a:t>
            </a:r>
            <a:r>
              <a:rPr lang="en-US" sz="1800" b="0" strike="noStrike" spc="259">
                <a:solidFill>
                  <a:srgbClr val="EEEEEE"/>
                </a:solidFill>
                <a:latin typeface="FreeMono" panose="020F0409020205020404"/>
                <a:ea typeface="FreeMono" panose="020F0409020205020404"/>
              </a:rPr>
              <a:t>(BSD</a:t>
            </a:r>
            <a:r>
              <a:rPr lang="en-US" sz="1800" b="0" strike="noStrike" spc="49">
                <a:solidFill>
                  <a:srgbClr val="EEEEEE"/>
                </a:solidFill>
                <a:latin typeface="FreeMono" panose="020F0409020205020404"/>
                <a:ea typeface="FreeMono" panose="020F0409020205020404"/>
              </a:rPr>
              <a:t> </a:t>
            </a:r>
            <a:r>
              <a:rPr lang="en-US" sz="1800" b="0" strike="noStrike" spc="154">
                <a:solidFill>
                  <a:srgbClr val="EEEEEE"/>
                </a:solidFill>
                <a:latin typeface="FreeMono" panose="020F0409020205020404"/>
                <a:ea typeface="FreeMono" panose="020F0409020205020404"/>
              </a:rPr>
              <a:t>licensed)</a:t>
            </a:r>
            <a:r>
              <a:rPr lang="en-US" sz="1800" b="0" strike="noStrike" spc="49">
                <a:solidFill>
                  <a:srgbClr val="EEEEEE"/>
                </a:solidFill>
                <a:latin typeface="FreeMono" panose="020F0409020205020404"/>
                <a:ea typeface="FreeMono" panose="020F0409020205020404"/>
              </a:rPr>
              <a:t> </a:t>
            </a:r>
            <a:r>
              <a:rPr lang="en-US" sz="1800" b="0" strike="noStrike" spc="120">
                <a:solidFill>
                  <a:srgbClr val="EEEEEE"/>
                </a:solidFill>
                <a:latin typeface="FreeMono" panose="020F0409020205020404"/>
                <a:ea typeface="FreeMono" panose="020F0409020205020404"/>
              </a:rPr>
              <a:t>project:</a:t>
            </a:r>
            <a:endParaRPr lang="en-US" sz="1800" b="0" strike="noStrike" spc="-1">
              <a:latin typeface="Arial"/>
            </a:endParaRPr>
          </a:p>
          <a:p>
            <a:pPr marL="469900" indent="-366395">
              <a:lnSpc>
                <a:spcPct val="100000"/>
              </a:lnSpc>
              <a:spcBef>
                <a:spcPts val="1890"/>
              </a:spcBef>
              <a:buClr>
                <a:srgbClr val="EEEEEE"/>
              </a:buClr>
              <a:buFont typeface="Arial"/>
              <a:buChar char="●"/>
            </a:pPr>
            <a:r>
              <a:rPr lang="en-US" sz="1800" b="0" strike="noStrike" spc="265">
                <a:solidFill>
                  <a:srgbClr val="EEEEEE"/>
                </a:solidFill>
                <a:latin typeface="FreeMono" panose="020F0409020205020404"/>
                <a:ea typeface="FreeMono" panose="020F0409020205020404"/>
              </a:rPr>
              <a:t>Language</a:t>
            </a:r>
            <a:r>
              <a:rPr lang="en-US" sz="1800" b="0" strike="noStrike" spc="43">
                <a:solidFill>
                  <a:srgbClr val="EEEEEE"/>
                </a:solidFill>
                <a:latin typeface="FreeMono" panose="020F0409020205020404"/>
                <a:ea typeface="FreeMono" panose="020F0409020205020404"/>
              </a:rPr>
              <a:t> </a:t>
            </a:r>
            <a:r>
              <a:rPr lang="en-US" sz="1800" b="0" strike="noStrike" spc="165">
                <a:solidFill>
                  <a:srgbClr val="EEEEEE"/>
                </a:solidFill>
                <a:latin typeface="FreeMono" panose="020F0409020205020404"/>
                <a:ea typeface="FreeMono" panose="020F0409020205020404"/>
              </a:rPr>
              <a:t>speciﬁcation,</a:t>
            </a:r>
            <a:endParaRPr lang="en-US" sz="1800" b="0" strike="noStrike" spc="-1">
              <a:latin typeface="Arial"/>
            </a:endParaRPr>
          </a:p>
          <a:p>
            <a:pPr marL="469900" indent="-366395">
              <a:lnSpc>
                <a:spcPct val="100000"/>
              </a:lnSpc>
              <a:spcBef>
                <a:spcPts val="315"/>
              </a:spcBef>
              <a:buClr>
                <a:srgbClr val="EEEEEE"/>
              </a:buClr>
              <a:buFont typeface="Arial"/>
              <a:buChar char="●"/>
            </a:pPr>
            <a:r>
              <a:rPr lang="en-US" sz="1800" b="0" strike="noStrike" spc="205">
                <a:solidFill>
                  <a:srgbClr val="EEEEEE"/>
                </a:solidFill>
                <a:latin typeface="FreeMono" panose="020F0409020205020404"/>
                <a:ea typeface="FreeMono" panose="020F0409020205020404"/>
              </a:rPr>
              <a:t>Small</a:t>
            </a:r>
            <a:r>
              <a:rPr lang="en-US" sz="1800" b="0" strike="noStrike" spc="49">
                <a:solidFill>
                  <a:srgbClr val="EEEEEE"/>
                </a:solidFill>
                <a:latin typeface="FreeMono" panose="020F0409020205020404"/>
                <a:ea typeface="FreeMono" panose="020F0409020205020404"/>
              </a:rPr>
              <a:t> </a:t>
            </a:r>
            <a:r>
              <a:rPr lang="en-US" sz="1800" b="0" strike="noStrike" spc="199">
                <a:solidFill>
                  <a:srgbClr val="EEEEEE"/>
                </a:solidFill>
                <a:latin typeface="FreeMono" panose="020F0409020205020404"/>
                <a:ea typeface="FreeMono" panose="020F0409020205020404"/>
              </a:rPr>
              <a:t>runtime</a:t>
            </a:r>
            <a:r>
              <a:rPr lang="en-US" sz="1800" b="0" strike="noStrike" spc="49">
                <a:solidFill>
                  <a:srgbClr val="EEEEEE"/>
                </a:solidFill>
                <a:latin typeface="FreeMono" panose="020F0409020205020404"/>
                <a:ea typeface="FreeMono" panose="020F0409020205020404"/>
              </a:rPr>
              <a:t> </a:t>
            </a:r>
            <a:r>
              <a:rPr lang="en-US" sz="1800" b="0" strike="noStrike" spc="205">
                <a:solidFill>
                  <a:srgbClr val="EEEEEE"/>
                </a:solidFill>
                <a:latin typeface="FreeMono" panose="020F0409020205020404"/>
                <a:ea typeface="FreeMono" panose="020F0409020205020404"/>
              </a:rPr>
              <a:t>(garbage</a:t>
            </a:r>
            <a:r>
              <a:rPr lang="en-US" sz="1800" b="0" strike="noStrike" spc="49">
                <a:solidFill>
                  <a:srgbClr val="EEEEEE"/>
                </a:solidFill>
                <a:latin typeface="FreeMono" panose="020F0409020205020404"/>
                <a:ea typeface="FreeMono" panose="020F0409020205020404"/>
              </a:rPr>
              <a:t> </a:t>
            </a:r>
            <a:r>
              <a:rPr lang="en-US" sz="1800" b="0" strike="noStrike" spc="114">
                <a:solidFill>
                  <a:srgbClr val="EEEEEE"/>
                </a:solidFill>
                <a:latin typeface="FreeMono" panose="020F0409020205020404"/>
                <a:ea typeface="FreeMono" panose="020F0409020205020404"/>
              </a:rPr>
              <a:t>collector,</a:t>
            </a:r>
            <a:r>
              <a:rPr lang="en-US" sz="1800" b="0" strike="noStrike" spc="55">
                <a:solidFill>
                  <a:srgbClr val="EEEEEE"/>
                </a:solidFill>
                <a:latin typeface="FreeMono" panose="020F0409020205020404"/>
                <a:ea typeface="FreeMono" panose="020F0409020205020404"/>
              </a:rPr>
              <a:t> </a:t>
            </a:r>
            <a:r>
              <a:rPr lang="en-US" sz="1800" b="0" strike="noStrike" spc="154">
                <a:solidFill>
                  <a:srgbClr val="EEEEEE"/>
                </a:solidFill>
                <a:latin typeface="FreeMono" panose="020F0409020205020404"/>
                <a:ea typeface="FreeMono" panose="020F0409020205020404"/>
              </a:rPr>
              <a:t>scheduler,</a:t>
            </a:r>
            <a:r>
              <a:rPr lang="en-US" sz="1800" b="0" strike="noStrike" spc="49">
                <a:solidFill>
                  <a:srgbClr val="EEEEEE"/>
                </a:solidFill>
                <a:latin typeface="FreeMono" panose="020F0409020205020404"/>
                <a:ea typeface="FreeMono" panose="020F0409020205020404"/>
              </a:rPr>
              <a:t> </a:t>
            </a:r>
            <a:r>
              <a:rPr lang="en-US" sz="1800" b="0" strike="noStrike" spc="86">
                <a:solidFill>
                  <a:srgbClr val="EEEEEE"/>
                </a:solidFill>
                <a:latin typeface="FreeMono" panose="020F0409020205020404"/>
                <a:ea typeface="FreeMono" panose="020F0409020205020404"/>
              </a:rPr>
              <a:t>etc),</a:t>
            </a:r>
            <a:endParaRPr lang="en-US" sz="1800" b="0" strike="noStrike" spc="-1">
              <a:latin typeface="Arial"/>
            </a:endParaRPr>
          </a:p>
          <a:p>
            <a:pPr marL="469900" indent="-366395">
              <a:lnSpc>
                <a:spcPct val="100000"/>
              </a:lnSpc>
              <a:spcBef>
                <a:spcPts val="315"/>
              </a:spcBef>
              <a:buClr>
                <a:srgbClr val="EEEEEE"/>
              </a:buClr>
              <a:buFont typeface="Arial"/>
              <a:buChar char="●"/>
            </a:pPr>
            <a:r>
              <a:rPr lang="en-US" sz="1800" b="0" strike="noStrike" spc="180">
                <a:solidFill>
                  <a:srgbClr val="EEEEEE"/>
                </a:solidFill>
                <a:latin typeface="FreeMono" panose="020F0409020205020404"/>
                <a:ea typeface="FreeMono" panose="020F0409020205020404"/>
              </a:rPr>
              <a:t>Two</a:t>
            </a:r>
            <a:r>
              <a:rPr lang="en-US" sz="1800" b="0" strike="noStrike" spc="49">
                <a:solidFill>
                  <a:srgbClr val="EEEEEE"/>
                </a:solidFill>
                <a:latin typeface="FreeMono" panose="020F0409020205020404"/>
                <a:ea typeface="FreeMono" panose="020F0409020205020404"/>
              </a:rPr>
              <a:t> </a:t>
            </a:r>
            <a:r>
              <a:rPr lang="en-US" sz="1800" b="0" strike="noStrike" spc="180">
                <a:solidFill>
                  <a:srgbClr val="EEEEEE"/>
                </a:solidFill>
                <a:latin typeface="FreeMono" panose="020F0409020205020404"/>
                <a:ea typeface="FreeMono" panose="020F0409020205020404"/>
              </a:rPr>
              <a:t>compilers</a:t>
            </a:r>
            <a:r>
              <a:rPr lang="en-US" sz="1800" b="0" strike="noStrike" spc="49">
                <a:solidFill>
                  <a:srgbClr val="EEEEEE"/>
                </a:solidFill>
                <a:latin typeface="FreeMono" panose="020F0409020205020404"/>
                <a:ea typeface="FreeMono" panose="020F0409020205020404"/>
              </a:rPr>
              <a:t> </a:t>
            </a:r>
            <a:r>
              <a:rPr lang="en-US" sz="1800" b="0" strike="noStrike" spc="214">
                <a:solidFill>
                  <a:srgbClr val="EEEEEE"/>
                </a:solidFill>
                <a:latin typeface="FreeMono" panose="020F0409020205020404"/>
                <a:ea typeface="FreeMono" panose="020F0409020205020404"/>
              </a:rPr>
              <a:t>(gc</a:t>
            </a:r>
            <a:r>
              <a:rPr lang="en-US" sz="1800" b="0" strike="noStrike" spc="49">
                <a:solidFill>
                  <a:srgbClr val="EEEEEE"/>
                </a:solidFill>
                <a:latin typeface="FreeMono" panose="020F0409020205020404"/>
                <a:ea typeface="FreeMono" panose="020F0409020205020404"/>
              </a:rPr>
              <a:t> </a:t>
            </a:r>
            <a:r>
              <a:rPr lang="en-US" sz="1800" b="0" strike="noStrike" spc="233">
                <a:solidFill>
                  <a:srgbClr val="EEEEEE"/>
                </a:solidFill>
                <a:latin typeface="FreeMono" panose="020F0409020205020404"/>
                <a:ea typeface="FreeMono" panose="020F0409020205020404"/>
              </a:rPr>
              <a:t>and</a:t>
            </a:r>
            <a:r>
              <a:rPr lang="en-US" sz="1800" b="0" strike="noStrike" spc="49">
                <a:solidFill>
                  <a:srgbClr val="EEEEEE"/>
                </a:solidFill>
                <a:latin typeface="FreeMono" panose="020F0409020205020404"/>
                <a:ea typeface="FreeMono" panose="020F0409020205020404"/>
              </a:rPr>
              <a:t> </a:t>
            </a:r>
            <a:r>
              <a:rPr lang="en-US" sz="1800" b="0" strike="noStrike" spc="185">
                <a:solidFill>
                  <a:srgbClr val="EEEEEE"/>
                </a:solidFill>
                <a:latin typeface="FreeMono" panose="020F0409020205020404"/>
                <a:ea typeface="FreeMono" panose="020F0409020205020404"/>
              </a:rPr>
              <a:t>gccgo),</a:t>
            </a:r>
            <a:endParaRPr lang="en-US" sz="1800" b="0" strike="noStrike" spc="-1">
              <a:latin typeface="Arial"/>
            </a:endParaRPr>
          </a:p>
          <a:p>
            <a:pPr marL="469900" indent="-366395">
              <a:lnSpc>
                <a:spcPct val="100000"/>
              </a:lnSpc>
              <a:spcBef>
                <a:spcPts val="315"/>
              </a:spcBef>
              <a:buClr>
                <a:srgbClr val="EEEEEE"/>
              </a:buClr>
              <a:buFont typeface="Arial"/>
              <a:buChar char="●"/>
            </a:pPr>
            <a:r>
              <a:rPr lang="en-US" sz="1800" b="0" strike="noStrike" spc="233">
                <a:solidFill>
                  <a:srgbClr val="EEEEEE"/>
                </a:solidFill>
                <a:latin typeface="FreeMono" panose="020F0409020205020404"/>
                <a:ea typeface="FreeMono" panose="020F0409020205020404"/>
              </a:rPr>
              <a:t>A </a:t>
            </a:r>
            <a:r>
              <a:rPr lang="en-US" sz="1800" b="0" strike="noStrike" spc="185">
                <a:solidFill>
                  <a:srgbClr val="EEEEEE"/>
                </a:solidFill>
                <a:latin typeface="FreeMono" panose="020F0409020205020404"/>
                <a:ea typeface="FreeMono" panose="020F0409020205020404"/>
              </a:rPr>
              <a:t>standard</a:t>
            </a:r>
            <a:r>
              <a:rPr lang="en-US" sz="1800" b="0" strike="noStrike" spc="-120">
                <a:solidFill>
                  <a:srgbClr val="EEEEEE"/>
                </a:solidFill>
                <a:latin typeface="FreeMono" panose="020F0409020205020404"/>
                <a:ea typeface="FreeMono" panose="020F0409020205020404"/>
              </a:rPr>
              <a:t> </a:t>
            </a:r>
            <a:r>
              <a:rPr lang="en-US" sz="1800" b="0" strike="noStrike" spc="94">
                <a:solidFill>
                  <a:srgbClr val="EEEEEE"/>
                </a:solidFill>
                <a:latin typeface="FreeMono" panose="020F0409020205020404"/>
                <a:ea typeface="FreeMono" panose="020F0409020205020404"/>
              </a:rPr>
              <a:t>library,</a:t>
            </a:r>
            <a:endParaRPr lang="en-US" sz="1800" b="0" strike="noStrike" spc="-1">
              <a:latin typeface="Arial"/>
            </a:endParaRPr>
          </a:p>
          <a:p>
            <a:pPr marL="469900" indent="-366395">
              <a:lnSpc>
                <a:spcPct val="100000"/>
              </a:lnSpc>
              <a:spcBef>
                <a:spcPts val="315"/>
              </a:spcBef>
              <a:buClr>
                <a:srgbClr val="EEEEEE"/>
              </a:buClr>
              <a:buFont typeface="Arial"/>
              <a:buChar char="●"/>
            </a:pPr>
            <a:r>
              <a:rPr lang="en-US" sz="1800" b="0" strike="noStrike" spc="120">
                <a:solidFill>
                  <a:srgbClr val="EEEEEE"/>
                </a:solidFill>
                <a:latin typeface="FreeMono" panose="020F0409020205020404"/>
                <a:ea typeface="FreeMono" panose="020F0409020205020404"/>
              </a:rPr>
              <a:t>Tools (build, </a:t>
            </a:r>
            <a:r>
              <a:rPr lang="en-US" sz="1800" b="0" strike="noStrike" spc="114">
                <a:solidFill>
                  <a:srgbClr val="EEEEEE"/>
                </a:solidFill>
                <a:latin typeface="FreeMono" panose="020F0409020205020404"/>
                <a:ea typeface="FreeMono" panose="020F0409020205020404"/>
              </a:rPr>
              <a:t>fetch, </a:t>
            </a:r>
            <a:r>
              <a:rPr lang="en-US" sz="1800" b="0" strike="noStrike" spc="94">
                <a:solidFill>
                  <a:srgbClr val="EEEEEE"/>
                </a:solidFill>
                <a:latin typeface="FreeMono" panose="020F0409020205020404"/>
                <a:ea typeface="FreeMono" panose="020F0409020205020404"/>
              </a:rPr>
              <a:t>test, </a:t>
            </a:r>
            <a:r>
              <a:rPr lang="en-US" sz="1800" b="0" strike="noStrike" spc="211">
                <a:solidFill>
                  <a:srgbClr val="EEEEEE"/>
                </a:solidFill>
                <a:latin typeface="FreeMono" panose="020F0409020205020404"/>
                <a:ea typeface="FreeMono" panose="020F0409020205020404"/>
              </a:rPr>
              <a:t>document,</a:t>
            </a:r>
            <a:r>
              <a:rPr lang="en-US" sz="1800" b="0" strike="noStrike" spc="-253">
                <a:solidFill>
                  <a:srgbClr val="EEEEEE"/>
                </a:solidFill>
                <a:latin typeface="FreeMono" panose="020F0409020205020404"/>
                <a:ea typeface="FreeMono" panose="020F0409020205020404"/>
              </a:rPr>
              <a:t> </a:t>
            </a:r>
            <a:r>
              <a:rPr lang="en-US" sz="1800" b="0" strike="noStrike" spc="128">
                <a:solidFill>
                  <a:srgbClr val="EEEEEE"/>
                </a:solidFill>
                <a:latin typeface="FreeMono" panose="020F0409020205020404"/>
                <a:ea typeface="FreeMono" panose="020F0409020205020404"/>
              </a:rPr>
              <a:t>proﬁle,</a:t>
            </a:r>
            <a:r>
              <a:rPr lang="en-US" sz="1800" b="0" strike="noStrike" spc="120">
                <a:solidFill>
                  <a:srgbClr val="EEEEEE"/>
                </a:solidFill>
                <a:latin typeface="FreeMono" panose="020F0409020205020404"/>
                <a:ea typeface="FreeMono" panose="020F0409020205020404"/>
              </a:rPr>
              <a:t>format),</a:t>
            </a:r>
            <a:endParaRPr lang="en-US" sz="1800" b="0" strike="noStrike" spc="-1">
              <a:latin typeface="Arial"/>
            </a:endParaRPr>
          </a:p>
          <a:p>
            <a:pPr marL="469900" indent="-366395">
              <a:lnSpc>
                <a:spcPct val="100000"/>
              </a:lnSpc>
              <a:spcBef>
                <a:spcPts val="315"/>
              </a:spcBef>
              <a:buClr>
                <a:srgbClr val="EEEEEE"/>
              </a:buClr>
              <a:buFont typeface="Arial"/>
              <a:buChar char="●"/>
            </a:pPr>
            <a:r>
              <a:rPr lang="en-US" sz="1800" b="0" strike="noStrike" spc="194">
                <a:solidFill>
                  <a:srgbClr val="EEEEEE"/>
                </a:solidFill>
                <a:latin typeface="FreeMono" panose="020F0409020205020404"/>
                <a:ea typeface="FreeMono" panose="020F0409020205020404"/>
              </a:rPr>
              <a:t>Documentation.</a:t>
            </a:r>
            <a:endParaRPr lang="en-US" sz="1800" b="0" strike="noStrike" spc="-1">
              <a:latin typeface="Arial"/>
            </a:endParaRPr>
          </a:p>
          <a:p>
            <a:pPr marL="12700">
              <a:lnSpc>
                <a:spcPct val="100000"/>
              </a:lnSpc>
              <a:spcBef>
                <a:spcPts val="1890"/>
              </a:spcBef>
            </a:pPr>
            <a:r>
              <a:rPr lang="en-US" sz="1800" b="0" strike="noStrike" spc="265">
                <a:solidFill>
                  <a:srgbClr val="EEEEEE"/>
                </a:solidFill>
                <a:latin typeface="FreeMono" panose="020F0409020205020404"/>
                <a:ea typeface="FreeMono" panose="020F0409020205020404"/>
              </a:rPr>
              <a:t>Language</a:t>
            </a:r>
            <a:r>
              <a:rPr lang="en-US" sz="1800" b="0" strike="noStrike" spc="49">
                <a:solidFill>
                  <a:srgbClr val="EEEEEE"/>
                </a:solidFill>
                <a:latin typeface="FreeMono" panose="020F0409020205020404"/>
                <a:ea typeface="FreeMono" panose="020F0409020205020404"/>
              </a:rPr>
              <a:t> </a:t>
            </a:r>
            <a:r>
              <a:rPr lang="en-US" sz="1800" b="0" strike="noStrike" spc="199">
                <a:solidFill>
                  <a:srgbClr val="EEEEEE"/>
                </a:solidFill>
                <a:latin typeface="FreeMono" panose="020F0409020205020404"/>
                <a:ea typeface="FreeMono" panose="020F0409020205020404"/>
              </a:rPr>
              <a:t>specs</a:t>
            </a:r>
            <a:r>
              <a:rPr lang="en-US" sz="1800" b="0" strike="noStrike" spc="55">
                <a:solidFill>
                  <a:srgbClr val="EEEEEE"/>
                </a:solidFill>
                <a:latin typeface="FreeMono" panose="020F0409020205020404"/>
                <a:ea typeface="FreeMono" panose="020F0409020205020404"/>
              </a:rPr>
              <a:t> </a:t>
            </a:r>
            <a:r>
              <a:rPr lang="en-US" sz="1800" b="0" strike="noStrike" spc="233">
                <a:solidFill>
                  <a:srgbClr val="EEEEEE"/>
                </a:solidFill>
                <a:latin typeface="FreeMono" panose="020F0409020205020404"/>
                <a:ea typeface="FreeMono" panose="020F0409020205020404"/>
              </a:rPr>
              <a:t>and</a:t>
            </a:r>
            <a:r>
              <a:rPr lang="en-US" sz="1800" b="0" strike="noStrike" spc="55">
                <a:solidFill>
                  <a:srgbClr val="EEEEEE"/>
                </a:solidFill>
                <a:latin typeface="FreeMono" panose="020F0409020205020404"/>
                <a:ea typeface="FreeMono" panose="020F0409020205020404"/>
              </a:rPr>
              <a:t> </a:t>
            </a:r>
            <a:r>
              <a:rPr lang="en-US" sz="1800" b="0" strike="noStrike" spc="180">
                <a:solidFill>
                  <a:srgbClr val="EEEEEE"/>
                </a:solidFill>
                <a:latin typeface="FreeMono" panose="020F0409020205020404"/>
                <a:ea typeface="FreeMono" panose="020F0409020205020404"/>
              </a:rPr>
              <a:t>std</a:t>
            </a:r>
            <a:r>
              <a:rPr lang="en-US" sz="1800" b="0" strike="noStrike" spc="55">
                <a:solidFill>
                  <a:srgbClr val="EEEEEE"/>
                </a:solidFill>
                <a:latin typeface="FreeMono" panose="020F0409020205020404"/>
                <a:ea typeface="FreeMono" panose="020F0409020205020404"/>
              </a:rPr>
              <a:t> </a:t>
            </a:r>
            <a:r>
              <a:rPr lang="en-US" sz="1800" b="0" strike="noStrike" spc="126">
                <a:solidFill>
                  <a:srgbClr val="EEEEEE"/>
                </a:solidFill>
                <a:latin typeface="FreeMono" panose="020F0409020205020404"/>
                <a:ea typeface="FreeMono" panose="020F0409020205020404"/>
              </a:rPr>
              <a:t>library</a:t>
            </a:r>
            <a:r>
              <a:rPr lang="en-US" sz="1800" b="0" strike="noStrike" spc="55">
                <a:solidFill>
                  <a:srgbClr val="EEEEEE"/>
                </a:solidFill>
                <a:latin typeface="FreeMono" panose="020F0409020205020404"/>
                <a:ea typeface="FreeMono" panose="020F0409020205020404"/>
              </a:rPr>
              <a:t> </a:t>
            </a:r>
            <a:r>
              <a:rPr lang="en-US" sz="1800" b="0" strike="noStrike" spc="140">
                <a:solidFill>
                  <a:srgbClr val="EEEEEE"/>
                </a:solidFill>
                <a:latin typeface="FreeMono" panose="020F0409020205020404"/>
                <a:ea typeface="FreeMono" panose="020F0409020205020404"/>
              </a:rPr>
              <a:t>are</a:t>
            </a:r>
            <a:r>
              <a:rPr lang="en-US" sz="1800" b="0" strike="noStrike" spc="55">
                <a:solidFill>
                  <a:srgbClr val="EEEEEE"/>
                </a:solidFill>
                <a:latin typeface="FreeMono" panose="020F0409020205020404"/>
                <a:ea typeface="FreeMono" panose="020F0409020205020404"/>
              </a:rPr>
              <a:t> </a:t>
            </a:r>
            <a:r>
              <a:rPr lang="en-US" sz="1800" b="0" strike="noStrike" spc="199">
                <a:solidFill>
                  <a:srgbClr val="6AA84F"/>
                </a:solidFill>
                <a:latin typeface="FreeMono" panose="020F0409020205020404"/>
                <a:ea typeface="FreeMono" panose="020F0409020205020404"/>
              </a:rPr>
              <a:t>backwards</a:t>
            </a:r>
            <a:r>
              <a:rPr lang="en-US" sz="1800" b="0" strike="noStrike" spc="55">
                <a:solidFill>
                  <a:srgbClr val="6AA84F"/>
                </a:solidFill>
                <a:latin typeface="FreeMono" panose="020F0409020205020404"/>
                <a:ea typeface="FreeMono" panose="020F0409020205020404"/>
              </a:rPr>
              <a:t> </a:t>
            </a:r>
            <a:r>
              <a:rPr lang="en-US" sz="1800" b="0" strike="noStrike" spc="194">
                <a:solidFill>
                  <a:srgbClr val="6AA84F"/>
                </a:solidFill>
                <a:latin typeface="FreeMono" panose="020F0409020205020404"/>
                <a:ea typeface="FreeMono" panose="020F0409020205020404"/>
              </a:rPr>
              <a:t>compatible</a:t>
            </a:r>
            <a:r>
              <a:rPr lang="en-US" sz="1800" b="0" strike="noStrike" spc="55">
                <a:solidFill>
                  <a:srgbClr val="6AA84F"/>
                </a:solidFill>
                <a:latin typeface="FreeMono" panose="020F0409020205020404"/>
                <a:ea typeface="FreeMono" panose="020F0409020205020404"/>
              </a:rPr>
              <a:t> </a:t>
            </a:r>
            <a:r>
              <a:rPr lang="en-US" sz="1800" b="0" strike="noStrike" spc="160">
                <a:solidFill>
                  <a:srgbClr val="EEEEEE"/>
                </a:solidFill>
                <a:latin typeface="FreeMono" panose="020F0409020205020404"/>
                <a:ea typeface="FreeMono" panose="020F0409020205020404"/>
              </a:rPr>
              <a:t>in</a:t>
            </a:r>
            <a:r>
              <a:rPr lang="en-US" sz="1800" b="0" strike="noStrike" spc="55">
                <a:solidFill>
                  <a:srgbClr val="EEEEEE"/>
                </a:solidFill>
                <a:latin typeface="FreeMono" panose="020F0409020205020404"/>
                <a:ea typeface="FreeMono" panose="020F0409020205020404"/>
              </a:rPr>
              <a:t> </a:t>
            </a:r>
            <a:r>
              <a:rPr lang="en-US" sz="1800" b="0" strike="noStrike" spc="205">
                <a:solidFill>
                  <a:srgbClr val="EEEEEE"/>
                </a:solidFill>
                <a:latin typeface="FreeMono" panose="020F0409020205020404"/>
                <a:ea typeface="FreeMono" panose="020F0409020205020404"/>
              </a:rPr>
              <a:t>Go</a:t>
            </a:r>
            <a:r>
              <a:rPr lang="en-US" sz="1800" b="0" strike="noStrike" spc="55">
                <a:solidFill>
                  <a:srgbClr val="EEEEEE"/>
                </a:solidFill>
                <a:latin typeface="FreeMono" panose="020F0409020205020404"/>
                <a:ea typeface="FreeMono" panose="020F0409020205020404"/>
              </a:rPr>
              <a:t> </a:t>
            </a:r>
            <a:r>
              <a:rPr lang="en-US" sz="1800" b="0" strike="noStrike" spc="-49">
                <a:solidFill>
                  <a:srgbClr val="EEEEEE"/>
                </a:solidFill>
                <a:latin typeface="FreeMono" panose="020F0409020205020404"/>
                <a:ea typeface="FreeMono" panose="020F0409020205020404"/>
              </a:rPr>
              <a:t>1.x.</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27"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Collection functions </a:t>
            </a:r>
            <a:endParaRPr lang="en-US" sz="2800" b="0" strike="noStrike" spc="-1">
              <a:latin typeface="Arial"/>
            </a:endParaRPr>
          </a:p>
        </p:txBody>
      </p:sp>
      <p:sp>
        <p:nvSpPr>
          <p:cNvPr id="428"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29"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We often need our programs to perform operations on collections of data, like selecting all items that satisfy a given predicate or mapping all items to a new collection with a custom function.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In some languages it’s idiomatic to use generic data structures and algorithms. Go does not support generics; in Go it’s common to provide collection functions if and when they are specifically needed for your program and data types.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for example iterating an array of string and change all items to UpperCase we have this: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func Map(vs []string, f func(string) string) []string {</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vsm := make([]string, len(vs))</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for i, v := range vs {</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vsm[i] = f(v)</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return vsm</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and then call it like so :</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fmt.Println(Map(strs, strings.</a:t>
            </a:r>
            <a:r>
              <a:rPr lang="en-US" sz="1200" b="1" strike="noStrike" spc="-1">
                <a:solidFill>
                  <a:srgbClr val="0070C0"/>
                </a:solidFill>
                <a:latin typeface="FreeMono" panose="020F0409020205020404"/>
                <a:ea typeface="FreeMono" panose="020F0409020205020404"/>
              </a:rPr>
              <a:t>ToUpper</a:t>
            </a:r>
            <a:r>
              <a:rPr lang="en-US" sz="1200" b="1" strike="noStrike" spc="-1">
                <a:solidFill>
                  <a:srgbClr val="FFFFFF"/>
                </a:solidFill>
                <a:latin typeface="FreeMono" panose="020F0409020205020404"/>
                <a:ea typeface="FreeMono" panose="020F0409020205020404"/>
              </a:rPr>
              <a:t>))</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7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2800" b="1" spc="185">
                <a:solidFill>
                  <a:srgbClr val="FFFFFF"/>
                </a:solidFill>
                <a:latin typeface="FreeMono" panose="020F0409020205020404"/>
                <a:ea typeface="FreeMono" panose="020F0409020205020404"/>
                <a:sym typeface="+mn-ea"/>
              </a:rPr>
              <a:t>workshop</a:t>
            </a:r>
            <a:r>
              <a:rPr lang="en-US" sz="2800" b="1" spc="185">
                <a:solidFill>
                  <a:srgbClr val="FFFFFF"/>
                </a:solidFill>
                <a:latin typeface="FreeMono" panose="020F0409020205020404"/>
                <a:ea typeface="FreeMono" panose="020F0409020205020404"/>
                <a:sym typeface="+mn-ea"/>
              </a:rPr>
              <a:t>:</a:t>
            </a:r>
            <a:endParaRPr lang="en-US" sz="2800" b="0" strike="noStrike" spc="-1">
              <a:latin typeface="Arial"/>
            </a:endParaRPr>
          </a:p>
        </p:txBody>
      </p:sp>
      <p:sp>
        <p:nvSpPr>
          <p:cNvPr id="373"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This section is very important because all projects needs this objects(slices,arrays,struct,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map...) to represent data and organize our project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Example : if we want to develop a web application for our university we need to create multiple struct like student, teachers, course, class, chapter ....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if we have a list of classes so we need to define a slice of students if we don't know by default the size of the list , if else we can define an array .</a:t>
            </a:r>
            <a:endParaRPr lang="en-US" altLang="en-US" sz="1200" b="0" strike="noStrike" spc="-1">
              <a:solidFill>
                <a:schemeClr val="bg1"/>
              </a:solidFill>
              <a:latin typeface="FreeMono" panose="020F0409020205020404" charset="0"/>
              <a:ea typeface="FreeMono" panose="020F0409020205020404" charset="0"/>
            </a:endParaRPr>
          </a:p>
        </p:txBody>
      </p:sp>
      <p:sp>
        <p:nvSpPr>
          <p:cNvPr id="37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7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2800" b="1" strike="noStrike" spc="185">
                <a:solidFill>
                  <a:srgbClr val="FFFFFF"/>
                </a:solidFill>
                <a:latin typeface="FreeMono" panose="020F0409020205020404"/>
                <a:ea typeface="FreeMono" panose="020F0409020205020404"/>
              </a:rPr>
              <a:t>one to one meeting</a:t>
            </a:r>
            <a:r>
              <a:rPr lang="en-US" sz="2800" b="1" strike="noStrike" spc="185">
                <a:solidFill>
                  <a:srgbClr val="FFFFFF"/>
                </a:solidFill>
                <a:latin typeface="FreeMono" panose="020F0409020205020404"/>
                <a:ea typeface="FreeMono" panose="020F0409020205020404"/>
              </a:rPr>
              <a:t>:</a:t>
            </a:r>
            <a:endParaRPr lang="en-US" sz="2800" b="0" strike="noStrike" spc="-1">
              <a:latin typeface="Arial"/>
            </a:endParaRPr>
          </a:p>
        </p:txBody>
      </p:sp>
      <p:sp>
        <p:nvSpPr>
          <p:cNvPr id="373" name="CustomShape 2"/>
          <p:cNvSpPr/>
          <p:nvPr/>
        </p:nvSpPr>
        <p:spPr>
          <a:xfrm>
            <a:off x="31248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100000"/>
              </a:lnSpc>
              <a:buClr>
                <a:srgbClr val="FFFFFF"/>
              </a:buClr>
              <a:buFont typeface="Arial"/>
              <a:buNone/>
            </a:pPr>
            <a:r>
              <a:rPr lang="en-US" altLang="en-US" sz="1200" b="1" strike="noStrike" spc="-1">
                <a:solidFill>
                  <a:schemeClr val="bg1"/>
                </a:solidFill>
                <a:latin typeface="FreeMono" panose="020F0409020205020404" charset="0"/>
                <a:ea typeface="FreeMono" panose="020F0409020205020404" charset="0"/>
              </a:rPr>
              <a:t>Q1.</a:t>
            </a:r>
            <a:r>
              <a:rPr lang="en-US" altLang="en-US" sz="1200" b="1" spc="-1">
                <a:solidFill>
                  <a:schemeClr val="bg1"/>
                </a:solidFill>
                <a:latin typeface="FreeMono" panose="020F0409020205020404" charset="0"/>
                <a:ea typeface="FreeMono" panose="020F0409020205020404" charset="0"/>
                <a:sym typeface="+mn-ea"/>
              </a:rPr>
              <a:t>Average</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1. Write a function that calculates the average of a float64 slice.</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1" strike="noStrike" spc="-1">
                <a:solidFill>
                  <a:schemeClr val="bg1"/>
                </a:solidFill>
                <a:latin typeface="FreeMono" panose="020F0409020205020404" charset="0"/>
                <a:ea typeface="FreeMono" panose="020F0409020205020404" charset="0"/>
              </a:rPr>
              <a:t>Q2.Integer ordering</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1. Write a function that returns its (two) parameters in the right, numerical (ascend-</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ing) order:</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f(7,2) → 2,7</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f(2,7) → 2,7</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1" strike="noStrike" spc="-1">
                <a:solidFill>
                  <a:schemeClr val="bg1"/>
                </a:solidFill>
                <a:latin typeface="FreeMono" panose="020F0409020205020404" charset="0"/>
                <a:ea typeface="FreeMono" panose="020F0409020205020404" charset="0"/>
              </a:rPr>
              <a:t>Q3.What is wrong with the following program?</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package main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import "fmt"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func main()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for i := 0; i &lt; 10; i++ {</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fmt.Printf("%v\n", i)</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fmt.Printf("%v\n", i)</a:t>
            </a:r>
            <a:endParaRPr lang="en-US" altLang="en-US" sz="1200" b="0" strike="noStrike" spc="-1">
              <a:solidFill>
                <a:schemeClr val="bg1"/>
              </a:solidFill>
              <a:latin typeface="FreeMono" panose="020F0409020205020404" charset="0"/>
              <a:ea typeface="FreeMono" panose="020F0409020205020404" charset="0"/>
            </a:endParaRPr>
          </a:p>
          <a:p>
            <a:pPr marL="635" indent="0">
              <a:lnSpc>
                <a:spcPct val="100000"/>
              </a:lnSpc>
              <a:buClr>
                <a:srgbClr val="FFFFFF"/>
              </a:buClr>
              <a:buFont typeface="Arial"/>
              <a:buNone/>
            </a:pPr>
            <a:r>
              <a:rPr lang="en-US" altLang="en-US" sz="1200" b="0" strike="noStrike" spc="-1">
                <a:solidFill>
                  <a:schemeClr val="bg1"/>
                </a:solidFill>
                <a:latin typeface="FreeMono" panose="020F0409020205020404" charset="0"/>
                <a:ea typeface="FreeMono" panose="020F0409020205020404" charset="0"/>
              </a:rPr>
              <a:t>}</a:t>
            </a:r>
            <a:endParaRPr lang="en-US" altLang="en-US" sz="1200" b="0" strike="noStrike" spc="-1">
              <a:solidFill>
                <a:schemeClr val="bg1"/>
              </a:solidFill>
              <a:latin typeface="FreeMono" panose="020F0409020205020404" charset="0"/>
              <a:ea typeface="FreeMono" panose="020F0409020205020404" charset="0"/>
            </a:endParaRPr>
          </a:p>
        </p:txBody>
      </p:sp>
      <p:sp>
        <p:nvSpPr>
          <p:cNvPr id="37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37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altLang="en-US" sz="2800" b="1" strike="noStrike" spc="185">
                <a:solidFill>
                  <a:srgbClr val="FFFFFF"/>
                </a:solidFill>
                <a:latin typeface="FreeMono" panose="020F0409020205020404"/>
                <a:ea typeface="FreeMono" panose="020F0409020205020404"/>
              </a:rPr>
              <a:t>one to one meeting</a:t>
            </a:r>
            <a:r>
              <a:rPr lang="en-US" sz="2800" b="1" strike="noStrike" spc="185">
                <a:solidFill>
                  <a:srgbClr val="FFFFFF"/>
                </a:solidFill>
                <a:latin typeface="FreeMono" panose="020F0409020205020404"/>
                <a:ea typeface="FreeMono" panose="020F0409020205020404"/>
              </a:rPr>
              <a:t>:</a:t>
            </a:r>
            <a:endParaRPr lang="en-US" sz="2800" b="0" strike="noStrike" spc="-1">
              <a:latin typeface="Arial"/>
            </a:endParaRPr>
          </a:p>
        </p:txBody>
      </p:sp>
      <p:sp>
        <p:nvSpPr>
          <p:cNvPr id="373" name="CustomShape 2"/>
          <p:cNvSpPr/>
          <p:nvPr/>
        </p:nvSpPr>
        <p:spPr>
          <a:xfrm>
            <a:off x="311845" y="803435"/>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100000"/>
              </a:lnSpc>
              <a:buClr>
                <a:srgbClr val="FFFFFF"/>
              </a:buClr>
              <a:buFont typeface="Arial"/>
              <a:buNone/>
            </a:pPr>
            <a:r>
              <a:rPr lang="en-US" altLang="en-US" sz="1200" b="1" strike="noStrike" spc="-1">
                <a:solidFill>
                  <a:schemeClr val="bg1"/>
                </a:solidFill>
                <a:latin typeface="FreeMono" panose="020F0409020205020404" charset="0"/>
                <a:ea typeface="FreeMono" panose="020F0409020205020404" charset="0"/>
              </a:rPr>
              <a:t>Q4.</a:t>
            </a:r>
            <a:r>
              <a:rPr lang="en-US" altLang="en-US" sz="1200" b="1" spc="-1">
                <a:solidFill>
                  <a:schemeClr val="bg1"/>
                </a:solidFill>
                <a:latin typeface="FreeMono" panose="020F0409020205020404" charset="0"/>
                <a:ea typeface="FreeMono" panose="020F0409020205020404" charset="0"/>
                <a:sym typeface="+mn-ea"/>
              </a:rPr>
              <a:t>Var args</a:t>
            </a:r>
            <a:endParaRPr lang="en-US" altLang="en-US" sz="1200" b="1"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r>
              <a:rPr lang="en-US" altLang="en-US" sz="1200" spc="-1">
                <a:solidFill>
                  <a:schemeClr val="bg1"/>
                </a:solidFill>
                <a:latin typeface="FreeMono" panose="020F0409020205020404" charset="0"/>
                <a:ea typeface="FreeMono" panose="020F0409020205020404" charset="0"/>
                <a:sym typeface="+mn-ea"/>
              </a:rPr>
              <a:t>Write a function that takes a variable number of ints and prints each integer on a</a:t>
            </a:r>
            <a:endParaRPr lang="en-US" altLang="en-US" sz="1200"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r>
              <a:rPr lang="en-US" altLang="en-US" sz="1200" spc="-1">
                <a:solidFill>
                  <a:schemeClr val="bg1"/>
                </a:solidFill>
                <a:latin typeface="FreeMono" panose="020F0409020205020404" charset="0"/>
                <a:ea typeface="FreeMono" panose="020F0409020205020404" charset="0"/>
                <a:sym typeface="+mn-ea"/>
              </a:rPr>
              <a:t>separate line.</a:t>
            </a:r>
            <a:endParaRPr lang="en-US" altLang="en-US" sz="1200"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r>
              <a:rPr lang="en-US" altLang="en-US" sz="1200" b="1" spc="-1">
                <a:solidFill>
                  <a:schemeClr val="bg1"/>
                </a:solidFill>
                <a:latin typeface="FreeMono" panose="020F0409020205020404" charset="0"/>
                <a:ea typeface="FreeMono" panose="020F0409020205020404" charset="0"/>
                <a:sym typeface="+mn-ea"/>
              </a:rPr>
              <a:t>Q5.Fibonacci</a:t>
            </a:r>
            <a:endParaRPr lang="en-US" altLang="en-US" sz="1200"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r>
              <a:rPr lang="en-US" altLang="en-US" sz="1200" spc="-1">
                <a:solidFill>
                  <a:schemeClr val="bg1"/>
                </a:solidFill>
                <a:latin typeface="FreeMono" panose="020F0409020205020404" charset="0"/>
                <a:ea typeface="FreeMono" panose="020F0409020205020404" charset="0"/>
                <a:sym typeface="+mn-ea"/>
              </a:rPr>
              <a:t>The Fibonacci sequence starts as follows: 1, 1, 2, 3, 5, 8, 13, . . . Or in mathematical</a:t>
            </a:r>
            <a:endParaRPr lang="en-US" altLang="en-US" sz="1200"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r>
              <a:rPr lang="en-US" altLang="en-US" sz="1200" spc="-1">
                <a:solidFill>
                  <a:schemeClr val="bg1"/>
                </a:solidFill>
                <a:latin typeface="FreeMono" panose="020F0409020205020404" charset="0"/>
                <a:ea typeface="FreeMono" panose="020F0409020205020404" charset="0"/>
                <a:sym typeface="+mn-ea"/>
              </a:rPr>
              <a:t>terms: x 1 = 1; x 2 = 1; x n = x n−1 + x n−2 ∀n &gt; 2.</a:t>
            </a:r>
            <a:endParaRPr lang="en-US" altLang="en-US" sz="1200"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r>
              <a:rPr lang="en-US" altLang="en-US" sz="1200" spc="-1">
                <a:solidFill>
                  <a:schemeClr val="bg1"/>
                </a:solidFill>
                <a:latin typeface="FreeMono" panose="020F0409020205020404" charset="0"/>
                <a:ea typeface="FreeMono" panose="020F0409020205020404" charset="0"/>
                <a:sym typeface="+mn-ea"/>
              </a:rPr>
              <a:t>Write a function that takes an int value and gives that many terms of the Fibonacci</a:t>
            </a:r>
            <a:endParaRPr lang="en-US" altLang="en-US" sz="1200"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r>
              <a:rPr lang="en-US" altLang="en-US" sz="1200" spc="-1">
                <a:solidFill>
                  <a:schemeClr val="bg1"/>
                </a:solidFill>
                <a:latin typeface="FreeMono" panose="020F0409020205020404" charset="0"/>
                <a:ea typeface="FreeMono" panose="020F0409020205020404" charset="0"/>
                <a:sym typeface="+mn-ea"/>
              </a:rPr>
              <a:t>sequence.</a:t>
            </a:r>
            <a:endParaRPr lang="en-US" altLang="en-US" sz="1200"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r>
              <a:rPr lang="en-US" altLang="en-US" sz="1200" b="1" spc="-1">
                <a:solidFill>
                  <a:schemeClr val="bg1"/>
                </a:solidFill>
                <a:latin typeface="FreeMono" panose="020F0409020205020404" charset="0"/>
                <a:ea typeface="FreeMono" panose="020F0409020205020404" charset="0"/>
                <a:sym typeface="+mn-ea"/>
              </a:rPr>
              <a:t>Q6.Minimum and maximum</a:t>
            </a:r>
            <a:endParaRPr lang="en-US" altLang="en-US" sz="1200"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r>
              <a:rPr lang="en-US" altLang="en-US" sz="1200" spc="-1">
                <a:solidFill>
                  <a:schemeClr val="bg1"/>
                </a:solidFill>
                <a:latin typeface="FreeMono" panose="020F0409020205020404" charset="0"/>
                <a:ea typeface="FreeMono" panose="020F0409020205020404" charset="0"/>
                <a:sym typeface="+mn-ea"/>
              </a:rPr>
              <a:t>1. Write a function that finds the maximum value in an int slice ( []int ).</a:t>
            </a:r>
            <a:endParaRPr lang="en-US" altLang="en-US" sz="1200"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r>
              <a:rPr lang="en-US" altLang="en-US" sz="1200" spc="-1">
                <a:solidFill>
                  <a:schemeClr val="bg1"/>
                </a:solidFill>
                <a:latin typeface="FreeMono" panose="020F0409020205020404" charset="0"/>
                <a:ea typeface="FreeMono" panose="020F0409020205020404" charset="0"/>
                <a:sym typeface="+mn-ea"/>
              </a:rPr>
              <a:t>2. Write a function that finds the minimum value in an int slice ( []int ).</a:t>
            </a:r>
            <a:endParaRPr lang="en-US" altLang="en-US" sz="1200" spc="-1">
              <a:solidFill>
                <a:schemeClr val="bg1"/>
              </a:solidFill>
              <a:latin typeface="FreeMono" panose="020F0409020205020404" charset="0"/>
              <a:ea typeface="FreeMono" panose="020F0409020205020404" charset="0"/>
              <a:sym typeface="+mn-ea"/>
            </a:endParaRPr>
          </a:p>
          <a:p>
            <a:pPr marL="635" indent="0">
              <a:lnSpc>
                <a:spcPct val="100000"/>
              </a:lnSpc>
              <a:buClr>
                <a:srgbClr val="FFFFFF"/>
              </a:buClr>
              <a:buFont typeface="Arial"/>
              <a:buNone/>
            </a:pPr>
            <a:endParaRPr lang="en-US" altLang="en-US" sz="1200" strike="noStrike" spc="-1">
              <a:solidFill>
                <a:schemeClr val="bg1"/>
              </a:solidFill>
              <a:latin typeface="FreeMono" panose="020F0409020205020404" charset="0"/>
              <a:ea typeface="FreeMono" panose="020F0409020205020404" charset="0"/>
            </a:endParaRPr>
          </a:p>
        </p:txBody>
      </p:sp>
      <p:sp>
        <p:nvSpPr>
          <p:cNvPr id="37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1800720" y="866160"/>
            <a:ext cx="5688720" cy="926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6000" b="1" strike="noStrike" spc="469">
                <a:solidFill>
                  <a:srgbClr val="FFFFFF"/>
                </a:solidFill>
                <a:latin typeface="FreeMono" panose="020F0409020205020404"/>
                <a:ea typeface="FreeMono" panose="020F0409020205020404"/>
              </a:rPr>
              <a:t>Chapter 6</a:t>
            </a:r>
            <a:endParaRPr lang="en-US" sz="6000" b="0" strike="noStrike" spc="-1">
              <a:latin typeface="Arial"/>
            </a:endParaRPr>
          </a:p>
        </p:txBody>
      </p:sp>
      <p:sp>
        <p:nvSpPr>
          <p:cNvPr id="431" name="CustomShape 2"/>
          <p:cNvSpPr/>
          <p:nvPr/>
        </p:nvSpPr>
        <p:spPr>
          <a:xfrm>
            <a:off x="725760" y="2329200"/>
            <a:ext cx="8056080" cy="1917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00" b="1" strike="noStrike" spc="-1">
                <a:solidFill>
                  <a:srgbClr val="004820"/>
                </a:solidFill>
                <a:latin typeface="FreeMono" panose="020F0409020205020404"/>
                <a:ea typeface="FreeMono" panose="020F0409020205020404"/>
              </a:rPr>
              <a:t>GO-PROGRAMMING</a:t>
            </a:r>
            <a:endParaRPr lang="en-US" sz="4000" b="0" strike="noStrike" spc="-1">
              <a:latin typeface="Arial"/>
            </a:endParaRPr>
          </a:p>
          <a:p>
            <a:pPr algn="ctr">
              <a:lnSpc>
                <a:spcPct val="100000"/>
              </a:lnSpc>
            </a:pPr>
            <a:r>
              <a:rPr lang="en-US" sz="4000" b="1" strike="noStrike" spc="-1">
                <a:solidFill>
                  <a:srgbClr val="004820"/>
                </a:solidFill>
                <a:latin typeface="FreeMono" panose="020F0409020205020404"/>
                <a:ea typeface="FreeMono" panose="020F0409020205020404"/>
              </a:rPr>
              <a:t> Packages and Imports</a:t>
            </a:r>
            <a:endParaRPr lang="en-US" sz="4000" b="0" strike="noStrike" spc="-1">
              <a:latin typeface="Aria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384840" y="503640"/>
            <a:ext cx="283896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61">
                <a:solidFill>
                  <a:srgbClr val="FFFFFF"/>
                </a:solidFill>
                <a:latin typeface="FreeMono" panose="020F0409020205020404"/>
                <a:ea typeface="FreeMono" panose="020F0409020205020404"/>
              </a:rPr>
              <a:t>Plan</a:t>
            </a:r>
            <a:endParaRPr lang="en-US" sz="2800" b="0" strike="noStrike" spc="-1">
              <a:latin typeface="Arial"/>
            </a:endParaRPr>
          </a:p>
        </p:txBody>
      </p:sp>
      <p:sp>
        <p:nvSpPr>
          <p:cNvPr id="433" name="CustomShape 2"/>
          <p:cNvSpPr/>
          <p:nvPr/>
        </p:nvSpPr>
        <p:spPr>
          <a:xfrm>
            <a:off x="474840" y="1216800"/>
            <a:ext cx="8011440" cy="32324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Custom Packages</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Third-Party Packages : Go’s Commands, Go Standard Library, Archive and Compression Packages, Bytes and String-Related Packages . . Collection Packages</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File, Operating System, and Related Packages</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File Format-Related Packages</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Graphics-Related Packages</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Networking Packages</a:t>
            </a:r>
            <a:endParaRPr lang="en-US" sz="1600" b="0" strike="noStrike" spc="-1">
              <a:latin typeface="Arial"/>
            </a:endParaRPr>
          </a:p>
          <a:p>
            <a:pPr marL="379095" indent="-366395">
              <a:lnSpc>
                <a:spcPct val="100000"/>
              </a:lnSpc>
              <a:spcBef>
                <a:spcPts val="100"/>
              </a:spcBef>
              <a:buClr>
                <a:srgbClr val="FFFFFF"/>
              </a:buClr>
              <a:buFont typeface="Arial"/>
              <a:buChar char="●"/>
            </a:pPr>
            <a:r>
              <a:rPr lang="en-US" sz="1600" b="1" strike="noStrike" spc="-1">
                <a:solidFill>
                  <a:srgbClr val="FFFFFF"/>
                </a:solidFill>
                <a:latin typeface="FreeMono" panose="020F0409020205020404"/>
                <a:ea typeface="FreeMono" panose="020F0409020205020404"/>
              </a:rPr>
              <a:t>The Reflect Package</a:t>
            </a:r>
            <a:endParaRPr lang="en-US" sz="1600" b="0" strike="noStrike" spc="-1">
              <a:latin typeface="Aria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34" name="CustomShape 1"/>
          <p:cNvSpPr/>
          <p:nvPr/>
        </p:nvSpPr>
        <p:spPr>
          <a:xfrm>
            <a:off x="311760" y="208800"/>
            <a:ext cx="819576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Package : Overview</a:t>
            </a:r>
            <a:endParaRPr lang="en-US" sz="2800" b="0" strike="noStrike" spc="-1">
              <a:latin typeface="Arial"/>
            </a:endParaRPr>
          </a:p>
        </p:txBody>
      </p:sp>
      <p:sp>
        <p:nvSpPr>
          <p:cNvPr id="435" name="CustomShape 2"/>
          <p:cNvSpPr/>
          <p:nvPr/>
        </p:nvSpPr>
        <p:spPr>
          <a:xfrm>
            <a:off x="311760" y="809640"/>
            <a:ext cx="8520120" cy="414540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36" name="CustomShape 3"/>
          <p:cNvSpPr/>
          <p:nvPr/>
        </p:nvSpPr>
        <p:spPr>
          <a:xfrm>
            <a:off x="384840" y="955080"/>
            <a:ext cx="8195760" cy="40003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In the most basic terms, A package is nothing but a directory inside your Go workspace containing one or more Go source files, or other Go packages.</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workspaces:</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 workspace is a directory hierarchy with </a:t>
            </a:r>
            <a:r>
              <a:rPr lang="en-US" sz="1200" b="1" strike="noStrike" spc="-1">
                <a:solidFill>
                  <a:srgbClr val="FFFFFF"/>
                </a:solidFill>
                <a:latin typeface="FreeMono" panose="020F0409020205020404"/>
                <a:ea typeface="FreeMono" panose="020F0409020205020404"/>
              </a:rPr>
              <a:t>two </a:t>
            </a:r>
            <a:r>
              <a:rPr lang="en-US" sz="1200" b="0" strike="noStrike" spc="-1">
                <a:solidFill>
                  <a:srgbClr val="FFFFFF"/>
                </a:solidFill>
                <a:latin typeface="FreeMono" panose="020F0409020205020404"/>
                <a:ea typeface="FreeMono" panose="020F0409020205020404"/>
              </a:rPr>
              <a:t>directories at its root: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src contains Go source files, and</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    bin contains executable commands. </a:t>
            </a:r>
            <a:endParaRPr lang="en-US" sz="1200" b="0" strike="noStrike" spc="-1">
              <a:latin typeface="Arial"/>
            </a:endParaRPr>
          </a:p>
        </p:txBody>
      </p:sp>
      <p:pic>
        <p:nvPicPr>
          <p:cNvPr id="437" name="Picture 5"/>
          <p:cNvPicPr/>
          <p:nvPr/>
        </p:nvPicPr>
        <p:blipFill>
          <a:blip r:embed="rId1"/>
          <a:stretch>
            <a:fillRect/>
          </a:stretch>
        </p:blipFill>
        <p:spPr>
          <a:xfrm>
            <a:off x="2411640" y="1751400"/>
            <a:ext cx="3995640" cy="1164960"/>
          </a:xfrm>
          <a:prstGeom prst="rect">
            <a:avLst/>
          </a:prstGeom>
          <a:ln>
            <a:noFill/>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38"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Package: benifits and main Package</a:t>
            </a:r>
            <a:endParaRPr lang="en-US" sz="2800" b="0" strike="noStrike" spc="-1">
              <a:latin typeface="Arial"/>
            </a:endParaRPr>
          </a:p>
        </p:txBody>
      </p:sp>
      <p:sp>
        <p:nvSpPr>
          <p:cNvPr id="439" name="CustomShape 2"/>
          <p:cNvSpPr/>
          <p:nvPr/>
        </p:nvSpPr>
        <p:spPr>
          <a:xfrm>
            <a:off x="311760" y="80892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40" name="CustomShape 3"/>
          <p:cNvSpPr/>
          <p:nvPr/>
        </p:nvSpPr>
        <p:spPr>
          <a:xfrm>
            <a:off x="384840" y="955080"/>
            <a:ext cx="81957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Packaging functionalities in this way has the following benefits :</a:t>
            </a:r>
            <a:endParaRPr lang="en-US" sz="1200" b="0" strike="noStrike" spc="-1">
              <a:latin typeface="Arial"/>
            </a:endParaRPr>
          </a:p>
          <a:p>
            <a:pPr marL="12700">
              <a:lnSpc>
                <a:spcPct val="100000"/>
              </a:lnSpc>
              <a:spcBef>
                <a:spcPts val="100"/>
              </a:spcBef>
            </a:pP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It reduces naming conflicts. You can have the same function names in different packages. This keeps our function names short and concise.</a:t>
            </a:r>
            <a:endParaRPr lang="en-US" sz="1200" b="0" strike="noStrike" spc="-1">
              <a:latin typeface="Arial"/>
            </a:endParaRPr>
          </a:p>
          <a:p>
            <a:pPr>
              <a:lnSpc>
                <a:spcPct val="100000"/>
              </a:lnSpc>
              <a:spcBef>
                <a:spcPts val="100"/>
              </a:spcBef>
            </a:pP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It organizes related code together so that it is easier to find the code you want to reuse.</a:t>
            </a:r>
            <a:endParaRPr lang="en-US" sz="1200" b="0" strike="noStrike" spc="-1">
              <a:latin typeface="Arial"/>
            </a:endParaRPr>
          </a:p>
          <a:p>
            <a:pPr>
              <a:lnSpc>
                <a:spcPct val="100000"/>
              </a:lnSpc>
              <a:spcBef>
                <a:spcPts val="100"/>
              </a:spcBef>
            </a:pP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It speeds up the compilation process by only requiring recompilation of smaller parts of the program that has actually changed. Although we use the fmt package, we don’t need to recompile it every time we change our program.</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The main package and main() function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Go programs start running in the </a:t>
            </a:r>
            <a:r>
              <a:rPr lang="en-US" sz="1200" b="1" strike="noStrike" spc="-1">
                <a:solidFill>
                  <a:srgbClr val="FFFFFF"/>
                </a:solidFill>
                <a:latin typeface="FreeMono" panose="020F0409020205020404"/>
                <a:ea typeface="FreeMono" panose="020F0409020205020404"/>
              </a:rPr>
              <a:t>main package</a:t>
            </a:r>
            <a:r>
              <a:rPr lang="en-US" sz="1200" b="0" strike="noStrike" spc="-1">
                <a:solidFill>
                  <a:srgbClr val="FFFFFF"/>
                </a:solidFill>
                <a:latin typeface="FreeMono" panose="020F0409020205020404"/>
                <a:ea typeface="FreeMono" panose="020F0409020205020404"/>
              </a:rPr>
              <a:t>. It is a special package that is used with programs that are meant to be executable.</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By convention, Executable programs (the ones with the main package) are called </a:t>
            </a:r>
            <a:r>
              <a:rPr lang="en-US" sz="1200" b="1" strike="noStrike" spc="-1">
                <a:solidFill>
                  <a:srgbClr val="FFFFFF"/>
                </a:solidFill>
                <a:latin typeface="FreeMono" panose="020F0409020205020404"/>
                <a:ea typeface="FreeMono" panose="020F0409020205020404"/>
              </a:rPr>
              <a:t>Commands</a:t>
            </a:r>
            <a:r>
              <a:rPr lang="en-US" sz="1200" b="0" strike="noStrike" spc="-1">
                <a:solidFill>
                  <a:srgbClr val="FFFFFF"/>
                </a:solidFill>
                <a:latin typeface="FreeMono" panose="020F0409020205020404"/>
                <a:ea typeface="FreeMono" panose="020F0409020205020404"/>
              </a:rPr>
              <a:t>. Others are called simply </a:t>
            </a:r>
            <a:r>
              <a:rPr lang="en-US" sz="1200" b="1" strike="noStrike" spc="-1">
                <a:solidFill>
                  <a:srgbClr val="FFFFFF"/>
                </a:solidFill>
                <a:latin typeface="FreeMono" panose="020F0409020205020404"/>
                <a:ea typeface="FreeMono" panose="020F0409020205020404"/>
              </a:rPr>
              <a:t>Packages</a:t>
            </a: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The</a:t>
            </a:r>
            <a:r>
              <a:rPr lang="en-US" sz="1200" b="1" strike="noStrike" spc="-1">
                <a:solidFill>
                  <a:srgbClr val="FFFFFF"/>
                </a:solidFill>
                <a:latin typeface="FreeMono" panose="020F0409020205020404"/>
                <a:ea typeface="FreeMono" panose="020F0409020205020404"/>
              </a:rPr>
              <a:t> main()</a:t>
            </a:r>
            <a:r>
              <a:rPr lang="en-US" sz="1200" b="0" strike="noStrike" spc="-1">
                <a:solidFill>
                  <a:srgbClr val="FFFFFF"/>
                </a:solidFill>
                <a:latin typeface="FreeMono" panose="020F0409020205020404"/>
                <a:ea typeface="FreeMono" panose="020F0409020205020404"/>
              </a:rPr>
              <a:t> function is a special function that is </a:t>
            </a:r>
            <a:r>
              <a:rPr lang="en-US" sz="1200" b="1" strike="noStrike" spc="-1">
                <a:solidFill>
                  <a:srgbClr val="FFFFFF"/>
                </a:solidFill>
                <a:latin typeface="FreeMono" panose="020F0409020205020404"/>
                <a:ea typeface="FreeMono" panose="020F0409020205020404"/>
              </a:rPr>
              <a:t>the entry point of an executable program.</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41"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Package: Import Package</a:t>
            </a:r>
            <a:endParaRPr lang="en-US" sz="2800" b="0" strike="noStrike" spc="-1">
              <a:latin typeface="Arial"/>
            </a:endParaRPr>
          </a:p>
        </p:txBody>
      </p:sp>
      <p:sp>
        <p:nvSpPr>
          <p:cNvPr id="442"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43" name="CustomShape 3"/>
          <p:cNvSpPr/>
          <p:nvPr/>
        </p:nvSpPr>
        <p:spPr>
          <a:xfrm>
            <a:off x="384840" y="95508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Go's convention is that - the </a:t>
            </a:r>
            <a:r>
              <a:rPr lang="en-US" sz="1200" b="1" strike="noStrike" spc="-1">
                <a:solidFill>
                  <a:srgbClr val="FFFFFF"/>
                </a:solidFill>
                <a:latin typeface="FreeMono" panose="020F0409020205020404"/>
                <a:ea typeface="FreeMono" panose="020F0409020205020404"/>
              </a:rPr>
              <a:t>package name</a:t>
            </a:r>
            <a:r>
              <a:rPr lang="en-US" sz="1200" b="0" strike="noStrike" spc="-1">
                <a:solidFill>
                  <a:srgbClr val="FFFFFF"/>
                </a:solidFill>
                <a:latin typeface="FreeMono" panose="020F0409020205020404"/>
                <a:ea typeface="FreeMono" panose="020F0409020205020404"/>
              </a:rPr>
              <a:t> is the same as the last element of </a:t>
            </a:r>
            <a:r>
              <a:rPr lang="en-US" sz="1200" b="1" strike="noStrike" spc="-1">
                <a:solidFill>
                  <a:srgbClr val="FFFFFF"/>
                </a:solidFill>
                <a:latin typeface="FreeMono" panose="020F0409020205020404"/>
                <a:ea typeface="FreeMono" panose="020F0409020205020404"/>
              </a:rPr>
              <a:t>import path.</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For example:</a:t>
            </a:r>
            <a:r>
              <a:rPr lang="en-US" sz="1200" b="0" strike="noStrike" spc="-1">
                <a:solidFill>
                  <a:srgbClr val="FFFFFF"/>
                </a:solidFill>
                <a:latin typeface="FreeMono" panose="020F0409020205020404"/>
                <a:ea typeface="FreeMono" panose="020F0409020205020404"/>
              </a:rPr>
              <a:t> the name of the package imported as </a:t>
            </a:r>
            <a:r>
              <a:rPr lang="en-US" sz="1200" b="1" strike="noStrike" spc="-1">
                <a:solidFill>
                  <a:srgbClr val="FFFFFF"/>
                </a:solidFill>
                <a:latin typeface="FreeMono" panose="020F0409020205020404"/>
                <a:ea typeface="FreeMono" panose="020F0409020205020404"/>
              </a:rPr>
              <a:t>math/rand is rand</a:t>
            </a:r>
            <a:r>
              <a:rPr lang="en-US" sz="1200" b="0" strike="noStrike" spc="-1">
                <a:solidFill>
                  <a:srgbClr val="FFFFFF"/>
                </a:solidFill>
                <a:latin typeface="FreeMono" panose="020F0409020205020404"/>
                <a:ea typeface="FreeMono" panose="020F0409020205020404"/>
              </a:rPr>
              <a:t>. It is imported with path math/rand because It is nested inside the </a:t>
            </a:r>
            <a:r>
              <a:rPr lang="en-US" sz="1200" b="1" strike="noStrike" spc="-1">
                <a:solidFill>
                  <a:srgbClr val="FFFFFF"/>
                </a:solidFill>
                <a:latin typeface="FreeMono" panose="020F0409020205020404"/>
                <a:ea typeface="FreeMono" panose="020F0409020205020404"/>
              </a:rPr>
              <a:t>math </a:t>
            </a:r>
            <a:r>
              <a:rPr lang="en-US" sz="1200" b="0" strike="noStrike" spc="-1">
                <a:solidFill>
                  <a:srgbClr val="FFFFFF"/>
                </a:solidFill>
                <a:latin typeface="FreeMono" panose="020F0409020205020404"/>
                <a:ea typeface="FreeMono" panose="020F0409020205020404"/>
              </a:rPr>
              <a:t>package as a subdirectory.</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package main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import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 </a:t>
            </a:r>
            <a:r>
              <a:rPr lang="en-US" sz="1200" b="0" strike="noStrike" spc="-1">
                <a:solidFill>
                  <a:srgbClr val="0070C0"/>
                </a:solidFill>
                <a:latin typeface="FreeMono" panose="020F0409020205020404"/>
                <a:ea typeface="FreeMono" panose="020F0409020205020404"/>
              </a:rPr>
              <a:t>// here we import the package fmt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"math/rand" </a:t>
            </a:r>
            <a:r>
              <a:rPr lang="en-US" sz="1200" b="0" strike="noStrike" spc="-1">
                <a:solidFill>
                  <a:srgbClr val="0070C0"/>
                </a:solidFill>
                <a:latin typeface="FreeMono" panose="020F0409020205020404"/>
                <a:ea typeface="FreeMono" panose="020F0409020205020404"/>
              </a:rPr>
              <a:t>// here we import the package math/rand</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func main()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fmt.Println(rand.Intn(30)) </a:t>
            </a:r>
            <a:r>
              <a:rPr lang="en-US" sz="1200" b="0" strike="noStrike" spc="-1">
                <a:solidFill>
                  <a:srgbClr val="0070C0"/>
                </a:solidFill>
                <a:latin typeface="FreeMono" panose="020F0409020205020404"/>
                <a:ea typeface="FreeMono" panose="020F0409020205020404"/>
              </a:rPr>
              <a:t>// here we can use the function defined inside rand package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fmt.Println(rand.Intn(30))</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fmt.Println(rand.Intn(30))</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fmt.Println(rand.Intn(30))</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fmt.Println(rand.Intn(30))</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44"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Package: Custom Package</a:t>
            </a:r>
            <a:endParaRPr lang="en-US" sz="2800" b="0" strike="noStrike" spc="-1">
              <a:latin typeface="Arial"/>
            </a:endParaRPr>
          </a:p>
        </p:txBody>
      </p:sp>
      <p:sp>
        <p:nvSpPr>
          <p:cNvPr id="445"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46" name="CustomShape 3"/>
          <p:cNvSpPr/>
          <p:nvPr/>
        </p:nvSpPr>
        <p:spPr>
          <a:xfrm>
            <a:off x="384840" y="95508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Let's create under src folder a new repository with a file_name.go :</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mkdir /lab1/src/github.com/reverse-string/reverse.go</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package </a:t>
            </a:r>
            <a:r>
              <a:rPr lang="en-US" sz="1200" b="0" strike="noStrike" spc="-1">
                <a:solidFill>
                  <a:srgbClr val="FFFFFF"/>
                </a:solidFill>
                <a:latin typeface="FreeMono" panose="020F0409020205020404"/>
                <a:ea typeface="FreeMono" panose="020F0409020205020404"/>
              </a:rPr>
              <a:t>reverse_string</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func </a:t>
            </a:r>
            <a:r>
              <a:rPr lang="en-US" sz="1200" b="0" strike="noStrike" spc="-1">
                <a:solidFill>
                  <a:srgbClr val="FFFFFF"/>
                </a:solidFill>
                <a:latin typeface="FreeMono" panose="020F0409020205020404"/>
                <a:ea typeface="FreeMono" panose="020F0409020205020404"/>
              </a:rPr>
              <a:t>Reverse(s string) string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b := []rune(s)</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for i :=0 ; i &lt; len(b)/2 ; i++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j := len(b)-i-1</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b[i],b[j] = b[j], b[i]</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r>
              <a:rPr lang="en-US" sz="1200" b="0" strike="noStrike" spc="-1">
                <a:solidFill>
                  <a:srgbClr val="0070C0"/>
                </a:solidFill>
                <a:latin typeface="FreeMono" panose="020F0409020205020404"/>
                <a:ea typeface="FreeMono" panose="020F0409020205020404"/>
              </a:rPr>
              <a:t>return </a:t>
            </a:r>
            <a:r>
              <a:rPr lang="en-US" sz="1200" b="0" strike="noStrike" spc="-1">
                <a:solidFill>
                  <a:srgbClr val="FFFFFF"/>
                </a:solidFill>
                <a:latin typeface="FreeMono" panose="020F0409020205020404"/>
                <a:ea typeface="FreeMono" panose="020F0409020205020404"/>
              </a:rPr>
              <a:t>string(b)</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GOBIN=$GOPATH/bin go install</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this command will create a new binary package under </a:t>
            </a:r>
            <a:r>
              <a:rPr lang="en-US" sz="1200" b="1" strike="noStrike" spc="-1">
                <a:solidFill>
                  <a:srgbClr val="FFFFFF"/>
                </a:solidFill>
                <a:latin typeface="FreeMono" panose="020F0409020205020404"/>
                <a:ea typeface="FreeMono" panose="020F0409020205020404"/>
              </a:rPr>
              <a:t>$GOPATH/bin/github.com/reverse-string.a</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384840" y="503640"/>
            <a:ext cx="4075200" cy="8704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375">
                <a:solidFill>
                  <a:srgbClr val="FFFFFF"/>
                </a:solidFill>
                <a:latin typeface="FreeMono" panose="020F0409020205020404"/>
                <a:ea typeface="FreeMono" panose="020F0409020205020404"/>
              </a:rPr>
              <a:t>What </a:t>
            </a:r>
            <a:r>
              <a:rPr lang="en-US" sz="2800" b="1" strike="noStrike" spc="180">
                <a:solidFill>
                  <a:srgbClr val="FFFFFF"/>
                </a:solidFill>
                <a:latin typeface="FreeMono" panose="020F0409020205020404"/>
                <a:ea typeface="FreeMono" panose="020F0409020205020404"/>
              </a:rPr>
              <a:t>is</a:t>
            </a:r>
            <a:r>
              <a:rPr lang="en-US" sz="2800" b="1" strike="noStrike" spc="-253">
                <a:solidFill>
                  <a:srgbClr val="FFFFFF"/>
                </a:solidFill>
                <a:latin typeface="FreeMono" panose="020F0409020205020404"/>
                <a:ea typeface="FreeMono" panose="020F0409020205020404"/>
              </a:rPr>
              <a:t> </a:t>
            </a:r>
            <a:r>
              <a:rPr lang="en-US" sz="2800" b="1" strike="noStrike" spc="310">
                <a:solidFill>
                  <a:srgbClr val="FFAB40"/>
                </a:solidFill>
                <a:latin typeface="FreeMono" panose="020F0409020205020404"/>
                <a:ea typeface="FreeMono" panose="020F0409020205020404"/>
              </a:rPr>
              <a:t>Go</a:t>
            </a:r>
            <a:r>
              <a:rPr lang="en-US" sz="2800" b="1" strike="noStrike" spc="310">
                <a:solidFill>
                  <a:srgbClr val="FFFFFF"/>
                </a:solidFill>
                <a:latin typeface="FreeMono" panose="020F0409020205020404"/>
                <a:ea typeface="FreeMono" panose="020F0409020205020404"/>
              </a:rPr>
              <a:t>?</a:t>
            </a:r>
            <a:endParaRPr lang="en-US" sz="2800" b="0" strike="noStrike" spc="-1">
              <a:latin typeface="Arial"/>
            </a:endParaRPr>
          </a:p>
        </p:txBody>
      </p:sp>
      <p:sp>
        <p:nvSpPr>
          <p:cNvPr id="193" name="CustomShape 2"/>
          <p:cNvSpPr/>
          <p:nvPr/>
        </p:nvSpPr>
        <p:spPr>
          <a:xfrm>
            <a:off x="384840" y="1216800"/>
            <a:ext cx="8503920" cy="168300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800" b="0" strike="noStrike" spc="-1">
                <a:solidFill>
                  <a:srgbClr val="EEEEEE"/>
                </a:solidFill>
                <a:latin typeface="FreeMono" panose="020F0409020205020404"/>
                <a:ea typeface="FreeMono" panose="020F0409020205020404"/>
              </a:rPr>
              <a:t>Go is a compiled programming language. Before you run a program, Go uses a </a:t>
            </a:r>
            <a:r>
              <a:rPr lang="en-US" sz="1800" b="1" strike="noStrike" spc="-1">
                <a:solidFill>
                  <a:srgbClr val="EEEEEE"/>
                </a:solidFill>
                <a:latin typeface="FreeMono" panose="020F0409020205020404"/>
                <a:ea typeface="FreeMono" panose="020F0409020205020404"/>
              </a:rPr>
              <a:t>compiler</a:t>
            </a:r>
            <a:r>
              <a:rPr lang="en-US" sz="1800" b="0" strike="noStrike" spc="-1">
                <a:solidFill>
                  <a:srgbClr val="EEEEEE"/>
                </a:solidFill>
                <a:latin typeface="FreeMono" panose="020F0409020205020404"/>
                <a:ea typeface="FreeMono" panose="020F0409020205020404"/>
              </a:rPr>
              <a:t> to translate your code into the 1s and 0s that machines speak. It compiles all your code</a:t>
            </a:r>
            <a:endParaRPr lang="en-US" sz="1800" b="0" strike="noStrike" spc="-1">
              <a:latin typeface="Arial"/>
            </a:endParaRPr>
          </a:p>
          <a:p>
            <a:pPr marL="12700">
              <a:lnSpc>
                <a:spcPct val="100000"/>
              </a:lnSpc>
              <a:spcBef>
                <a:spcPts val="100"/>
              </a:spcBef>
            </a:pPr>
            <a:r>
              <a:rPr lang="en-US" sz="1800" b="0" strike="noStrike" spc="-1">
                <a:solidFill>
                  <a:srgbClr val="EEEEEE"/>
                </a:solidFill>
                <a:latin typeface="FreeMono" panose="020F0409020205020404"/>
                <a:ea typeface="FreeMono" panose="020F0409020205020404"/>
              </a:rPr>
              <a:t>into a single executable for you to run or distribute. During this process, the Go compiler</a:t>
            </a:r>
            <a:endParaRPr lang="en-US" sz="1800" b="0" strike="noStrike" spc="-1">
              <a:latin typeface="Arial"/>
            </a:endParaRPr>
          </a:p>
          <a:p>
            <a:pPr marL="12700">
              <a:lnSpc>
                <a:spcPct val="100000"/>
              </a:lnSpc>
              <a:spcBef>
                <a:spcPts val="100"/>
              </a:spcBef>
            </a:pPr>
            <a:r>
              <a:rPr lang="en-US" sz="1800" b="0" strike="noStrike" spc="-1">
                <a:solidFill>
                  <a:srgbClr val="EEEEEE"/>
                </a:solidFill>
                <a:latin typeface="FreeMono" panose="020F0409020205020404"/>
                <a:ea typeface="FreeMono" panose="020F0409020205020404"/>
              </a:rPr>
              <a:t>can catch typos and mistakes</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47"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Package: Custom Package</a:t>
            </a:r>
            <a:endParaRPr lang="en-US" sz="2800" b="0" strike="noStrike" spc="-1">
              <a:latin typeface="Arial"/>
            </a:endParaRPr>
          </a:p>
        </p:txBody>
      </p:sp>
      <p:sp>
        <p:nvSpPr>
          <p:cNvPr id="448"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49" name="CustomShape 3"/>
          <p:cNvSpPr/>
          <p:nvPr/>
        </p:nvSpPr>
        <p:spPr>
          <a:xfrm>
            <a:off x="384840" y="95508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Using this package:</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package </a:t>
            </a:r>
            <a:r>
              <a:rPr lang="en-US" sz="1200" b="0" strike="noStrike" spc="-1">
                <a:solidFill>
                  <a:srgbClr val="FFFFFF"/>
                </a:solidFill>
                <a:latin typeface="FreeMono" panose="020F0409020205020404"/>
                <a:ea typeface="FreeMono" panose="020F0409020205020404"/>
              </a:rPr>
              <a:t>main</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import </a:t>
            </a:r>
            <a:r>
              <a:rPr lang="en-US" sz="1200" b="0" strike="noStrike" spc="-1">
                <a:solidFill>
                  <a:srgbClr val="FFFFFF"/>
                </a:solidFill>
                <a:latin typeface="FreeMono" panose="020F0409020205020404"/>
                <a:ea typeface="FreeMono" panose="020F0409020205020404"/>
              </a:rPr>
              <a:t>"fmt"</a:t>
            </a: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import </a:t>
            </a:r>
            <a:r>
              <a:rPr lang="en-US" sz="1200" b="0" strike="noStrike" spc="-1">
                <a:solidFill>
                  <a:srgbClr val="FFFFFF"/>
                </a:solidFill>
                <a:latin typeface="FreeMono" panose="020F0409020205020404"/>
                <a:ea typeface="FreeMono" panose="020F0409020205020404"/>
              </a:rPr>
              <a:t>"lab1/src/reverse-string" // import custom package</a:t>
            </a: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endParaRPr lang="en-US" sz="1200" b="0" strike="noStrike" spc="-1">
              <a:latin typeface="Arial"/>
            </a:endParaRPr>
          </a:p>
          <a:p>
            <a:pPr marL="12700">
              <a:lnSpc>
                <a:spcPct val="100000"/>
              </a:lnSpc>
              <a:spcBef>
                <a:spcPts val="100"/>
              </a:spcBef>
            </a:pPr>
            <a:r>
              <a:rPr lang="en-US" sz="1200" b="0" strike="noStrike" spc="-1">
                <a:solidFill>
                  <a:srgbClr val="0070C0"/>
                </a:solidFill>
                <a:latin typeface="FreeMono" panose="020F0409020205020404"/>
                <a:ea typeface="FreeMono" panose="020F0409020205020404"/>
              </a:rPr>
              <a:t>func </a:t>
            </a:r>
            <a:r>
              <a:rPr lang="en-US" sz="1200" b="0" strike="noStrike" spc="-1">
                <a:solidFill>
                  <a:srgbClr val="FFFFFF"/>
                </a:solidFill>
                <a:latin typeface="FreeMono" panose="020F0409020205020404"/>
                <a:ea typeface="FreeMono" panose="020F0409020205020404"/>
              </a:rPr>
              <a:t>main() {</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fmt.Println(reverse_string.Reverse("GOLANG Course"))</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	}</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50"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Commands</a:t>
            </a:r>
            <a:endParaRPr lang="en-US" sz="2800" b="0" strike="noStrike" spc="-1">
              <a:latin typeface="Arial"/>
            </a:endParaRPr>
          </a:p>
        </p:txBody>
      </p:sp>
      <p:sp>
        <p:nvSpPr>
          <p:cNvPr id="451"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52"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go &lt;&lt;commands&gt;&gt; &lt;&lt;arguments&gt;&gt;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 commands are: </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bug         start a bug report</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build       compile packages and dependencies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clean       remove object files and cached files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doc         show documentation for package or symbol</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env         print Go environment information</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fix         update packages to use new APIs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fmt         gofmt (reformat) package sources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generate    generate Go files by processing source</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get         add dependencies to current module and install them</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install     compile and install packages and dependencies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list        list packages or modules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mod         module maintenance</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run         compile and run Go program</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test        test packages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tool        run specified go tool</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version     print Go version</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vet         report likely mistakes in packages</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53"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Standard Library</a:t>
            </a:r>
            <a:endParaRPr lang="en-US" sz="2800" b="0" strike="noStrike" spc="-1">
              <a:latin typeface="Arial"/>
            </a:endParaRPr>
          </a:p>
        </p:txBody>
      </p:sp>
      <p:sp>
        <p:nvSpPr>
          <p:cNvPr id="454"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55"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r>
              <a:rPr lang="en-US" sz="1200" b="1" strike="noStrike" spc="-1">
                <a:solidFill>
                  <a:srgbClr val="FFFFFF"/>
                </a:solidFill>
                <a:latin typeface="FreeMono" panose="020F0409020205020404"/>
                <a:ea typeface="FreeMono" panose="020F0409020205020404"/>
              </a:rPr>
              <a:t>$ go &lt;&lt;commands&gt;&gt; &lt;&lt;arguments&gt;&gt;</a:t>
            </a:r>
            <a:endParaRPr lang="en-US" sz="1200" b="0" strike="noStrike" spc="-1">
              <a:latin typeface="Arial"/>
            </a:endParaRPr>
          </a:p>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The commands are: </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bug         start a bug report</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build       compile packages and dependencies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clean       remove object files and cached files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doc         show documentation for package or symbol</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env         print Go environment information</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fix         update packages to use new APIs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fmt         gofmt (reformat) package sources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generate    generate Go files by processing source</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get         add dependencies to current module and install them</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install     compile and install packages and dependencies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list        list packages or modules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mod         module maintenance</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run         compile and run Go program</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test        test packages</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tool        run specified go tool</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version     print Go version</a:t>
            </a:r>
            <a:endParaRPr lang="en-US" sz="1200" b="0" strike="noStrike" spc="-1">
              <a:latin typeface="Arial"/>
            </a:endParaRPr>
          </a:p>
          <a:p>
            <a:pPr marL="184150" indent="-170815">
              <a:lnSpc>
                <a:spcPct val="100000"/>
              </a:lnSpc>
              <a:spcBef>
                <a:spcPts val="100"/>
              </a:spcBef>
              <a:buClr>
                <a:srgbClr val="FFFFFF"/>
              </a:buClr>
              <a:buFont typeface="Arial"/>
              <a:buChar char="•"/>
            </a:pPr>
            <a:r>
              <a:rPr lang="en-US" sz="1200" b="0" strike="noStrike" spc="-1">
                <a:solidFill>
                  <a:srgbClr val="FFFFFF"/>
                </a:solidFill>
                <a:latin typeface="FreeMono" panose="020F0409020205020404"/>
                <a:ea typeface="FreeMono" panose="020F0409020205020404"/>
              </a:rPr>
              <a:t>vet         report likely mistakes in packages</a:t>
            </a:r>
            <a:endParaRPr lang="en-US" sz="1200" b="0" strike="noStrike" spc="-1">
              <a:latin typeface="Aria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56"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Standard Library: Archive</a:t>
            </a:r>
            <a:endParaRPr lang="en-US" sz="2800" b="0" strike="noStrike" spc="-1">
              <a:latin typeface="Arial"/>
            </a:endParaRPr>
          </a:p>
        </p:txBody>
      </p:sp>
      <p:sp>
        <p:nvSpPr>
          <p:cNvPr id="457"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58"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59"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Standard Library: Compression</a:t>
            </a:r>
            <a:endParaRPr lang="en-US" sz="2800" b="0" strike="noStrike" spc="-1">
              <a:latin typeface="Arial"/>
            </a:endParaRPr>
          </a:p>
        </p:txBody>
      </p:sp>
      <p:sp>
        <p:nvSpPr>
          <p:cNvPr id="460"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61"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62"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Standard Library: Collection</a:t>
            </a:r>
            <a:endParaRPr lang="en-US" sz="2800" b="0" strike="noStrike" spc="-1">
              <a:latin typeface="Arial"/>
            </a:endParaRPr>
          </a:p>
        </p:txBody>
      </p:sp>
      <p:sp>
        <p:nvSpPr>
          <p:cNvPr id="463"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64"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65"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Standard Library: File</a:t>
            </a:r>
            <a:endParaRPr lang="en-US" sz="2800" b="0" strike="noStrike" spc="-1">
              <a:latin typeface="Arial"/>
            </a:endParaRPr>
          </a:p>
        </p:txBody>
      </p:sp>
      <p:sp>
        <p:nvSpPr>
          <p:cNvPr id="466"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67"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68"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Standard Library: OS</a:t>
            </a:r>
            <a:endParaRPr lang="en-US" sz="2800" b="0" strike="noStrike" spc="-1">
              <a:latin typeface="Arial"/>
            </a:endParaRPr>
          </a:p>
        </p:txBody>
      </p:sp>
      <p:sp>
        <p:nvSpPr>
          <p:cNvPr id="469"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70"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71"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Standard Library: File Format</a:t>
            </a:r>
            <a:endParaRPr lang="en-US" sz="2800" b="0" strike="noStrike" spc="-1">
              <a:latin typeface="Arial"/>
            </a:endParaRPr>
          </a:p>
        </p:txBody>
      </p:sp>
      <p:sp>
        <p:nvSpPr>
          <p:cNvPr id="472"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73"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474" name="CustomShape 1"/>
          <p:cNvSpPr/>
          <p:nvPr/>
        </p:nvSpPr>
        <p:spPr>
          <a:xfrm>
            <a:off x="156240" y="108720"/>
            <a:ext cx="8831880" cy="599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2800" b="1" strike="noStrike" spc="185">
                <a:solidFill>
                  <a:srgbClr val="FFFFFF"/>
                </a:solidFill>
                <a:latin typeface="FreeMono" panose="020F0409020205020404"/>
                <a:ea typeface="FreeMono" panose="020F0409020205020404"/>
              </a:rPr>
              <a:t>Go Standard Library: Graphics-Related</a:t>
            </a:r>
            <a:endParaRPr lang="en-US" sz="2800" b="0" strike="noStrike" spc="-1">
              <a:latin typeface="Arial"/>
            </a:endParaRPr>
          </a:p>
        </p:txBody>
      </p:sp>
      <p:sp>
        <p:nvSpPr>
          <p:cNvPr id="475" name="CustomShape 2"/>
          <p:cNvSpPr/>
          <p:nvPr/>
        </p:nvSpPr>
        <p:spPr>
          <a:xfrm>
            <a:off x="311760" y="802800"/>
            <a:ext cx="8520120" cy="4245120"/>
          </a:xfrm>
          <a:custGeom>
            <a:avLst/>
            <a:gdLst/>
            <a:ahLst/>
            <a:cxnLst/>
            <a:rect l="l" t="t" r="r" b="b"/>
            <a:pathLst>
              <a:path w="8521065" h="3416935">
                <a:moveTo>
                  <a:pt x="0" y="0"/>
                </a:moveTo>
                <a:lnTo>
                  <a:pt x="8520599" y="0"/>
                </a:lnTo>
                <a:lnTo>
                  <a:pt x="8520599" y="3416399"/>
                </a:lnTo>
                <a:lnTo>
                  <a:pt x="0" y="3416399"/>
                </a:lnTo>
                <a:lnTo>
                  <a:pt x="0" y="0"/>
                </a:lnTo>
                <a:close/>
              </a:path>
            </a:pathLst>
          </a:custGeom>
          <a:solidFill>
            <a:srgbClr val="303030"/>
          </a:solidFill>
          <a:ln>
            <a:noFill/>
          </a:ln>
        </p:spPr>
        <p:style>
          <a:lnRef idx="0">
            <a:srgbClr val="FFFFFF"/>
          </a:lnRef>
          <a:fillRef idx="0">
            <a:srgbClr val="FFFFFF"/>
          </a:fillRef>
          <a:effectRef idx="0">
            <a:srgbClr val="FFFFFF"/>
          </a:effectRef>
          <a:fontRef idx="minor"/>
        </p:style>
      </p:sp>
      <p:sp>
        <p:nvSpPr>
          <p:cNvPr id="476" name="CustomShape 3"/>
          <p:cNvSpPr/>
          <p:nvPr/>
        </p:nvSpPr>
        <p:spPr>
          <a:xfrm>
            <a:off x="417960" y="912600"/>
            <a:ext cx="8307360" cy="402624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1200" b="0" strike="noStrike" spc="-1">
                <a:solidFill>
                  <a:srgbClr val="FFFFFF"/>
                </a:solidFill>
                <a:latin typeface="FreeMono" panose="020F0409020205020404"/>
                <a:ea typeface="FreeMono" panose="020F0409020205020404"/>
              </a:rPr>
              <a:t>Go is a tool for managing Go source code.</a:t>
            </a:r>
            <a:endParaRPr lang="en-US" sz="1200" b="0" strike="noStrike" spc="-1">
              <a:latin typeface="Arial"/>
            </a:endParaRPr>
          </a:p>
          <a:p>
            <a:pPr marL="12700">
              <a:lnSpc>
                <a:spcPct val="100000"/>
              </a:lnSpc>
              <a:spcBef>
                <a:spcPts val="100"/>
              </a:spcBef>
            </a:pPr>
            <a:endParaRPr lang="en-US" sz="1200" b="0" strike="noStrike" spc="-1">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72686</Words>
  <Application>WPS Presentation</Application>
  <PresentationFormat/>
  <Paragraphs>2640</Paragraphs>
  <Slides>181</Slides>
  <Notes>0</Notes>
  <HiddenSlides>0</HiddenSlides>
  <MMClips>0</MMClips>
  <ScaleCrop>false</ScaleCrop>
  <HeadingPairs>
    <vt:vector size="6" baseType="variant">
      <vt:variant>
        <vt:lpstr>已用的字体</vt:lpstr>
      </vt:variant>
      <vt:variant>
        <vt:i4>18</vt:i4>
      </vt:variant>
      <vt:variant>
        <vt:lpstr>主题</vt:lpstr>
      </vt:variant>
      <vt:variant>
        <vt:i4>5</vt:i4>
      </vt:variant>
      <vt:variant>
        <vt:lpstr>幻灯片标题</vt:lpstr>
      </vt:variant>
      <vt:variant>
        <vt:i4>181</vt:i4>
      </vt:variant>
    </vt:vector>
  </HeadingPairs>
  <TitlesOfParts>
    <vt:vector size="204" baseType="lpstr">
      <vt:lpstr>Arial</vt:lpstr>
      <vt:lpstr>SimSun</vt:lpstr>
      <vt:lpstr>Wingdings</vt:lpstr>
      <vt:lpstr>Arial</vt:lpstr>
      <vt:lpstr>Ubuntu Mono</vt:lpstr>
      <vt:lpstr>Symbol</vt:lpstr>
      <vt:lpstr>FreeMono</vt:lpstr>
      <vt:lpstr>DejaVu Math TeX Gyre</vt:lpstr>
      <vt:lpstr>StarSymbol</vt:lpstr>
      <vt:lpstr>FreeMono</vt:lpstr>
      <vt:lpstr>微软雅黑</vt:lpstr>
      <vt:lpstr>Droid Sans Fallback</vt:lpstr>
      <vt:lpstr>Arial Unicode MS</vt:lpstr>
      <vt:lpstr>MT Extra</vt:lpstr>
      <vt:lpstr>Calibri</vt:lpstr>
      <vt:lpstr>DejaVu Sans</vt:lpstr>
      <vt:lpstr>Gubbi</vt:lpstr>
      <vt:lpstr>Wingdings</vt:lpstr>
      <vt:lpstr>Office Theme</vt:lpstr>
      <vt:lpstr>Office Theme</vt:lpstr>
      <vt:lpstr>Office Theme</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Go</dc:title>
  <dc:creator/>
  <cp:lastModifiedBy>rassakra</cp:lastModifiedBy>
  <cp:revision>723</cp:revision>
  <dcterms:created xsi:type="dcterms:W3CDTF">2020-01-14T09:03:55Z</dcterms:created>
  <dcterms:modified xsi:type="dcterms:W3CDTF">2020-01-14T09:03:55Z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reator">
    <vt:lpwstr>Google</vt:lpwstr>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1033-11.1.0.8865</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On-screen Show (4:3)</vt:lpwstr>
  </property>
  <property fmtid="{D5CDD505-2E9C-101B-9397-08002B2CF9AE}" pid="11" name="ScaleCrop">
    <vt:bool>false</vt:bool>
  </property>
  <property fmtid="{D5CDD505-2E9C-101B-9397-08002B2CF9AE}" pid="12" name="ShareDoc">
    <vt:bool>false</vt:bool>
  </property>
  <property fmtid="{D5CDD505-2E9C-101B-9397-08002B2CF9AE}" pid="13" name="Slides">
    <vt:i4>112</vt:i4>
  </property>
</Properties>
</file>