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9"/>
  </p:notesMasterIdLst>
  <p:sldIdLst>
    <p:sldId id="256" r:id="rId3"/>
    <p:sldId id="275" r:id="rId4"/>
    <p:sldId id="276" r:id="rId5"/>
    <p:sldId id="277" r:id="rId6"/>
    <p:sldId id="271" r:id="rId7"/>
    <p:sldId id="257" r:id="rId8"/>
    <p:sldId id="265" r:id="rId9"/>
    <p:sldId id="266" r:id="rId10"/>
    <p:sldId id="264" r:id="rId11"/>
    <p:sldId id="267" r:id="rId12"/>
    <p:sldId id="268" r:id="rId13"/>
    <p:sldId id="269" r:id="rId14"/>
    <p:sldId id="270" r:id="rId15"/>
    <p:sldId id="272" r:id="rId16"/>
    <p:sldId id="273" r:id="rId17"/>
    <p:sldId id="274"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303" r:id="rId37"/>
    <p:sldId id="299" r:id="rId38"/>
    <p:sldId id="296" r:id="rId39"/>
    <p:sldId id="302" r:id="rId40"/>
    <p:sldId id="301" r:id="rId41"/>
    <p:sldId id="297" r:id="rId42"/>
    <p:sldId id="298" r:id="rId43"/>
    <p:sldId id="300" r:id="rId44"/>
    <p:sldId id="304" r:id="rId45"/>
    <p:sldId id="307" r:id="rId46"/>
    <p:sldId id="306" r:id="rId47"/>
    <p:sldId id="263" r:id="rId48"/>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Lst>
        </p14:section>
        <p14:section name="Cuerpo de la presentación" id="{B9B51309-D148-4332-87C2-07BE32FBCA3B}">
          <p14:sldIdLst>
            <p14:sldId id="275"/>
            <p14:sldId id="276"/>
            <p14:sldId id="277"/>
            <p14:sldId id="271"/>
            <p14:sldId id="257"/>
            <p14:sldId id="265"/>
            <p14:sldId id="266"/>
            <p14:sldId id="264"/>
            <p14:sldId id="267"/>
            <p14:sldId id="268"/>
            <p14:sldId id="269"/>
            <p14:sldId id="270"/>
            <p14:sldId id="272"/>
            <p14:sldId id="273"/>
            <p14:sldId id="274"/>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303"/>
            <p14:sldId id="299"/>
            <p14:sldId id="296"/>
            <p14:sldId id="302"/>
            <p14:sldId id="301"/>
            <p14:sldId id="297"/>
            <p14:sldId id="298"/>
            <p14:sldId id="300"/>
            <p14:sldId id="304"/>
            <p14:sldId id="307"/>
            <p14:sldId id="306"/>
          </p14:sldIdLst>
        </p14:section>
        <p14:section name="Más información"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D1EA"/>
    <a:srgbClr val="D24726"/>
    <a:srgbClr val="DD462F"/>
    <a:srgbClr val="D2B4A6"/>
    <a:srgbClr val="734F29"/>
    <a:srgbClr val="AEB785"/>
    <a:srgbClr val="EFD5A2"/>
    <a:srgbClr val="3B3026"/>
    <a:srgbClr val="ECE1CA"/>
    <a:srgbClr val="7955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280" autoAdjust="0"/>
  </p:normalViewPr>
  <p:slideViewPr>
    <p:cSldViewPr snapToGrid="0">
      <p:cViewPr varScale="1">
        <p:scale>
          <a:sx n="116" d="100"/>
          <a:sy n="116" d="100"/>
        </p:scale>
        <p:origin x="22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5558" tIns="47779" rIns="95558" bIns="47779" rtlCol="0"/>
          <a:lstStyle>
            <a:lvl1pPr algn="l">
              <a:defRPr sz="13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5558" tIns="47779" rIns="95558" bIns="47779" rtlCol="0"/>
          <a:lstStyle>
            <a:lvl1pPr algn="r">
              <a:defRPr sz="1300"/>
            </a:lvl1pPr>
          </a:lstStyle>
          <a:p>
            <a:fld id="{EC13577B-6902-467D-A26C-08A0DD5E4E03}" type="datetimeFigureOut">
              <a:rPr lang="en-US" smtClean="0"/>
              <a:t>1/19/2017</a:t>
            </a:fld>
            <a:endParaRPr lang="en-US"/>
          </a:p>
        </p:txBody>
      </p:sp>
      <p:sp>
        <p:nvSpPr>
          <p:cNvPr id="4" name="Slide Image Placeholder 3"/>
          <p:cNvSpPr>
            <a:spLocks noGrp="1" noRot="1" noChangeAspect="1"/>
          </p:cNvSpPr>
          <p:nvPr>
            <p:ph type="sldImg" idx="2"/>
          </p:nvPr>
        </p:nvSpPr>
        <p:spPr>
          <a:xfrm>
            <a:off x="422275" y="1241425"/>
            <a:ext cx="5954713" cy="3349625"/>
          </a:xfrm>
          <a:prstGeom prst="rect">
            <a:avLst/>
          </a:prstGeom>
          <a:noFill/>
          <a:ln w="12700">
            <a:solidFill>
              <a:prstClr val="black"/>
            </a:solidFill>
          </a:ln>
        </p:spPr>
        <p:txBody>
          <a:bodyPr vert="horz" lIns="95558" tIns="47779" rIns="95558" bIns="47779"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5558" tIns="47779" rIns="95558" bIns="477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8585"/>
            <a:ext cx="2945659" cy="498055"/>
          </a:xfrm>
          <a:prstGeom prst="rect">
            <a:avLst/>
          </a:prstGeom>
        </p:spPr>
        <p:txBody>
          <a:bodyPr vert="horz" lIns="95558" tIns="47779" rIns="95558" bIns="47779"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428585"/>
            <a:ext cx="2945659" cy="498055"/>
          </a:xfrm>
          <a:prstGeom prst="rect">
            <a:avLst/>
          </a:prstGeom>
        </p:spPr>
        <p:txBody>
          <a:bodyPr vert="horz" lIns="95558" tIns="47779" rIns="95558" bIns="47779" rtlCol="0" anchor="b"/>
          <a:lstStyle>
            <a:lvl1pPr algn="r">
              <a:defRPr sz="13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4713"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55580"/>
            <a:fld id="{DF61EA0F-A667-4B49-8422-0062BC55E249}" type="slidenum">
              <a:rPr lang="en-US">
                <a:latin typeface="Calibri"/>
              </a:rPr>
              <a:pPr defTabSz="955580"/>
              <a:t>1</a:t>
            </a:fld>
            <a:endParaRPr lang="en-US">
              <a:latin typeface="Calibri"/>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4713" cy="3349625"/>
          </a:xfrm>
        </p:spPr>
      </p:sp>
      <p:sp>
        <p:nvSpPr>
          <p:cNvPr id="3" name="Notes Placeholder 2"/>
          <p:cNvSpPr>
            <a:spLocks noGrp="1"/>
          </p:cNvSpPr>
          <p:nvPr>
            <p:ph type="body" idx="1"/>
          </p:nvPr>
        </p:nvSpPr>
        <p:spPr/>
        <p:txBody>
          <a:bodyPr/>
          <a:lstStyle/>
          <a:p>
            <a:pPr defTabSz="955580"/>
            <a:r>
              <a:rPr lang="en-US" sz="1300">
                <a:latin typeface="Calibri"/>
              </a:rPr>
              <a:t>En el 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defTabSz="955580"/>
            <a:fld id="{DF61EA0F-A667-4B49-8422-0062BC55E249}" type="slidenum">
              <a:rPr lang="en-US">
                <a:latin typeface="Calibri"/>
              </a:rPr>
              <a:pPr defTabSz="955580"/>
              <a:t>46</a:t>
            </a:fld>
            <a:endParaRPr lang="en-US">
              <a:latin typeface="Calibri"/>
            </a:endParaRPr>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3.wmf"/><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hyperlink" Target="http://o15.officeredir.microsoft.com/r/rlid2013GettingStartedCntrPPT?clid=3082"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chemeClr val="accent1">
                    <a:lumMod val="7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Haga clic para modificar el estilo de subtítulo del patrón</a:t>
            </a:r>
            <a:endParaRPr lang="en-US" dirty="0"/>
          </a:p>
        </p:txBody>
      </p:sp>
      <p:sp>
        <p:nvSpPr>
          <p:cNvPr id="8" name="Rectangle 7"/>
          <p:cNvSpPr/>
          <p:nvPr userDrawn="1"/>
        </p:nvSpPr>
        <p:spPr>
          <a:xfrm>
            <a:off x="0" y="0"/>
            <a:ext cx="12192000" cy="48664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363909"/>
            <a:ext cx="12192000" cy="1511111"/>
          </a:xfrm>
          <a:prstGeom prst="rect">
            <a:avLst/>
          </a:prstGeom>
        </p:spPr>
      </p:pic>
      <p:graphicFrame>
        <p:nvGraphicFramePr>
          <p:cNvPr id="10" name="Objeto 9"/>
          <p:cNvGraphicFramePr>
            <a:graphicFrameLocks noChangeAspect="1"/>
          </p:cNvGraphicFramePr>
          <p:nvPr userDrawn="1">
            <p:extLst>
              <p:ext uri="{D42A27DB-BD31-4B8C-83A1-F6EECF244321}">
                <p14:modId xmlns:p14="http://schemas.microsoft.com/office/powerpoint/2010/main" val="3951712242"/>
              </p:ext>
            </p:extLst>
          </p:nvPr>
        </p:nvGraphicFramePr>
        <p:xfrm>
          <a:off x="1522446" y="3149546"/>
          <a:ext cx="4787980" cy="1189232"/>
        </p:xfrm>
        <a:graphic>
          <a:graphicData uri="http://schemas.openxmlformats.org/presentationml/2006/ole">
            <mc:AlternateContent xmlns:mc="http://schemas.openxmlformats.org/markup-compatibility/2006">
              <mc:Choice xmlns:v="urn:schemas-microsoft-com:vml" Requires="v">
                <p:oleObj spid="_x0000_s7344" r:id="rId4" imgW="11504520" imgH="2856960" progId="">
                  <p:embed/>
                </p:oleObj>
              </mc:Choice>
              <mc:Fallback>
                <p:oleObj r:id="rId4" imgW="11504520" imgH="2856960" progId="">
                  <p:embed/>
                  <p:pic>
                    <p:nvPicPr>
                      <p:cNvPr id="0" name=""/>
                      <p:cNvPicPr/>
                      <p:nvPr/>
                    </p:nvPicPr>
                    <p:blipFill>
                      <a:blip r:embed="rId5"/>
                      <a:stretch>
                        <a:fillRect/>
                      </a:stretch>
                    </p:blipFill>
                    <p:spPr>
                      <a:xfrm>
                        <a:off x="1522446" y="3149546"/>
                        <a:ext cx="4787980" cy="1189232"/>
                      </a:xfrm>
                      <a:prstGeom prst="rect">
                        <a:avLst/>
                      </a:prstGeom>
                    </p:spPr>
                  </p:pic>
                </p:oleObj>
              </mc:Fallback>
            </mc:AlternateContent>
          </a:graphicData>
        </a:graphic>
      </p:graphicFrame>
      <p:graphicFrame>
        <p:nvGraphicFramePr>
          <p:cNvPr id="11" name="Objeto 10"/>
          <p:cNvGraphicFramePr>
            <a:graphicFrameLocks noChangeAspect="1"/>
          </p:cNvGraphicFramePr>
          <p:nvPr userDrawn="1">
            <p:extLst>
              <p:ext uri="{D42A27DB-BD31-4B8C-83A1-F6EECF244321}">
                <p14:modId xmlns:p14="http://schemas.microsoft.com/office/powerpoint/2010/main" val="1477908956"/>
              </p:ext>
            </p:extLst>
          </p:nvPr>
        </p:nvGraphicFramePr>
        <p:xfrm>
          <a:off x="900903" y="3477469"/>
          <a:ext cx="678001" cy="421460"/>
        </p:xfrm>
        <a:graphic>
          <a:graphicData uri="http://schemas.openxmlformats.org/presentationml/2006/ole">
            <mc:AlternateContent xmlns:mc="http://schemas.openxmlformats.org/markup-compatibility/2006">
              <mc:Choice xmlns:v="urn:schemas-microsoft-com:vml" Requires="v">
                <p:oleObj spid="_x0000_s7345" r:id="rId6" imgW="1409400" imgH="875880" progId="">
                  <p:embed/>
                </p:oleObj>
              </mc:Choice>
              <mc:Fallback>
                <p:oleObj r:id="rId6" imgW="1409400" imgH="875880" progId="">
                  <p:embed/>
                  <p:pic>
                    <p:nvPicPr>
                      <p:cNvPr id="0" name=""/>
                      <p:cNvPicPr/>
                      <p:nvPr/>
                    </p:nvPicPr>
                    <p:blipFill>
                      <a:blip r:embed="rId7"/>
                      <a:stretch>
                        <a:fillRect/>
                      </a:stretch>
                    </p:blipFill>
                    <p:spPr>
                      <a:xfrm>
                        <a:off x="900903" y="3477469"/>
                        <a:ext cx="678001" cy="421460"/>
                      </a:xfrm>
                      <a:prstGeom prst="rect">
                        <a:avLst/>
                      </a:prstGeom>
                    </p:spPr>
                  </p:pic>
                </p:oleObj>
              </mc:Fallback>
            </mc:AlternateContent>
          </a:graphicData>
        </a:graphic>
      </p:graphicFrame>
      <p:pic>
        <p:nvPicPr>
          <p:cNvPr id="12" name="Picture 2" descr="https://media.licdn.com/mpr/mpr/shrink_100_100/p/1/000/08d/1c3/21f4ab4.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1579290" y="6209521"/>
            <a:ext cx="503853" cy="503853"/>
          </a:xfrm>
          <a:prstGeom prst="rect">
            <a:avLst/>
          </a:prstGeom>
          <a:noFill/>
          <a:extLst>
            <a:ext uri="{909E8E84-426E-40DD-AFC4-6F175D3DCCD1}">
              <a14:hiddenFill xmlns:a14="http://schemas.microsoft.com/office/drawing/2010/main">
                <a:solidFill>
                  <a:srgbClr val="FFFFFF"/>
                </a:solidFill>
              </a14:hiddenFill>
            </a:ext>
          </a:extLst>
        </p:spPr>
      </p:pic>
      <p:sp>
        <p:nvSpPr>
          <p:cNvPr id="13" name="Marcador de posición de texto 2">
            <a:hlinkClick r:id="rId9" tooltip="Más información"/>
          </p:cNvPr>
          <p:cNvSpPr txBox="1">
            <a:spLocks/>
          </p:cNvSpPr>
          <p:nvPr userDrawn="1"/>
        </p:nvSpPr>
        <p:spPr>
          <a:xfrm>
            <a:off x="4906736" y="6064896"/>
            <a:ext cx="6672554" cy="793102"/>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r>
              <a:rPr lang="es-ES" sz="1400" noProof="1" smtClean="0">
                <a:solidFill>
                  <a:schemeClr val="accent1">
                    <a:lumMod val="75000"/>
                  </a:schemeClr>
                </a:solidFill>
              </a:rPr>
              <a:t>Javier Ros Moreno, Departamento </a:t>
            </a:r>
            <a:r>
              <a:rPr lang="es-ES" sz="1400" noProof="1" smtClean="0">
                <a:solidFill>
                  <a:schemeClr val="accent1">
                    <a:lumMod val="75000"/>
                  </a:schemeClr>
                </a:solidFill>
              </a:rPr>
              <a:t>desarrollo, Área SSII, Aguas de Murcia, Enero 2017</a:t>
            </a:r>
            <a:endParaRPr lang="es-ES" sz="1400" noProof="1">
              <a:solidFill>
                <a:schemeClr val="accent1">
                  <a:lumMod val="75000"/>
                </a:schemeClr>
              </a:solidFill>
            </a:endParaRPr>
          </a:p>
        </p:txBody>
      </p:sp>
    </p:spTree>
    <p:extLst>
      <p:ext uri="{BB962C8B-B14F-4D97-AF65-F5344CB8AC3E}">
        <p14:creationId xmlns:p14="http://schemas.microsoft.com/office/powerpoint/2010/main" val="17185494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8" name="Rectangle 7"/>
          <p:cNvSpPr/>
          <p:nvPr userDrawn="1"/>
        </p:nvSpPr>
        <p:spPr>
          <a:xfrm>
            <a:off x="0" y="0"/>
            <a:ext cx="12192000" cy="133285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2" descr="https://media.licdn.com/mpr/mpr/shrink_100_100/p/1/000/08d/1c3/21f4ab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79290" y="6209521"/>
            <a:ext cx="503853" cy="503853"/>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osición de texto 2">
            <a:hlinkClick r:id="rId3" tooltip="Más información"/>
          </p:cNvPr>
          <p:cNvSpPr txBox="1">
            <a:spLocks/>
          </p:cNvSpPr>
          <p:nvPr userDrawn="1"/>
        </p:nvSpPr>
        <p:spPr>
          <a:xfrm>
            <a:off x="4702629" y="6064896"/>
            <a:ext cx="6876661" cy="793102"/>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r>
              <a:rPr lang="es-ES" sz="1400" noProof="1" smtClean="0">
                <a:solidFill>
                  <a:schemeClr val="accent1">
                    <a:lumMod val="75000"/>
                  </a:schemeClr>
                </a:solidFill>
              </a:rPr>
              <a:t>Javier Ros Moreno,</a:t>
            </a:r>
            <a:r>
              <a:rPr lang="es-ES" sz="1400" baseline="0" noProof="1" smtClean="0">
                <a:solidFill>
                  <a:schemeClr val="accent1">
                    <a:lumMod val="75000"/>
                  </a:schemeClr>
                </a:solidFill>
              </a:rPr>
              <a:t> </a:t>
            </a:r>
            <a:r>
              <a:rPr lang="es-ES" sz="1400" noProof="1" smtClean="0">
                <a:solidFill>
                  <a:schemeClr val="accent1">
                    <a:lumMod val="75000"/>
                  </a:schemeClr>
                </a:solidFill>
              </a:rPr>
              <a:t>Departamento </a:t>
            </a:r>
            <a:r>
              <a:rPr lang="es-ES" sz="1400" noProof="1" smtClean="0">
                <a:solidFill>
                  <a:schemeClr val="accent1">
                    <a:lumMod val="75000"/>
                  </a:schemeClr>
                </a:solidFill>
              </a:rPr>
              <a:t>desarrollo, Área SSII, Aguas de Murcia, Enero 2017</a:t>
            </a:r>
            <a:endParaRPr lang="es-ES" sz="1400" noProof="1">
              <a:solidFill>
                <a:schemeClr val="accent1">
                  <a:lumMod val="75000"/>
                </a:schemeClr>
              </a:solidFill>
            </a:endParaRPr>
          </a:p>
        </p:txBody>
      </p:sp>
    </p:spTree>
    <p:extLst>
      <p:ext uri="{BB962C8B-B14F-4D97-AF65-F5344CB8AC3E}">
        <p14:creationId xmlns:p14="http://schemas.microsoft.com/office/powerpoint/2010/main" val="5969213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2" descr="https://media.licdn.com/mpr/mpr/shrink_100_100/p/1/000/08d/1c3/21f4ab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79290" y="6209521"/>
            <a:ext cx="503853" cy="503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2666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Rectangle 7"/>
          <p:cNvSpPr/>
          <p:nvPr userDrawn="1"/>
        </p:nvSpPr>
        <p:spPr>
          <a:xfrm>
            <a:off x="0" y="0"/>
            <a:ext cx="12192000" cy="133285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2" descr="https://media.licdn.com/mpr/mpr/shrink_100_100/p/1/000/08d/1c3/21f4ab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79290" y="6209521"/>
            <a:ext cx="503853" cy="503853"/>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osición de texto 2">
            <a:hlinkClick r:id="rId3" tooltip="Más información"/>
          </p:cNvPr>
          <p:cNvSpPr txBox="1">
            <a:spLocks/>
          </p:cNvSpPr>
          <p:nvPr userDrawn="1"/>
        </p:nvSpPr>
        <p:spPr>
          <a:xfrm>
            <a:off x="5005954" y="6064896"/>
            <a:ext cx="6573336" cy="793102"/>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r>
              <a:rPr lang="es-ES" sz="1400" noProof="1" smtClean="0">
                <a:solidFill>
                  <a:schemeClr val="accent1">
                    <a:lumMod val="75000"/>
                  </a:schemeClr>
                </a:solidFill>
              </a:rPr>
              <a:t>Javier Ros Moreno, Departamento </a:t>
            </a:r>
            <a:r>
              <a:rPr lang="es-ES" sz="1400" noProof="1" smtClean="0">
                <a:solidFill>
                  <a:schemeClr val="accent1">
                    <a:lumMod val="75000"/>
                  </a:schemeClr>
                </a:solidFill>
              </a:rPr>
              <a:t>desarrollo, Área SSII, Aguas de Murcia, Enero 2017</a:t>
            </a:r>
            <a:endParaRPr lang="es-ES" sz="1400" noProof="1">
              <a:solidFill>
                <a:schemeClr val="accent1">
                  <a:lumMod val="75000"/>
                </a:schemeClr>
              </a:solidFill>
            </a:endParaRPr>
          </a:p>
        </p:txBody>
      </p:sp>
    </p:spTree>
    <p:extLst>
      <p:ext uri="{BB962C8B-B14F-4D97-AF65-F5344CB8AC3E}">
        <p14:creationId xmlns:p14="http://schemas.microsoft.com/office/powerpoint/2010/main" val="21858365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chemeClr val="accent1">
                    <a:lumMod val="75000"/>
                  </a:schemeClr>
                </a:solidFill>
              </a:defRPr>
            </a:lvl1pPr>
          </a:lstStyle>
          <a:p>
            <a:r>
              <a:rPr lang="es-ES" dirty="0"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8" name="Rectangle 7"/>
          <p:cNvSpPr/>
          <p:nvPr userDrawn="1"/>
        </p:nvSpPr>
        <p:spPr>
          <a:xfrm>
            <a:off x="5656882" y="1709738"/>
            <a:ext cx="6535119" cy="35751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2" descr="https://media.licdn.com/mpr/mpr/shrink_100_100/p/1/000/08d/1c3/21f4ab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79290" y="6209521"/>
            <a:ext cx="503853" cy="503853"/>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osición de texto 2">
            <a:hlinkClick r:id="rId3" tooltip="Más información"/>
          </p:cNvPr>
          <p:cNvSpPr txBox="1">
            <a:spLocks/>
          </p:cNvSpPr>
          <p:nvPr userDrawn="1"/>
        </p:nvSpPr>
        <p:spPr>
          <a:xfrm>
            <a:off x="4286250" y="6064896"/>
            <a:ext cx="7293040" cy="793102"/>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r>
              <a:rPr lang="es-ES" sz="1400" noProof="1" smtClean="0">
                <a:solidFill>
                  <a:schemeClr val="accent1">
                    <a:lumMod val="75000"/>
                  </a:schemeClr>
                </a:solidFill>
              </a:rPr>
              <a:t>Javier Ros Moreno, Departamento </a:t>
            </a:r>
            <a:r>
              <a:rPr lang="es-ES" sz="1400" noProof="1" smtClean="0">
                <a:solidFill>
                  <a:schemeClr val="accent1">
                    <a:lumMod val="75000"/>
                  </a:schemeClr>
                </a:solidFill>
              </a:rPr>
              <a:t>desarrollo, Área SSII, Aguas de Murcia, Enero 2017</a:t>
            </a:r>
            <a:endParaRPr lang="es-ES" sz="1400" noProof="1">
              <a:solidFill>
                <a:schemeClr val="accent1">
                  <a:lumMod val="75000"/>
                </a:schemeClr>
              </a:solidFill>
            </a:endParaRPr>
          </a:p>
        </p:txBody>
      </p:sp>
    </p:spTree>
    <p:extLst>
      <p:ext uri="{BB962C8B-B14F-4D97-AF65-F5344CB8AC3E}">
        <p14:creationId xmlns:p14="http://schemas.microsoft.com/office/powerpoint/2010/main" val="13356555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9" name="Rectangle 8"/>
          <p:cNvSpPr/>
          <p:nvPr userDrawn="1"/>
        </p:nvSpPr>
        <p:spPr>
          <a:xfrm>
            <a:off x="0" y="0"/>
            <a:ext cx="12192000" cy="133285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2" descr="https://media.licdn.com/mpr/mpr/shrink_100_100/p/1/000/08d/1c3/21f4ab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79290" y="6209521"/>
            <a:ext cx="503853" cy="503853"/>
          </a:xfrm>
          <a:prstGeom prst="rect">
            <a:avLst/>
          </a:prstGeom>
          <a:noFill/>
          <a:extLst>
            <a:ext uri="{909E8E84-426E-40DD-AFC4-6F175D3DCCD1}">
              <a14:hiddenFill xmlns:a14="http://schemas.microsoft.com/office/drawing/2010/main">
                <a:solidFill>
                  <a:srgbClr val="FFFFFF"/>
                </a:solidFill>
              </a14:hiddenFill>
            </a:ext>
          </a:extLst>
        </p:spPr>
      </p:pic>
      <p:sp>
        <p:nvSpPr>
          <p:cNvPr id="11" name="Marcador de posición de texto 2">
            <a:hlinkClick r:id="rId3" tooltip="Más información"/>
          </p:cNvPr>
          <p:cNvSpPr txBox="1">
            <a:spLocks/>
          </p:cNvSpPr>
          <p:nvPr userDrawn="1"/>
        </p:nvSpPr>
        <p:spPr>
          <a:xfrm>
            <a:off x="3722914" y="6064896"/>
            <a:ext cx="7856376" cy="793102"/>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r>
              <a:rPr lang="es-ES" sz="1400" noProof="1" smtClean="0">
                <a:solidFill>
                  <a:schemeClr val="accent1">
                    <a:lumMod val="75000"/>
                  </a:schemeClr>
                </a:solidFill>
              </a:rPr>
              <a:t>Javier Ros Moreno, Departamento </a:t>
            </a:r>
            <a:r>
              <a:rPr lang="es-ES" sz="1400" noProof="1" smtClean="0">
                <a:solidFill>
                  <a:schemeClr val="accent1">
                    <a:lumMod val="75000"/>
                  </a:schemeClr>
                </a:solidFill>
              </a:rPr>
              <a:t>desarrollo, Área SSII, Aguas de Murcia, Enero 2017</a:t>
            </a:r>
            <a:endParaRPr lang="es-ES" sz="1400" noProof="1">
              <a:solidFill>
                <a:schemeClr val="accent1">
                  <a:lumMod val="75000"/>
                </a:schemeClr>
              </a:solidFill>
            </a:endParaRPr>
          </a:p>
        </p:txBody>
      </p:sp>
    </p:spTree>
    <p:extLst>
      <p:ext uri="{BB962C8B-B14F-4D97-AF65-F5344CB8AC3E}">
        <p14:creationId xmlns:p14="http://schemas.microsoft.com/office/powerpoint/2010/main" val="33282238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11" name="Rectangle 10"/>
          <p:cNvSpPr/>
          <p:nvPr userDrawn="1"/>
        </p:nvSpPr>
        <p:spPr>
          <a:xfrm>
            <a:off x="0" y="0"/>
            <a:ext cx="12192000" cy="133285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2" name="Picture 2" descr="https://media.licdn.com/mpr/mpr/shrink_100_100/p/1/000/08d/1c3/21f4ab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79290" y="6209521"/>
            <a:ext cx="503853" cy="503853"/>
          </a:xfrm>
          <a:prstGeom prst="rect">
            <a:avLst/>
          </a:prstGeom>
          <a:noFill/>
          <a:extLst>
            <a:ext uri="{909E8E84-426E-40DD-AFC4-6F175D3DCCD1}">
              <a14:hiddenFill xmlns:a14="http://schemas.microsoft.com/office/drawing/2010/main">
                <a:solidFill>
                  <a:srgbClr val="FFFFFF"/>
                </a:solidFill>
              </a14:hiddenFill>
            </a:ext>
          </a:extLst>
        </p:spPr>
      </p:pic>
      <p:sp>
        <p:nvSpPr>
          <p:cNvPr id="13" name="Marcador de posición de texto 2">
            <a:hlinkClick r:id="rId3" tooltip="Más información"/>
          </p:cNvPr>
          <p:cNvSpPr txBox="1">
            <a:spLocks/>
          </p:cNvSpPr>
          <p:nvPr userDrawn="1"/>
        </p:nvSpPr>
        <p:spPr>
          <a:xfrm>
            <a:off x="4751614" y="6064896"/>
            <a:ext cx="6827676" cy="793102"/>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r>
              <a:rPr lang="es-ES" sz="1400" noProof="1" smtClean="0">
                <a:solidFill>
                  <a:schemeClr val="accent1">
                    <a:lumMod val="75000"/>
                  </a:schemeClr>
                </a:solidFill>
              </a:rPr>
              <a:t>Javier Ros</a:t>
            </a:r>
            <a:r>
              <a:rPr lang="es-ES" sz="1400" baseline="0" noProof="1" smtClean="0">
                <a:solidFill>
                  <a:schemeClr val="accent1">
                    <a:lumMod val="75000"/>
                  </a:schemeClr>
                </a:solidFill>
              </a:rPr>
              <a:t> Moreno, </a:t>
            </a:r>
            <a:r>
              <a:rPr lang="es-ES" sz="1400" noProof="1" smtClean="0">
                <a:solidFill>
                  <a:schemeClr val="accent1">
                    <a:lumMod val="75000"/>
                  </a:schemeClr>
                </a:solidFill>
              </a:rPr>
              <a:t>Departamento </a:t>
            </a:r>
            <a:r>
              <a:rPr lang="es-ES" sz="1400" noProof="1" smtClean="0">
                <a:solidFill>
                  <a:schemeClr val="accent1">
                    <a:lumMod val="75000"/>
                  </a:schemeClr>
                </a:solidFill>
              </a:rPr>
              <a:t>desarrollo, Área SSII, Aguas de Murcia, Enero 2017</a:t>
            </a:r>
            <a:endParaRPr lang="es-ES" sz="1400" noProof="1">
              <a:solidFill>
                <a:schemeClr val="accent1">
                  <a:lumMod val="75000"/>
                </a:schemeClr>
              </a:solidFill>
            </a:endParaRPr>
          </a:p>
        </p:txBody>
      </p:sp>
    </p:spTree>
    <p:extLst>
      <p:ext uri="{BB962C8B-B14F-4D97-AF65-F5344CB8AC3E}">
        <p14:creationId xmlns:p14="http://schemas.microsoft.com/office/powerpoint/2010/main" val="36060298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7" name="Rectangle 6"/>
          <p:cNvSpPr/>
          <p:nvPr userDrawn="1"/>
        </p:nvSpPr>
        <p:spPr>
          <a:xfrm>
            <a:off x="0" y="0"/>
            <a:ext cx="12192000" cy="133285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2" descr="https://media.licdn.com/mpr/mpr/shrink_100_100/p/1/000/08d/1c3/21f4ab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79290" y="6209521"/>
            <a:ext cx="503853" cy="503853"/>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posición de texto 2">
            <a:hlinkClick r:id="rId3" tooltip="Más información"/>
          </p:cNvPr>
          <p:cNvSpPr txBox="1">
            <a:spLocks/>
          </p:cNvSpPr>
          <p:nvPr userDrawn="1"/>
        </p:nvSpPr>
        <p:spPr>
          <a:xfrm>
            <a:off x="4751614" y="6064896"/>
            <a:ext cx="6827676" cy="793102"/>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r>
              <a:rPr lang="es-ES" sz="1400" noProof="1" smtClean="0">
                <a:solidFill>
                  <a:schemeClr val="accent1">
                    <a:lumMod val="75000"/>
                  </a:schemeClr>
                </a:solidFill>
              </a:rPr>
              <a:t>Javier Ros Moreno, Departamento </a:t>
            </a:r>
            <a:r>
              <a:rPr lang="es-ES" sz="1400" noProof="1" smtClean="0">
                <a:solidFill>
                  <a:schemeClr val="accent1">
                    <a:lumMod val="75000"/>
                  </a:schemeClr>
                </a:solidFill>
              </a:rPr>
              <a:t>desarrollo, Área SSII, Aguas de Murcia, Enero 2017</a:t>
            </a:r>
            <a:endParaRPr lang="es-ES" sz="1400" noProof="1">
              <a:solidFill>
                <a:schemeClr val="accent1">
                  <a:lumMod val="75000"/>
                </a:schemeClr>
              </a:solidFill>
            </a:endParaRPr>
          </a:p>
        </p:txBody>
      </p:sp>
    </p:spTree>
    <p:extLst>
      <p:ext uri="{BB962C8B-B14F-4D97-AF65-F5344CB8AC3E}">
        <p14:creationId xmlns:p14="http://schemas.microsoft.com/office/powerpoint/2010/main" val="1008144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2" descr="https://media.licdn.com/mpr/mpr/shrink_100_100/p/1/000/08d/1c3/21f4ab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79290" y="6209521"/>
            <a:ext cx="503853" cy="503853"/>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posición de texto 2">
            <a:hlinkClick r:id="rId3" tooltip="Más información"/>
          </p:cNvPr>
          <p:cNvSpPr txBox="1">
            <a:spLocks/>
          </p:cNvSpPr>
          <p:nvPr userDrawn="1"/>
        </p:nvSpPr>
        <p:spPr>
          <a:xfrm>
            <a:off x="4751614" y="6064896"/>
            <a:ext cx="6827676" cy="793102"/>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r>
              <a:rPr lang="es-ES" sz="1400" noProof="1" smtClean="0">
                <a:solidFill>
                  <a:schemeClr val="accent1">
                    <a:lumMod val="75000"/>
                  </a:schemeClr>
                </a:solidFill>
              </a:rPr>
              <a:t>Javier Ros Moreno, Departamento </a:t>
            </a:r>
            <a:r>
              <a:rPr lang="es-ES" sz="1400" noProof="1" smtClean="0">
                <a:solidFill>
                  <a:schemeClr val="accent1">
                    <a:lumMod val="75000"/>
                  </a:schemeClr>
                </a:solidFill>
              </a:rPr>
              <a:t>desarrollo, Área SSII, Aguas de Murcia, Enero 2017</a:t>
            </a:r>
            <a:endParaRPr lang="es-ES" sz="1400" noProof="1">
              <a:solidFill>
                <a:schemeClr val="accent1">
                  <a:lumMod val="75000"/>
                </a:schemeClr>
              </a:solidFill>
            </a:endParaRPr>
          </a:p>
        </p:txBody>
      </p:sp>
    </p:spTree>
    <p:extLst>
      <p:ext uri="{BB962C8B-B14F-4D97-AF65-F5344CB8AC3E}">
        <p14:creationId xmlns:p14="http://schemas.microsoft.com/office/powerpoint/2010/main" val="4037432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pic>
        <p:nvPicPr>
          <p:cNvPr id="8" name="Picture 2" descr="https://media.licdn.com/mpr/mpr/shrink_100_100/p/1/000/08d/1c3/21f4ab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79290" y="6209521"/>
            <a:ext cx="503853" cy="503853"/>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posición de texto 2">
            <a:hlinkClick r:id="rId3" tooltip="Más información"/>
          </p:cNvPr>
          <p:cNvSpPr txBox="1">
            <a:spLocks/>
          </p:cNvSpPr>
          <p:nvPr userDrawn="1"/>
        </p:nvSpPr>
        <p:spPr>
          <a:xfrm>
            <a:off x="4588329" y="6064896"/>
            <a:ext cx="6990961" cy="793102"/>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r>
              <a:rPr lang="es-ES" sz="1400" noProof="1" smtClean="0">
                <a:solidFill>
                  <a:schemeClr val="accent1">
                    <a:lumMod val="75000"/>
                  </a:schemeClr>
                </a:solidFill>
              </a:rPr>
              <a:t>Javier Ros Moreno, Departamento </a:t>
            </a:r>
            <a:r>
              <a:rPr lang="es-ES" sz="1400" noProof="1" smtClean="0">
                <a:solidFill>
                  <a:schemeClr val="accent1">
                    <a:lumMod val="75000"/>
                  </a:schemeClr>
                </a:solidFill>
              </a:rPr>
              <a:t>desarrollo, Área SSII, Aguas de Murcia, Enero 2017</a:t>
            </a:r>
            <a:endParaRPr lang="es-ES" sz="1400" noProof="1">
              <a:solidFill>
                <a:schemeClr val="accent1">
                  <a:lumMod val="75000"/>
                </a:schemeClr>
              </a:solidFill>
            </a:endParaRPr>
          </a:p>
        </p:txBody>
      </p:sp>
    </p:spTree>
    <p:extLst>
      <p:ext uri="{BB962C8B-B14F-4D97-AF65-F5344CB8AC3E}">
        <p14:creationId xmlns:p14="http://schemas.microsoft.com/office/powerpoint/2010/main" val="17841938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pic>
        <p:nvPicPr>
          <p:cNvPr id="8" name="Picture 2" descr="https://media.licdn.com/mpr/mpr/shrink_100_100/p/1/000/08d/1c3/21f4ab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79290" y="6209521"/>
            <a:ext cx="503853" cy="503853"/>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posición de texto 2">
            <a:hlinkClick r:id="rId3" tooltip="Más información"/>
          </p:cNvPr>
          <p:cNvSpPr txBox="1">
            <a:spLocks/>
          </p:cNvSpPr>
          <p:nvPr userDrawn="1"/>
        </p:nvSpPr>
        <p:spPr>
          <a:xfrm>
            <a:off x="4772025" y="6064896"/>
            <a:ext cx="6807265" cy="793102"/>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r>
              <a:rPr lang="es-ES" sz="1400" noProof="1" smtClean="0">
                <a:solidFill>
                  <a:schemeClr val="accent1">
                    <a:lumMod val="75000"/>
                  </a:schemeClr>
                </a:solidFill>
              </a:rPr>
              <a:t>Javier</a:t>
            </a:r>
            <a:r>
              <a:rPr lang="es-ES" sz="1400" baseline="0" noProof="1" smtClean="0">
                <a:solidFill>
                  <a:schemeClr val="accent1">
                    <a:lumMod val="75000"/>
                  </a:schemeClr>
                </a:solidFill>
              </a:rPr>
              <a:t> Ros Moreno, </a:t>
            </a:r>
            <a:r>
              <a:rPr lang="es-ES" sz="1400" noProof="1" smtClean="0">
                <a:solidFill>
                  <a:schemeClr val="accent1">
                    <a:lumMod val="75000"/>
                  </a:schemeClr>
                </a:solidFill>
              </a:rPr>
              <a:t>Departamento </a:t>
            </a:r>
            <a:r>
              <a:rPr lang="es-ES" sz="1400" noProof="1" smtClean="0">
                <a:solidFill>
                  <a:schemeClr val="accent1">
                    <a:lumMod val="75000"/>
                  </a:schemeClr>
                </a:solidFill>
              </a:rPr>
              <a:t>desarrollo, Área SSII, Aguas de Murcia, Enero 2017</a:t>
            </a:r>
            <a:endParaRPr lang="es-ES" sz="1400" noProof="1">
              <a:solidFill>
                <a:schemeClr val="accent1">
                  <a:lumMod val="75000"/>
                </a:schemeClr>
              </a:solidFill>
            </a:endParaRPr>
          </a:p>
        </p:txBody>
      </p:sp>
    </p:spTree>
    <p:extLst>
      <p:ext uri="{BB962C8B-B14F-4D97-AF65-F5344CB8AC3E}">
        <p14:creationId xmlns:p14="http://schemas.microsoft.com/office/powerpoint/2010/main" val="31610953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1/19/2017</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pic>
        <p:nvPicPr>
          <p:cNvPr id="7" name="Picture 2" descr="https://media.licdn.com/mpr/mpr/shrink_100_100/p/1/000/08d/1c3/21f4ab4.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579290" y="6209521"/>
            <a:ext cx="503853" cy="503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hyperlink" Target="http://proxy.wandas.sas:8080/"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es6-features.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s/" TargetMode="Externa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32cPEcX3Qa0" TargetMode="External"/><Relationship Id="rId2" Type="http://schemas.openxmlformats.org/officeDocument/2006/relationships/hyperlink" Target="http://www.typescriptlang.org/docs/tutorial.html" TargetMode="External"/><Relationship Id="rId1" Type="http://schemas.openxmlformats.org/officeDocument/2006/relationships/slideLayout" Target="../slideLayouts/slideLayout5.xml"/><Relationship Id="rId4" Type="http://schemas.openxmlformats.org/officeDocument/2006/relationships/hyperlink" Target="http://www.typescriptlang.org/play/index.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hyperlink" Target="https://www.typescriptlang.org/docs/handbook/compiler-options.html"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zloirock/core-j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systemjs/systemjs/blob/master/docs/config-api.md"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getbootstrap.com/" TargetMode="Externa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systemjs/systemjs" TargetMode="Externa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hyperlink" Target="http://blog.wolksoftware.com/decorators-reflection-javascript-typescript" TargetMode="Externa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hyperlink" Target="https://docs.npmjs.com/misc/scripts" TargetMode="Externa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tolemac/Ng2Emulation/blob/master/gulpfile.js" TargetMode="External"/><Relationship Id="rId2" Type="http://schemas.openxmlformats.org/officeDocument/2006/relationships/hyperlink" Target="https://github.com/TypeStrong/dts-bundle/blob/master/Gruntfile.js"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es6-features.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terinjokes/gulp-uglify" TargetMode="External"/><Relationship Id="rId2" Type="http://schemas.openxmlformats.org/officeDocument/2006/relationships/hyperlink" Target="https://github.com/contra/gulp-concat" TargetMode="External"/><Relationship Id="rId1" Type="http://schemas.openxmlformats.org/officeDocument/2006/relationships/slideLayout" Target="../slideLayouts/slideLayout5.xml"/><Relationship Id="rId4" Type="http://schemas.openxmlformats.org/officeDocument/2006/relationships/hyperlink" Target="https://github.com/contra/gulp-uglify" TargetMode="Externa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systemjs/builder" TargetMode="Externa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838200" y="705166"/>
            <a:ext cx="10515600" cy="2387600"/>
          </a:xfrm>
        </p:spPr>
        <p:txBody>
          <a:bodyPr>
            <a:normAutofit/>
          </a:bodyPr>
          <a:lstStyle/>
          <a:p>
            <a:r>
              <a:rPr lang="es-ES" dirty="0"/>
              <a:t>Desarrollo </a:t>
            </a:r>
            <a:r>
              <a:rPr lang="es-ES" dirty="0" smtClean="0"/>
              <a:t>JavaScript Moderno</a:t>
            </a:r>
            <a:endParaRPr lang="es-ES" dirty="0"/>
          </a:p>
        </p:txBody>
      </p:sp>
      <p:sp>
        <p:nvSpPr>
          <p:cNvPr id="6" name="Subtítulo 5"/>
          <p:cNvSpPr>
            <a:spLocks noGrp="1"/>
          </p:cNvSpPr>
          <p:nvPr>
            <p:ph type="subTitle" idx="1"/>
          </p:nvPr>
        </p:nvSpPr>
        <p:spPr>
          <a:xfrm>
            <a:off x="838200" y="4772858"/>
            <a:ext cx="6705599" cy="1137793"/>
          </a:xfrm>
        </p:spPr>
        <p:txBody>
          <a:bodyPr>
            <a:normAutofit fontScale="85000" lnSpcReduction="20000"/>
          </a:bodyPr>
          <a:lstStyle/>
          <a:p>
            <a:r>
              <a:rPr lang="es-ES" dirty="0"/>
              <a:t>Formación </a:t>
            </a:r>
            <a:r>
              <a:rPr lang="es-ES" dirty="0" smtClean="0"/>
              <a:t>NAVE</a:t>
            </a:r>
          </a:p>
          <a:p>
            <a:r>
              <a:rPr lang="es-ES" dirty="0" smtClean="0"/>
              <a:t>Desarrollo cliente SPA – Front-</a:t>
            </a:r>
            <a:r>
              <a:rPr lang="es-ES" dirty="0" err="1" smtClean="0"/>
              <a:t>end</a:t>
            </a:r>
            <a:r>
              <a:rPr lang="es-ES" dirty="0"/>
              <a:t> ESTATUM </a:t>
            </a:r>
            <a:r>
              <a:rPr lang="es-ES" dirty="0" smtClean="0"/>
              <a:t>2.5</a:t>
            </a: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Módulos en JavaScript ES5 – </a:t>
            </a:r>
            <a:r>
              <a:rPr lang="es-ES" dirty="0" err="1" smtClean="0"/>
              <a:t>CommonJS</a:t>
            </a:r>
            <a:endParaRPr lang="es-ES" dirty="0"/>
          </a:p>
        </p:txBody>
      </p:sp>
      <p:sp>
        <p:nvSpPr>
          <p:cNvPr id="8" name="CuadroTexto 7"/>
          <p:cNvSpPr txBox="1"/>
          <p:nvPr/>
        </p:nvSpPr>
        <p:spPr>
          <a:xfrm>
            <a:off x="609600" y="1784058"/>
            <a:ext cx="3975804" cy="4939814"/>
          </a:xfrm>
          <a:prstGeom prst="rect">
            <a:avLst/>
          </a:prstGeom>
          <a:noFill/>
          <a:ln w="3175">
            <a:solidFill>
              <a:schemeClr val="tx1"/>
            </a:solidFill>
          </a:ln>
        </p:spPr>
        <p:txBody>
          <a:bodyPr wrap="square" rtlCol="0">
            <a:spAutoFit/>
          </a:bodyPr>
          <a:lstStyle/>
          <a:p>
            <a:r>
              <a:rPr lang="es-ES" sz="1050" dirty="0" smtClean="0">
                <a:latin typeface="Courier New" panose="02070309020205020404" pitchFamily="49" charset="0"/>
                <a:cs typeface="Courier New" panose="02070309020205020404" pitchFamily="49" charset="0"/>
              </a:rPr>
              <a:t>// Contabilidad.js</a:t>
            </a:r>
          </a:p>
          <a:p>
            <a:r>
              <a:rPr lang="es-ES" sz="1050" b="1" dirty="0" err="1" smtClean="0">
                <a:latin typeface="Courier New" panose="02070309020205020404" pitchFamily="49" charset="0"/>
                <a:cs typeface="Courier New" panose="02070309020205020404" pitchFamily="49" charset="0"/>
              </a:rPr>
              <a:t>var</a:t>
            </a:r>
            <a:r>
              <a:rPr lang="es-ES" sz="1050" b="1" dirty="0" smtClean="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Contabilidad = </a:t>
            </a:r>
            <a:r>
              <a:rPr lang="es-ES" sz="1050" b="1" dirty="0" err="1" smtClean="0">
                <a:latin typeface="Courier New" panose="02070309020205020404" pitchFamily="49" charset="0"/>
                <a:cs typeface="Courier New" panose="02070309020205020404" pitchFamily="49" charset="0"/>
              </a:rPr>
              <a:t>function</a:t>
            </a:r>
            <a:r>
              <a:rPr lang="es-ES" sz="1050" dirty="0" smtClean="0">
                <a:latin typeface="Courier New" panose="02070309020205020404" pitchFamily="49" charset="0"/>
                <a:cs typeface="Courier New" panose="02070309020205020404" pitchFamily="49" charset="0"/>
              </a:rPr>
              <a:t> ($) {</a:t>
            </a:r>
          </a:p>
          <a:p>
            <a:r>
              <a:rPr lang="es-ES" sz="1050" dirty="0" smtClean="0">
                <a:latin typeface="Courier New" panose="02070309020205020404" pitchFamily="49" charset="0"/>
                <a:cs typeface="Courier New" panose="02070309020205020404" pitchFamily="49" charset="0"/>
              </a:rPr>
              <a:t>  ...</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p>
          <a:p>
            <a:endParaRPr lang="es-ES" sz="1050" dirty="0" smtClean="0">
              <a:latin typeface="Courier New" panose="02070309020205020404" pitchFamily="49" charset="0"/>
              <a:cs typeface="Courier New" panose="02070309020205020404" pitchFamily="49" charset="0"/>
            </a:endParaRPr>
          </a:p>
          <a:p>
            <a:r>
              <a:rPr lang="es-ES" sz="1050" b="1"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function</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leerSaldoTotal</a:t>
            </a:r>
            <a:r>
              <a:rPr lang="es-ES" sz="1050" dirty="0" smtClean="0">
                <a:latin typeface="Courier New" panose="02070309020205020404" pitchFamily="49" charset="0"/>
                <a:cs typeface="Courier New" panose="02070309020205020404" pitchFamily="49" charset="0"/>
              </a:rPr>
              <a:t>()</a:t>
            </a:r>
          </a:p>
          <a:p>
            <a:r>
              <a:rPr lang="es-ES" sz="1050" dirty="0" smtClean="0">
                <a:latin typeface="Courier New" panose="02070309020205020404" pitchFamily="49" charset="0"/>
                <a:cs typeface="Courier New" panose="02070309020205020404" pitchFamily="49" charset="0"/>
              </a:rPr>
              <a:t>  { </a:t>
            </a:r>
          </a:p>
          <a:p>
            <a:r>
              <a:rPr lang="es-ES" sz="1050"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var</a:t>
            </a:r>
            <a:r>
              <a:rPr lang="es-ES" sz="1050" dirty="0" smtClean="0">
                <a:latin typeface="Courier New" panose="02070309020205020404" pitchFamily="49" charset="0"/>
                <a:cs typeface="Courier New" panose="02070309020205020404" pitchFamily="49" charset="0"/>
              </a:rPr>
              <a:t> total = 0;</a:t>
            </a:r>
          </a:p>
          <a:p>
            <a:r>
              <a:rPr lang="es-ES" sz="1050" b="1"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for</a:t>
            </a:r>
            <a:r>
              <a:rPr lang="es-ES" sz="1050" dirty="0" smtClean="0">
                <a:latin typeface="Courier New" panose="02070309020205020404" pitchFamily="49" charset="0"/>
                <a:cs typeface="Courier New" panose="02070309020205020404" pitchFamily="49" charset="0"/>
              </a:rPr>
              <a:t> (i = 0; i &lt; _</a:t>
            </a:r>
            <a:r>
              <a:rPr lang="es-ES" sz="1050" dirty="0" err="1" smtClean="0">
                <a:latin typeface="Courier New" panose="02070309020205020404" pitchFamily="49" charset="0"/>
                <a:cs typeface="Courier New" panose="02070309020205020404" pitchFamily="49" charset="0"/>
              </a:rPr>
              <a:t>cuentas.lenght</a:t>
            </a:r>
            <a:r>
              <a:rPr lang="es-ES" sz="1050" dirty="0" smtClean="0">
                <a:latin typeface="Courier New" panose="02070309020205020404" pitchFamily="49" charset="0"/>
                <a:cs typeface="Courier New" panose="02070309020205020404" pitchFamily="49" charset="0"/>
              </a:rPr>
              <a:t>; i++) {</a:t>
            </a:r>
          </a:p>
          <a:p>
            <a:r>
              <a:rPr lang="es-ES" sz="1050" dirty="0" smtClean="0">
                <a:latin typeface="Courier New" panose="02070309020205020404" pitchFamily="49" charset="0"/>
                <a:cs typeface="Courier New" panose="02070309020205020404" pitchFamily="49" charset="0"/>
              </a:rPr>
              <a:t>      total += _</a:t>
            </a:r>
            <a:r>
              <a:rPr lang="es-ES" sz="1050" dirty="0" err="1" smtClean="0">
                <a:latin typeface="Courier New" panose="02070309020205020404" pitchFamily="49" charset="0"/>
                <a:cs typeface="Courier New" panose="02070309020205020404" pitchFamily="49" charset="0"/>
              </a:rPr>
              <a:t>cuentas.saldo</a:t>
            </a:r>
            <a:r>
              <a:rPr lang="es-ES" sz="1050" dirty="0" smtClean="0">
                <a:latin typeface="Courier New" panose="02070309020205020404" pitchFamily="49" charset="0"/>
                <a:cs typeface="Courier New" panose="02070309020205020404" pitchFamily="49" charset="0"/>
              </a:rPr>
              <a:t>;</a:t>
            </a:r>
          </a:p>
          <a:p>
            <a:r>
              <a:rPr lang="es-ES" sz="1050" dirty="0" smtClean="0">
                <a:latin typeface="Courier New" panose="02070309020205020404" pitchFamily="49" charset="0"/>
                <a:cs typeface="Courier New" panose="02070309020205020404" pitchFamily="49" charset="0"/>
              </a:rPr>
              <a:t>    }</a:t>
            </a:r>
          </a:p>
          <a:p>
            <a:r>
              <a:rPr lang="es-ES" sz="1050" b="1" dirty="0">
                <a:latin typeface="Courier New" panose="02070309020205020404" pitchFamily="49" charset="0"/>
                <a:cs typeface="Courier New" panose="02070309020205020404" pitchFamily="49" charset="0"/>
              </a:rPr>
              <a:t> </a:t>
            </a:r>
            <a:r>
              <a:rPr lang="es-ES" sz="1050" b="1"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return</a:t>
            </a:r>
            <a:r>
              <a:rPr lang="es-ES" sz="1050" dirty="0" smtClean="0">
                <a:latin typeface="Courier New" panose="02070309020205020404" pitchFamily="49" charset="0"/>
                <a:cs typeface="Courier New" panose="02070309020205020404" pitchFamily="49" charset="0"/>
              </a:rPr>
              <a:t> </a:t>
            </a:r>
            <a:r>
              <a:rPr lang="es-ES" sz="1050" dirty="0">
                <a:latin typeface="Courier New" panose="02070309020205020404" pitchFamily="49" charset="0"/>
                <a:cs typeface="Courier New" panose="02070309020205020404" pitchFamily="49" charset="0"/>
              </a:rPr>
              <a:t>t</a:t>
            </a:r>
            <a:r>
              <a:rPr lang="es-ES" sz="1050" dirty="0" smtClean="0">
                <a:latin typeface="Courier New" panose="02070309020205020404" pitchFamily="49" charset="0"/>
                <a:cs typeface="Courier New" panose="02070309020205020404" pitchFamily="49" charset="0"/>
              </a:rPr>
              <a:t>otal; </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p>
          <a:p>
            <a:endParaRPr lang="es-ES" sz="1050" dirty="0">
              <a:latin typeface="Courier New" panose="02070309020205020404" pitchFamily="49" charset="0"/>
              <a:cs typeface="Courier New" panose="02070309020205020404" pitchFamily="49" charset="0"/>
            </a:endParaRP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function</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mostrarTotalEnElemento</a:t>
            </a:r>
            <a:r>
              <a:rPr lang="es-ES" sz="1050" dirty="0" smtClean="0">
                <a:latin typeface="Courier New" panose="02070309020205020404" pitchFamily="49" charset="0"/>
                <a:cs typeface="Courier New" panose="02070309020205020404" pitchFamily="49" charset="0"/>
              </a:rPr>
              <a:t>(</a:t>
            </a:r>
            <a:r>
              <a:rPr lang="es-ES" sz="1050" dirty="0" err="1" smtClean="0">
                <a:latin typeface="Courier New" panose="02070309020205020404" pitchFamily="49" charset="0"/>
                <a:cs typeface="Courier New" panose="02070309020205020404" pitchFamily="49" charset="0"/>
              </a:rPr>
              <a:t>htmlElem</a:t>
            </a:r>
            <a:r>
              <a:rPr lang="es-ES" sz="1050" dirty="0" smtClean="0">
                <a:latin typeface="Courier New" panose="02070309020205020404" pitchFamily="49" charset="0"/>
                <a:cs typeface="Courier New" panose="02070309020205020404" pitchFamily="49" charset="0"/>
              </a:rPr>
              <a:t>) {</a:t>
            </a:r>
          </a:p>
          <a:p>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htmlElement</a:t>
            </a:r>
            <a:r>
              <a:rPr lang="es-ES" sz="1050" dirty="0" smtClean="0">
                <a:latin typeface="Courier New" panose="02070309020205020404" pitchFamily="49" charset="0"/>
                <a:cs typeface="Courier New" panose="02070309020205020404" pitchFamily="49" charset="0"/>
              </a:rPr>
              <a:t>).</a:t>
            </a:r>
            <a:r>
              <a:rPr lang="es-ES" sz="1050" dirty="0" err="1" smtClean="0">
                <a:latin typeface="Courier New" panose="02070309020205020404" pitchFamily="49" charset="0"/>
                <a:cs typeface="Courier New" panose="02070309020205020404" pitchFamily="49" charset="0"/>
              </a:rPr>
              <a:t>text</a:t>
            </a:r>
            <a:r>
              <a:rPr lang="es-ES" sz="1050" dirty="0" smtClean="0">
                <a:latin typeface="Courier New" panose="02070309020205020404" pitchFamily="49" charset="0"/>
                <a:cs typeface="Courier New" panose="02070309020205020404" pitchFamily="49" charset="0"/>
              </a:rPr>
              <a:t>(</a:t>
            </a:r>
            <a:r>
              <a:rPr lang="es-ES" sz="1050" dirty="0" err="1" smtClean="0">
                <a:latin typeface="Courier New" panose="02070309020205020404" pitchFamily="49" charset="0"/>
                <a:cs typeface="Courier New" panose="02070309020205020404" pitchFamily="49" charset="0"/>
              </a:rPr>
              <a:t>leerSaldoTotal</a:t>
            </a:r>
            <a:r>
              <a:rPr lang="es-ES" sz="1050" dirty="0" smtClean="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p>
          <a:p>
            <a:endParaRPr lang="es-ES" sz="1050" dirty="0">
              <a:latin typeface="Courier New" panose="02070309020205020404" pitchFamily="49" charset="0"/>
              <a:cs typeface="Courier New" panose="02070309020205020404" pitchFamily="49" charset="0"/>
            </a:endParaRPr>
          </a:p>
          <a:p>
            <a:r>
              <a:rPr lang="es-ES" sz="1050"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return</a:t>
            </a:r>
            <a:r>
              <a:rPr lang="es-ES" sz="1050" dirty="0" smtClean="0">
                <a:latin typeface="Courier New" panose="02070309020205020404" pitchFamily="49" charset="0"/>
                <a:cs typeface="Courier New" panose="02070309020205020404" pitchFamily="49" charset="0"/>
              </a:rPr>
              <a:t> { // Métodos públicos</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LeerSaldo</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leerSaldoTotal</a:t>
            </a:r>
            <a:r>
              <a:rPr lang="es-ES" sz="1050" dirty="0" smtClean="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Cuentas: _cuentas    </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p>
          <a:p>
            <a:r>
              <a:rPr lang="es-ES" sz="1050" dirty="0" smtClean="0"/>
              <a:t>};</a:t>
            </a:r>
          </a:p>
          <a:p>
            <a:endParaRPr lang="es-ES" sz="1050" dirty="0"/>
          </a:p>
          <a:p>
            <a:r>
              <a:rPr lang="es-ES" sz="1050" dirty="0" err="1" smtClean="0"/>
              <a:t>var</a:t>
            </a:r>
            <a:r>
              <a:rPr lang="es-ES" sz="1050" dirty="0" smtClean="0"/>
              <a:t> $ = </a:t>
            </a:r>
            <a:r>
              <a:rPr lang="es-ES" sz="1050" b="1" dirty="0" err="1" smtClean="0"/>
              <a:t>require</a:t>
            </a:r>
            <a:r>
              <a:rPr lang="es-ES" sz="1050" dirty="0" smtClean="0"/>
              <a:t>(“</a:t>
            </a:r>
            <a:r>
              <a:rPr lang="es-ES" sz="1050" dirty="0" err="1" smtClean="0"/>
              <a:t>jquery</a:t>
            </a:r>
            <a:r>
              <a:rPr lang="es-ES" sz="1050" dirty="0" smtClean="0"/>
              <a:t>”);</a:t>
            </a:r>
          </a:p>
          <a:p>
            <a:endParaRPr lang="es-ES" sz="1050" dirty="0" smtClean="0"/>
          </a:p>
          <a:p>
            <a:r>
              <a:rPr lang="es-ES" sz="1050" b="1" dirty="0" err="1" smtClean="0"/>
              <a:t>module.exports</a:t>
            </a:r>
            <a:r>
              <a:rPr lang="es-ES" sz="1050" dirty="0" smtClean="0"/>
              <a:t> = Contabilidad($);</a:t>
            </a:r>
            <a:endParaRPr lang="es-ES" sz="1050" dirty="0"/>
          </a:p>
        </p:txBody>
      </p:sp>
      <p:sp>
        <p:nvSpPr>
          <p:cNvPr id="9" name="CuadroTexto 8"/>
          <p:cNvSpPr txBox="1"/>
          <p:nvPr/>
        </p:nvSpPr>
        <p:spPr>
          <a:xfrm>
            <a:off x="4991959" y="1784058"/>
            <a:ext cx="6355492" cy="2516073"/>
          </a:xfrm>
          <a:prstGeom prst="rect">
            <a:avLst/>
          </a:prstGeom>
          <a:noFill/>
          <a:ln w="3175">
            <a:solidFill>
              <a:schemeClr val="tx1"/>
            </a:solidFill>
          </a:ln>
        </p:spPr>
        <p:txBody>
          <a:bodyPr wrap="square" rtlCol="0">
            <a:spAutoFit/>
          </a:bodyPr>
          <a:lstStyle/>
          <a:p>
            <a:r>
              <a:rPr lang="es-ES" sz="1050" dirty="0" smtClean="0">
                <a:latin typeface="Courier New" panose="02070309020205020404" pitchFamily="49" charset="0"/>
                <a:cs typeface="Courier New" panose="02070309020205020404" pitchFamily="49" charset="0"/>
              </a:rPr>
              <a:t>// index.js</a:t>
            </a:r>
          </a:p>
          <a:p>
            <a:r>
              <a:rPr lang="es-ES" sz="1050" dirty="0" err="1" smtClean="0">
                <a:latin typeface="Courier New" panose="02070309020205020404" pitchFamily="49" charset="0"/>
                <a:cs typeface="Courier New" panose="02070309020205020404" pitchFamily="49" charset="0"/>
              </a:rPr>
              <a:t>var</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Conta</a:t>
            </a:r>
            <a:r>
              <a:rPr lang="es-ES" sz="1050" dirty="0" smtClean="0">
                <a:latin typeface="Courier New" panose="02070309020205020404" pitchFamily="49" charset="0"/>
                <a:cs typeface="Courier New" panose="02070309020205020404" pitchFamily="49" charset="0"/>
              </a:rPr>
              <a:t> = </a:t>
            </a:r>
            <a:r>
              <a:rPr lang="es-ES" sz="1050" b="1" dirty="0" err="1" smtClean="0">
                <a:latin typeface="Courier New" panose="02070309020205020404" pitchFamily="49" charset="0"/>
                <a:cs typeface="Courier New" panose="02070309020205020404" pitchFamily="49" charset="0"/>
              </a:rPr>
              <a:t>require</a:t>
            </a:r>
            <a:r>
              <a:rPr lang="es-ES" sz="1050" dirty="0" smtClean="0">
                <a:latin typeface="Courier New" panose="02070309020205020404" pitchFamily="49" charset="0"/>
                <a:cs typeface="Courier New" panose="02070309020205020404" pitchFamily="49" charset="0"/>
              </a:rPr>
              <a:t>(“</a:t>
            </a:r>
            <a:r>
              <a:rPr lang="es-ES" sz="1050" dirty="0" err="1" smtClean="0">
                <a:latin typeface="Courier New" panose="02070309020205020404" pitchFamily="49" charset="0"/>
                <a:cs typeface="Courier New" panose="02070309020205020404" pitchFamily="49" charset="0"/>
              </a:rPr>
              <a:t>Contabiliad</a:t>
            </a:r>
            <a:r>
              <a:rPr lang="es-ES" sz="1050" dirty="0" smtClean="0">
                <a:latin typeface="Courier New" panose="02070309020205020404" pitchFamily="49" charset="0"/>
                <a:cs typeface="Courier New" panose="02070309020205020404" pitchFamily="49" charset="0"/>
              </a:rPr>
              <a:t>”);</a:t>
            </a:r>
          </a:p>
          <a:p>
            <a:endParaRPr lang="es-ES" sz="1050" dirty="0">
              <a:latin typeface="Courier New" panose="02070309020205020404" pitchFamily="49" charset="0"/>
              <a:cs typeface="Courier New" panose="02070309020205020404" pitchFamily="49" charset="0"/>
            </a:endParaRPr>
          </a:p>
          <a:p>
            <a:r>
              <a:rPr lang="es-ES" sz="1050" b="1" dirty="0" err="1" smtClean="0">
                <a:latin typeface="Courier New" panose="02070309020205020404" pitchFamily="49" charset="0"/>
                <a:cs typeface="Courier New" panose="02070309020205020404" pitchFamily="49" charset="0"/>
              </a:rPr>
              <a:t>Conta</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(929230982</a:t>
            </a:r>
            <a:r>
              <a:rPr lang="es-ES" sz="1050" dirty="0">
                <a:latin typeface="Courier New" panose="02070309020205020404" pitchFamily="49" charset="0"/>
                <a:cs typeface="Courier New" panose="02070309020205020404" pitchFamily="49" charset="0"/>
              </a:rPr>
              <a:t>, 1000</a:t>
            </a:r>
            <a:r>
              <a:rPr lang="es-ES" sz="1050" dirty="0" smtClean="0">
                <a:latin typeface="Courier New" panose="02070309020205020404" pitchFamily="49" charset="0"/>
                <a:cs typeface="Courier New" panose="02070309020205020404" pitchFamily="49" charset="0"/>
              </a:rPr>
              <a:t>);</a:t>
            </a:r>
          </a:p>
          <a:p>
            <a:r>
              <a:rPr lang="es-ES" sz="1050" b="1" dirty="0" err="1" smtClean="0">
                <a:latin typeface="Courier New" panose="02070309020205020404" pitchFamily="49" charset="0"/>
                <a:cs typeface="Courier New" panose="02070309020205020404" pitchFamily="49" charset="0"/>
              </a:rPr>
              <a:t>Conta</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(929230983</a:t>
            </a:r>
            <a:r>
              <a:rPr lang="es-ES" sz="1050" dirty="0">
                <a:latin typeface="Courier New" panose="02070309020205020404" pitchFamily="49" charset="0"/>
                <a:cs typeface="Courier New" panose="02070309020205020404" pitchFamily="49" charset="0"/>
              </a:rPr>
              <a:t>, 2000);</a:t>
            </a:r>
          </a:p>
          <a:p>
            <a:r>
              <a:rPr lang="es-ES" sz="1050" b="1" dirty="0" err="1" smtClean="0">
                <a:latin typeface="Courier New" panose="02070309020205020404" pitchFamily="49" charset="0"/>
                <a:cs typeface="Courier New" panose="02070309020205020404" pitchFamily="49" charset="0"/>
              </a:rPr>
              <a:t>Conta.</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(929230984</a:t>
            </a:r>
            <a:r>
              <a:rPr lang="es-ES" sz="1050" dirty="0">
                <a:latin typeface="Courier New" panose="02070309020205020404" pitchFamily="49" charset="0"/>
                <a:cs typeface="Courier New" panose="02070309020205020404" pitchFamily="49" charset="0"/>
              </a:rPr>
              <a:t>, 3000);</a:t>
            </a:r>
          </a:p>
          <a:p>
            <a:endParaRPr lang="es-ES" sz="1050" dirty="0" smtClean="0">
              <a:latin typeface="Courier New" panose="02070309020205020404" pitchFamily="49" charset="0"/>
              <a:cs typeface="Courier New" panose="02070309020205020404" pitchFamily="49" charset="0"/>
            </a:endParaRPr>
          </a:p>
          <a:p>
            <a:r>
              <a:rPr lang="es-ES" sz="1050" dirty="0" smtClean="0">
                <a:latin typeface="Courier New" panose="02070309020205020404" pitchFamily="49" charset="0"/>
                <a:cs typeface="Courier New" panose="02070309020205020404" pitchFamily="49" charset="0"/>
              </a:rPr>
              <a:t>console.log("</a:t>
            </a:r>
            <a:r>
              <a:rPr lang="es-ES" sz="1050" dirty="0">
                <a:latin typeface="Courier New" panose="02070309020205020404" pitchFamily="49" charset="0"/>
                <a:cs typeface="Courier New" panose="02070309020205020404" pitchFamily="49" charset="0"/>
              </a:rPr>
              <a:t>El saldo total es: " + </a:t>
            </a:r>
            <a:r>
              <a:rPr lang="es-ES" sz="1050" b="1" dirty="0" err="1" smtClean="0">
                <a:latin typeface="Courier New" panose="02070309020205020404" pitchFamily="49" charset="0"/>
                <a:cs typeface="Courier New" panose="02070309020205020404" pitchFamily="49" charset="0"/>
              </a:rPr>
              <a:t>Conta.LeerSaldo</a:t>
            </a:r>
            <a:r>
              <a:rPr lang="es-ES" sz="1050" dirty="0">
                <a:latin typeface="Courier New" panose="02070309020205020404" pitchFamily="49" charset="0"/>
                <a:cs typeface="Courier New" panose="02070309020205020404" pitchFamily="49" charset="0"/>
              </a:rPr>
              <a:t>());</a:t>
            </a:r>
          </a:p>
          <a:p>
            <a:endParaRPr lang="es-ES" sz="1050" dirty="0">
              <a:latin typeface="Courier New" panose="02070309020205020404" pitchFamily="49" charset="0"/>
              <a:cs typeface="Courier New" panose="02070309020205020404" pitchFamily="49" charset="0"/>
            </a:endParaRPr>
          </a:p>
          <a:p>
            <a:r>
              <a:rPr lang="es-ES" sz="1050" dirty="0" err="1" smtClean="0">
                <a:latin typeface="Courier New" panose="02070309020205020404" pitchFamily="49" charset="0"/>
                <a:cs typeface="Courier New" panose="02070309020205020404" pitchFamily="49" charset="0"/>
              </a:rPr>
              <a:t>var</a:t>
            </a:r>
            <a:r>
              <a:rPr lang="es-ES" sz="1050" dirty="0" smtClean="0">
                <a:latin typeface="Courier New" panose="02070309020205020404" pitchFamily="49" charset="0"/>
                <a:cs typeface="Courier New" panose="02070309020205020404" pitchFamily="49" charset="0"/>
              </a:rPr>
              <a:t> </a:t>
            </a:r>
            <a:r>
              <a:rPr lang="es-ES" sz="1050" b="1" dirty="0">
                <a:latin typeface="Courier New" panose="02070309020205020404" pitchFamily="49" charset="0"/>
                <a:cs typeface="Courier New" panose="02070309020205020404" pitchFamily="49" charset="0"/>
              </a:rPr>
              <a:t>Cuenta</a:t>
            </a:r>
            <a:r>
              <a:rPr lang="es-ES" sz="1050" dirty="0">
                <a:latin typeface="Courier New" panose="02070309020205020404" pitchFamily="49" charset="0"/>
                <a:cs typeface="Courier New" panose="02070309020205020404" pitchFamily="49" charset="0"/>
              </a:rPr>
              <a:t> = </a:t>
            </a:r>
            <a:r>
              <a:rPr lang="es-ES" sz="1050" b="1" dirty="0" err="1" smtClean="0">
                <a:latin typeface="Courier New" panose="02070309020205020404" pitchFamily="49" charset="0"/>
                <a:cs typeface="Courier New" panose="02070309020205020404" pitchFamily="49" charset="0"/>
              </a:rPr>
              <a:t>Conta</a:t>
            </a:r>
            <a:r>
              <a:rPr lang="es-ES" sz="1050" dirty="0" err="1" smtClean="0">
                <a:latin typeface="Courier New" panose="02070309020205020404" pitchFamily="49" charset="0"/>
                <a:cs typeface="Courier New" panose="02070309020205020404" pitchFamily="49" charset="0"/>
              </a:rPr>
              <a:t>.Cuentas</a:t>
            </a:r>
            <a:r>
              <a:rPr lang="es-ES" sz="1050" dirty="0" smtClean="0">
                <a:latin typeface="Courier New" panose="02070309020205020404" pitchFamily="49" charset="0"/>
                <a:cs typeface="Courier New" panose="02070309020205020404" pitchFamily="49" charset="0"/>
              </a:rPr>
              <a:t>[0</a:t>
            </a:r>
            <a:r>
              <a:rPr lang="es-ES" sz="1050" dirty="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console.log</a:t>
            </a:r>
            <a:r>
              <a:rPr lang="es-ES" sz="1050" dirty="0" smtClean="0">
                <a:latin typeface="Courier New" panose="02070309020205020404" pitchFamily="49" charset="0"/>
                <a:cs typeface="Courier New" panose="02070309020205020404" pitchFamily="49" charset="0"/>
              </a:rPr>
              <a:t>("</a:t>
            </a:r>
            <a:r>
              <a:rPr lang="es-ES" sz="1050" dirty="0">
                <a:latin typeface="Courier New" panose="02070309020205020404" pitchFamily="49" charset="0"/>
                <a:cs typeface="Courier New" panose="02070309020205020404" pitchFamily="49" charset="0"/>
              </a:rPr>
              <a:t>El saldo de la primera cuenta es “ + </a:t>
            </a:r>
            <a:r>
              <a:rPr lang="es-ES" sz="1050" dirty="0" err="1">
                <a:latin typeface="Courier New" panose="02070309020205020404" pitchFamily="49" charset="0"/>
                <a:cs typeface="Courier New" panose="02070309020205020404" pitchFamily="49" charset="0"/>
              </a:rPr>
              <a:t>Cuenta.saldo</a:t>
            </a:r>
            <a:r>
              <a:rPr lang="es-ES" sz="1050" dirty="0">
                <a:latin typeface="Courier New" panose="02070309020205020404" pitchFamily="49" charset="0"/>
                <a:cs typeface="Courier New" panose="02070309020205020404" pitchFamily="49" charset="0"/>
              </a:rPr>
              <a:t>);</a:t>
            </a:r>
          </a:p>
          <a:p>
            <a:endParaRPr lang="es-ES" sz="1050" dirty="0">
              <a:latin typeface="Courier New" panose="02070309020205020404" pitchFamily="49" charset="0"/>
              <a:cs typeface="Courier New" panose="02070309020205020404" pitchFamily="49" charset="0"/>
            </a:endParaRPr>
          </a:p>
          <a:p>
            <a:r>
              <a:rPr lang="es-ES" sz="1050" dirty="0" err="1" smtClean="0">
                <a:latin typeface="Courier New" panose="02070309020205020404" pitchFamily="49" charset="0"/>
                <a:cs typeface="Courier New" panose="02070309020205020404" pitchFamily="49" charset="0"/>
              </a:rPr>
              <a:t>var</a:t>
            </a:r>
            <a:r>
              <a:rPr lang="es-ES" sz="1050" dirty="0" smtClean="0">
                <a:latin typeface="Courier New" panose="02070309020205020404" pitchFamily="49" charset="0"/>
                <a:cs typeface="Courier New" panose="02070309020205020404" pitchFamily="49" charset="0"/>
              </a:rPr>
              <a:t> </a:t>
            </a:r>
            <a:r>
              <a:rPr lang="es-ES" sz="1050" dirty="0">
                <a:latin typeface="Courier New" panose="02070309020205020404" pitchFamily="49" charset="0"/>
                <a:cs typeface="Courier New" panose="02070309020205020404" pitchFamily="49" charset="0"/>
              </a:rPr>
              <a:t>_cuentas = “Las cuentas están configuradas”;</a:t>
            </a:r>
          </a:p>
          <a:p>
            <a:r>
              <a:rPr lang="es-ES" sz="1050" dirty="0">
                <a:latin typeface="Courier New" panose="02070309020205020404" pitchFamily="49" charset="0"/>
                <a:cs typeface="Courier New" panose="02070309020205020404" pitchFamily="49" charset="0"/>
              </a:rPr>
              <a:t>console.log</a:t>
            </a:r>
            <a:r>
              <a:rPr lang="es-ES" sz="1050" dirty="0" smtClean="0">
                <a:latin typeface="Courier New" panose="02070309020205020404" pitchFamily="49" charset="0"/>
                <a:cs typeface="Courier New" panose="02070309020205020404" pitchFamily="49" charset="0"/>
              </a:rPr>
              <a:t>(_</a:t>
            </a:r>
            <a:r>
              <a:rPr lang="es-ES" sz="1050" dirty="0">
                <a:latin typeface="Courier New" panose="02070309020205020404" pitchFamily="49" charset="0"/>
                <a:cs typeface="Courier New" panose="02070309020205020404" pitchFamily="49" charset="0"/>
              </a:rPr>
              <a:t>cuentas</a:t>
            </a:r>
            <a:r>
              <a:rPr lang="es-ES" sz="1050" dirty="0" smtClean="0">
                <a:latin typeface="Courier New" panose="02070309020205020404" pitchFamily="49" charset="0"/>
                <a:cs typeface="Courier New" panose="02070309020205020404" pitchFamily="49" charset="0"/>
              </a:rPr>
              <a:t>);</a:t>
            </a:r>
          </a:p>
          <a:p>
            <a:endParaRPr lang="es-ES" sz="1050" dirty="0" smtClean="0">
              <a:latin typeface="Courier New" panose="02070309020205020404" pitchFamily="49" charset="0"/>
              <a:cs typeface="Courier New" panose="02070309020205020404" pitchFamily="49" charset="0"/>
            </a:endParaRPr>
          </a:p>
        </p:txBody>
      </p:sp>
      <p:sp>
        <p:nvSpPr>
          <p:cNvPr id="10" name="CuadroTexto 9"/>
          <p:cNvSpPr txBox="1"/>
          <p:nvPr/>
        </p:nvSpPr>
        <p:spPr>
          <a:xfrm>
            <a:off x="609600" y="1365298"/>
            <a:ext cx="5828647" cy="369332"/>
          </a:xfrm>
          <a:prstGeom prst="rect">
            <a:avLst/>
          </a:prstGeom>
          <a:noFill/>
        </p:spPr>
        <p:txBody>
          <a:bodyPr wrap="none" rtlCol="0">
            <a:spAutoFit/>
          </a:bodyPr>
          <a:lstStyle/>
          <a:p>
            <a:r>
              <a:rPr lang="es-ES" dirty="0" err="1" smtClean="0">
                <a:solidFill>
                  <a:schemeClr val="bg1">
                    <a:lumMod val="50000"/>
                  </a:schemeClr>
                </a:solidFill>
              </a:rPr>
              <a:t>CommonJS</a:t>
            </a:r>
            <a:r>
              <a:rPr lang="es-ES" dirty="0" smtClean="0">
                <a:solidFill>
                  <a:schemeClr val="bg1">
                    <a:lumMod val="50000"/>
                  </a:schemeClr>
                </a:solidFill>
              </a:rPr>
              <a:t> es el sistema de módulos usado en Node.js</a:t>
            </a:r>
            <a:endParaRPr lang="es-ES" dirty="0">
              <a:solidFill>
                <a:schemeClr val="bg1">
                  <a:lumMod val="50000"/>
                </a:schemeClr>
              </a:solidFill>
            </a:endParaRPr>
          </a:p>
        </p:txBody>
      </p:sp>
      <p:sp>
        <p:nvSpPr>
          <p:cNvPr id="11" name="Rectángulo redondeado 10"/>
          <p:cNvSpPr/>
          <p:nvPr/>
        </p:nvSpPr>
        <p:spPr>
          <a:xfrm>
            <a:off x="4991959" y="4489622"/>
            <a:ext cx="6355492" cy="7743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Con </a:t>
            </a:r>
            <a:r>
              <a:rPr lang="es-ES" b="1" dirty="0" err="1" smtClean="0">
                <a:solidFill>
                  <a:schemeClr val="tx1"/>
                </a:solidFill>
              </a:rPr>
              <a:t>require</a:t>
            </a:r>
            <a:r>
              <a:rPr lang="es-ES" dirty="0">
                <a:solidFill>
                  <a:schemeClr val="tx1"/>
                </a:solidFill>
              </a:rPr>
              <a:t> </a:t>
            </a:r>
            <a:r>
              <a:rPr lang="es-ES" dirty="0" smtClean="0">
                <a:solidFill>
                  <a:schemeClr val="tx1"/>
                </a:solidFill>
              </a:rPr>
              <a:t>se cargan los módulos de los que se dependa. Un módulo no necesita saber las dependencias de otros.</a:t>
            </a:r>
            <a:endParaRPr lang="es-ES" b="1" dirty="0">
              <a:solidFill>
                <a:schemeClr val="tx1"/>
              </a:solidFill>
            </a:endParaRPr>
          </a:p>
        </p:txBody>
      </p:sp>
      <p:cxnSp>
        <p:nvCxnSpPr>
          <p:cNvPr id="13" name="Conector angular 12"/>
          <p:cNvCxnSpPr/>
          <p:nvPr/>
        </p:nvCxnSpPr>
        <p:spPr>
          <a:xfrm rot="10800000">
            <a:off x="7957752" y="2075936"/>
            <a:ext cx="2586681" cy="2405449"/>
          </a:xfrm>
          <a:prstGeom prst="bentConnector3">
            <a:avLst>
              <a:gd name="adj1" fmla="val 31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11" idx="1"/>
          </p:cNvCxnSpPr>
          <p:nvPr/>
        </p:nvCxnSpPr>
        <p:spPr>
          <a:xfrm flipH="1">
            <a:off x="1598141" y="4876800"/>
            <a:ext cx="3393818" cy="10544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ángulo redondeado 16"/>
          <p:cNvSpPr/>
          <p:nvPr/>
        </p:nvSpPr>
        <p:spPr>
          <a:xfrm>
            <a:off x="5048103" y="5453470"/>
            <a:ext cx="6355492" cy="1270402"/>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1"/>
                </a:solidFill>
              </a:rPr>
              <a:t>Con </a:t>
            </a:r>
            <a:r>
              <a:rPr lang="es-ES" sz="1600" dirty="0" err="1" smtClean="0">
                <a:solidFill>
                  <a:schemeClr val="tx1"/>
                </a:solidFill>
              </a:rPr>
              <a:t>module.exports</a:t>
            </a:r>
            <a:r>
              <a:rPr lang="es-ES" sz="1600" dirty="0" smtClean="0">
                <a:solidFill>
                  <a:schemeClr val="tx1"/>
                </a:solidFill>
              </a:rPr>
              <a:t> podemos indicar que cosas exporta el módulo. Se pueden exportar varias cosas asignando un objeto:</a:t>
            </a:r>
          </a:p>
          <a:p>
            <a:pPr lvl="2"/>
            <a:r>
              <a:rPr lang="es-ES" sz="1000" b="1" dirty="0" err="1" smtClean="0">
                <a:solidFill>
                  <a:schemeClr val="tx1"/>
                </a:solidFill>
                <a:latin typeface="Courier New" panose="02070309020205020404" pitchFamily="49" charset="0"/>
                <a:cs typeface="Courier New" panose="02070309020205020404" pitchFamily="49" charset="0"/>
              </a:rPr>
              <a:t>module.exports</a:t>
            </a:r>
            <a:r>
              <a:rPr lang="es-ES" sz="1000" b="1" dirty="0" smtClean="0">
                <a:solidFill>
                  <a:schemeClr val="tx1"/>
                </a:solidFill>
                <a:latin typeface="Courier New" panose="02070309020205020404" pitchFamily="49" charset="0"/>
                <a:cs typeface="Courier New" panose="02070309020205020404" pitchFamily="49" charset="0"/>
              </a:rPr>
              <a:t> = </a:t>
            </a:r>
            <a:r>
              <a:rPr lang="es-ES" sz="1000" dirty="0" smtClean="0">
                <a:solidFill>
                  <a:schemeClr val="tx1"/>
                </a:solidFill>
                <a:latin typeface="Courier New" panose="02070309020205020404" pitchFamily="49" charset="0"/>
                <a:cs typeface="Courier New" panose="02070309020205020404" pitchFamily="49" charset="0"/>
              </a:rPr>
              <a:t>{</a:t>
            </a:r>
          </a:p>
          <a:p>
            <a:pPr lvl="2"/>
            <a:r>
              <a:rPr lang="es-ES" sz="1000" dirty="0">
                <a:solidFill>
                  <a:schemeClr val="tx1"/>
                </a:solidFill>
                <a:latin typeface="Courier New" panose="02070309020205020404" pitchFamily="49" charset="0"/>
                <a:cs typeface="Courier New" panose="02070309020205020404" pitchFamily="49" charset="0"/>
              </a:rPr>
              <a:t> </a:t>
            </a:r>
            <a:r>
              <a:rPr lang="es-ES" sz="1000" dirty="0" smtClean="0">
                <a:solidFill>
                  <a:schemeClr val="tx1"/>
                </a:solidFill>
                <a:latin typeface="Courier New" panose="02070309020205020404" pitchFamily="49" charset="0"/>
                <a:cs typeface="Courier New" panose="02070309020205020404" pitchFamily="49" charset="0"/>
              </a:rPr>
              <a:t> Contabilidad: Contabilidad,</a:t>
            </a:r>
          </a:p>
          <a:p>
            <a:pPr lvl="2"/>
            <a:r>
              <a:rPr lang="es-ES" sz="1000" dirty="0">
                <a:solidFill>
                  <a:schemeClr val="tx1"/>
                </a:solidFill>
                <a:latin typeface="Courier New" panose="02070309020205020404" pitchFamily="49" charset="0"/>
                <a:cs typeface="Courier New" panose="02070309020205020404" pitchFamily="49" charset="0"/>
              </a:rPr>
              <a:t> </a:t>
            </a:r>
            <a:r>
              <a:rPr lang="es-ES" sz="1000" dirty="0" smtClean="0">
                <a:solidFill>
                  <a:schemeClr val="tx1"/>
                </a:solidFill>
                <a:latin typeface="Courier New" panose="02070309020205020404" pitchFamily="49" charset="0"/>
                <a:cs typeface="Courier New" panose="02070309020205020404" pitchFamily="49" charset="0"/>
              </a:rPr>
              <a:t> Cuenta: Cuenta,</a:t>
            </a:r>
          </a:p>
          <a:p>
            <a:pPr lvl="2"/>
            <a:r>
              <a:rPr lang="es-ES" sz="1000" dirty="0" smtClean="0">
                <a:solidFill>
                  <a:schemeClr val="tx1"/>
                </a:solidFill>
                <a:latin typeface="Courier New" panose="02070309020205020404" pitchFamily="49" charset="0"/>
                <a:cs typeface="Courier New" panose="02070309020205020404" pitchFamily="49" charset="0"/>
              </a:rPr>
              <a:t>};</a:t>
            </a:r>
            <a:endParaRPr lang="es-ES" sz="1000" dirty="0">
              <a:solidFill>
                <a:schemeClr val="tx1"/>
              </a:solidFill>
              <a:latin typeface="Courier New" panose="02070309020205020404" pitchFamily="49" charset="0"/>
              <a:cs typeface="Courier New" panose="02070309020205020404" pitchFamily="49" charset="0"/>
            </a:endParaRPr>
          </a:p>
        </p:txBody>
      </p:sp>
      <p:cxnSp>
        <p:nvCxnSpPr>
          <p:cNvPr id="19" name="Conector recto de flecha 18"/>
          <p:cNvCxnSpPr>
            <a:stCxn id="17" idx="1"/>
          </p:cNvCxnSpPr>
          <p:nvPr/>
        </p:nvCxnSpPr>
        <p:spPr>
          <a:xfrm flipH="1">
            <a:off x="2858530" y="6088671"/>
            <a:ext cx="2189573" cy="3203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35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Módulos en JavaScript </a:t>
            </a:r>
            <a:r>
              <a:rPr lang="es-ES" dirty="0" smtClean="0"/>
              <a:t>ES5 – AMD</a:t>
            </a:r>
            <a:endParaRPr lang="es-ES" dirty="0"/>
          </a:p>
        </p:txBody>
      </p:sp>
      <p:sp>
        <p:nvSpPr>
          <p:cNvPr id="7" name="CuadroTexto 6"/>
          <p:cNvSpPr txBox="1"/>
          <p:nvPr/>
        </p:nvSpPr>
        <p:spPr>
          <a:xfrm>
            <a:off x="609600" y="1871492"/>
            <a:ext cx="3975804" cy="4293483"/>
          </a:xfrm>
          <a:prstGeom prst="rect">
            <a:avLst/>
          </a:prstGeom>
          <a:noFill/>
          <a:ln w="3175">
            <a:solidFill>
              <a:schemeClr val="tx1"/>
            </a:solidFill>
          </a:ln>
        </p:spPr>
        <p:txBody>
          <a:bodyPr wrap="square" rtlCol="0">
            <a:spAutoFit/>
          </a:bodyPr>
          <a:lstStyle/>
          <a:p>
            <a:r>
              <a:rPr lang="es-ES" sz="1050" dirty="0" smtClean="0">
                <a:latin typeface="Courier New" panose="02070309020205020404" pitchFamily="49" charset="0"/>
                <a:cs typeface="Courier New" panose="02070309020205020404" pitchFamily="49" charset="0"/>
              </a:rPr>
              <a:t>// Contabilidad.js</a:t>
            </a:r>
          </a:p>
          <a:p>
            <a:r>
              <a:rPr lang="es-ES" sz="1050" b="1" dirty="0" smtClean="0">
                <a:latin typeface="Courier New" panose="02070309020205020404" pitchFamily="49" charset="0"/>
                <a:cs typeface="Courier New" panose="02070309020205020404" pitchFamily="49" charset="0"/>
              </a:rPr>
              <a:t>define</a:t>
            </a:r>
            <a:r>
              <a:rPr lang="es-ES" sz="1050" dirty="0" smtClean="0">
                <a:latin typeface="Courier New" panose="02070309020205020404" pitchFamily="49" charset="0"/>
                <a:cs typeface="Courier New" panose="02070309020205020404" pitchFamily="49" charset="0"/>
              </a:rPr>
              <a:t>([“</a:t>
            </a:r>
            <a:r>
              <a:rPr lang="es-ES" sz="1050" dirty="0" err="1" smtClean="0">
                <a:latin typeface="Courier New" panose="02070309020205020404" pitchFamily="49" charset="0"/>
                <a:cs typeface="Courier New" panose="02070309020205020404" pitchFamily="49" charset="0"/>
              </a:rPr>
              <a:t>jquery</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function</a:t>
            </a:r>
            <a:r>
              <a:rPr lang="es-ES" sz="1050" dirty="0" smtClean="0">
                <a:latin typeface="Courier New" panose="02070309020205020404" pitchFamily="49" charset="0"/>
                <a:cs typeface="Courier New" panose="02070309020205020404" pitchFamily="49" charset="0"/>
              </a:rPr>
              <a:t> ($) {</a:t>
            </a:r>
          </a:p>
          <a:p>
            <a:r>
              <a:rPr lang="es-ES" sz="1050" dirty="0" smtClean="0">
                <a:latin typeface="Courier New" panose="02070309020205020404" pitchFamily="49" charset="0"/>
                <a:cs typeface="Courier New" panose="02070309020205020404" pitchFamily="49" charset="0"/>
              </a:rPr>
              <a:t>  ...</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p>
          <a:p>
            <a:endParaRPr lang="es-ES" sz="1050" dirty="0" smtClean="0">
              <a:latin typeface="Courier New" panose="02070309020205020404" pitchFamily="49" charset="0"/>
              <a:cs typeface="Courier New" panose="02070309020205020404" pitchFamily="49" charset="0"/>
            </a:endParaRPr>
          </a:p>
          <a:p>
            <a:r>
              <a:rPr lang="es-ES" sz="1050" b="1"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function</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leerSaldoTotal</a:t>
            </a:r>
            <a:r>
              <a:rPr lang="es-ES" sz="1050" dirty="0" smtClean="0">
                <a:latin typeface="Courier New" panose="02070309020205020404" pitchFamily="49" charset="0"/>
                <a:cs typeface="Courier New" panose="02070309020205020404" pitchFamily="49" charset="0"/>
              </a:rPr>
              <a:t>()</a:t>
            </a:r>
          </a:p>
          <a:p>
            <a:r>
              <a:rPr lang="es-ES" sz="1050" dirty="0" smtClean="0">
                <a:latin typeface="Courier New" panose="02070309020205020404" pitchFamily="49" charset="0"/>
                <a:cs typeface="Courier New" panose="02070309020205020404" pitchFamily="49" charset="0"/>
              </a:rPr>
              <a:t>  { </a:t>
            </a:r>
          </a:p>
          <a:p>
            <a:r>
              <a:rPr lang="es-ES" sz="1050"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var</a:t>
            </a:r>
            <a:r>
              <a:rPr lang="es-ES" sz="1050" dirty="0" smtClean="0">
                <a:latin typeface="Courier New" panose="02070309020205020404" pitchFamily="49" charset="0"/>
                <a:cs typeface="Courier New" panose="02070309020205020404" pitchFamily="49" charset="0"/>
              </a:rPr>
              <a:t> total = 0;</a:t>
            </a:r>
          </a:p>
          <a:p>
            <a:r>
              <a:rPr lang="es-ES" sz="1050" b="1"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for</a:t>
            </a:r>
            <a:r>
              <a:rPr lang="es-ES" sz="1050" dirty="0" smtClean="0">
                <a:latin typeface="Courier New" panose="02070309020205020404" pitchFamily="49" charset="0"/>
                <a:cs typeface="Courier New" panose="02070309020205020404" pitchFamily="49" charset="0"/>
              </a:rPr>
              <a:t> (i = 0; i &lt; _</a:t>
            </a:r>
            <a:r>
              <a:rPr lang="es-ES" sz="1050" dirty="0" err="1" smtClean="0">
                <a:latin typeface="Courier New" panose="02070309020205020404" pitchFamily="49" charset="0"/>
                <a:cs typeface="Courier New" panose="02070309020205020404" pitchFamily="49" charset="0"/>
              </a:rPr>
              <a:t>cuentas.lenght</a:t>
            </a:r>
            <a:r>
              <a:rPr lang="es-ES" sz="1050" dirty="0" smtClean="0">
                <a:latin typeface="Courier New" panose="02070309020205020404" pitchFamily="49" charset="0"/>
                <a:cs typeface="Courier New" panose="02070309020205020404" pitchFamily="49" charset="0"/>
              </a:rPr>
              <a:t>; i++) {</a:t>
            </a:r>
          </a:p>
          <a:p>
            <a:r>
              <a:rPr lang="es-ES" sz="1050" dirty="0" smtClean="0">
                <a:latin typeface="Courier New" panose="02070309020205020404" pitchFamily="49" charset="0"/>
                <a:cs typeface="Courier New" panose="02070309020205020404" pitchFamily="49" charset="0"/>
              </a:rPr>
              <a:t>      total += _</a:t>
            </a:r>
            <a:r>
              <a:rPr lang="es-ES" sz="1050" dirty="0" err="1" smtClean="0">
                <a:latin typeface="Courier New" panose="02070309020205020404" pitchFamily="49" charset="0"/>
                <a:cs typeface="Courier New" panose="02070309020205020404" pitchFamily="49" charset="0"/>
              </a:rPr>
              <a:t>cuentas.saldo</a:t>
            </a:r>
            <a:r>
              <a:rPr lang="es-ES" sz="1050" dirty="0" smtClean="0">
                <a:latin typeface="Courier New" panose="02070309020205020404" pitchFamily="49" charset="0"/>
                <a:cs typeface="Courier New" panose="02070309020205020404" pitchFamily="49" charset="0"/>
              </a:rPr>
              <a:t>;</a:t>
            </a:r>
          </a:p>
          <a:p>
            <a:r>
              <a:rPr lang="es-ES" sz="1050" dirty="0" smtClean="0">
                <a:latin typeface="Courier New" panose="02070309020205020404" pitchFamily="49" charset="0"/>
                <a:cs typeface="Courier New" panose="02070309020205020404" pitchFamily="49" charset="0"/>
              </a:rPr>
              <a:t>    }</a:t>
            </a:r>
          </a:p>
          <a:p>
            <a:r>
              <a:rPr lang="es-ES" sz="1050" b="1" dirty="0">
                <a:latin typeface="Courier New" panose="02070309020205020404" pitchFamily="49" charset="0"/>
                <a:cs typeface="Courier New" panose="02070309020205020404" pitchFamily="49" charset="0"/>
              </a:rPr>
              <a:t> </a:t>
            </a:r>
            <a:r>
              <a:rPr lang="es-ES" sz="1050" b="1"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return</a:t>
            </a:r>
            <a:r>
              <a:rPr lang="es-ES" sz="1050" dirty="0" smtClean="0">
                <a:latin typeface="Courier New" panose="02070309020205020404" pitchFamily="49" charset="0"/>
                <a:cs typeface="Courier New" panose="02070309020205020404" pitchFamily="49" charset="0"/>
              </a:rPr>
              <a:t> </a:t>
            </a:r>
            <a:r>
              <a:rPr lang="es-ES" sz="1050" dirty="0">
                <a:latin typeface="Courier New" panose="02070309020205020404" pitchFamily="49" charset="0"/>
                <a:cs typeface="Courier New" panose="02070309020205020404" pitchFamily="49" charset="0"/>
              </a:rPr>
              <a:t>t</a:t>
            </a:r>
            <a:r>
              <a:rPr lang="es-ES" sz="1050" dirty="0" smtClean="0">
                <a:latin typeface="Courier New" panose="02070309020205020404" pitchFamily="49" charset="0"/>
                <a:cs typeface="Courier New" panose="02070309020205020404" pitchFamily="49" charset="0"/>
              </a:rPr>
              <a:t>otal; </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p>
          <a:p>
            <a:endParaRPr lang="es-ES" sz="1050" dirty="0">
              <a:latin typeface="Courier New" panose="02070309020205020404" pitchFamily="49" charset="0"/>
              <a:cs typeface="Courier New" panose="02070309020205020404" pitchFamily="49" charset="0"/>
            </a:endParaRP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function</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mostrarTotalEnElemento</a:t>
            </a:r>
            <a:r>
              <a:rPr lang="es-ES" sz="1050" dirty="0" smtClean="0">
                <a:latin typeface="Courier New" panose="02070309020205020404" pitchFamily="49" charset="0"/>
                <a:cs typeface="Courier New" panose="02070309020205020404" pitchFamily="49" charset="0"/>
              </a:rPr>
              <a:t>(</a:t>
            </a:r>
            <a:r>
              <a:rPr lang="es-ES" sz="1050" dirty="0" err="1" smtClean="0">
                <a:latin typeface="Courier New" panose="02070309020205020404" pitchFamily="49" charset="0"/>
                <a:cs typeface="Courier New" panose="02070309020205020404" pitchFamily="49" charset="0"/>
              </a:rPr>
              <a:t>htmlElem</a:t>
            </a:r>
            <a:r>
              <a:rPr lang="es-ES" sz="1050" dirty="0" smtClean="0">
                <a:latin typeface="Courier New" panose="02070309020205020404" pitchFamily="49" charset="0"/>
                <a:cs typeface="Courier New" panose="02070309020205020404" pitchFamily="49" charset="0"/>
              </a:rPr>
              <a:t>) {</a:t>
            </a:r>
          </a:p>
          <a:p>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htmlElement</a:t>
            </a:r>
            <a:r>
              <a:rPr lang="es-ES" sz="1050" dirty="0" smtClean="0">
                <a:latin typeface="Courier New" panose="02070309020205020404" pitchFamily="49" charset="0"/>
                <a:cs typeface="Courier New" panose="02070309020205020404" pitchFamily="49" charset="0"/>
              </a:rPr>
              <a:t>).</a:t>
            </a:r>
            <a:r>
              <a:rPr lang="es-ES" sz="1050" dirty="0" err="1" smtClean="0">
                <a:latin typeface="Courier New" panose="02070309020205020404" pitchFamily="49" charset="0"/>
                <a:cs typeface="Courier New" panose="02070309020205020404" pitchFamily="49" charset="0"/>
              </a:rPr>
              <a:t>text</a:t>
            </a:r>
            <a:r>
              <a:rPr lang="es-ES" sz="1050" dirty="0" smtClean="0">
                <a:latin typeface="Courier New" panose="02070309020205020404" pitchFamily="49" charset="0"/>
                <a:cs typeface="Courier New" panose="02070309020205020404" pitchFamily="49" charset="0"/>
              </a:rPr>
              <a:t>(</a:t>
            </a:r>
            <a:r>
              <a:rPr lang="es-ES" sz="1050" dirty="0" err="1" smtClean="0">
                <a:latin typeface="Courier New" panose="02070309020205020404" pitchFamily="49" charset="0"/>
                <a:cs typeface="Courier New" panose="02070309020205020404" pitchFamily="49" charset="0"/>
              </a:rPr>
              <a:t>leerSaldoTotal</a:t>
            </a:r>
            <a:r>
              <a:rPr lang="es-ES" sz="1050" dirty="0" smtClean="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p>
          <a:p>
            <a:endParaRPr lang="es-ES" sz="1050" dirty="0">
              <a:latin typeface="Courier New" panose="02070309020205020404" pitchFamily="49" charset="0"/>
              <a:cs typeface="Courier New" panose="02070309020205020404" pitchFamily="49" charset="0"/>
            </a:endParaRPr>
          </a:p>
          <a:p>
            <a:r>
              <a:rPr lang="es-ES" sz="1050"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return</a:t>
            </a:r>
            <a:r>
              <a:rPr lang="es-ES" sz="1050" dirty="0" smtClean="0">
                <a:latin typeface="Courier New" panose="02070309020205020404" pitchFamily="49" charset="0"/>
                <a:cs typeface="Courier New" panose="02070309020205020404" pitchFamily="49" charset="0"/>
              </a:rPr>
              <a:t> { // Métodos públicos</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LeerSaldo</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leerSaldoTotal</a:t>
            </a:r>
            <a:r>
              <a:rPr lang="es-ES" sz="1050" dirty="0" smtClean="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Cuentas: _cuentas    </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p>
          <a:p>
            <a:r>
              <a:rPr lang="es-ES" sz="1050" dirty="0" smtClean="0"/>
              <a:t>});</a:t>
            </a:r>
          </a:p>
        </p:txBody>
      </p:sp>
      <p:sp>
        <p:nvSpPr>
          <p:cNvPr id="8" name="CuadroTexto 7"/>
          <p:cNvSpPr txBox="1"/>
          <p:nvPr/>
        </p:nvSpPr>
        <p:spPr>
          <a:xfrm>
            <a:off x="4991959" y="1871492"/>
            <a:ext cx="6355492" cy="2354491"/>
          </a:xfrm>
          <a:prstGeom prst="rect">
            <a:avLst/>
          </a:prstGeom>
          <a:noFill/>
          <a:ln w="3175">
            <a:solidFill>
              <a:schemeClr val="tx1"/>
            </a:solidFill>
          </a:ln>
        </p:spPr>
        <p:txBody>
          <a:bodyPr wrap="square" rtlCol="0">
            <a:spAutoFit/>
          </a:bodyPr>
          <a:lstStyle/>
          <a:p>
            <a:r>
              <a:rPr lang="es-ES" sz="1050" dirty="0" smtClean="0">
                <a:latin typeface="Courier New" panose="02070309020205020404" pitchFamily="49" charset="0"/>
                <a:cs typeface="Courier New" panose="02070309020205020404" pitchFamily="49" charset="0"/>
              </a:rPr>
              <a:t>// index.js</a:t>
            </a:r>
          </a:p>
          <a:p>
            <a:r>
              <a:rPr lang="es-ES" sz="1050" b="1" dirty="0" smtClean="0">
                <a:latin typeface="Courier New" panose="02070309020205020404" pitchFamily="49" charset="0"/>
                <a:cs typeface="Courier New" panose="02070309020205020404" pitchFamily="49" charset="0"/>
              </a:rPr>
              <a:t>define</a:t>
            </a:r>
            <a:r>
              <a:rPr lang="es-ES" sz="1050" dirty="0" smtClean="0">
                <a:latin typeface="Courier New" panose="02070309020205020404" pitchFamily="49" charset="0"/>
                <a:cs typeface="Courier New" panose="02070309020205020404" pitchFamily="49" charset="0"/>
              </a:rPr>
              <a:t>([“contabilidad”], </a:t>
            </a:r>
            <a:r>
              <a:rPr lang="es-ES" sz="1050" dirty="0" err="1" smtClean="0">
                <a:latin typeface="Courier New" panose="02070309020205020404" pitchFamily="49" charset="0"/>
                <a:cs typeface="Courier New" panose="02070309020205020404" pitchFamily="49" charset="0"/>
              </a:rPr>
              <a:t>function</a:t>
            </a:r>
            <a:r>
              <a:rPr lang="es-ES" sz="1050" dirty="0" smtClean="0">
                <a:latin typeface="Courier New" panose="02070309020205020404" pitchFamily="49" charset="0"/>
                <a:cs typeface="Courier New" panose="02070309020205020404" pitchFamily="49" charset="0"/>
              </a:rPr>
              <a:t>(</a:t>
            </a:r>
            <a:r>
              <a:rPr lang="es-ES" sz="1050" dirty="0" err="1" smtClean="0">
                <a:latin typeface="Courier New" panose="02070309020205020404" pitchFamily="49" charset="0"/>
                <a:cs typeface="Courier New" panose="02070309020205020404" pitchFamily="49" charset="0"/>
              </a:rPr>
              <a:t>Conta</a:t>
            </a:r>
            <a:r>
              <a:rPr lang="es-ES" sz="1050" dirty="0" smtClean="0">
                <a:latin typeface="Courier New" panose="02070309020205020404" pitchFamily="49" charset="0"/>
                <a:cs typeface="Courier New" panose="02070309020205020404" pitchFamily="49" charset="0"/>
              </a:rPr>
              <a:t>) {</a:t>
            </a:r>
          </a:p>
          <a:p>
            <a:r>
              <a:rPr lang="es-ES" sz="1050" b="1"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Conta</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(929230982</a:t>
            </a:r>
            <a:r>
              <a:rPr lang="es-ES" sz="1050" dirty="0">
                <a:latin typeface="Courier New" panose="02070309020205020404" pitchFamily="49" charset="0"/>
                <a:cs typeface="Courier New" panose="02070309020205020404" pitchFamily="49" charset="0"/>
              </a:rPr>
              <a:t>, 1000</a:t>
            </a:r>
            <a:r>
              <a:rPr lang="es-ES" sz="1050" dirty="0" smtClean="0">
                <a:latin typeface="Courier New" panose="02070309020205020404" pitchFamily="49" charset="0"/>
                <a:cs typeface="Courier New" panose="02070309020205020404" pitchFamily="49" charset="0"/>
              </a:rPr>
              <a:t>);</a:t>
            </a:r>
          </a:p>
          <a:p>
            <a:r>
              <a:rPr lang="es-ES" sz="1050" b="1"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Conta</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(929230983</a:t>
            </a:r>
            <a:r>
              <a:rPr lang="es-ES" sz="1050" dirty="0">
                <a:latin typeface="Courier New" panose="02070309020205020404" pitchFamily="49" charset="0"/>
                <a:cs typeface="Courier New" panose="02070309020205020404" pitchFamily="49" charset="0"/>
              </a:rPr>
              <a:t>, 2000);</a:t>
            </a:r>
          </a:p>
          <a:p>
            <a:r>
              <a:rPr lang="es-ES" sz="1050" b="1"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Conta.</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(929230984</a:t>
            </a:r>
            <a:r>
              <a:rPr lang="es-ES" sz="1050" dirty="0">
                <a:latin typeface="Courier New" panose="02070309020205020404" pitchFamily="49" charset="0"/>
                <a:cs typeface="Courier New" panose="02070309020205020404" pitchFamily="49" charset="0"/>
              </a:rPr>
              <a:t>, 3000);</a:t>
            </a:r>
          </a:p>
          <a:p>
            <a:endParaRPr lang="es-ES" sz="1050" dirty="0" smtClean="0">
              <a:latin typeface="Courier New" panose="02070309020205020404" pitchFamily="49" charset="0"/>
              <a:cs typeface="Courier New" panose="02070309020205020404" pitchFamily="49" charset="0"/>
            </a:endParaRPr>
          </a:p>
          <a:p>
            <a:r>
              <a:rPr lang="es-ES" sz="1050" dirty="0" smtClean="0">
                <a:latin typeface="Courier New" panose="02070309020205020404" pitchFamily="49" charset="0"/>
                <a:cs typeface="Courier New" panose="02070309020205020404" pitchFamily="49" charset="0"/>
              </a:rPr>
              <a:t>  console.log("</a:t>
            </a:r>
            <a:r>
              <a:rPr lang="es-ES" sz="1050" dirty="0">
                <a:latin typeface="Courier New" panose="02070309020205020404" pitchFamily="49" charset="0"/>
                <a:cs typeface="Courier New" panose="02070309020205020404" pitchFamily="49" charset="0"/>
              </a:rPr>
              <a:t>El saldo total es: " + </a:t>
            </a:r>
            <a:r>
              <a:rPr lang="es-ES" sz="1050" b="1" dirty="0" err="1" smtClean="0">
                <a:latin typeface="Courier New" panose="02070309020205020404" pitchFamily="49" charset="0"/>
                <a:cs typeface="Courier New" panose="02070309020205020404" pitchFamily="49" charset="0"/>
              </a:rPr>
              <a:t>Conta.LeerSaldo</a:t>
            </a:r>
            <a:r>
              <a:rPr lang="es-ES" sz="1050" dirty="0">
                <a:latin typeface="Courier New" panose="02070309020205020404" pitchFamily="49" charset="0"/>
                <a:cs typeface="Courier New" panose="02070309020205020404" pitchFamily="49" charset="0"/>
              </a:rPr>
              <a:t>());</a:t>
            </a:r>
          </a:p>
          <a:p>
            <a:endParaRPr lang="es-ES" sz="1050" dirty="0">
              <a:latin typeface="Courier New" panose="02070309020205020404" pitchFamily="49" charset="0"/>
              <a:cs typeface="Courier New" panose="02070309020205020404" pitchFamily="49" charset="0"/>
            </a:endParaRPr>
          </a:p>
          <a:p>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var</a:t>
            </a:r>
            <a:r>
              <a:rPr lang="es-ES" sz="1050" dirty="0" smtClean="0">
                <a:latin typeface="Courier New" panose="02070309020205020404" pitchFamily="49" charset="0"/>
                <a:cs typeface="Courier New" panose="02070309020205020404" pitchFamily="49" charset="0"/>
              </a:rPr>
              <a:t> </a:t>
            </a:r>
            <a:r>
              <a:rPr lang="es-ES" sz="1050" b="1" dirty="0">
                <a:latin typeface="Courier New" panose="02070309020205020404" pitchFamily="49" charset="0"/>
                <a:cs typeface="Courier New" panose="02070309020205020404" pitchFamily="49" charset="0"/>
              </a:rPr>
              <a:t>Cuenta</a:t>
            </a:r>
            <a:r>
              <a:rPr lang="es-ES" sz="1050" dirty="0">
                <a:latin typeface="Courier New" panose="02070309020205020404" pitchFamily="49" charset="0"/>
                <a:cs typeface="Courier New" panose="02070309020205020404" pitchFamily="49" charset="0"/>
              </a:rPr>
              <a:t> = </a:t>
            </a:r>
            <a:r>
              <a:rPr lang="es-ES" sz="1050" b="1" dirty="0" err="1" smtClean="0">
                <a:latin typeface="Courier New" panose="02070309020205020404" pitchFamily="49" charset="0"/>
                <a:cs typeface="Courier New" panose="02070309020205020404" pitchFamily="49" charset="0"/>
              </a:rPr>
              <a:t>Conta</a:t>
            </a:r>
            <a:r>
              <a:rPr lang="es-ES" sz="1050" dirty="0" err="1" smtClean="0">
                <a:latin typeface="Courier New" panose="02070309020205020404" pitchFamily="49" charset="0"/>
                <a:cs typeface="Courier New" panose="02070309020205020404" pitchFamily="49" charset="0"/>
              </a:rPr>
              <a:t>.Cuentas</a:t>
            </a:r>
            <a:r>
              <a:rPr lang="es-ES" sz="1050" dirty="0" smtClean="0">
                <a:latin typeface="Courier New" panose="02070309020205020404" pitchFamily="49" charset="0"/>
                <a:cs typeface="Courier New" panose="02070309020205020404" pitchFamily="49" charset="0"/>
              </a:rPr>
              <a:t>[0</a:t>
            </a:r>
            <a:r>
              <a:rPr lang="es-ES" sz="1050" dirty="0">
                <a:latin typeface="Courier New" panose="02070309020205020404" pitchFamily="49" charset="0"/>
                <a:cs typeface="Courier New" panose="02070309020205020404" pitchFamily="49" charset="0"/>
              </a:rPr>
              <a:t>];</a:t>
            </a:r>
          </a:p>
          <a:p>
            <a:r>
              <a:rPr lang="es-ES" sz="1050" dirty="0" smtClean="0">
                <a:latin typeface="Courier New" panose="02070309020205020404" pitchFamily="49" charset="0"/>
                <a:cs typeface="Courier New" panose="02070309020205020404" pitchFamily="49" charset="0"/>
              </a:rPr>
              <a:t>  console.log("</a:t>
            </a:r>
            <a:r>
              <a:rPr lang="es-ES" sz="1050" dirty="0">
                <a:latin typeface="Courier New" panose="02070309020205020404" pitchFamily="49" charset="0"/>
                <a:cs typeface="Courier New" panose="02070309020205020404" pitchFamily="49" charset="0"/>
              </a:rPr>
              <a:t>El saldo de la primera cuenta es “ + </a:t>
            </a:r>
            <a:r>
              <a:rPr lang="es-ES" sz="1050" dirty="0" err="1">
                <a:latin typeface="Courier New" panose="02070309020205020404" pitchFamily="49" charset="0"/>
                <a:cs typeface="Courier New" panose="02070309020205020404" pitchFamily="49" charset="0"/>
              </a:rPr>
              <a:t>Cuenta.saldo</a:t>
            </a:r>
            <a:r>
              <a:rPr lang="es-ES" sz="1050" dirty="0">
                <a:latin typeface="Courier New" panose="02070309020205020404" pitchFamily="49" charset="0"/>
                <a:cs typeface="Courier New" panose="02070309020205020404" pitchFamily="49" charset="0"/>
              </a:rPr>
              <a:t>);</a:t>
            </a:r>
          </a:p>
          <a:p>
            <a:endParaRPr lang="es-ES" sz="1050" dirty="0">
              <a:latin typeface="Courier New" panose="02070309020205020404" pitchFamily="49" charset="0"/>
              <a:cs typeface="Courier New" panose="02070309020205020404" pitchFamily="49" charset="0"/>
            </a:endParaRPr>
          </a:p>
          <a:p>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var</a:t>
            </a:r>
            <a:r>
              <a:rPr lang="es-ES" sz="1050" dirty="0" smtClean="0">
                <a:latin typeface="Courier New" panose="02070309020205020404" pitchFamily="49" charset="0"/>
                <a:cs typeface="Courier New" panose="02070309020205020404" pitchFamily="49" charset="0"/>
              </a:rPr>
              <a:t> </a:t>
            </a:r>
            <a:r>
              <a:rPr lang="es-ES" sz="1050" dirty="0">
                <a:latin typeface="Courier New" panose="02070309020205020404" pitchFamily="49" charset="0"/>
                <a:cs typeface="Courier New" panose="02070309020205020404" pitchFamily="49" charset="0"/>
              </a:rPr>
              <a:t>_cuentas = “Las cuentas están configuradas”;</a:t>
            </a:r>
          </a:p>
          <a:p>
            <a:r>
              <a:rPr lang="es-ES" sz="1050" dirty="0" smtClean="0">
                <a:latin typeface="Courier New" panose="02070309020205020404" pitchFamily="49" charset="0"/>
                <a:cs typeface="Courier New" panose="02070309020205020404" pitchFamily="49" charset="0"/>
              </a:rPr>
              <a:t>  console.log(_</a:t>
            </a:r>
            <a:r>
              <a:rPr lang="es-ES" sz="1050" dirty="0">
                <a:latin typeface="Courier New" panose="02070309020205020404" pitchFamily="49" charset="0"/>
                <a:cs typeface="Courier New" panose="02070309020205020404" pitchFamily="49" charset="0"/>
              </a:rPr>
              <a:t>cuentas</a:t>
            </a:r>
            <a:r>
              <a:rPr lang="es-ES" sz="1050" dirty="0" smtClean="0">
                <a:latin typeface="Courier New" panose="02070309020205020404" pitchFamily="49" charset="0"/>
                <a:cs typeface="Courier New" panose="02070309020205020404" pitchFamily="49" charset="0"/>
              </a:rPr>
              <a:t>);</a:t>
            </a:r>
          </a:p>
          <a:p>
            <a:r>
              <a:rPr lang="es-ES" sz="1050" dirty="0" smtClean="0">
                <a:latin typeface="Courier New" panose="02070309020205020404" pitchFamily="49" charset="0"/>
                <a:cs typeface="Courier New" panose="02070309020205020404" pitchFamily="49" charset="0"/>
              </a:rPr>
              <a:t>});</a:t>
            </a:r>
          </a:p>
        </p:txBody>
      </p:sp>
      <p:sp>
        <p:nvSpPr>
          <p:cNvPr id="9" name="CuadroTexto 8"/>
          <p:cNvSpPr txBox="1"/>
          <p:nvPr/>
        </p:nvSpPr>
        <p:spPr>
          <a:xfrm>
            <a:off x="609600" y="1251782"/>
            <a:ext cx="10648425" cy="646331"/>
          </a:xfrm>
          <a:prstGeom prst="rect">
            <a:avLst/>
          </a:prstGeom>
          <a:noFill/>
        </p:spPr>
        <p:txBody>
          <a:bodyPr wrap="square" rtlCol="0">
            <a:spAutoFit/>
          </a:bodyPr>
          <a:lstStyle/>
          <a:p>
            <a:r>
              <a:rPr lang="es-ES" dirty="0" smtClean="0">
                <a:solidFill>
                  <a:schemeClr val="bg1">
                    <a:lumMod val="50000"/>
                  </a:schemeClr>
                </a:solidFill>
              </a:rPr>
              <a:t>AMD está pensado para el browser, requiere de un manejador de módulos para poder funcionar ya que los browsers no implementan esta funcionalidad (de momento), el más extendido es </a:t>
            </a:r>
            <a:r>
              <a:rPr lang="es-ES" dirty="0" err="1" smtClean="0">
                <a:solidFill>
                  <a:schemeClr val="bg1">
                    <a:lumMod val="50000"/>
                  </a:schemeClr>
                </a:solidFill>
              </a:rPr>
              <a:t>RequireJS</a:t>
            </a:r>
            <a:endParaRPr lang="es-ES" dirty="0">
              <a:solidFill>
                <a:schemeClr val="bg1">
                  <a:lumMod val="50000"/>
                </a:schemeClr>
              </a:solidFill>
            </a:endParaRPr>
          </a:p>
        </p:txBody>
      </p:sp>
      <p:sp>
        <p:nvSpPr>
          <p:cNvPr id="10" name="CuadroTexto 9"/>
          <p:cNvSpPr txBox="1"/>
          <p:nvPr/>
        </p:nvSpPr>
        <p:spPr>
          <a:xfrm>
            <a:off x="4991959" y="4456815"/>
            <a:ext cx="6355492" cy="1708160"/>
          </a:xfrm>
          <a:prstGeom prst="rect">
            <a:avLst/>
          </a:prstGeom>
          <a:noFill/>
          <a:ln w="3175">
            <a:solidFill>
              <a:schemeClr val="tx1"/>
            </a:solidFill>
          </a:ln>
        </p:spPr>
        <p:txBody>
          <a:bodyPr wrap="square" rtlCol="0">
            <a:spAutoFit/>
          </a:bodyPr>
          <a:lstStyle/>
          <a:p>
            <a:r>
              <a:rPr lang="es-ES" sz="1050" dirty="0" smtClean="0">
                <a:latin typeface="Courier New" panose="02070309020205020404" pitchFamily="49" charset="0"/>
                <a:cs typeface="Courier New" panose="02070309020205020404" pitchFamily="49" charset="0"/>
              </a:rPr>
              <a:t>&lt;!-– index.html --&gt;</a:t>
            </a:r>
          </a:p>
          <a:p>
            <a:r>
              <a:rPr lang="es-ES" sz="1050" dirty="0" smtClean="0">
                <a:latin typeface="Courier New" panose="02070309020205020404" pitchFamily="49" charset="0"/>
                <a:cs typeface="Courier New" panose="02070309020205020404" pitchFamily="49" charset="0"/>
              </a:rPr>
              <a:t>&lt;!DOCTYPE </a:t>
            </a:r>
            <a:r>
              <a:rPr lang="es-ES" sz="1050" dirty="0" err="1" smtClean="0">
                <a:latin typeface="Courier New" panose="02070309020205020404" pitchFamily="49" charset="0"/>
                <a:cs typeface="Courier New" panose="02070309020205020404" pitchFamily="49" charset="0"/>
              </a:rPr>
              <a:t>html</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&lt;</a:t>
            </a:r>
            <a:r>
              <a:rPr lang="es-ES" sz="1050" dirty="0" err="1" smtClean="0">
                <a:latin typeface="Courier New" panose="02070309020205020404" pitchFamily="49" charset="0"/>
                <a:cs typeface="Courier New" panose="02070309020205020404" pitchFamily="49" charset="0"/>
              </a:rPr>
              <a:t>html</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  &lt;head&gt;    </a:t>
            </a:r>
          </a:p>
          <a:p>
            <a:r>
              <a:rPr lang="es-ES" sz="1050" dirty="0" smtClean="0">
                <a:latin typeface="Courier New" panose="02070309020205020404" pitchFamily="49" charset="0"/>
                <a:cs typeface="Courier New" panose="02070309020205020404" pitchFamily="49" charset="0"/>
              </a:rPr>
              <a:t>    </a:t>
            </a:r>
            <a:r>
              <a:rPr lang="es-ES" sz="1050" b="1" dirty="0" smtClean="0">
                <a:latin typeface="Courier New" panose="02070309020205020404" pitchFamily="49" charset="0"/>
                <a:cs typeface="Courier New" panose="02070309020205020404" pitchFamily="49" charset="0"/>
              </a:rPr>
              <a:t>&lt;script data-</a:t>
            </a:r>
            <a:r>
              <a:rPr lang="es-ES" sz="1050" b="1" dirty="0" err="1" smtClean="0">
                <a:latin typeface="Courier New" panose="02070309020205020404" pitchFamily="49" charset="0"/>
                <a:cs typeface="Courier New" panose="02070309020205020404" pitchFamily="49" charset="0"/>
              </a:rPr>
              <a:t>main</a:t>
            </a:r>
            <a:r>
              <a:rPr lang="es-ES" sz="1050" b="1" dirty="0" smtClean="0">
                <a:latin typeface="Courier New" panose="02070309020205020404" pitchFamily="49" charset="0"/>
                <a:cs typeface="Courier New" panose="02070309020205020404" pitchFamily="49" charset="0"/>
              </a:rPr>
              <a:t>=“</a:t>
            </a:r>
            <a:r>
              <a:rPr lang="es-ES" sz="1050" b="1" dirty="0" err="1" smtClean="0">
                <a:latin typeface="Courier New" panose="02070309020205020404" pitchFamily="49" charset="0"/>
                <a:cs typeface="Courier New" panose="02070309020205020404" pitchFamily="49" charset="0"/>
              </a:rPr>
              <a:t>index</a:t>
            </a:r>
            <a:r>
              <a:rPr lang="es-ES" sz="1050" b="1"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src</a:t>
            </a:r>
            <a:r>
              <a:rPr lang="es-ES" sz="1050" b="1" dirty="0" smtClean="0">
                <a:latin typeface="Courier New" panose="02070309020205020404" pitchFamily="49" charset="0"/>
                <a:cs typeface="Courier New" panose="02070309020205020404" pitchFamily="49" charset="0"/>
              </a:rPr>
              <a:t>="scripts/require.js"&gt;&lt;/script&gt;</a:t>
            </a:r>
          </a:p>
          <a:p>
            <a:r>
              <a:rPr lang="es-ES" sz="1050" dirty="0" smtClean="0">
                <a:latin typeface="Courier New" panose="02070309020205020404" pitchFamily="49" charset="0"/>
                <a:cs typeface="Courier New" panose="02070309020205020404" pitchFamily="49" charset="0"/>
              </a:rPr>
              <a:t>  &lt;/head&gt;</a:t>
            </a:r>
          </a:p>
          <a:p>
            <a:r>
              <a:rPr lang="es-ES" sz="1050" dirty="0" smtClean="0">
                <a:latin typeface="Courier New" panose="02070309020205020404" pitchFamily="49" charset="0"/>
                <a:cs typeface="Courier New" panose="02070309020205020404" pitchFamily="49" charset="0"/>
              </a:rPr>
              <a:t>  &lt;</a:t>
            </a:r>
            <a:r>
              <a:rPr lang="es-ES" sz="1050" dirty="0" err="1" smtClean="0">
                <a:latin typeface="Courier New" panose="02070309020205020404" pitchFamily="49" charset="0"/>
                <a:cs typeface="Courier New" panose="02070309020205020404" pitchFamily="49" charset="0"/>
              </a:rPr>
              <a:t>body</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  &lt;/</a:t>
            </a:r>
            <a:r>
              <a:rPr lang="es-ES" sz="1050" dirty="0" err="1" smtClean="0">
                <a:latin typeface="Courier New" panose="02070309020205020404" pitchFamily="49" charset="0"/>
                <a:cs typeface="Courier New" panose="02070309020205020404" pitchFamily="49" charset="0"/>
              </a:rPr>
              <a:t>body</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&lt;/</a:t>
            </a:r>
            <a:r>
              <a:rPr lang="es-ES" sz="1050" dirty="0" err="1" smtClean="0">
                <a:latin typeface="Courier New" panose="02070309020205020404" pitchFamily="49" charset="0"/>
                <a:cs typeface="Courier New" panose="02070309020205020404" pitchFamily="49" charset="0"/>
              </a:rPr>
              <a:t>html</a:t>
            </a:r>
            <a:r>
              <a:rPr lang="es-ES" sz="1050" dirty="0" smtClean="0">
                <a:latin typeface="Courier New" panose="02070309020205020404" pitchFamily="49" charset="0"/>
                <a:cs typeface="Courier New" panose="02070309020205020404" pitchFamily="49" charset="0"/>
              </a:rPr>
              <a:t>&gt;</a:t>
            </a:r>
          </a:p>
          <a:p>
            <a:endParaRPr lang="es-ES" sz="1050" dirty="0" smtClean="0">
              <a:latin typeface="Courier New" panose="02070309020205020404" pitchFamily="49" charset="0"/>
              <a:cs typeface="Courier New" panose="02070309020205020404" pitchFamily="49" charset="0"/>
            </a:endParaRPr>
          </a:p>
        </p:txBody>
      </p:sp>
      <p:sp>
        <p:nvSpPr>
          <p:cNvPr id="14" name="Rectángulo redondeado 13"/>
          <p:cNvSpPr/>
          <p:nvPr/>
        </p:nvSpPr>
        <p:spPr>
          <a:xfrm>
            <a:off x="321276" y="6301946"/>
            <a:ext cx="5890054" cy="411892"/>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1"/>
                </a:solidFill>
              </a:rPr>
              <a:t>Define el módulo indicando cuales son sus dependencias.</a:t>
            </a:r>
            <a:endParaRPr lang="es-ES" sz="1600" dirty="0">
              <a:solidFill>
                <a:schemeClr val="tx1"/>
              </a:solidFill>
            </a:endParaRPr>
          </a:p>
        </p:txBody>
      </p:sp>
      <p:cxnSp>
        <p:nvCxnSpPr>
          <p:cNvPr id="16" name="Conector angular 15"/>
          <p:cNvCxnSpPr/>
          <p:nvPr/>
        </p:nvCxnSpPr>
        <p:spPr>
          <a:xfrm rot="5400000" flipH="1" flipV="1">
            <a:off x="-1622854" y="4151870"/>
            <a:ext cx="4160108" cy="140044"/>
          </a:xfrm>
          <a:prstGeom prst="bentConnector3">
            <a:avLst>
              <a:gd name="adj1" fmla="val 9990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angular 18"/>
          <p:cNvCxnSpPr/>
          <p:nvPr/>
        </p:nvCxnSpPr>
        <p:spPr>
          <a:xfrm rot="5400000" flipH="1" flipV="1">
            <a:off x="2733657" y="4118872"/>
            <a:ext cx="4160110" cy="206041"/>
          </a:xfrm>
          <a:prstGeom prst="bentConnector3">
            <a:avLst>
              <a:gd name="adj1" fmla="val 10009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ángulo redondeado 27"/>
          <p:cNvSpPr/>
          <p:nvPr/>
        </p:nvSpPr>
        <p:spPr>
          <a:xfrm>
            <a:off x="6171577" y="5628118"/>
            <a:ext cx="4583052" cy="41189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chemeClr val="tx1"/>
                </a:solidFill>
              </a:rPr>
              <a:t>Cargamos </a:t>
            </a:r>
            <a:r>
              <a:rPr lang="es-ES" sz="1400" dirty="0" err="1" smtClean="0">
                <a:solidFill>
                  <a:schemeClr val="tx1"/>
                </a:solidFill>
              </a:rPr>
              <a:t>RequireJS</a:t>
            </a:r>
            <a:r>
              <a:rPr lang="es-ES" sz="1400" dirty="0" smtClean="0">
                <a:solidFill>
                  <a:schemeClr val="tx1"/>
                </a:solidFill>
              </a:rPr>
              <a:t> indicando el módulo de arranque.</a:t>
            </a:r>
            <a:endParaRPr lang="es-ES" sz="1400" dirty="0">
              <a:solidFill>
                <a:schemeClr val="tx1"/>
              </a:solidFill>
            </a:endParaRPr>
          </a:p>
        </p:txBody>
      </p:sp>
      <p:cxnSp>
        <p:nvCxnSpPr>
          <p:cNvPr id="30" name="Conector recto 29"/>
          <p:cNvCxnSpPr/>
          <p:nvPr/>
        </p:nvCxnSpPr>
        <p:spPr>
          <a:xfrm>
            <a:off x="5445211" y="5310895"/>
            <a:ext cx="468733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7842422" y="5310895"/>
            <a:ext cx="0" cy="3172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98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Módulos en JavaScript </a:t>
            </a:r>
            <a:r>
              <a:rPr lang="es-ES" dirty="0" smtClean="0"/>
              <a:t>ES5 – UMD</a:t>
            </a:r>
            <a:endParaRPr lang="es-ES" dirty="0"/>
          </a:p>
        </p:txBody>
      </p:sp>
      <p:sp>
        <p:nvSpPr>
          <p:cNvPr id="4" name="Marcador de contenido 3"/>
          <p:cNvSpPr>
            <a:spLocks noGrp="1"/>
          </p:cNvSpPr>
          <p:nvPr>
            <p:ph sz="half" idx="2"/>
          </p:nvPr>
        </p:nvSpPr>
        <p:spPr>
          <a:xfrm>
            <a:off x="609600" y="1507524"/>
            <a:ext cx="5502877" cy="4557372"/>
          </a:xfrm>
        </p:spPr>
        <p:txBody>
          <a:bodyPr>
            <a:normAutofit/>
          </a:bodyPr>
          <a:lstStyle/>
          <a:p>
            <a:pPr marL="0" indent="0">
              <a:buNone/>
            </a:pPr>
            <a:r>
              <a:rPr lang="es-ES" dirty="0" smtClean="0"/>
              <a:t>Universal Module </a:t>
            </a:r>
            <a:r>
              <a:rPr lang="es-ES" dirty="0" err="1" smtClean="0"/>
              <a:t>Definition</a:t>
            </a:r>
            <a:r>
              <a:rPr lang="es-ES" dirty="0" smtClean="0"/>
              <a:t> está pensado para poder crear módulos JavaScript que funcionen sobre el browser y sobre Node.js, para ello cumplen con los dos estándares vistos anteriormente, AMD y </a:t>
            </a:r>
            <a:r>
              <a:rPr lang="es-ES" dirty="0" err="1" smtClean="0"/>
              <a:t>CommonJS</a:t>
            </a:r>
            <a:r>
              <a:rPr lang="es-ES" dirty="0" smtClean="0"/>
              <a:t>. Si ninguno de los dos está activo entonces usa la declaración global.</a:t>
            </a:r>
            <a:endParaRPr lang="es-ES" dirty="0"/>
          </a:p>
        </p:txBody>
      </p:sp>
      <p:sp>
        <p:nvSpPr>
          <p:cNvPr id="8" name="CuadroTexto 7"/>
          <p:cNvSpPr txBox="1"/>
          <p:nvPr/>
        </p:nvSpPr>
        <p:spPr>
          <a:xfrm>
            <a:off x="6454175" y="1515762"/>
            <a:ext cx="5379308" cy="4293483"/>
          </a:xfrm>
          <a:prstGeom prst="rect">
            <a:avLst/>
          </a:prstGeom>
          <a:noFill/>
          <a:ln w="3175">
            <a:solidFill>
              <a:schemeClr val="tx1"/>
            </a:solidFill>
          </a:ln>
        </p:spPr>
        <p:txBody>
          <a:bodyPr wrap="square" rtlCol="0">
            <a:spAutoFit/>
          </a:bodyPr>
          <a:lstStyle/>
          <a:p>
            <a:r>
              <a:rPr lang="es-ES" sz="1050" dirty="0" smtClean="0">
                <a:latin typeface="Courier New" panose="02070309020205020404" pitchFamily="49" charset="0"/>
                <a:cs typeface="Courier New" panose="02070309020205020404" pitchFamily="49" charset="0"/>
              </a:rPr>
              <a:t>// Contabilidad.js</a:t>
            </a:r>
          </a:p>
          <a:p>
            <a:r>
              <a:rPr lang="es-ES" sz="1050" dirty="0" smtClean="0">
                <a:latin typeface="Courier New" panose="02070309020205020404" pitchFamily="49" charset="0"/>
                <a:cs typeface="Courier New" panose="02070309020205020404" pitchFamily="49" charset="0"/>
              </a:rPr>
              <a:t>(</a:t>
            </a:r>
            <a:r>
              <a:rPr lang="es-ES" sz="1050" b="1" dirty="0" err="1" smtClean="0">
                <a:latin typeface="Courier New" panose="02070309020205020404" pitchFamily="49" charset="0"/>
                <a:cs typeface="Courier New" panose="02070309020205020404" pitchFamily="49" charset="0"/>
              </a:rPr>
              <a:t>function</a:t>
            </a:r>
            <a:r>
              <a:rPr lang="es-ES" sz="1050" b="1" dirty="0" smtClean="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a:t>
            </a:r>
            <a:r>
              <a:rPr lang="es-ES" sz="1050" dirty="0" err="1" smtClean="0">
                <a:latin typeface="Courier New" panose="02070309020205020404" pitchFamily="49" charset="0"/>
                <a:cs typeface="Courier New" panose="02070309020205020404" pitchFamily="49" charset="0"/>
              </a:rPr>
              <a:t>root</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factory</a:t>
            </a:r>
            <a:r>
              <a:rPr lang="es-ES" sz="1050" dirty="0" smtClean="0">
                <a:latin typeface="Courier New" panose="02070309020205020404" pitchFamily="49" charset="0"/>
                <a:cs typeface="Courier New" panose="02070309020205020404" pitchFamily="49" charset="0"/>
              </a:rPr>
              <a:t>) {</a:t>
            </a:r>
          </a:p>
          <a:p>
            <a:r>
              <a:rPr lang="es-ES" sz="1050" b="1" dirty="0">
                <a:latin typeface="Courier New" panose="02070309020205020404" pitchFamily="49" charset="0"/>
                <a:cs typeface="Courier New" panose="02070309020205020404" pitchFamily="49" charset="0"/>
              </a:rPr>
              <a:t> </a:t>
            </a:r>
            <a:r>
              <a:rPr lang="es-ES" sz="1050" b="1"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if</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typeof</a:t>
            </a:r>
            <a:r>
              <a:rPr lang="es-ES" sz="1050" dirty="0" smtClean="0">
                <a:latin typeface="Courier New" panose="02070309020205020404" pitchFamily="49" charset="0"/>
                <a:cs typeface="Courier New" panose="02070309020205020404" pitchFamily="49" charset="0"/>
              </a:rPr>
              <a:t> </a:t>
            </a:r>
            <a:r>
              <a:rPr lang="es-ES" sz="1050" b="1" dirty="0" smtClean="0">
                <a:latin typeface="Courier New" panose="02070309020205020404" pitchFamily="49" charset="0"/>
                <a:cs typeface="Courier New" panose="02070309020205020404" pitchFamily="49" charset="0"/>
              </a:rPr>
              <a:t>define</a:t>
            </a:r>
            <a:r>
              <a:rPr lang="es-ES" sz="1050" dirty="0" smtClean="0">
                <a:latin typeface="Courier New" panose="02070309020205020404" pitchFamily="49" charset="0"/>
                <a:cs typeface="Courier New" panose="02070309020205020404" pitchFamily="49" charset="0"/>
              </a:rPr>
              <a:t> === ‘</a:t>
            </a:r>
            <a:r>
              <a:rPr lang="es-ES" sz="1050" dirty="0" err="1" smtClean="0">
                <a:latin typeface="Courier New" panose="02070309020205020404" pitchFamily="49" charset="0"/>
                <a:cs typeface="Courier New" panose="02070309020205020404" pitchFamily="49" charset="0"/>
              </a:rPr>
              <a:t>function</a:t>
            </a:r>
            <a:r>
              <a:rPr lang="es-ES" sz="1050" dirty="0" smtClean="0">
                <a:latin typeface="Courier New" panose="02070309020205020404" pitchFamily="49" charset="0"/>
                <a:cs typeface="Courier New" panose="02070309020205020404" pitchFamily="49" charset="0"/>
              </a:rPr>
              <a:t>’ &amp;&amp; </a:t>
            </a:r>
            <a:r>
              <a:rPr lang="es-ES" sz="1050" dirty="0" err="1" smtClean="0">
                <a:latin typeface="Courier New" panose="02070309020205020404" pitchFamily="49" charset="0"/>
                <a:cs typeface="Courier New" panose="02070309020205020404" pitchFamily="49" charset="0"/>
              </a:rPr>
              <a:t>define.amd</a:t>
            </a:r>
            <a:r>
              <a:rPr lang="es-ES" sz="1050" dirty="0" smtClean="0">
                <a:latin typeface="Courier New" panose="02070309020205020404" pitchFamily="49" charset="0"/>
                <a:cs typeface="Courier New" panose="02070309020205020404" pitchFamily="49" charset="0"/>
              </a:rPr>
              <a:t>) {</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 </a:t>
            </a:r>
            <a:r>
              <a:rPr lang="es-ES" sz="1050" b="1" dirty="0" smtClean="0">
                <a:latin typeface="Courier New" panose="02070309020205020404" pitchFamily="49" charset="0"/>
                <a:cs typeface="Courier New" panose="02070309020205020404" pitchFamily="49" charset="0"/>
              </a:rPr>
              <a:t>AMD</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r>
              <a:rPr lang="es-ES" sz="1050" b="1" dirty="0" smtClean="0">
                <a:latin typeface="Courier New" panose="02070309020205020404" pitchFamily="49" charset="0"/>
                <a:cs typeface="Courier New" panose="02070309020205020404" pitchFamily="49" charset="0"/>
              </a:rPr>
              <a:t>define</a:t>
            </a:r>
            <a:r>
              <a:rPr lang="es-ES" sz="1050" dirty="0" smtClean="0">
                <a:latin typeface="Courier New" panose="02070309020205020404" pitchFamily="49" charset="0"/>
                <a:cs typeface="Courier New" panose="02070309020205020404" pitchFamily="49" charset="0"/>
              </a:rPr>
              <a:t>([“</a:t>
            </a:r>
            <a:r>
              <a:rPr lang="es-ES" sz="1050" dirty="0" err="1" smtClean="0">
                <a:latin typeface="Courier New" panose="02070309020205020404" pitchFamily="49" charset="0"/>
                <a:cs typeface="Courier New" panose="02070309020205020404" pitchFamily="49" charset="0"/>
              </a:rPr>
              <a:t>jquery</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factory</a:t>
            </a:r>
            <a:r>
              <a:rPr lang="es-ES" sz="1050" dirty="0" smtClean="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 </a:t>
            </a:r>
            <a:r>
              <a:rPr lang="es-ES" sz="1050" dirty="0" err="1" smtClean="0">
                <a:latin typeface="Courier New" panose="02070309020205020404" pitchFamily="49" charset="0"/>
                <a:cs typeface="Courier New" panose="02070309020205020404" pitchFamily="49" charset="0"/>
              </a:rPr>
              <a:t>else</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if</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typeof</a:t>
            </a:r>
            <a:r>
              <a:rPr lang="es-ES" sz="1050"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exports</a:t>
            </a:r>
            <a:r>
              <a:rPr lang="es-ES" sz="1050" dirty="0" smtClean="0">
                <a:latin typeface="Courier New" panose="02070309020205020404" pitchFamily="49" charset="0"/>
                <a:cs typeface="Courier New" panose="02070309020205020404" pitchFamily="49" charset="0"/>
              </a:rPr>
              <a:t> === ‘</a:t>
            </a:r>
            <a:r>
              <a:rPr lang="es-ES" sz="1050" dirty="0" err="1" smtClean="0">
                <a:latin typeface="Courier New" panose="02070309020205020404" pitchFamily="49" charset="0"/>
                <a:cs typeface="Courier New" panose="02070309020205020404" pitchFamily="49" charset="0"/>
              </a:rPr>
              <a:t>object</a:t>
            </a:r>
            <a:r>
              <a:rPr lang="es-ES" sz="1050" dirty="0" smtClean="0">
                <a:latin typeface="Courier New" panose="02070309020205020404" pitchFamily="49" charset="0"/>
                <a:cs typeface="Courier New" panose="02070309020205020404" pitchFamily="49" charset="0"/>
              </a:rPr>
              <a:t>’) {</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 </a:t>
            </a:r>
            <a:r>
              <a:rPr lang="es-ES" sz="1050" b="1" dirty="0" err="1" smtClean="0">
                <a:latin typeface="Courier New" panose="02070309020205020404" pitchFamily="49" charset="0"/>
                <a:cs typeface="Courier New" panose="02070309020205020404" pitchFamily="49" charset="0"/>
              </a:rPr>
              <a:t>CommonJS</a:t>
            </a:r>
            <a:endParaRPr lang="es-ES" sz="1050" b="1" dirty="0" smtClean="0">
              <a:latin typeface="Courier New" panose="02070309020205020404" pitchFamily="49" charset="0"/>
              <a:cs typeface="Courier New" panose="02070309020205020404" pitchFamily="49" charset="0"/>
            </a:endParaRP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module.exports</a:t>
            </a:r>
            <a:r>
              <a:rPr lang="es-ES" sz="1050" dirty="0" smtClean="0">
                <a:latin typeface="Courier New" panose="02070309020205020404" pitchFamily="49" charset="0"/>
                <a:cs typeface="Courier New" panose="02070309020205020404" pitchFamily="49" charset="0"/>
              </a:rPr>
              <a:t> = </a:t>
            </a:r>
            <a:r>
              <a:rPr lang="es-ES" sz="1050" dirty="0" err="1" smtClean="0">
                <a:latin typeface="Courier New" panose="02070309020205020404" pitchFamily="49" charset="0"/>
                <a:cs typeface="Courier New" panose="02070309020205020404" pitchFamily="49" charset="0"/>
              </a:rPr>
              <a:t>factory</a:t>
            </a:r>
            <a:r>
              <a:rPr lang="es-ES" sz="1050" dirty="0" smtClean="0">
                <a:latin typeface="Courier New" panose="02070309020205020404" pitchFamily="49" charset="0"/>
                <a:cs typeface="Courier New" panose="02070309020205020404" pitchFamily="49" charset="0"/>
              </a:rPr>
              <a:t>(</a:t>
            </a:r>
            <a:r>
              <a:rPr lang="es-ES" sz="1050" dirty="0" err="1" smtClean="0">
                <a:latin typeface="Courier New" panose="02070309020205020404" pitchFamily="49" charset="0"/>
                <a:cs typeface="Courier New" panose="02070309020205020404" pitchFamily="49" charset="0"/>
              </a:rPr>
              <a:t>require</a:t>
            </a:r>
            <a:r>
              <a:rPr lang="es-ES" sz="1050" dirty="0" smtClean="0">
                <a:latin typeface="Courier New" panose="02070309020205020404" pitchFamily="49" charset="0"/>
                <a:cs typeface="Courier New" panose="02070309020205020404" pitchFamily="49" charset="0"/>
              </a:rPr>
              <a:t>(“</a:t>
            </a:r>
            <a:r>
              <a:rPr lang="es-ES" sz="1050" dirty="0" err="1" smtClean="0">
                <a:latin typeface="Courier New" panose="02070309020205020404" pitchFamily="49" charset="0"/>
                <a:cs typeface="Courier New" panose="02070309020205020404" pitchFamily="49" charset="0"/>
              </a:rPr>
              <a:t>jquery</a:t>
            </a:r>
            <a:r>
              <a:rPr lang="es-ES" sz="1050" dirty="0" smtClean="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 </a:t>
            </a:r>
            <a:r>
              <a:rPr lang="es-ES" sz="1050" dirty="0" err="1" smtClean="0">
                <a:latin typeface="Courier New" panose="02070309020205020404" pitchFamily="49" charset="0"/>
                <a:cs typeface="Courier New" panose="02070309020205020404" pitchFamily="49" charset="0"/>
              </a:rPr>
              <a:t>else</a:t>
            </a:r>
            <a:r>
              <a:rPr lang="es-ES" sz="1050" dirty="0" smtClean="0">
                <a:latin typeface="Courier New" panose="02070309020205020404" pitchFamily="49" charset="0"/>
                <a:cs typeface="Courier New" panose="02070309020205020404" pitchFamily="49" charset="0"/>
              </a:rPr>
              <a:t> {</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 </a:t>
            </a:r>
            <a:r>
              <a:rPr lang="es-ES" sz="1050" b="1" dirty="0" smtClean="0">
                <a:latin typeface="Courier New" panose="02070309020205020404" pitchFamily="49" charset="0"/>
                <a:cs typeface="Courier New" panose="02070309020205020404" pitchFamily="49" charset="0"/>
              </a:rPr>
              <a:t>Global</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root</a:t>
            </a:r>
            <a:r>
              <a:rPr lang="es-ES" sz="1050" dirty="0" smtClean="0">
                <a:latin typeface="Courier New" panose="02070309020205020404" pitchFamily="49" charset="0"/>
                <a:cs typeface="Courier New" panose="02070309020205020404" pitchFamily="49" charset="0"/>
              </a:rPr>
              <a:t> == </a:t>
            </a:r>
            <a:r>
              <a:rPr lang="es-ES" sz="1050" dirty="0" err="1" smtClean="0">
                <a:latin typeface="Courier New" panose="02070309020205020404" pitchFamily="49" charset="0"/>
                <a:cs typeface="Courier New" panose="02070309020205020404" pitchFamily="49" charset="0"/>
              </a:rPr>
              <a:t>window</a:t>
            </a:r>
            <a:r>
              <a:rPr lang="es-ES" sz="1050" dirty="0" smtClean="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root.Contabilidad</a:t>
            </a:r>
            <a:r>
              <a:rPr lang="es-ES" sz="1050" dirty="0" smtClean="0">
                <a:latin typeface="Courier New" panose="02070309020205020404" pitchFamily="49" charset="0"/>
                <a:cs typeface="Courier New" panose="02070309020205020404" pitchFamily="49" charset="0"/>
              </a:rPr>
              <a:t> = </a:t>
            </a:r>
            <a:r>
              <a:rPr lang="es-ES" sz="1050" dirty="0" err="1" smtClean="0">
                <a:latin typeface="Courier New" panose="02070309020205020404" pitchFamily="49" charset="0"/>
                <a:cs typeface="Courier New" panose="02070309020205020404" pitchFamily="49" charset="0"/>
              </a:rPr>
              <a:t>factory</a:t>
            </a:r>
            <a:r>
              <a:rPr lang="es-ES" sz="1050" dirty="0" smtClean="0">
                <a:latin typeface="Courier New" panose="02070309020205020404" pitchFamily="49" charset="0"/>
                <a:cs typeface="Courier New" panose="02070309020205020404" pitchFamily="49" charset="0"/>
              </a:rPr>
              <a:t>(</a:t>
            </a:r>
            <a:r>
              <a:rPr lang="es-ES" sz="1050" dirty="0" err="1" smtClean="0">
                <a:latin typeface="Courier New" panose="02070309020205020404" pitchFamily="49" charset="0"/>
                <a:cs typeface="Courier New" panose="02070309020205020404" pitchFamily="49" charset="0"/>
              </a:rPr>
              <a:t>root</a:t>
            </a:r>
            <a:r>
              <a:rPr lang="es-ES" sz="1050" dirty="0" smtClean="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p>
          <a:p>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this</a:t>
            </a:r>
            <a:r>
              <a:rPr lang="es-ES" sz="1050"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function</a:t>
            </a:r>
            <a:r>
              <a:rPr lang="es-ES" sz="1050" dirty="0" smtClean="0">
                <a:latin typeface="Courier New" panose="02070309020205020404" pitchFamily="49" charset="0"/>
                <a:cs typeface="Courier New" panose="02070309020205020404" pitchFamily="49" charset="0"/>
              </a:rPr>
              <a:t> ($) {</a:t>
            </a:r>
          </a:p>
          <a:p>
            <a:r>
              <a:rPr lang="es-ES" sz="1050" dirty="0" smtClean="0">
                <a:latin typeface="Courier New" panose="02070309020205020404" pitchFamily="49" charset="0"/>
                <a:cs typeface="Courier New" panose="02070309020205020404" pitchFamily="49" charset="0"/>
              </a:rPr>
              <a:t>  ...</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p>
          <a:p>
            <a:endParaRPr lang="es-ES" sz="1050" dirty="0" smtClean="0">
              <a:latin typeface="Courier New" panose="02070309020205020404" pitchFamily="49" charset="0"/>
              <a:cs typeface="Courier New" panose="02070309020205020404" pitchFamily="49" charset="0"/>
            </a:endParaRPr>
          </a:p>
          <a:p>
            <a:r>
              <a:rPr lang="es-ES" sz="1050"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function</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mostrarTotalEnElemento</a:t>
            </a:r>
            <a:r>
              <a:rPr lang="es-ES" sz="1050" dirty="0" smtClean="0">
                <a:latin typeface="Courier New" panose="02070309020205020404" pitchFamily="49" charset="0"/>
                <a:cs typeface="Courier New" panose="02070309020205020404" pitchFamily="49" charset="0"/>
              </a:rPr>
              <a:t>(</a:t>
            </a:r>
            <a:r>
              <a:rPr lang="es-ES" sz="1050" dirty="0" err="1" smtClean="0">
                <a:latin typeface="Courier New" panose="02070309020205020404" pitchFamily="49" charset="0"/>
                <a:cs typeface="Courier New" panose="02070309020205020404" pitchFamily="49" charset="0"/>
              </a:rPr>
              <a:t>htmlElem</a:t>
            </a:r>
            <a:r>
              <a:rPr lang="es-ES" sz="1050" dirty="0" smtClean="0">
                <a:latin typeface="Courier New" panose="02070309020205020404" pitchFamily="49" charset="0"/>
                <a:cs typeface="Courier New" panose="02070309020205020404" pitchFamily="49" charset="0"/>
              </a:rPr>
              <a:t>) {</a:t>
            </a:r>
          </a:p>
          <a:p>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htmlElement</a:t>
            </a:r>
            <a:r>
              <a:rPr lang="es-ES" sz="1050" dirty="0" smtClean="0">
                <a:latin typeface="Courier New" panose="02070309020205020404" pitchFamily="49" charset="0"/>
                <a:cs typeface="Courier New" panose="02070309020205020404" pitchFamily="49" charset="0"/>
              </a:rPr>
              <a:t>).</a:t>
            </a:r>
            <a:r>
              <a:rPr lang="es-ES" sz="1050" dirty="0" err="1" smtClean="0">
                <a:latin typeface="Courier New" panose="02070309020205020404" pitchFamily="49" charset="0"/>
                <a:cs typeface="Courier New" panose="02070309020205020404" pitchFamily="49" charset="0"/>
              </a:rPr>
              <a:t>text</a:t>
            </a:r>
            <a:r>
              <a:rPr lang="es-ES" sz="1050" dirty="0" smtClean="0">
                <a:latin typeface="Courier New" panose="02070309020205020404" pitchFamily="49" charset="0"/>
                <a:cs typeface="Courier New" panose="02070309020205020404" pitchFamily="49" charset="0"/>
              </a:rPr>
              <a:t>(</a:t>
            </a:r>
            <a:r>
              <a:rPr lang="es-ES" sz="1050" dirty="0" err="1" smtClean="0">
                <a:latin typeface="Courier New" panose="02070309020205020404" pitchFamily="49" charset="0"/>
                <a:cs typeface="Courier New" panose="02070309020205020404" pitchFamily="49" charset="0"/>
              </a:rPr>
              <a:t>leerSaldoTotal</a:t>
            </a:r>
            <a:r>
              <a:rPr lang="es-ES" sz="1050" dirty="0" smtClean="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p>
          <a:p>
            <a:endParaRPr lang="es-ES" sz="1050" dirty="0">
              <a:latin typeface="Courier New" panose="02070309020205020404" pitchFamily="49" charset="0"/>
              <a:cs typeface="Courier New" panose="02070309020205020404" pitchFamily="49" charset="0"/>
            </a:endParaRPr>
          </a:p>
          <a:p>
            <a:r>
              <a:rPr lang="es-ES" sz="1050"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return</a:t>
            </a:r>
            <a:r>
              <a:rPr lang="es-ES" sz="1050" dirty="0" smtClean="0">
                <a:latin typeface="Courier New" panose="02070309020205020404" pitchFamily="49" charset="0"/>
                <a:cs typeface="Courier New" panose="02070309020205020404" pitchFamily="49" charset="0"/>
              </a:rPr>
              <a:t> { // Métodos públicos</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LeerSaldo</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leerSaldoTotal</a:t>
            </a:r>
            <a:r>
              <a:rPr lang="es-ES" sz="1050" dirty="0" smtClean="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Cuentas: _cuentas    </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p>
          <a:p>
            <a:r>
              <a:rPr lang="es-ES" sz="1050" dirty="0" smtClean="0"/>
              <a:t>}));</a:t>
            </a:r>
          </a:p>
        </p:txBody>
      </p:sp>
      <p:sp>
        <p:nvSpPr>
          <p:cNvPr id="9" name="Rectángulo redondeado 8"/>
          <p:cNvSpPr/>
          <p:nvPr/>
        </p:nvSpPr>
        <p:spPr>
          <a:xfrm>
            <a:off x="1828800" y="2998574"/>
            <a:ext cx="3064476" cy="53545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Definición del módulo</a:t>
            </a:r>
            <a:endParaRPr lang="es-ES" dirty="0">
              <a:solidFill>
                <a:schemeClr val="tx1"/>
              </a:solidFill>
            </a:endParaRPr>
          </a:p>
        </p:txBody>
      </p:sp>
      <p:sp>
        <p:nvSpPr>
          <p:cNvPr id="10" name="Rectángulo redondeado 9"/>
          <p:cNvSpPr/>
          <p:nvPr/>
        </p:nvSpPr>
        <p:spPr>
          <a:xfrm>
            <a:off x="1828800" y="4489624"/>
            <a:ext cx="3064476" cy="53545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Implementación del módulo</a:t>
            </a:r>
            <a:endParaRPr lang="es-ES" dirty="0">
              <a:solidFill>
                <a:schemeClr val="tx1"/>
              </a:solidFill>
            </a:endParaRPr>
          </a:p>
        </p:txBody>
      </p:sp>
      <p:cxnSp>
        <p:nvCxnSpPr>
          <p:cNvPr id="12" name="Conector recto 11"/>
          <p:cNvCxnSpPr/>
          <p:nvPr/>
        </p:nvCxnSpPr>
        <p:spPr>
          <a:xfrm>
            <a:off x="6260758" y="1917357"/>
            <a:ext cx="8237" cy="14828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6260757" y="3534033"/>
            <a:ext cx="8238" cy="19441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a:stCxn id="9" idx="3"/>
          </p:cNvCxnSpPr>
          <p:nvPr/>
        </p:nvCxnSpPr>
        <p:spPr>
          <a:xfrm flipV="1">
            <a:off x="4893276" y="2603157"/>
            <a:ext cx="1367481" cy="6631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stCxn id="10" idx="3"/>
          </p:cNvCxnSpPr>
          <p:nvPr/>
        </p:nvCxnSpPr>
        <p:spPr>
          <a:xfrm flipV="1">
            <a:off x="4893276" y="4757353"/>
            <a:ext cx="1367481"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72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par>
                                <p:cTn id="22" presetID="16" presetClass="entr" presetSubtype="21"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arn(inVertical)">
                                      <p:cBhvr>
                                        <p:cTn id="24" dur="500"/>
                                        <p:tgtEl>
                                          <p:spTgt spid="19"/>
                                        </p:tgtEl>
                                      </p:cBhvr>
                                    </p:animEffect>
                                  </p:childTnLst>
                                </p:cTn>
                              </p:par>
                              <p:par>
                                <p:cTn id="25" presetID="16" presetClass="entr" presetSubtype="21"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Módulos en JavaScript </a:t>
            </a:r>
            <a:r>
              <a:rPr lang="es-ES" dirty="0" smtClean="0"/>
              <a:t>ES6 – </a:t>
            </a:r>
            <a:r>
              <a:rPr lang="es-ES" dirty="0" err="1" smtClean="0"/>
              <a:t>Import</a:t>
            </a:r>
            <a:r>
              <a:rPr lang="es-ES" dirty="0" smtClean="0"/>
              <a:t> &amp; </a:t>
            </a:r>
            <a:r>
              <a:rPr lang="es-ES" dirty="0" err="1" smtClean="0"/>
              <a:t>Export</a:t>
            </a:r>
            <a:endParaRPr lang="es-ES" dirty="0"/>
          </a:p>
        </p:txBody>
      </p:sp>
      <p:sp>
        <p:nvSpPr>
          <p:cNvPr id="7" name="Marcador de contenido 3"/>
          <p:cNvSpPr>
            <a:spLocks noGrp="1"/>
          </p:cNvSpPr>
          <p:nvPr>
            <p:ph sz="half" idx="2"/>
          </p:nvPr>
        </p:nvSpPr>
        <p:spPr>
          <a:xfrm>
            <a:off x="609600" y="1532238"/>
            <a:ext cx="10737851" cy="387178"/>
          </a:xfrm>
        </p:spPr>
        <p:txBody>
          <a:bodyPr>
            <a:normAutofit/>
          </a:bodyPr>
          <a:lstStyle/>
          <a:p>
            <a:pPr marL="0" indent="0">
              <a:buNone/>
            </a:pPr>
            <a:r>
              <a:rPr lang="es-ES" dirty="0" err="1" smtClean="0"/>
              <a:t>ECMAScript</a:t>
            </a:r>
            <a:r>
              <a:rPr lang="es-ES" dirty="0" smtClean="0"/>
              <a:t> 6 define un estándar de definición de módulos con una sintaxis sencilla para exportar e importar código.</a:t>
            </a:r>
            <a:endParaRPr lang="es-ES" dirty="0"/>
          </a:p>
        </p:txBody>
      </p:sp>
      <p:sp>
        <p:nvSpPr>
          <p:cNvPr id="9" name="CuadroTexto 8"/>
          <p:cNvSpPr txBox="1"/>
          <p:nvPr/>
        </p:nvSpPr>
        <p:spPr>
          <a:xfrm>
            <a:off x="609601" y="2038552"/>
            <a:ext cx="4737315" cy="4185761"/>
          </a:xfrm>
          <a:prstGeom prst="rect">
            <a:avLst/>
          </a:prstGeom>
          <a:solidFill>
            <a:schemeClr val="bg1"/>
          </a:solidFill>
          <a:ln>
            <a:solidFill>
              <a:schemeClr val="tx1"/>
            </a:solidFill>
          </a:ln>
        </p:spPr>
        <p:txBody>
          <a:bodyPr wrap="square" rtlCol="0">
            <a:spAutoFit/>
          </a:bodyPr>
          <a:lstStyle/>
          <a:p>
            <a:r>
              <a:rPr lang="es-ES" sz="1400" dirty="0">
                <a:latin typeface="Courier New" panose="02070309020205020404" pitchFamily="49" charset="0"/>
                <a:cs typeface="Courier New" panose="02070309020205020404" pitchFamily="49" charset="0"/>
              </a:rPr>
              <a:t>//------ lib.js ------</a:t>
            </a:r>
          </a:p>
          <a:p>
            <a:r>
              <a:rPr lang="es-ES" sz="1400" b="1" dirty="0" err="1">
                <a:latin typeface="Courier New" panose="02070309020205020404" pitchFamily="49" charset="0"/>
                <a:cs typeface="Courier New" panose="02070309020205020404" pitchFamily="49" charset="0"/>
              </a:rPr>
              <a:t>export</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const</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sqrt</a:t>
            </a:r>
            <a:r>
              <a:rPr lang="es-ES" sz="1400" dirty="0">
                <a:latin typeface="Courier New" panose="02070309020205020404" pitchFamily="49" charset="0"/>
                <a:cs typeface="Courier New" panose="02070309020205020404" pitchFamily="49" charset="0"/>
              </a:rPr>
              <a:t> = </a:t>
            </a:r>
            <a:r>
              <a:rPr lang="es-ES" sz="1400" dirty="0" err="1">
                <a:latin typeface="Courier New" panose="02070309020205020404" pitchFamily="49" charset="0"/>
                <a:cs typeface="Courier New" panose="02070309020205020404" pitchFamily="49" charset="0"/>
              </a:rPr>
              <a:t>Math.sqrt</a:t>
            </a:r>
            <a:r>
              <a:rPr lang="es-ES" sz="1400" dirty="0">
                <a:latin typeface="Courier New" panose="02070309020205020404" pitchFamily="49" charset="0"/>
                <a:cs typeface="Courier New" panose="02070309020205020404" pitchFamily="49" charset="0"/>
              </a:rPr>
              <a:t>;</a:t>
            </a:r>
          </a:p>
          <a:p>
            <a:r>
              <a:rPr lang="es-ES" sz="1400" b="1" dirty="0" err="1">
                <a:latin typeface="Courier New" panose="02070309020205020404" pitchFamily="49" charset="0"/>
                <a:cs typeface="Courier New" panose="02070309020205020404" pitchFamily="49" charset="0"/>
              </a:rPr>
              <a:t>export</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function</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square</a:t>
            </a:r>
            <a:r>
              <a:rPr lang="es-ES" sz="1400" dirty="0">
                <a:latin typeface="Courier New" panose="02070309020205020404" pitchFamily="49" charset="0"/>
                <a:cs typeface="Courier New" panose="02070309020205020404" pitchFamily="49" charset="0"/>
              </a:rPr>
              <a:t>(x) {</a:t>
            </a:r>
          </a:p>
          <a:p>
            <a:r>
              <a:rPr lang="es-ES" sz="1400" dirty="0" smtClean="0">
                <a:latin typeface="Courier New" panose="02070309020205020404" pitchFamily="49" charset="0"/>
                <a:cs typeface="Courier New" panose="02070309020205020404" pitchFamily="49" charset="0"/>
              </a:rPr>
              <a:t>  </a:t>
            </a:r>
            <a:r>
              <a:rPr lang="es-ES" sz="1400" dirty="0" err="1" smtClean="0">
                <a:latin typeface="Courier New" panose="02070309020205020404" pitchFamily="49" charset="0"/>
                <a:cs typeface="Courier New" panose="02070309020205020404" pitchFamily="49" charset="0"/>
              </a:rPr>
              <a:t>return</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x * x;</a:t>
            </a:r>
          </a:p>
          <a:p>
            <a:r>
              <a:rPr lang="es-ES" sz="1400" dirty="0">
                <a:latin typeface="Courier New" panose="02070309020205020404" pitchFamily="49" charset="0"/>
                <a:cs typeface="Courier New" panose="02070309020205020404" pitchFamily="49" charset="0"/>
              </a:rPr>
              <a:t>}</a:t>
            </a:r>
          </a:p>
          <a:p>
            <a:r>
              <a:rPr lang="es-ES" sz="1400" b="1" dirty="0" err="1">
                <a:latin typeface="Courier New" panose="02070309020205020404" pitchFamily="49" charset="0"/>
                <a:cs typeface="Courier New" panose="02070309020205020404" pitchFamily="49" charset="0"/>
              </a:rPr>
              <a:t>export</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function</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diag</a:t>
            </a:r>
            <a:r>
              <a:rPr lang="es-ES" sz="1400" dirty="0">
                <a:latin typeface="Courier New" panose="02070309020205020404" pitchFamily="49" charset="0"/>
                <a:cs typeface="Courier New" panose="02070309020205020404" pitchFamily="49" charset="0"/>
              </a:rPr>
              <a:t>(x, y) {</a:t>
            </a:r>
          </a:p>
          <a:p>
            <a:r>
              <a:rPr lang="es-ES" sz="1400" dirty="0" smtClean="0">
                <a:latin typeface="Courier New" panose="02070309020205020404" pitchFamily="49" charset="0"/>
                <a:cs typeface="Courier New" panose="02070309020205020404" pitchFamily="49" charset="0"/>
              </a:rPr>
              <a:t>  </a:t>
            </a:r>
            <a:r>
              <a:rPr lang="es-ES" sz="1400" dirty="0" err="1" smtClean="0">
                <a:latin typeface="Courier New" panose="02070309020205020404" pitchFamily="49" charset="0"/>
                <a:cs typeface="Courier New" panose="02070309020205020404" pitchFamily="49" charset="0"/>
              </a:rPr>
              <a:t>return</a:t>
            </a:r>
            <a:r>
              <a:rPr lang="es-ES" sz="1400" dirty="0" smtClean="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sqrt</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square</a:t>
            </a:r>
            <a:r>
              <a:rPr lang="es-ES" sz="1400" dirty="0">
                <a:latin typeface="Courier New" panose="02070309020205020404" pitchFamily="49" charset="0"/>
                <a:cs typeface="Courier New" panose="02070309020205020404" pitchFamily="49" charset="0"/>
              </a:rPr>
              <a:t>(x) + </a:t>
            </a:r>
            <a:r>
              <a:rPr lang="es-ES" sz="1400" dirty="0" err="1">
                <a:latin typeface="Courier New" panose="02070309020205020404" pitchFamily="49" charset="0"/>
                <a:cs typeface="Courier New" panose="02070309020205020404" pitchFamily="49" charset="0"/>
              </a:rPr>
              <a:t>square</a:t>
            </a:r>
            <a:r>
              <a:rPr lang="es-ES" sz="1400" dirty="0">
                <a:latin typeface="Courier New" panose="02070309020205020404" pitchFamily="49" charset="0"/>
                <a:cs typeface="Courier New" panose="02070309020205020404" pitchFamily="49" charset="0"/>
              </a:rPr>
              <a:t>(y));</a:t>
            </a:r>
          </a:p>
          <a:p>
            <a:r>
              <a:rPr lang="es-ES" sz="1400" dirty="0" smtClean="0">
                <a:latin typeface="Courier New" panose="02070309020205020404" pitchFamily="49" charset="0"/>
                <a:cs typeface="Courier New" panose="02070309020205020404" pitchFamily="49" charset="0"/>
              </a:rPr>
              <a:t>}</a:t>
            </a:r>
          </a:p>
          <a:p>
            <a:endParaRPr lang="es-ES" sz="1400" dirty="0" smtClean="0">
              <a:latin typeface="Courier New" panose="02070309020205020404" pitchFamily="49" charset="0"/>
              <a:cs typeface="Courier New" panose="02070309020205020404" pitchFamily="49" charset="0"/>
            </a:endParaRPr>
          </a:p>
          <a:p>
            <a:r>
              <a:rPr lang="es-ES" sz="1400" dirty="0">
                <a:latin typeface="Courier New" panose="02070309020205020404" pitchFamily="49" charset="0"/>
                <a:cs typeface="Courier New" panose="02070309020205020404" pitchFamily="49" charset="0"/>
              </a:rPr>
              <a:t>//------ </a:t>
            </a:r>
            <a:r>
              <a:rPr lang="es-ES" sz="1400" dirty="0" smtClean="0">
                <a:latin typeface="Courier New" panose="02070309020205020404" pitchFamily="49" charset="0"/>
                <a:cs typeface="Courier New" panose="02070309020205020404" pitchFamily="49" charset="0"/>
              </a:rPr>
              <a:t>main1.js </a:t>
            </a:r>
            <a:r>
              <a:rPr lang="es-ES" sz="1400" dirty="0">
                <a:latin typeface="Courier New" panose="02070309020205020404" pitchFamily="49" charset="0"/>
                <a:cs typeface="Courier New" panose="02070309020205020404" pitchFamily="49" charset="0"/>
              </a:rPr>
              <a:t>------</a:t>
            </a:r>
          </a:p>
          <a:p>
            <a:r>
              <a:rPr lang="es-ES" sz="1400" b="1" dirty="0" err="1">
                <a:latin typeface="Courier New" panose="02070309020205020404" pitchFamily="49" charset="0"/>
                <a:cs typeface="Courier New" panose="02070309020205020404" pitchFamily="49" charset="0"/>
              </a:rPr>
              <a:t>import</a:t>
            </a:r>
            <a:r>
              <a:rPr lang="es-ES" sz="1400" dirty="0">
                <a:latin typeface="Courier New" panose="02070309020205020404" pitchFamily="49" charset="0"/>
                <a:cs typeface="Courier New" panose="02070309020205020404" pitchFamily="49" charset="0"/>
              </a:rPr>
              <a:t> { </a:t>
            </a:r>
            <a:r>
              <a:rPr lang="es-ES" sz="1400" i="1" dirty="0" err="1">
                <a:latin typeface="Courier New" panose="02070309020205020404" pitchFamily="49" charset="0"/>
                <a:cs typeface="Courier New" panose="02070309020205020404" pitchFamily="49" charset="0"/>
              </a:rPr>
              <a:t>square</a:t>
            </a:r>
            <a:r>
              <a:rPr lang="es-ES" sz="1400" i="1" dirty="0">
                <a:latin typeface="Courier New" panose="02070309020205020404" pitchFamily="49" charset="0"/>
                <a:cs typeface="Courier New" panose="02070309020205020404" pitchFamily="49" charset="0"/>
              </a:rPr>
              <a:t>, </a:t>
            </a:r>
            <a:r>
              <a:rPr lang="es-ES" sz="1400" i="1" dirty="0" err="1">
                <a:latin typeface="Courier New" panose="02070309020205020404" pitchFamily="49" charset="0"/>
                <a:cs typeface="Courier New" panose="02070309020205020404" pitchFamily="49" charset="0"/>
              </a:rPr>
              <a:t>diag</a:t>
            </a:r>
            <a:r>
              <a:rPr lang="es-ES" sz="1400" dirty="0">
                <a:latin typeface="Courier New" panose="02070309020205020404" pitchFamily="49" charset="0"/>
                <a:cs typeface="Courier New" panose="02070309020205020404" pitchFamily="49" charset="0"/>
              </a:rPr>
              <a:t> } </a:t>
            </a:r>
            <a:r>
              <a:rPr lang="es-ES" sz="1400" dirty="0" err="1">
                <a:latin typeface="Courier New" panose="02070309020205020404" pitchFamily="49" charset="0"/>
                <a:cs typeface="Courier New" panose="02070309020205020404" pitchFamily="49" charset="0"/>
              </a:rPr>
              <a:t>from</a:t>
            </a:r>
            <a:r>
              <a:rPr lang="es-ES" sz="1400" dirty="0">
                <a:latin typeface="Courier New" panose="02070309020205020404" pitchFamily="49" charset="0"/>
                <a:cs typeface="Courier New" panose="02070309020205020404" pitchFamily="49" charset="0"/>
              </a:rPr>
              <a:t> </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lib</a:t>
            </a:r>
            <a:r>
              <a:rPr lang="es-ES" sz="1400" b="1" dirty="0">
                <a:latin typeface="Courier New" panose="02070309020205020404" pitchFamily="49" charset="0"/>
                <a:cs typeface="Courier New" panose="02070309020205020404" pitchFamily="49" charset="0"/>
              </a:rPr>
              <a:t>'</a:t>
            </a:r>
            <a:r>
              <a:rPr lang="es-ES" sz="1400" dirty="0">
                <a:latin typeface="Courier New" panose="02070309020205020404" pitchFamily="49" charset="0"/>
                <a:cs typeface="Courier New" panose="02070309020205020404" pitchFamily="49" charset="0"/>
              </a:rPr>
              <a:t>;</a:t>
            </a:r>
          </a:p>
          <a:p>
            <a:r>
              <a:rPr lang="es-ES" sz="1400" dirty="0">
                <a:latin typeface="Courier New" panose="02070309020205020404" pitchFamily="49" charset="0"/>
                <a:cs typeface="Courier New" panose="02070309020205020404" pitchFamily="49" charset="0"/>
              </a:rPr>
              <a:t>console.log(</a:t>
            </a:r>
            <a:r>
              <a:rPr lang="es-ES" sz="1400" dirty="0" err="1">
                <a:latin typeface="Courier New" panose="02070309020205020404" pitchFamily="49" charset="0"/>
                <a:cs typeface="Courier New" panose="02070309020205020404" pitchFamily="49" charset="0"/>
              </a:rPr>
              <a:t>square</a:t>
            </a:r>
            <a:r>
              <a:rPr lang="es-ES" sz="1400" dirty="0">
                <a:latin typeface="Courier New" panose="02070309020205020404" pitchFamily="49" charset="0"/>
                <a:cs typeface="Courier New" panose="02070309020205020404" pitchFamily="49" charset="0"/>
              </a:rPr>
              <a:t>(11)); // 121</a:t>
            </a:r>
          </a:p>
          <a:p>
            <a:r>
              <a:rPr lang="es-ES" sz="1400" dirty="0">
                <a:latin typeface="Courier New" panose="02070309020205020404" pitchFamily="49" charset="0"/>
                <a:cs typeface="Courier New" panose="02070309020205020404" pitchFamily="49" charset="0"/>
              </a:rPr>
              <a:t>console.log(</a:t>
            </a:r>
            <a:r>
              <a:rPr lang="es-ES" sz="1400" dirty="0" err="1">
                <a:latin typeface="Courier New" panose="02070309020205020404" pitchFamily="49" charset="0"/>
                <a:cs typeface="Courier New" panose="02070309020205020404" pitchFamily="49" charset="0"/>
              </a:rPr>
              <a:t>diag</a:t>
            </a:r>
            <a:r>
              <a:rPr lang="es-ES" sz="1400" dirty="0">
                <a:latin typeface="Courier New" panose="02070309020205020404" pitchFamily="49" charset="0"/>
                <a:cs typeface="Courier New" panose="02070309020205020404" pitchFamily="49" charset="0"/>
              </a:rPr>
              <a:t>(4, 3)); // </a:t>
            </a:r>
            <a:r>
              <a:rPr lang="es-ES" sz="1400" dirty="0" smtClean="0">
                <a:latin typeface="Courier New" panose="02070309020205020404" pitchFamily="49" charset="0"/>
                <a:cs typeface="Courier New" panose="02070309020205020404" pitchFamily="49" charset="0"/>
              </a:rPr>
              <a:t>5</a:t>
            </a:r>
          </a:p>
          <a:p>
            <a:endParaRPr lang="es-ES" sz="1400" dirty="0" smtClean="0">
              <a:latin typeface="Courier New" panose="02070309020205020404" pitchFamily="49" charset="0"/>
              <a:cs typeface="Courier New" panose="02070309020205020404" pitchFamily="49" charset="0"/>
            </a:endParaRPr>
          </a:p>
          <a:p>
            <a:r>
              <a:rPr lang="es-ES" sz="1400" dirty="0">
                <a:latin typeface="Courier New" panose="02070309020205020404" pitchFamily="49" charset="0"/>
                <a:cs typeface="Courier New" panose="02070309020205020404" pitchFamily="49" charset="0"/>
              </a:rPr>
              <a:t>//------ </a:t>
            </a:r>
            <a:r>
              <a:rPr lang="es-ES" sz="1400" dirty="0" smtClean="0">
                <a:latin typeface="Courier New" panose="02070309020205020404" pitchFamily="49" charset="0"/>
                <a:cs typeface="Courier New" panose="02070309020205020404" pitchFamily="49" charset="0"/>
              </a:rPr>
              <a:t>main2.js </a:t>
            </a:r>
            <a:r>
              <a:rPr lang="es-ES" sz="1400" dirty="0">
                <a:latin typeface="Courier New" panose="02070309020205020404" pitchFamily="49" charset="0"/>
                <a:cs typeface="Courier New" panose="02070309020205020404" pitchFamily="49" charset="0"/>
              </a:rPr>
              <a:t>------</a:t>
            </a:r>
          </a:p>
          <a:p>
            <a:r>
              <a:rPr lang="es-ES" sz="1400" b="1" dirty="0" err="1">
                <a:latin typeface="Courier New" panose="02070309020205020404" pitchFamily="49" charset="0"/>
                <a:cs typeface="Courier New" panose="02070309020205020404" pitchFamily="49" charset="0"/>
              </a:rPr>
              <a:t>import</a:t>
            </a:r>
            <a:r>
              <a:rPr lang="es-ES" sz="1400" b="1" dirty="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 as </a:t>
            </a:r>
            <a:r>
              <a:rPr lang="es-ES" sz="1400" dirty="0" err="1">
                <a:latin typeface="Courier New" panose="02070309020205020404" pitchFamily="49" charset="0"/>
                <a:cs typeface="Courier New" panose="02070309020205020404" pitchFamily="49" charset="0"/>
              </a:rPr>
              <a:t>lib</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from</a:t>
            </a:r>
            <a:r>
              <a:rPr lang="es-ES" sz="1400" dirty="0">
                <a:latin typeface="Courier New" panose="02070309020205020404" pitchFamily="49" charset="0"/>
                <a:cs typeface="Courier New" panose="02070309020205020404" pitchFamily="49" charset="0"/>
              </a:rPr>
              <a:t> </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lib</a:t>
            </a:r>
            <a:r>
              <a:rPr lang="es-ES" sz="1400" b="1" dirty="0" smtClean="0">
                <a:latin typeface="Courier New" panose="02070309020205020404" pitchFamily="49" charset="0"/>
                <a:cs typeface="Courier New" panose="02070309020205020404" pitchFamily="49" charset="0"/>
              </a:rPr>
              <a:t>'</a:t>
            </a:r>
            <a:r>
              <a:rPr lang="es-ES" sz="1400" dirty="0" smtClean="0">
                <a:latin typeface="Courier New" panose="02070309020205020404" pitchFamily="49" charset="0"/>
                <a:cs typeface="Courier New" panose="02070309020205020404" pitchFamily="49" charset="0"/>
              </a:rPr>
              <a:t>;</a:t>
            </a:r>
          </a:p>
          <a:p>
            <a:r>
              <a:rPr lang="es-ES" sz="1400" b="1" dirty="0" err="1" smtClean="0">
                <a:latin typeface="Courier New" panose="02070309020205020404" pitchFamily="49" charset="0"/>
                <a:cs typeface="Courier New" panose="02070309020205020404" pitchFamily="49" charset="0"/>
              </a:rPr>
              <a:t>export</a:t>
            </a:r>
            <a:r>
              <a:rPr lang="es-ES" sz="1400" b="1" dirty="0" smtClean="0">
                <a:latin typeface="Courier New" panose="02070309020205020404" pitchFamily="49" charset="0"/>
                <a:cs typeface="Courier New" panose="02070309020205020404" pitchFamily="49" charset="0"/>
              </a:rPr>
              <a:t> *</a:t>
            </a:r>
            <a:r>
              <a:rPr lang="es-ES" sz="1400" dirty="0" smtClean="0">
                <a:latin typeface="Courier New" panose="02070309020205020404" pitchFamily="49" charset="0"/>
                <a:cs typeface="Courier New" panose="02070309020205020404" pitchFamily="49" charset="0"/>
              </a:rPr>
              <a:t> </a:t>
            </a:r>
            <a:r>
              <a:rPr lang="es-ES" sz="1400" dirty="0" err="1" smtClean="0">
                <a:latin typeface="Courier New" panose="02070309020205020404" pitchFamily="49" charset="0"/>
                <a:cs typeface="Courier New" panose="02070309020205020404" pitchFamily="49" charset="0"/>
              </a:rPr>
              <a:t>from</a:t>
            </a:r>
            <a:r>
              <a:rPr lang="es-ES" sz="1400" dirty="0" smtClean="0">
                <a:latin typeface="Courier New" panose="02070309020205020404" pitchFamily="49" charset="0"/>
                <a:cs typeface="Courier New" panose="02070309020205020404" pitchFamily="49" charset="0"/>
              </a:rPr>
              <a:t> ‘</a:t>
            </a:r>
            <a:r>
              <a:rPr lang="es-ES" sz="1400" dirty="0" err="1" smtClean="0">
                <a:latin typeface="Courier New" panose="02070309020205020404" pitchFamily="49" charset="0"/>
                <a:cs typeface="Courier New" panose="02070309020205020404" pitchFamily="49" charset="0"/>
              </a:rPr>
              <a:t>lib</a:t>
            </a:r>
            <a:r>
              <a:rPr lang="es-ES" sz="1400" dirty="0" smtClean="0">
                <a:latin typeface="Courier New" panose="02070309020205020404" pitchFamily="49" charset="0"/>
                <a:cs typeface="Courier New" panose="02070309020205020404" pitchFamily="49" charset="0"/>
              </a:rPr>
              <a:t>’;</a:t>
            </a:r>
            <a:endParaRPr lang="es-ES" sz="1400" dirty="0">
              <a:latin typeface="Courier New" panose="02070309020205020404" pitchFamily="49" charset="0"/>
              <a:cs typeface="Courier New" panose="02070309020205020404" pitchFamily="49" charset="0"/>
            </a:endParaRPr>
          </a:p>
          <a:p>
            <a:r>
              <a:rPr lang="es-ES" sz="1400" dirty="0">
                <a:latin typeface="Courier New" panose="02070309020205020404" pitchFamily="49" charset="0"/>
                <a:cs typeface="Courier New" panose="02070309020205020404" pitchFamily="49" charset="0"/>
              </a:rPr>
              <a:t>console.log(</a:t>
            </a:r>
            <a:r>
              <a:rPr lang="es-ES" sz="1400" dirty="0" err="1">
                <a:latin typeface="Courier New" panose="02070309020205020404" pitchFamily="49" charset="0"/>
                <a:cs typeface="Courier New" panose="02070309020205020404" pitchFamily="49" charset="0"/>
              </a:rPr>
              <a:t>lib.square</a:t>
            </a:r>
            <a:r>
              <a:rPr lang="es-ES" sz="1400" dirty="0">
                <a:latin typeface="Courier New" panose="02070309020205020404" pitchFamily="49" charset="0"/>
                <a:cs typeface="Courier New" panose="02070309020205020404" pitchFamily="49" charset="0"/>
              </a:rPr>
              <a:t>(11)); // 121</a:t>
            </a:r>
          </a:p>
          <a:p>
            <a:r>
              <a:rPr lang="es-ES" sz="1400" dirty="0">
                <a:latin typeface="Courier New" panose="02070309020205020404" pitchFamily="49" charset="0"/>
                <a:cs typeface="Courier New" panose="02070309020205020404" pitchFamily="49" charset="0"/>
              </a:rPr>
              <a:t>console.log(</a:t>
            </a:r>
            <a:r>
              <a:rPr lang="es-ES" sz="1400" dirty="0" err="1">
                <a:latin typeface="Courier New" panose="02070309020205020404" pitchFamily="49" charset="0"/>
                <a:cs typeface="Courier New" panose="02070309020205020404" pitchFamily="49" charset="0"/>
              </a:rPr>
              <a:t>lib.diag</a:t>
            </a:r>
            <a:r>
              <a:rPr lang="es-ES" sz="1400" dirty="0">
                <a:latin typeface="Courier New" panose="02070309020205020404" pitchFamily="49" charset="0"/>
                <a:cs typeface="Courier New" panose="02070309020205020404" pitchFamily="49" charset="0"/>
              </a:rPr>
              <a:t>(4, 3)); // </a:t>
            </a:r>
            <a:r>
              <a:rPr lang="es-ES" sz="1400" dirty="0" smtClean="0">
                <a:latin typeface="Courier New" panose="02070309020205020404" pitchFamily="49" charset="0"/>
                <a:cs typeface="Courier New" panose="02070309020205020404" pitchFamily="49" charset="0"/>
              </a:rPr>
              <a:t>5</a:t>
            </a:r>
            <a:endParaRPr lang="es-ES" sz="1400" dirty="0">
              <a:latin typeface="Courier New" panose="02070309020205020404" pitchFamily="49" charset="0"/>
              <a:cs typeface="Courier New" panose="02070309020205020404" pitchFamily="49" charset="0"/>
            </a:endParaRPr>
          </a:p>
        </p:txBody>
      </p:sp>
      <p:sp>
        <p:nvSpPr>
          <p:cNvPr id="13" name="CuadroTexto 12"/>
          <p:cNvSpPr txBox="1"/>
          <p:nvPr/>
        </p:nvSpPr>
        <p:spPr>
          <a:xfrm>
            <a:off x="6094445" y="2038552"/>
            <a:ext cx="4737315" cy="4185761"/>
          </a:xfrm>
          <a:prstGeom prst="rect">
            <a:avLst/>
          </a:prstGeom>
          <a:noFill/>
          <a:ln>
            <a:solidFill>
              <a:schemeClr val="tx1"/>
            </a:solidFill>
          </a:ln>
        </p:spPr>
        <p:txBody>
          <a:bodyPr wrap="square" rtlCol="0">
            <a:spAutoFit/>
          </a:bodyPr>
          <a:lstStyle/>
          <a:p>
            <a:r>
              <a:rPr lang="es-ES" sz="1400" dirty="0">
                <a:latin typeface="Courier New" panose="02070309020205020404" pitchFamily="49" charset="0"/>
                <a:cs typeface="Courier New" panose="02070309020205020404" pitchFamily="49" charset="0"/>
              </a:rPr>
              <a:t>//------ myFunc.js ------</a:t>
            </a:r>
          </a:p>
          <a:p>
            <a:r>
              <a:rPr lang="es-ES" sz="1400" b="1" dirty="0" err="1">
                <a:latin typeface="Courier New" panose="02070309020205020404" pitchFamily="49" charset="0"/>
                <a:cs typeface="Courier New" panose="02070309020205020404" pitchFamily="49" charset="0"/>
              </a:rPr>
              <a:t>export</a:t>
            </a:r>
            <a:r>
              <a:rPr lang="es-ES" sz="1400" b="1" dirty="0">
                <a:latin typeface="Courier New" panose="02070309020205020404" pitchFamily="49" charset="0"/>
                <a:cs typeface="Courier New" panose="02070309020205020404" pitchFamily="49" charset="0"/>
              </a:rPr>
              <a:t> default </a:t>
            </a:r>
            <a:r>
              <a:rPr lang="es-ES" sz="1400" dirty="0" err="1">
                <a:latin typeface="Courier New" panose="02070309020205020404" pitchFamily="49" charset="0"/>
                <a:cs typeface="Courier New" panose="02070309020205020404" pitchFamily="49" charset="0"/>
              </a:rPr>
              <a:t>function</a:t>
            </a:r>
            <a:r>
              <a:rPr lang="es-ES" sz="1400" dirty="0">
                <a:latin typeface="Courier New" panose="02070309020205020404" pitchFamily="49" charset="0"/>
                <a:cs typeface="Courier New" panose="02070309020205020404" pitchFamily="49" charset="0"/>
              </a:rPr>
              <a:t> () { ... };</a:t>
            </a:r>
          </a:p>
          <a:p>
            <a:endParaRPr lang="es-ES" sz="1400" dirty="0">
              <a:latin typeface="Courier New" panose="02070309020205020404" pitchFamily="49" charset="0"/>
              <a:cs typeface="Courier New" panose="02070309020205020404" pitchFamily="49" charset="0"/>
            </a:endParaRPr>
          </a:p>
          <a:p>
            <a:r>
              <a:rPr lang="es-ES" sz="1400" dirty="0">
                <a:latin typeface="Courier New" panose="02070309020205020404" pitchFamily="49" charset="0"/>
                <a:cs typeface="Courier New" panose="02070309020205020404" pitchFamily="49" charset="0"/>
              </a:rPr>
              <a:t>//------ main1.js ------</a:t>
            </a:r>
          </a:p>
          <a:p>
            <a:r>
              <a:rPr lang="es-ES" sz="1400" b="1" dirty="0" err="1">
                <a:latin typeface="Courier New" panose="02070309020205020404" pitchFamily="49" charset="0"/>
                <a:cs typeface="Courier New" panose="02070309020205020404" pitchFamily="49" charset="0"/>
              </a:rPr>
              <a:t>import</a:t>
            </a:r>
            <a:r>
              <a:rPr lang="es-ES" sz="1400"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myFunc</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from</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myFunc</a:t>
            </a:r>
            <a:r>
              <a:rPr lang="es-ES" sz="1400" dirty="0">
                <a:latin typeface="Courier New" panose="02070309020205020404" pitchFamily="49" charset="0"/>
                <a:cs typeface="Courier New" panose="02070309020205020404" pitchFamily="49" charset="0"/>
              </a:rPr>
              <a:t>';</a:t>
            </a:r>
          </a:p>
          <a:p>
            <a:r>
              <a:rPr lang="es-ES" sz="1400" dirty="0" err="1">
                <a:latin typeface="Courier New" panose="02070309020205020404" pitchFamily="49" charset="0"/>
                <a:cs typeface="Courier New" panose="02070309020205020404" pitchFamily="49" charset="0"/>
              </a:rPr>
              <a:t>myFunc</a:t>
            </a:r>
            <a:r>
              <a:rPr lang="es-ES" sz="1400" dirty="0">
                <a:latin typeface="Courier New" panose="02070309020205020404" pitchFamily="49" charset="0"/>
                <a:cs typeface="Courier New" panose="02070309020205020404" pitchFamily="49" charset="0"/>
              </a:rPr>
              <a:t>();</a:t>
            </a:r>
          </a:p>
          <a:p>
            <a:endParaRPr lang="es-ES" sz="1400" dirty="0">
              <a:latin typeface="Courier New" panose="02070309020205020404" pitchFamily="49" charset="0"/>
              <a:cs typeface="Courier New" panose="02070309020205020404" pitchFamily="49" charset="0"/>
            </a:endParaRPr>
          </a:p>
          <a:p>
            <a:r>
              <a:rPr lang="es-ES" sz="1400" dirty="0">
                <a:latin typeface="Courier New" panose="02070309020205020404" pitchFamily="49" charset="0"/>
                <a:cs typeface="Courier New" panose="02070309020205020404" pitchFamily="49" charset="0"/>
              </a:rPr>
              <a:t>//------ MyClass.js ------</a:t>
            </a:r>
          </a:p>
          <a:p>
            <a:r>
              <a:rPr lang="es-ES" sz="1400" b="1" dirty="0" err="1">
                <a:latin typeface="Courier New" panose="02070309020205020404" pitchFamily="49" charset="0"/>
                <a:cs typeface="Courier New" panose="02070309020205020404" pitchFamily="49" charset="0"/>
              </a:rPr>
              <a:t>export</a:t>
            </a:r>
            <a:r>
              <a:rPr lang="es-ES" sz="1400" b="1" dirty="0">
                <a:latin typeface="Courier New" panose="02070309020205020404" pitchFamily="49" charset="0"/>
                <a:cs typeface="Courier New" panose="02070309020205020404" pitchFamily="49" charset="0"/>
              </a:rPr>
              <a:t> default </a:t>
            </a:r>
            <a:r>
              <a:rPr lang="es-ES" sz="1400" dirty="0" err="1">
                <a:latin typeface="Courier New" panose="02070309020205020404" pitchFamily="49" charset="0"/>
                <a:cs typeface="Courier New" panose="02070309020205020404" pitchFamily="49" charset="0"/>
              </a:rPr>
              <a:t>class</a:t>
            </a:r>
            <a:r>
              <a:rPr lang="es-ES" sz="1400" dirty="0">
                <a:latin typeface="Courier New" panose="02070309020205020404" pitchFamily="49" charset="0"/>
                <a:cs typeface="Courier New" panose="02070309020205020404" pitchFamily="49" charset="0"/>
              </a:rPr>
              <a:t> { ... };</a:t>
            </a:r>
          </a:p>
          <a:p>
            <a:endParaRPr lang="es-ES" sz="1400" dirty="0">
              <a:latin typeface="Courier New" panose="02070309020205020404" pitchFamily="49" charset="0"/>
              <a:cs typeface="Courier New" panose="02070309020205020404" pitchFamily="49" charset="0"/>
            </a:endParaRPr>
          </a:p>
          <a:p>
            <a:r>
              <a:rPr lang="es-ES" sz="1400" dirty="0">
                <a:latin typeface="Courier New" panose="02070309020205020404" pitchFamily="49" charset="0"/>
                <a:cs typeface="Courier New" panose="02070309020205020404" pitchFamily="49" charset="0"/>
              </a:rPr>
              <a:t>//------ main2.js ------</a:t>
            </a:r>
          </a:p>
          <a:p>
            <a:r>
              <a:rPr lang="es-ES" sz="1400" b="1" dirty="0" err="1">
                <a:latin typeface="Courier New" panose="02070309020205020404" pitchFamily="49" charset="0"/>
                <a:cs typeface="Courier New" panose="02070309020205020404" pitchFamily="49" charset="0"/>
              </a:rPr>
              <a:t>import</a:t>
            </a:r>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MyClass</a:t>
            </a:r>
            <a:r>
              <a:rPr lang="es-ES" sz="1400" b="1"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from</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MyClass</a:t>
            </a:r>
            <a:r>
              <a:rPr lang="es-ES" sz="1400" dirty="0" smtClean="0">
                <a:latin typeface="Courier New" panose="02070309020205020404" pitchFamily="49" charset="0"/>
                <a:cs typeface="Courier New" panose="02070309020205020404" pitchFamily="49" charset="0"/>
              </a:rPr>
              <a:t>';</a:t>
            </a:r>
          </a:p>
          <a:p>
            <a:r>
              <a:rPr lang="es-ES" sz="1400" dirty="0" err="1" smtClean="0">
                <a:latin typeface="Courier New" panose="02070309020205020404" pitchFamily="49" charset="0"/>
                <a:cs typeface="Courier New" panose="02070309020205020404" pitchFamily="49" charset="0"/>
              </a:rPr>
              <a:t>let</a:t>
            </a:r>
            <a:r>
              <a:rPr lang="es-ES" sz="1400" dirty="0" smtClean="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inst</a:t>
            </a:r>
            <a:r>
              <a:rPr lang="es-ES" sz="1400" dirty="0">
                <a:latin typeface="Courier New" panose="02070309020205020404" pitchFamily="49" charset="0"/>
                <a:cs typeface="Courier New" panose="02070309020205020404" pitchFamily="49" charset="0"/>
              </a:rPr>
              <a:t> = new </a:t>
            </a:r>
            <a:r>
              <a:rPr lang="es-ES" sz="1400" dirty="0" err="1">
                <a:latin typeface="Courier New" panose="02070309020205020404" pitchFamily="49" charset="0"/>
                <a:cs typeface="Courier New" panose="02070309020205020404" pitchFamily="49" charset="0"/>
              </a:rPr>
              <a:t>MyClass</a:t>
            </a:r>
            <a:r>
              <a:rPr lang="es-ES" sz="1400" dirty="0" smtClean="0">
                <a:latin typeface="Courier New" panose="02070309020205020404" pitchFamily="49" charset="0"/>
                <a:cs typeface="Courier New" panose="02070309020205020404" pitchFamily="49" charset="0"/>
              </a:rPr>
              <a:t>();</a:t>
            </a:r>
          </a:p>
          <a:p>
            <a:endParaRPr lang="es-ES" sz="1400" dirty="0" smtClean="0">
              <a:latin typeface="Courier New" panose="02070309020205020404" pitchFamily="49" charset="0"/>
              <a:cs typeface="Courier New" panose="02070309020205020404" pitchFamily="49" charset="0"/>
            </a:endParaRPr>
          </a:p>
          <a:p>
            <a:endParaRPr lang="es-ES" sz="1400" dirty="0">
              <a:latin typeface="Courier New" panose="02070309020205020404" pitchFamily="49" charset="0"/>
              <a:cs typeface="Courier New" panose="02070309020205020404" pitchFamily="49" charset="0"/>
            </a:endParaRPr>
          </a:p>
          <a:p>
            <a:endParaRPr lang="es-ES" sz="1400" dirty="0" smtClean="0">
              <a:latin typeface="Courier New" panose="02070309020205020404" pitchFamily="49" charset="0"/>
              <a:cs typeface="Courier New" panose="02070309020205020404" pitchFamily="49" charset="0"/>
            </a:endParaRPr>
          </a:p>
          <a:p>
            <a:endParaRPr lang="es-ES" sz="1400" dirty="0">
              <a:latin typeface="Courier New" panose="02070309020205020404" pitchFamily="49" charset="0"/>
              <a:cs typeface="Courier New" panose="02070309020205020404" pitchFamily="49" charset="0"/>
            </a:endParaRPr>
          </a:p>
          <a:p>
            <a:endParaRPr lang="es-ES" sz="1400" dirty="0">
              <a:latin typeface="Courier New" panose="02070309020205020404" pitchFamily="49" charset="0"/>
              <a:cs typeface="Courier New" panose="02070309020205020404" pitchFamily="49" charset="0"/>
            </a:endParaRPr>
          </a:p>
          <a:p>
            <a:endParaRPr lang="es-ES" sz="1400" dirty="0">
              <a:latin typeface="Courier New" panose="02070309020205020404" pitchFamily="49" charset="0"/>
              <a:cs typeface="Courier New" panose="02070309020205020404" pitchFamily="49" charset="0"/>
            </a:endParaRPr>
          </a:p>
        </p:txBody>
      </p:sp>
      <p:sp>
        <p:nvSpPr>
          <p:cNvPr id="14" name="Rectángulo redondeado 13"/>
          <p:cNvSpPr/>
          <p:nvPr/>
        </p:nvSpPr>
        <p:spPr>
          <a:xfrm rot="16200000">
            <a:off x="-1095628" y="3827399"/>
            <a:ext cx="2817340" cy="329513"/>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Exportaciones</a:t>
            </a:r>
            <a:endParaRPr lang="es-ES" dirty="0">
              <a:solidFill>
                <a:schemeClr val="tx1"/>
              </a:solidFill>
            </a:endParaRPr>
          </a:p>
        </p:txBody>
      </p:sp>
      <p:cxnSp>
        <p:nvCxnSpPr>
          <p:cNvPr id="16" name="Conector recto de flecha 15"/>
          <p:cNvCxnSpPr/>
          <p:nvPr/>
        </p:nvCxnSpPr>
        <p:spPr>
          <a:xfrm flipH="1">
            <a:off x="477799" y="2397211"/>
            <a:ext cx="131803" cy="1862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flipH="1">
            <a:off x="477799" y="2652584"/>
            <a:ext cx="214179" cy="906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flipH="1" flipV="1">
            <a:off x="477799" y="3295135"/>
            <a:ext cx="205942" cy="164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ángulo redondeado 23"/>
          <p:cNvSpPr/>
          <p:nvPr/>
        </p:nvSpPr>
        <p:spPr>
          <a:xfrm rot="16200000">
            <a:off x="3864662" y="4288671"/>
            <a:ext cx="2817340" cy="329513"/>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Importaciones</a:t>
            </a:r>
            <a:endParaRPr lang="es-ES" dirty="0">
              <a:solidFill>
                <a:schemeClr val="tx1"/>
              </a:solidFill>
            </a:endParaRPr>
          </a:p>
        </p:txBody>
      </p:sp>
      <p:cxnSp>
        <p:nvCxnSpPr>
          <p:cNvPr id="26" name="Conector recto de flecha 25"/>
          <p:cNvCxnSpPr/>
          <p:nvPr/>
        </p:nvCxnSpPr>
        <p:spPr>
          <a:xfrm flipV="1">
            <a:off x="2479589" y="3517557"/>
            <a:ext cx="2628986" cy="7414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p:cNvCxnSpPr/>
          <p:nvPr/>
        </p:nvCxnSpPr>
        <p:spPr>
          <a:xfrm flipV="1">
            <a:off x="1598141" y="4950941"/>
            <a:ext cx="3510434" cy="4115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ángulo redondeado 30"/>
          <p:cNvSpPr/>
          <p:nvPr/>
        </p:nvSpPr>
        <p:spPr>
          <a:xfrm>
            <a:off x="9424086" y="2813840"/>
            <a:ext cx="2655429" cy="962589"/>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Exportaciones por defecto, una por módulo</a:t>
            </a:r>
            <a:endParaRPr lang="es-ES" dirty="0">
              <a:solidFill>
                <a:schemeClr val="tx1"/>
              </a:solidFill>
            </a:endParaRPr>
          </a:p>
        </p:txBody>
      </p:sp>
      <p:cxnSp>
        <p:nvCxnSpPr>
          <p:cNvPr id="33" name="Conector recto de flecha 32"/>
          <p:cNvCxnSpPr/>
          <p:nvPr/>
        </p:nvCxnSpPr>
        <p:spPr>
          <a:xfrm>
            <a:off x="7578811" y="2490348"/>
            <a:ext cx="1837038" cy="4340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flipV="1">
            <a:off x="7737561" y="3516903"/>
            <a:ext cx="1686525" cy="3019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p:cNvCxnSpPr/>
          <p:nvPr/>
        </p:nvCxnSpPr>
        <p:spPr>
          <a:xfrm flipH="1">
            <a:off x="5438089" y="3044757"/>
            <a:ext cx="656356" cy="4721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p:cNvCxnSpPr/>
          <p:nvPr/>
        </p:nvCxnSpPr>
        <p:spPr>
          <a:xfrm flipH="1" flipV="1">
            <a:off x="5446326" y="4346876"/>
            <a:ext cx="648119" cy="2086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29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down)">
                                      <p:cBhvr>
                                        <p:cTn id="21" dur="500"/>
                                        <p:tgtEl>
                                          <p:spTgt spid="24"/>
                                        </p:tgtEl>
                                      </p:cBhvr>
                                    </p:animEffect>
                                  </p:childTnLst>
                                </p:cTn>
                              </p:par>
                              <p:par>
                                <p:cTn id="22" presetID="22" presetClass="entr" presetSubtype="4"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down)">
                                      <p:cBhvr>
                                        <p:cTn id="24" dur="500"/>
                                        <p:tgtEl>
                                          <p:spTgt spid="28"/>
                                        </p:tgtEl>
                                      </p:cBhvr>
                                    </p:animEffect>
                                  </p:childTnLst>
                                </p:cTn>
                              </p:par>
                              <p:par>
                                <p:cTn id="25" presetID="22" presetClass="entr" presetSubtype="4"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barn(inVertical)">
                                      <p:cBhvr>
                                        <p:cTn id="32" dur="500"/>
                                        <p:tgtEl>
                                          <p:spTgt spid="31"/>
                                        </p:tgtEl>
                                      </p:cBhvr>
                                    </p:animEffect>
                                  </p:childTnLst>
                                </p:cTn>
                              </p:par>
                              <p:par>
                                <p:cTn id="33" presetID="16" presetClass="entr" presetSubtype="21"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barn(inVertical)">
                                      <p:cBhvr>
                                        <p:cTn id="35" dur="500"/>
                                        <p:tgtEl>
                                          <p:spTgt spid="35"/>
                                        </p:tgtEl>
                                      </p:cBhvr>
                                    </p:animEffect>
                                  </p:childTnLst>
                                </p:cTn>
                              </p:par>
                              <p:par>
                                <p:cTn id="36" presetID="16" presetClass="entr" presetSubtype="21" fill="hold"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barn(inVertical)">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down)">
                                      <p:cBhvr>
                                        <p:cTn id="43" dur="500"/>
                                        <p:tgtEl>
                                          <p:spTgt spid="40"/>
                                        </p:tgtEl>
                                      </p:cBhvr>
                                    </p:animEffect>
                                  </p:childTnLst>
                                </p:cTn>
                              </p:par>
                              <p:par>
                                <p:cTn id="44" presetID="22" presetClass="entr" presetSubtype="4"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wipe(down)">
                                      <p:cBhvr>
                                        <p:cTn id="4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Módulos en JavaScript ES6 – </a:t>
            </a:r>
            <a:r>
              <a:rPr lang="es-ES" dirty="0" err="1" smtClean="0"/>
              <a:t>System</a:t>
            </a:r>
            <a:r>
              <a:rPr lang="es-ES" dirty="0" smtClean="0"/>
              <a:t> </a:t>
            </a:r>
            <a:r>
              <a:rPr lang="es-ES" dirty="0" err="1" smtClean="0"/>
              <a:t>Loader</a:t>
            </a:r>
            <a:endParaRPr lang="es-ES" dirty="0"/>
          </a:p>
        </p:txBody>
      </p:sp>
      <p:sp>
        <p:nvSpPr>
          <p:cNvPr id="4" name="Marcador de contenido 3"/>
          <p:cNvSpPr>
            <a:spLocks noGrp="1"/>
          </p:cNvSpPr>
          <p:nvPr>
            <p:ph sz="half" idx="2"/>
          </p:nvPr>
        </p:nvSpPr>
        <p:spPr>
          <a:xfrm>
            <a:off x="609599" y="1452521"/>
            <a:ext cx="10737851" cy="705793"/>
          </a:xfrm>
        </p:spPr>
        <p:txBody>
          <a:bodyPr>
            <a:normAutofit fontScale="92500"/>
          </a:bodyPr>
          <a:lstStyle/>
          <a:p>
            <a:pPr marL="0" indent="0">
              <a:buNone/>
            </a:pPr>
            <a:r>
              <a:rPr lang="es-ES" dirty="0" smtClean="0"/>
              <a:t>Podemos importar módulos bajo demanda de forma programática. Podemos hacer carga de módulos condicional.</a:t>
            </a:r>
          </a:p>
          <a:p>
            <a:pPr marL="0" indent="0">
              <a:buNone/>
            </a:pPr>
            <a:r>
              <a:rPr lang="es-ES" dirty="0" err="1" smtClean="0"/>
              <a:t>ECMAScript</a:t>
            </a:r>
            <a:r>
              <a:rPr lang="es-ES" dirty="0" smtClean="0"/>
              <a:t> expone una API para cargar módulos llamada Module </a:t>
            </a:r>
            <a:r>
              <a:rPr lang="es-ES" dirty="0" err="1" smtClean="0"/>
              <a:t>Loader</a:t>
            </a:r>
            <a:r>
              <a:rPr lang="es-ES" dirty="0" smtClean="0"/>
              <a:t> o </a:t>
            </a:r>
            <a:r>
              <a:rPr lang="es-ES" b="1" dirty="0" err="1" smtClean="0"/>
              <a:t>System</a:t>
            </a:r>
            <a:r>
              <a:rPr lang="es-ES" dirty="0" smtClean="0"/>
              <a:t> </a:t>
            </a:r>
            <a:r>
              <a:rPr lang="es-ES" dirty="0" err="1" smtClean="0"/>
              <a:t>Loader</a:t>
            </a:r>
            <a:r>
              <a:rPr lang="es-ES" dirty="0" smtClean="0"/>
              <a:t>, la cual se basa en </a:t>
            </a:r>
            <a:r>
              <a:rPr lang="es-ES" dirty="0" err="1" smtClean="0"/>
              <a:t>Promises</a:t>
            </a:r>
            <a:r>
              <a:rPr lang="es-ES" dirty="0" smtClean="0"/>
              <a:t>.</a:t>
            </a:r>
            <a:endParaRPr lang="es-ES" dirty="0"/>
          </a:p>
        </p:txBody>
      </p:sp>
      <p:sp>
        <p:nvSpPr>
          <p:cNvPr id="7" name="CuadroTexto 6"/>
          <p:cNvSpPr txBox="1"/>
          <p:nvPr/>
        </p:nvSpPr>
        <p:spPr>
          <a:xfrm>
            <a:off x="609599" y="2158314"/>
            <a:ext cx="4456671" cy="4401205"/>
          </a:xfrm>
          <a:prstGeom prst="rect">
            <a:avLst/>
          </a:prstGeom>
          <a:noFill/>
          <a:ln>
            <a:solidFill>
              <a:schemeClr val="tx1"/>
            </a:solidFill>
          </a:ln>
        </p:spPr>
        <p:txBody>
          <a:bodyPr wrap="square" rtlCol="0">
            <a:spAutoFit/>
          </a:bodyPr>
          <a:lstStyle/>
          <a:p>
            <a:r>
              <a:rPr lang="es-ES" sz="1400" dirty="0">
                <a:latin typeface="Courier New" panose="02070309020205020404" pitchFamily="49" charset="0"/>
                <a:cs typeface="Courier New" panose="02070309020205020404" pitchFamily="49" charset="0"/>
              </a:rPr>
              <a:t>//------ lib.js ------</a:t>
            </a:r>
          </a:p>
          <a:p>
            <a:r>
              <a:rPr lang="es-ES" sz="1400" b="1" dirty="0" err="1">
                <a:latin typeface="Courier New" panose="02070309020205020404" pitchFamily="49" charset="0"/>
                <a:cs typeface="Courier New" panose="02070309020205020404" pitchFamily="49" charset="0"/>
              </a:rPr>
              <a:t>export</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const</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sqrt</a:t>
            </a:r>
            <a:r>
              <a:rPr lang="es-ES" sz="1400" dirty="0">
                <a:latin typeface="Courier New" panose="02070309020205020404" pitchFamily="49" charset="0"/>
                <a:cs typeface="Courier New" panose="02070309020205020404" pitchFamily="49" charset="0"/>
              </a:rPr>
              <a:t> = </a:t>
            </a:r>
            <a:r>
              <a:rPr lang="es-ES" sz="1400" dirty="0" err="1">
                <a:latin typeface="Courier New" panose="02070309020205020404" pitchFamily="49" charset="0"/>
                <a:cs typeface="Courier New" panose="02070309020205020404" pitchFamily="49" charset="0"/>
              </a:rPr>
              <a:t>Math.sqrt</a:t>
            </a:r>
            <a:r>
              <a:rPr lang="es-ES" sz="1400" dirty="0">
                <a:latin typeface="Courier New" panose="02070309020205020404" pitchFamily="49" charset="0"/>
                <a:cs typeface="Courier New" panose="02070309020205020404" pitchFamily="49" charset="0"/>
              </a:rPr>
              <a:t>;</a:t>
            </a:r>
          </a:p>
          <a:p>
            <a:r>
              <a:rPr lang="es-ES" sz="1400" b="1" dirty="0" err="1">
                <a:latin typeface="Courier New" panose="02070309020205020404" pitchFamily="49" charset="0"/>
                <a:cs typeface="Courier New" panose="02070309020205020404" pitchFamily="49" charset="0"/>
              </a:rPr>
              <a:t>export</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function</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square</a:t>
            </a:r>
            <a:r>
              <a:rPr lang="es-ES" sz="1400" dirty="0">
                <a:latin typeface="Courier New" panose="02070309020205020404" pitchFamily="49" charset="0"/>
                <a:cs typeface="Courier New" panose="02070309020205020404" pitchFamily="49" charset="0"/>
              </a:rPr>
              <a:t>(x) {</a:t>
            </a:r>
          </a:p>
          <a:p>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return</a:t>
            </a:r>
            <a:r>
              <a:rPr lang="es-ES" sz="1400" dirty="0">
                <a:latin typeface="Courier New" panose="02070309020205020404" pitchFamily="49" charset="0"/>
                <a:cs typeface="Courier New" panose="02070309020205020404" pitchFamily="49" charset="0"/>
              </a:rPr>
              <a:t> x * x;</a:t>
            </a:r>
          </a:p>
          <a:p>
            <a:r>
              <a:rPr lang="es-ES" sz="1400" dirty="0">
                <a:latin typeface="Courier New" panose="02070309020205020404" pitchFamily="49" charset="0"/>
                <a:cs typeface="Courier New" panose="02070309020205020404" pitchFamily="49" charset="0"/>
              </a:rPr>
              <a:t>}</a:t>
            </a:r>
          </a:p>
          <a:p>
            <a:r>
              <a:rPr lang="es-ES" sz="1400" b="1" dirty="0" err="1">
                <a:latin typeface="Courier New" panose="02070309020205020404" pitchFamily="49" charset="0"/>
                <a:cs typeface="Courier New" panose="02070309020205020404" pitchFamily="49" charset="0"/>
              </a:rPr>
              <a:t>export</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function</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diag</a:t>
            </a:r>
            <a:r>
              <a:rPr lang="es-ES" sz="1400" dirty="0">
                <a:latin typeface="Courier New" panose="02070309020205020404" pitchFamily="49" charset="0"/>
                <a:cs typeface="Courier New" panose="02070309020205020404" pitchFamily="49" charset="0"/>
              </a:rPr>
              <a:t>(x, y) {</a:t>
            </a:r>
          </a:p>
          <a:p>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return</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sqrt</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square</a:t>
            </a:r>
            <a:r>
              <a:rPr lang="es-ES" sz="1400" dirty="0">
                <a:latin typeface="Courier New" panose="02070309020205020404" pitchFamily="49" charset="0"/>
                <a:cs typeface="Courier New" panose="02070309020205020404" pitchFamily="49" charset="0"/>
              </a:rPr>
              <a:t>(x) + </a:t>
            </a:r>
            <a:r>
              <a:rPr lang="es-ES" sz="1400" dirty="0" err="1">
                <a:latin typeface="Courier New" panose="02070309020205020404" pitchFamily="49" charset="0"/>
                <a:cs typeface="Courier New" panose="02070309020205020404" pitchFamily="49" charset="0"/>
              </a:rPr>
              <a:t>square</a:t>
            </a:r>
            <a:r>
              <a:rPr lang="es-ES" sz="1400" dirty="0">
                <a:latin typeface="Courier New" panose="02070309020205020404" pitchFamily="49" charset="0"/>
                <a:cs typeface="Courier New" panose="02070309020205020404" pitchFamily="49" charset="0"/>
              </a:rPr>
              <a:t>(y));</a:t>
            </a:r>
          </a:p>
          <a:p>
            <a:r>
              <a:rPr lang="es-ES" sz="1400" dirty="0">
                <a:latin typeface="Courier New" panose="02070309020205020404" pitchFamily="49" charset="0"/>
                <a:cs typeface="Courier New" panose="02070309020205020404" pitchFamily="49" charset="0"/>
              </a:rPr>
              <a:t>}</a:t>
            </a:r>
          </a:p>
          <a:p>
            <a:endParaRPr lang="es-ES" sz="1400" dirty="0" smtClean="0">
              <a:latin typeface="Courier New" panose="02070309020205020404" pitchFamily="49" charset="0"/>
              <a:cs typeface="Courier New" panose="02070309020205020404" pitchFamily="49" charset="0"/>
            </a:endParaRPr>
          </a:p>
          <a:p>
            <a:r>
              <a:rPr lang="es-ES" sz="1400" dirty="0" smtClean="0">
                <a:latin typeface="Courier New" panose="02070309020205020404" pitchFamily="49" charset="0"/>
                <a:cs typeface="Courier New" panose="02070309020205020404" pitchFamily="49" charset="0"/>
              </a:rPr>
              <a:t>//------ index.js ------</a:t>
            </a:r>
            <a:endParaRPr lang="es-ES" sz="1400" dirty="0">
              <a:latin typeface="Courier New" panose="02070309020205020404" pitchFamily="49" charset="0"/>
              <a:cs typeface="Courier New" panose="02070309020205020404" pitchFamily="49" charset="0"/>
            </a:endParaRPr>
          </a:p>
          <a:p>
            <a:r>
              <a:rPr lang="es-ES" sz="1400" b="1" dirty="0" err="1" smtClean="0">
                <a:latin typeface="Courier New" panose="02070309020205020404" pitchFamily="49" charset="0"/>
                <a:cs typeface="Courier New" panose="02070309020205020404" pitchFamily="49" charset="0"/>
              </a:rPr>
              <a:t>System.import</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lib</a:t>
            </a:r>
            <a:r>
              <a:rPr lang="es-ES" sz="1400" dirty="0" smtClean="0">
                <a:latin typeface="Courier New" panose="02070309020205020404" pitchFamily="49" charset="0"/>
                <a:cs typeface="Courier New" panose="02070309020205020404" pitchFamily="49" charset="0"/>
              </a:rPr>
              <a:t>”)</a:t>
            </a:r>
          </a:p>
          <a:p>
            <a:r>
              <a:rPr lang="es-ES" sz="1400" dirty="0">
                <a:latin typeface="Courier New" panose="02070309020205020404" pitchFamily="49" charset="0"/>
                <a:cs typeface="Courier New" panose="02070309020205020404" pitchFamily="49" charset="0"/>
              </a:rPr>
              <a:t> </a:t>
            </a:r>
            <a:r>
              <a:rPr lang="es-ES" sz="1400" dirty="0" smtClean="0">
                <a:latin typeface="Courier New" panose="02070309020205020404" pitchFamily="49" charset="0"/>
                <a:cs typeface="Courier New" panose="02070309020205020404" pitchFamily="49" charset="0"/>
              </a:rPr>
              <a:t> .</a:t>
            </a:r>
            <a:r>
              <a:rPr lang="es-ES" sz="1400" dirty="0" err="1" smtClean="0">
                <a:latin typeface="Courier New" panose="02070309020205020404" pitchFamily="49" charset="0"/>
                <a:cs typeface="Courier New" panose="02070309020205020404" pitchFamily="49" charset="0"/>
              </a:rPr>
              <a:t>then</a:t>
            </a:r>
            <a:r>
              <a:rPr lang="es-ES" sz="1400" dirty="0" smtClean="0">
                <a:latin typeface="Courier New" panose="02070309020205020404" pitchFamily="49" charset="0"/>
                <a:cs typeface="Courier New" panose="02070309020205020404" pitchFamily="49" charset="0"/>
              </a:rPr>
              <a:t>(</a:t>
            </a:r>
            <a:r>
              <a:rPr lang="es-ES" sz="1400" b="1" dirty="0" err="1" smtClean="0">
                <a:latin typeface="Courier New" panose="02070309020205020404" pitchFamily="49" charset="0"/>
                <a:cs typeface="Courier New" panose="02070309020205020404" pitchFamily="49" charset="0"/>
              </a:rPr>
              <a:t>lib</a:t>
            </a:r>
            <a:r>
              <a:rPr lang="es-ES" sz="1400" dirty="0" smtClean="0">
                <a:latin typeface="Courier New" panose="02070309020205020404" pitchFamily="49" charset="0"/>
                <a:cs typeface="Courier New" panose="02070309020205020404" pitchFamily="49" charset="0"/>
              </a:rPr>
              <a:t> =&gt; {</a:t>
            </a:r>
          </a:p>
          <a:p>
            <a:r>
              <a:rPr lang="es-ES" sz="1400" dirty="0" smtClean="0">
                <a:latin typeface="Courier New" panose="02070309020205020404" pitchFamily="49" charset="0"/>
                <a:cs typeface="Courier New" panose="02070309020205020404" pitchFamily="49" charset="0"/>
              </a:rPr>
              <a:t>    console.log(</a:t>
            </a:r>
            <a:r>
              <a:rPr lang="es-ES" sz="1400" b="1" dirty="0" err="1" smtClean="0">
                <a:latin typeface="Courier New" panose="02070309020205020404" pitchFamily="49" charset="0"/>
                <a:cs typeface="Courier New" panose="02070309020205020404" pitchFamily="49" charset="0"/>
              </a:rPr>
              <a:t>lib</a:t>
            </a:r>
            <a:r>
              <a:rPr lang="es-ES" sz="1400" dirty="0" err="1" smtClean="0">
                <a:latin typeface="Courier New" panose="02070309020205020404" pitchFamily="49" charset="0"/>
                <a:cs typeface="Courier New" panose="02070309020205020404" pitchFamily="49" charset="0"/>
              </a:rPr>
              <a:t>.square</a:t>
            </a:r>
            <a:r>
              <a:rPr lang="es-ES" sz="1400" dirty="0" smtClean="0">
                <a:latin typeface="Courier New" panose="02070309020205020404" pitchFamily="49" charset="0"/>
                <a:cs typeface="Courier New" panose="02070309020205020404" pitchFamily="49" charset="0"/>
              </a:rPr>
              <a:t>(11</a:t>
            </a:r>
            <a:r>
              <a:rPr lang="es-ES" sz="1400" dirty="0">
                <a:latin typeface="Courier New" panose="02070309020205020404" pitchFamily="49" charset="0"/>
                <a:cs typeface="Courier New" panose="02070309020205020404" pitchFamily="49" charset="0"/>
              </a:rPr>
              <a:t>)); // 121</a:t>
            </a:r>
          </a:p>
          <a:p>
            <a:r>
              <a:rPr lang="es-ES" sz="1400" dirty="0" smtClean="0">
                <a:latin typeface="Courier New" panose="02070309020205020404" pitchFamily="49" charset="0"/>
                <a:cs typeface="Courier New" panose="02070309020205020404" pitchFamily="49" charset="0"/>
              </a:rPr>
              <a:t>    console.log(</a:t>
            </a:r>
            <a:r>
              <a:rPr lang="es-ES" sz="1400" b="1" dirty="0" err="1" smtClean="0">
                <a:latin typeface="Courier New" panose="02070309020205020404" pitchFamily="49" charset="0"/>
                <a:cs typeface="Courier New" panose="02070309020205020404" pitchFamily="49" charset="0"/>
              </a:rPr>
              <a:t>lib</a:t>
            </a:r>
            <a:r>
              <a:rPr lang="es-ES" sz="1400" dirty="0" err="1" smtClean="0">
                <a:latin typeface="Courier New" panose="02070309020205020404" pitchFamily="49" charset="0"/>
                <a:cs typeface="Courier New" panose="02070309020205020404" pitchFamily="49" charset="0"/>
              </a:rPr>
              <a:t>.diag</a:t>
            </a:r>
            <a:r>
              <a:rPr lang="es-ES" sz="1400" dirty="0" smtClean="0">
                <a:latin typeface="Courier New" panose="02070309020205020404" pitchFamily="49" charset="0"/>
                <a:cs typeface="Courier New" panose="02070309020205020404" pitchFamily="49" charset="0"/>
              </a:rPr>
              <a:t>(4</a:t>
            </a:r>
            <a:r>
              <a:rPr lang="es-ES" sz="1400" dirty="0">
                <a:latin typeface="Courier New" panose="02070309020205020404" pitchFamily="49" charset="0"/>
                <a:cs typeface="Courier New" panose="02070309020205020404" pitchFamily="49" charset="0"/>
              </a:rPr>
              <a:t>, 3)); // </a:t>
            </a:r>
            <a:r>
              <a:rPr lang="es-ES" sz="1400" dirty="0" smtClean="0">
                <a:latin typeface="Courier New" panose="02070309020205020404" pitchFamily="49" charset="0"/>
                <a:cs typeface="Courier New" panose="02070309020205020404" pitchFamily="49" charset="0"/>
              </a:rPr>
              <a:t>5</a:t>
            </a:r>
          </a:p>
          <a:p>
            <a:r>
              <a:rPr lang="es-ES" sz="1400" dirty="0" smtClean="0">
                <a:latin typeface="Courier New" panose="02070309020205020404" pitchFamily="49" charset="0"/>
                <a:cs typeface="Courier New" panose="02070309020205020404" pitchFamily="49" charset="0"/>
              </a:rPr>
              <a:t>  })</a:t>
            </a:r>
          </a:p>
          <a:p>
            <a:r>
              <a:rPr lang="es-ES" sz="1400" dirty="0">
                <a:latin typeface="Courier New" panose="02070309020205020404" pitchFamily="49" charset="0"/>
                <a:cs typeface="Courier New" panose="02070309020205020404" pitchFamily="49" charset="0"/>
              </a:rPr>
              <a:t> </a:t>
            </a:r>
            <a:r>
              <a:rPr lang="es-ES" sz="1400" dirty="0" smtClean="0">
                <a:latin typeface="Courier New" panose="02070309020205020404" pitchFamily="49" charset="0"/>
                <a:cs typeface="Courier New" panose="02070309020205020404" pitchFamily="49" charset="0"/>
              </a:rPr>
              <a:t> .catch(error =&gt; {</a:t>
            </a:r>
          </a:p>
          <a:p>
            <a:r>
              <a:rPr lang="es-ES" sz="1400" dirty="0">
                <a:latin typeface="Courier New" panose="02070309020205020404" pitchFamily="49" charset="0"/>
                <a:cs typeface="Courier New" panose="02070309020205020404" pitchFamily="49" charset="0"/>
              </a:rPr>
              <a:t> </a:t>
            </a:r>
            <a:r>
              <a:rPr lang="es-ES" sz="1400" dirty="0" smtClean="0">
                <a:latin typeface="Courier New" panose="02070309020205020404" pitchFamily="49" charset="0"/>
                <a:cs typeface="Courier New" panose="02070309020205020404" pitchFamily="49" charset="0"/>
              </a:rPr>
              <a:t>   console.log(“Error cargando </a:t>
            </a:r>
            <a:r>
              <a:rPr lang="es-ES" sz="1400" dirty="0" err="1" smtClean="0">
                <a:latin typeface="Courier New" panose="02070309020205020404" pitchFamily="49" charset="0"/>
                <a:cs typeface="Courier New" panose="02070309020205020404" pitchFamily="49" charset="0"/>
              </a:rPr>
              <a:t>lib</a:t>
            </a:r>
            <a:r>
              <a:rPr lang="es-ES" sz="1400" dirty="0" smtClean="0">
                <a:latin typeface="Courier New" panose="02070309020205020404" pitchFamily="49" charset="0"/>
                <a:cs typeface="Courier New" panose="02070309020205020404" pitchFamily="49" charset="0"/>
              </a:rPr>
              <a:t>”);</a:t>
            </a:r>
          </a:p>
          <a:p>
            <a:r>
              <a:rPr lang="es-ES" sz="1400" dirty="0">
                <a:latin typeface="Courier New" panose="02070309020205020404" pitchFamily="49" charset="0"/>
                <a:cs typeface="Courier New" panose="02070309020205020404" pitchFamily="49" charset="0"/>
              </a:rPr>
              <a:t> </a:t>
            </a:r>
            <a:r>
              <a:rPr lang="es-ES" sz="1400" dirty="0" smtClean="0">
                <a:latin typeface="Courier New" panose="02070309020205020404" pitchFamily="49" charset="0"/>
                <a:cs typeface="Courier New" panose="02070309020205020404" pitchFamily="49" charset="0"/>
              </a:rPr>
              <a:t> });</a:t>
            </a:r>
          </a:p>
          <a:p>
            <a:endParaRPr lang="es-ES" sz="1400" dirty="0">
              <a:latin typeface="Courier New" panose="02070309020205020404" pitchFamily="49" charset="0"/>
              <a:cs typeface="Courier New" panose="02070309020205020404" pitchFamily="49" charset="0"/>
            </a:endParaRPr>
          </a:p>
          <a:p>
            <a:endParaRPr lang="es-ES" sz="1400" dirty="0">
              <a:latin typeface="Courier New" panose="02070309020205020404" pitchFamily="49" charset="0"/>
              <a:cs typeface="Courier New" panose="02070309020205020404" pitchFamily="49" charset="0"/>
            </a:endParaRPr>
          </a:p>
        </p:txBody>
      </p:sp>
      <p:sp>
        <p:nvSpPr>
          <p:cNvPr id="8" name="Rectángulo redondeado 7"/>
          <p:cNvSpPr/>
          <p:nvPr/>
        </p:nvSpPr>
        <p:spPr>
          <a:xfrm>
            <a:off x="6260756" y="2786727"/>
            <a:ext cx="2655429" cy="962589"/>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Importación manual de un módulo</a:t>
            </a:r>
            <a:endParaRPr lang="es-ES" dirty="0">
              <a:solidFill>
                <a:schemeClr val="tx1"/>
              </a:solidFill>
            </a:endParaRPr>
          </a:p>
        </p:txBody>
      </p:sp>
      <p:cxnSp>
        <p:nvCxnSpPr>
          <p:cNvPr id="10" name="Conector recto de flecha 9"/>
          <p:cNvCxnSpPr>
            <a:endCxn id="8" idx="1"/>
          </p:cNvCxnSpPr>
          <p:nvPr/>
        </p:nvCxnSpPr>
        <p:spPr>
          <a:xfrm flipV="1">
            <a:off x="2883243" y="3268022"/>
            <a:ext cx="3377513" cy="1090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ángulo redondeado 10"/>
          <p:cNvSpPr/>
          <p:nvPr/>
        </p:nvSpPr>
        <p:spPr>
          <a:xfrm>
            <a:off x="6260756" y="4389312"/>
            <a:ext cx="2655429" cy="1779675"/>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solidFill>
                  <a:schemeClr val="tx1"/>
                </a:solidFill>
              </a:rPr>
              <a:t>lib</a:t>
            </a:r>
            <a:r>
              <a:rPr lang="es-ES" dirty="0" smtClean="0">
                <a:solidFill>
                  <a:schemeClr val="tx1"/>
                </a:solidFill>
              </a:rPr>
              <a:t> es un objeto que contiene las exportaciones del módulo</a:t>
            </a:r>
            <a:endParaRPr lang="es-ES" dirty="0">
              <a:solidFill>
                <a:schemeClr val="tx1"/>
              </a:solidFill>
            </a:endParaRPr>
          </a:p>
        </p:txBody>
      </p:sp>
      <p:cxnSp>
        <p:nvCxnSpPr>
          <p:cNvPr id="13" name="Conector recto de flecha 12"/>
          <p:cNvCxnSpPr/>
          <p:nvPr/>
        </p:nvCxnSpPr>
        <p:spPr>
          <a:xfrm>
            <a:off x="1935892" y="4736758"/>
            <a:ext cx="4324864" cy="247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p:cNvCxnSpPr/>
          <p:nvPr/>
        </p:nvCxnSpPr>
        <p:spPr>
          <a:xfrm>
            <a:off x="2883243" y="5186442"/>
            <a:ext cx="3377513" cy="278786"/>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10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par>
                                <p:cTn id="19" presetID="16" presetClass="entr" presetSubtype="21"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arn(inVertical)">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Módulos en </a:t>
            </a:r>
            <a:r>
              <a:rPr lang="es-ES" dirty="0" smtClean="0"/>
              <a:t>JavaScript ES5 - </a:t>
            </a:r>
            <a:r>
              <a:rPr lang="es-ES" dirty="0" err="1" smtClean="0"/>
              <a:t>SystemJS</a:t>
            </a:r>
            <a:endParaRPr lang="es-ES" dirty="0"/>
          </a:p>
        </p:txBody>
      </p:sp>
      <p:sp>
        <p:nvSpPr>
          <p:cNvPr id="4" name="Marcador de contenido 3"/>
          <p:cNvSpPr>
            <a:spLocks noGrp="1"/>
          </p:cNvSpPr>
          <p:nvPr>
            <p:ph sz="half" idx="2"/>
          </p:nvPr>
        </p:nvSpPr>
        <p:spPr>
          <a:xfrm>
            <a:off x="609599" y="1510186"/>
            <a:ext cx="10737851" cy="1504863"/>
          </a:xfrm>
        </p:spPr>
        <p:txBody>
          <a:bodyPr>
            <a:normAutofit/>
          </a:bodyPr>
          <a:lstStyle/>
          <a:p>
            <a:pPr marL="0" indent="0">
              <a:buNone/>
            </a:pPr>
            <a:r>
              <a:rPr lang="es-ES" dirty="0" smtClean="0"/>
              <a:t>Mientras que los motores de JavaScript no soporten ES6 y no implementen la API </a:t>
            </a:r>
            <a:r>
              <a:rPr lang="es-ES" dirty="0" err="1" smtClean="0"/>
              <a:t>System</a:t>
            </a:r>
            <a:r>
              <a:rPr lang="es-ES" dirty="0" smtClean="0"/>
              <a:t> debemos usar </a:t>
            </a:r>
            <a:r>
              <a:rPr lang="es-ES" dirty="0" err="1" smtClean="0"/>
              <a:t>polyfills</a:t>
            </a:r>
            <a:r>
              <a:rPr lang="es-ES" dirty="0" smtClean="0"/>
              <a:t>.</a:t>
            </a:r>
          </a:p>
          <a:p>
            <a:pPr marL="0" indent="0">
              <a:buNone/>
            </a:pPr>
            <a:endParaRPr lang="es-ES" dirty="0"/>
          </a:p>
          <a:p>
            <a:pPr marL="0" indent="0">
              <a:buNone/>
            </a:pPr>
            <a:r>
              <a:rPr lang="es-ES" dirty="0" err="1" smtClean="0"/>
              <a:t>SystemJS</a:t>
            </a:r>
            <a:r>
              <a:rPr lang="es-ES" dirty="0" smtClean="0"/>
              <a:t> implementa la API </a:t>
            </a:r>
            <a:r>
              <a:rPr lang="es-ES" dirty="0" err="1" smtClean="0"/>
              <a:t>System</a:t>
            </a:r>
            <a:r>
              <a:rPr lang="es-ES" dirty="0" smtClean="0"/>
              <a:t> para cargar módulos y además es capaz de cargar módulos AMD, </a:t>
            </a:r>
            <a:r>
              <a:rPr lang="es-ES" dirty="0" err="1" smtClean="0"/>
              <a:t>CommonJS</a:t>
            </a:r>
            <a:r>
              <a:rPr lang="es-ES" dirty="0" smtClean="0"/>
              <a:t>, UMD y globales.</a:t>
            </a:r>
          </a:p>
          <a:p>
            <a:pPr marL="0" indent="0">
              <a:buNone/>
            </a:pPr>
            <a:endParaRPr lang="es-ES" dirty="0"/>
          </a:p>
        </p:txBody>
      </p:sp>
      <p:sp>
        <p:nvSpPr>
          <p:cNvPr id="7" name="CuadroTexto 6"/>
          <p:cNvSpPr txBox="1"/>
          <p:nvPr/>
        </p:nvSpPr>
        <p:spPr>
          <a:xfrm>
            <a:off x="609600" y="3535839"/>
            <a:ext cx="4720282" cy="2192908"/>
          </a:xfrm>
          <a:prstGeom prst="rect">
            <a:avLst/>
          </a:prstGeom>
          <a:noFill/>
          <a:ln w="3175">
            <a:solidFill>
              <a:schemeClr val="tx1"/>
            </a:solidFill>
          </a:ln>
        </p:spPr>
        <p:txBody>
          <a:bodyPr wrap="square" rtlCol="0">
            <a:spAutoFit/>
          </a:bodyPr>
          <a:lstStyle/>
          <a:p>
            <a:r>
              <a:rPr lang="es-ES" sz="1050" dirty="0" smtClean="0">
                <a:latin typeface="Courier New" panose="02070309020205020404" pitchFamily="49" charset="0"/>
                <a:cs typeface="Courier New" panose="02070309020205020404" pitchFamily="49" charset="0"/>
              </a:rPr>
              <a:t>&lt;!-– index.html --&gt;</a:t>
            </a:r>
          </a:p>
          <a:p>
            <a:r>
              <a:rPr lang="es-ES" sz="1050" dirty="0" smtClean="0">
                <a:latin typeface="Courier New" panose="02070309020205020404" pitchFamily="49" charset="0"/>
                <a:cs typeface="Courier New" panose="02070309020205020404" pitchFamily="49" charset="0"/>
              </a:rPr>
              <a:t>&lt;!DOCTYPE </a:t>
            </a:r>
            <a:r>
              <a:rPr lang="es-ES" sz="1050" dirty="0" err="1" smtClean="0">
                <a:latin typeface="Courier New" panose="02070309020205020404" pitchFamily="49" charset="0"/>
                <a:cs typeface="Courier New" panose="02070309020205020404" pitchFamily="49" charset="0"/>
              </a:rPr>
              <a:t>html</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&lt;</a:t>
            </a:r>
            <a:r>
              <a:rPr lang="es-ES" sz="1050" dirty="0" err="1" smtClean="0">
                <a:latin typeface="Courier New" panose="02070309020205020404" pitchFamily="49" charset="0"/>
                <a:cs typeface="Courier New" panose="02070309020205020404" pitchFamily="49" charset="0"/>
              </a:rPr>
              <a:t>html</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  &lt;head&gt;</a:t>
            </a:r>
          </a:p>
          <a:p>
            <a:r>
              <a:rPr lang="es-ES" sz="1050" dirty="0" smtClean="0">
                <a:latin typeface="Courier New" panose="02070309020205020404" pitchFamily="49" charset="0"/>
                <a:cs typeface="Courier New" panose="02070309020205020404" pitchFamily="49" charset="0"/>
              </a:rPr>
              <a:t>    &lt;script </a:t>
            </a:r>
            <a:r>
              <a:rPr lang="es-ES" sz="1050" dirty="0" err="1" smtClean="0">
                <a:latin typeface="Courier New" panose="02070309020205020404" pitchFamily="49" charset="0"/>
                <a:cs typeface="Courier New" panose="02070309020205020404" pitchFamily="49" charset="0"/>
              </a:rPr>
              <a:t>src</a:t>
            </a:r>
            <a:r>
              <a:rPr lang="es-ES" sz="1050" dirty="0" smtClean="0">
                <a:latin typeface="Courier New" panose="02070309020205020404" pitchFamily="49" charset="0"/>
                <a:cs typeface="Courier New" panose="02070309020205020404" pitchFamily="49" charset="0"/>
              </a:rPr>
              <a:t>="scripts/systemjs.js"&gt;&lt;/script&gt;</a:t>
            </a:r>
          </a:p>
          <a:p>
            <a:r>
              <a:rPr lang="es-ES" sz="1050" dirty="0" smtClean="0">
                <a:latin typeface="Courier New" panose="02070309020205020404" pitchFamily="49" charset="0"/>
                <a:cs typeface="Courier New" panose="02070309020205020404" pitchFamily="49" charset="0"/>
              </a:rPr>
              <a:t>  &lt;/head&gt;</a:t>
            </a:r>
          </a:p>
          <a:p>
            <a:r>
              <a:rPr lang="es-ES" sz="1050" dirty="0" smtClean="0">
                <a:latin typeface="Courier New" panose="02070309020205020404" pitchFamily="49" charset="0"/>
                <a:cs typeface="Courier New" panose="02070309020205020404" pitchFamily="49" charset="0"/>
              </a:rPr>
              <a:t>  &lt;</a:t>
            </a:r>
            <a:r>
              <a:rPr lang="es-ES" sz="1050" dirty="0" err="1" smtClean="0">
                <a:latin typeface="Courier New" panose="02070309020205020404" pitchFamily="49" charset="0"/>
                <a:cs typeface="Courier New" panose="02070309020205020404" pitchFamily="49" charset="0"/>
              </a:rPr>
              <a:t>body</a:t>
            </a:r>
            <a:r>
              <a:rPr lang="es-ES" sz="1050" dirty="0" smtClean="0">
                <a:latin typeface="Courier New" panose="02070309020205020404" pitchFamily="49" charset="0"/>
                <a:cs typeface="Courier New" panose="02070309020205020404" pitchFamily="49" charset="0"/>
              </a:rPr>
              <a:t>&gt;</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&lt;script&gt;</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System.import</a:t>
            </a:r>
            <a:r>
              <a:rPr lang="es-ES" sz="1050" dirty="0" smtClean="0">
                <a:latin typeface="Courier New" panose="02070309020205020404" pitchFamily="49" charset="0"/>
                <a:cs typeface="Courier New" panose="02070309020205020404" pitchFamily="49" charset="0"/>
              </a:rPr>
              <a:t>(“</a:t>
            </a:r>
            <a:r>
              <a:rPr lang="es-ES" sz="1050" dirty="0" err="1" smtClean="0">
                <a:latin typeface="Courier New" panose="02070309020205020404" pitchFamily="49" charset="0"/>
                <a:cs typeface="Courier New" panose="02070309020205020404" pitchFamily="49" charset="0"/>
              </a:rPr>
              <a:t>main</a:t>
            </a:r>
            <a:r>
              <a:rPr lang="es-ES" sz="1050" dirty="0" smtClean="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&lt;/script&gt;</a:t>
            </a:r>
          </a:p>
          <a:p>
            <a:r>
              <a:rPr lang="es-ES" sz="1050" dirty="0" smtClean="0">
                <a:latin typeface="Courier New" panose="02070309020205020404" pitchFamily="49" charset="0"/>
                <a:cs typeface="Courier New" panose="02070309020205020404" pitchFamily="49" charset="0"/>
              </a:rPr>
              <a:t>  &lt;/</a:t>
            </a:r>
            <a:r>
              <a:rPr lang="es-ES" sz="1050" dirty="0" err="1" smtClean="0">
                <a:latin typeface="Courier New" panose="02070309020205020404" pitchFamily="49" charset="0"/>
                <a:cs typeface="Courier New" panose="02070309020205020404" pitchFamily="49" charset="0"/>
              </a:rPr>
              <a:t>body</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&lt;/</a:t>
            </a:r>
            <a:r>
              <a:rPr lang="es-ES" sz="1050" dirty="0" err="1" smtClean="0">
                <a:latin typeface="Courier New" panose="02070309020205020404" pitchFamily="49" charset="0"/>
                <a:cs typeface="Courier New" panose="02070309020205020404" pitchFamily="49" charset="0"/>
              </a:rPr>
              <a:t>html</a:t>
            </a:r>
            <a:r>
              <a:rPr lang="es-ES" sz="1050" dirty="0" smtClean="0">
                <a:latin typeface="Courier New" panose="02070309020205020404" pitchFamily="49" charset="0"/>
                <a:cs typeface="Courier New" panose="02070309020205020404" pitchFamily="49" charset="0"/>
              </a:rPr>
              <a:t>&gt;</a:t>
            </a:r>
          </a:p>
          <a:p>
            <a:endParaRPr lang="es-ES" sz="1050" dirty="0" smtClean="0">
              <a:latin typeface="Courier New" panose="02070309020205020404" pitchFamily="49" charset="0"/>
              <a:cs typeface="Courier New" panose="02070309020205020404" pitchFamily="49" charset="0"/>
            </a:endParaRPr>
          </a:p>
        </p:txBody>
      </p:sp>
      <p:sp>
        <p:nvSpPr>
          <p:cNvPr id="8" name="Rectángulo redondeado 7"/>
          <p:cNvSpPr/>
          <p:nvPr/>
        </p:nvSpPr>
        <p:spPr>
          <a:xfrm>
            <a:off x="5978524" y="4341340"/>
            <a:ext cx="5041556"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Incluimos </a:t>
            </a:r>
            <a:r>
              <a:rPr lang="es-ES" dirty="0" err="1" smtClean="0">
                <a:solidFill>
                  <a:schemeClr val="tx1"/>
                </a:solidFill>
              </a:rPr>
              <a:t>SystemJS</a:t>
            </a:r>
            <a:r>
              <a:rPr lang="es-ES" dirty="0" smtClean="0">
                <a:solidFill>
                  <a:schemeClr val="tx1"/>
                </a:solidFill>
              </a:rPr>
              <a:t> y ya podemos usar la API </a:t>
            </a:r>
            <a:r>
              <a:rPr lang="es-ES" dirty="0" err="1" smtClean="0">
                <a:solidFill>
                  <a:schemeClr val="tx1"/>
                </a:solidFill>
              </a:rPr>
              <a:t>System</a:t>
            </a:r>
            <a:r>
              <a:rPr lang="es-ES" dirty="0" smtClean="0">
                <a:solidFill>
                  <a:schemeClr val="tx1"/>
                </a:solidFill>
              </a:rPr>
              <a:t> de </a:t>
            </a:r>
            <a:r>
              <a:rPr lang="es-ES" dirty="0" err="1" smtClean="0">
                <a:solidFill>
                  <a:schemeClr val="tx1"/>
                </a:solidFill>
              </a:rPr>
              <a:t>ECMAScript</a:t>
            </a:r>
            <a:r>
              <a:rPr lang="es-ES" dirty="0" smtClean="0">
                <a:solidFill>
                  <a:schemeClr val="tx1"/>
                </a:solidFill>
              </a:rPr>
              <a:t> 6</a:t>
            </a:r>
            <a:endParaRPr lang="es-ES" dirty="0">
              <a:solidFill>
                <a:schemeClr val="tx1"/>
              </a:solidFill>
            </a:endParaRPr>
          </a:p>
        </p:txBody>
      </p:sp>
      <p:cxnSp>
        <p:nvCxnSpPr>
          <p:cNvPr id="10" name="Conector recto de flecha 9"/>
          <p:cNvCxnSpPr/>
          <p:nvPr/>
        </p:nvCxnSpPr>
        <p:spPr>
          <a:xfrm flipH="1" flipV="1">
            <a:off x="4481384" y="4300151"/>
            <a:ext cx="1497140" cy="3321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a:stCxn id="8" idx="1"/>
          </p:cNvCxnSpPr>
          <p:nvPr/>
        </p:nvCxnSpPr>
        <p:spPr>
          <a:xfrm flipH="1">
            <a:off x="2969741" y="4798540"/>
            <a:ext cx="3008783" cy="1359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77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Módulos en </a:t>
            </a:r>
            <a:r>
              <a:rPr lang="es-ES" dirty="0" smtClean="0"/>
              <a:t>JavaScript - Resumen</a:t>
            </a:r>
            <a:endParaRPr lang="es-ES" dirty="0"/>
          </a:p>
        </p:txBody>
      </p:sp>
      <p:sp>
        <p:nvSpPr>
          <p:cNvPr id="4" name="Marcador de contenido 3"/>
          <p:cNvSpPr>
            <a:spLocks noGrp="1"/>
          </p:cNvSpPr>
          <p:nvPr>
            <p:ph sz="half" idx="2"/>
          </p:nvPr>
        </p:nvSpPr>
        <p:spPr>
          <a:xfrm>
            <a:off x="831850" y="1589903"/>
            <a:ext cx="10643457" cy="4582299"/>
          </a:xfrm>
        </p:spPr>
        <p:txBody>
          <a:bodyPr>
            <a:normAutofit/>
          </a:bodyPr>
          <a:lstStyle/>
          <a:p>
            <a:pPr>
              <a:lnSpc>
                <a:spcPct val="150000"/>
              </a:lnSpc>
            </a:pPr>
            <a:r>
              <a:rPr lang="es-ES" sz="2000" dirty="0" smtClean="0"/>
              <a:t>Gracias a </a:t>
            </a:r>
            <a:r>
              <a:rPr lang="es-ES" sz="2000" dirty="0" err="1" smtClean="0"/>
              <a:t>TypeScript</a:t>
            </a:r>
            <a:r>
              <a:rPr lang="es-ES" sz="2000" dirty="0" smtClean="0"/>
              <a:t> (y Babel) podemos escribir módulos con sintaxis ES6 que serán </a:t>
            </a:r>
            <a:r>
              <a:rPr lang="es-ES" sz="2000" dirty="0" err="1" smtClean="0"/>
              <a:t>transpilados</a:t>
            </a:r>
            <a:r>
              <a:rPr lang="es-ES" sz="2000" dirty="0" smtClean="0"/>
              <a:t> a ES5.</a:t>
            </a:r>
          </a:p>
          <a:p>
            <a:pPr>
              <a:lnSpc>
                <a:spcPct val="150000"/>
              </a:lnSpc>
            </a:pPr>
            <a:r>
              <a:rPr lang="es-ES" sz="2000" dirty="0" smtClean="0"/>
              <a:t>Usando </a:t>
            </a:r>
            <a:r>
              <a:rPr lang="es-ES" sz="2000" dirty="0" err="1" smtClean="0"/>
              <a:t>SystemJS</a:t>
            </a:r>
            <a:r>
              <a:rPr lang="es-ES" sz="2000" dirty="0" smtClean="0"/>
              <a:t>, podremos iniciar nuestros módulos desde ES5 como si fuera ES6.</a:t>
            </a:r>
          </a:p>
          <a:p>
            <a:pPr>
              <a:lnSpc>
                <a:spcPct val="150000"/>
              </a:lnSpc>
            </a:pPr>
            <a:r>
              <a:rPr lang="es-ES" sz="2000" dirty="0" smtClean="0"/>
              <a:t>Conocer la definición de módulos en ES5 usando AMD, </a:t>
            </a:r>
            <a:r>
              <a:rPr lang="es-ES" sz="2000" dirty="0" err="1" smtClean="0"/>
              <a:t>CommonJS</a:t>
            </a:r>
            <a:r>
              <a:rPr lang="es-ES" sz="2000" dirty="0" smtClean="0"/>
              <a:t> o </a:t>
            </a:r>
            <a:r>
              <a:rPr lang="es-ES" sz="2000" dirty="0" err="1" smtClean="0"/>
              <a:t>closures</a:t>
            </a:r>
            <a:r>
              <a:rPr lang="es-ES" sz="2000" dirty="0" smtClean="0"/>
              <a:t> nos servirá hacer funcionar módulos ES5, como </a:t>
            </a:r>
            <a:r>
              <a:rPr lang="es-ES" sz="2000" dirty="0" err="1" smtClean="0"/>
              <a:t>plugins</a:t>
            </a:r>
            <a:r>
              <a:rPr lang="es-ES" sz="2000" dirty="0" smtClean="0"/>
              <a:t> y componentes de terceros.</a:t>
            </a:r>
          </a:p>
          <a:p>
            <a:pPr>
              <a:lnSpc>
                <a:spcPct val="150000"/>
              </a:lnSpc>
            </a:pPr>
            <a:r>
              <a:rPr lang="es-ES" sz="2000" dirty="0" err="1" smtClean="0"/>
              <a:t>SystemJS</a:t>
            </a:r>
            <a:r>
              <a:rPr lang="es-ES" sz="2000" dirty="0" smtClean="0"/>
              <a:t> tiene opciones de configuración que veremos más adelante que nos permitirán lidiar con componentes ES5 antiguos y también a resolver las </a:t>
            </a:r>
            <a:r>
              <a:rPr lang="es-ES" sz="2000" dirty="0" err="1" smtClean="0"/>
              <a:t>URLs</a:t>
            </a:r>
            <a:r>
              <a:rPr lang="es-ES" sz="2000" dirty="0" smtClean="0"/>
              <a:t> de los componentes.</a:t>
            </a:r>
            <a:endParaRPr lang="es-ES" sz="2000" dirty="0"/>
          </a:p>
        </p:txBody>
      </p:sp>
    </p:spTree>
    <p:extLst>
      <p:ext uri="{BB962C8B-B14F-4D97-AF65-F5344CB8AC3E}">
        <p14:creationId xmlns:p14="http://schemas.microsoft.com/office/powerpoint/2010/main" val="222633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influencia de Node.js</a:t>
            </a:r>
            <a:endParaRPr lang="es-ES" dirty="0"/>
          </a:p>
        </p:txBody>
      </p:sp>
      <p:sp>
        <p:nvSpPr>
          <p:cNvPr id="4" name="Marcador de contenido 3"/>
          <p:cNvSpPr>
            <a:spLocks noGrp="1"/>
          </p:cNvSpPr>
          <p:nvPr>
            <p:ph sz="half" idx="2"/>
          </p:nvPr>
        </p:nvSpPr>
        <p:spPr>
          <a:xfrm>
            <a:off x="831850" y="1466850"/>
            <a:ext cx="10607675" cy="4695825"/>
          </a:xfrm>
        </p:spPr>
        <p:txBody>
          <a:bodyPr>
            <a:normAutofit/>
          </a:bodyPr>
          <a:lstStyle/>
          <a:p>
            <a:r>
              <a:rPr lang="es-ES" sz="2400" dirty="0" smtClean="0"/>
              <a:t>¿QUE ES </a:t>
            </a:r>
            <a:r>
              <a:rPr lang="es-ES" sz="2400" b="1" dirty="0" smtClean="0"/>
              <a:t>NODE.JS</a:t>
            </a:r>
            <a:r>
              <a:rPr lang="es-ES" sz="2400" dirty="0" smtClean="0"/>
              <a:t>?</a:t>
            </a:r>
          </a:p>
          <a:p>
            <a:pPr lvl="1"/>
            <a:r>
              <a:rPr lang="es-ES" sz="2000" dirty="0" smtClean="0"/>
              <a:t>Node.js es un entorno de ejecución para JavaScript construido con el motor </a:t>
            </a:r>
            <a:r>
              <a:rPr lang="es-ES" sz="2000" b="1" dirty="0" smtClean="0"/>
              <a:t>JavaScript V8 de Chrome</a:t>
            </a:r>
            <a:r>
              <a:rPr lang="es-ES" sz="2000" dirty="0" smtClean="0"/>
              <a:t>.</a:t>
            </a:r>
          </a:p>
          <a:p>
            <a:r>
              <a:rPr lang="es-ES" sz="2400" dirty="0" smtClean="0"/>
              <a:t>¿QUE SIGNIFICA ESTO?</a:t>
            </a:r>
          </a:p>
          <a:p>
            <a:pPr lvl="1"/>
            <a:r>
              <a:rPr lang="es-ES" sz="2000" dirty="0" smtClean="0"/>
              <a:t>Hasta ahora la forma más común de usar JavaScript era sobre hacerlo sobre un navegador de internet, un browser </a:t>
            </a:r>
            <a:r>
              <a:rPr lang="es-ES" sz="2000" dirty="0" err="1" smtClean="0"/>
              <a:t>html</a:t>
            </a:r>
            <a:r>
              <a:rPr lang="es-ES" sz="2000" dirty="0" smtClean="0"/>
              <a:t>. Gracias a </a:t>
            </a:r>
            <a:r>
              <a:rPr lang="es-ES" sz="2000" b="1" dirty="0" smtClean="0"/>
              <a:t>Node.js podemos ejecutar </a:t>
            </a:r>
            <a:r>
              <a:rPr lang="es-ES" sz="2000" dirty="0" smtClean="0"/>
              <a:t>código </a:t>
            </a:r>
            <a:r>
              <a:rPr lang="es-ES" sz="2000" b="1" dirty="0" smtClean="0"/>
              <a:t>JavaScript</a:t>
            </a:r>
            <a:r>
              <a:rPr lang="es-ES" sz="2000" dirty="0" smtClean="0"/>
              <a:t> desde </a:t>
            </a:r>
            <a:r>
              <a:rPr lang="es-ES" sz="2000" b="1" dirty="0" smtClean="0"/>
              <a:t>cualquier sistema </a:t>
            </a:r>
            <a:r>
              <a:rPr lang="es-ES" sz="2000" dirty="0" smtClean="0"/>
              <a:t>que sea capaz de instalar Node.js.</a:t>
            </a:r>
          </a:p>
          <a:p>
            <a:pPr lvl="1"/>
            <a:r>
              <a:rPr lang="es-ES" sz="2000" dirty="0" smtClean="0"/>
              <a:t>Esto provocó que se pudiera ejecutar JavaScript en la mayoría de ordenadores y servidores, por lo tanto la gente empezó a escribir más y más código.</a:t>
            </a:r>
          </a:p>
          <a:p>
            <a:pPr lvl="1"/>
            <a:r>
              <a:rPr lang="es-ES" sz="2000" dirty="0" smtClean="0"/>
              <a:t>El código había que organizarlo y se empezaron a crear módulos </a:t>
            </a:r>
            <a:r>
              <a:rPr lang="es-ES" sz="2000" dirty="0" err="1" smtClean="0"/>
              <a:t>CommonJS</a:t>
            </a:r>
            <a:r>
              <a:rPr lang="es-ES" sz="2000" dirty="0" smtClean="0"/>
              <a:t> que formaban librerías muy completas, grandes e incluso complejas.</a:t>
            </a:r>
          </a:p>
          <a:p>
            <a:pPr marL="457200" lvl="1" indent="0">
              <a:buNone/>
            </a:pPr>
            <a:endParaRPr lang="es-ES" sz="2000" dirty="0" smtClean="0"/>
          </a:p>
          <a:p>
            <a:pPr marL="457200" lvl="1" indent="0">
              <a:buNone/>
            </a:pPr>
            <a:endParaRPr lang="es-ES" sz="2000" dirty="0" smtClean="0"/>
          </a:p>
        </p:txBody>
      </p:sp>
    </p:spTree>
    <p:extLst>
      <p:ext uri="{BB962C8B-B14F-4D97-AF65-F5344CB8AC3E}">
        <p14:creationId xmlns:p14="http://schemas.microsoft.com/office/powerpoint/2010/main" val="29303215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Node.js – </a:t>
            </a:r>
            <a:r>
              <a:rPr lang="es-ES" b="1" dirty="0" smtClean="0"/>
              <a:t>NPM</a:t>
            </a:r>
            <a:endParaRPr lang="es-ES" b="1" dirty="0"/>
          </a:p>
        </p:txBody>
      </p:sp>
      <p:sp>
        <p:nvSpPr>
          <p:cNvPr id="4" name="Marcador de contenido 3"/>
          <p:cNvSpPr>
            <a:spLocks noGrp="1"/>
          </p:cNvSpPr>
          <p:nvPr>
            <p:ph sz="half" idx="2"/>
          </p:nvPr>
        </p:nvSpPr>
        <p:spPr>
          <a:xfrm>
            <a:off x="609600" y="1609725"/>
            <a:ext cx="11134725" cy="4391025"/>
          </a:xfrm>
        </p:spPr>
        <p:txBody>
          <a:bodyPr>
            <a:normAutofit fontScale="92500"/>
          </a:bodyPr>
          <a:lstStyle/>
          <a:p>
            <a:r>
              <a:rPr lang="es-ES" sz="2400" dirty="0"/>
              <a:t>¿QUE PINTA EN TODO ESTO </a:t>
            </a:r>
            <a:r>
              <a:rPr lang="es-ES" sz="2400" b="1" dirty="0"/>
              <a:t>NPM</a:t>
            </a:r>
            <a:r>
              <a:rPr lang="es-ES" sz="2400" dirty="0"/>
              <a:t>?</a:t>
            </a:r>
          </a:p>
          <a:p>
            <a:pPr lvl="1"/>
            <a:r>
              <a:rPr lang="es-ES" sz="2400" dirty="0"/>
              <a:t>Cuando cientos de miles de desarrolladores empiezan a programar en JavaScript y a crear </a:t>
            </a:r>
            <a:r>
              <a:rPr lang="es-ES" sz="2400" b="1" dirty="0"/>
              <a:t>miles de librerías</a:t>
            </a:r>
            <a:r>
              <a:rPr lang="es-ES" sz="2400" dirty="0"/>
              <a:t>, surge la necesidad de organizar el código en </a:t>
            </a:r>
            <a:r>
              <a:rPr lang="es-ES" sz="2400" b="1" dirty="0"/>
              <a:t>paquetes</a:t>
            </a:r>
            <a:r>
              <a:rPr lang="es-ES" sz="2400" dirty="0"/>
              <a:t> y centralizarlos en un servidor para poder ser descargados por su nombre.</a:t>
            </a:r>
          </a:p>
          <a:p>
            <a:pPr lvl="1"/>
            <a:r>
              <a:rPr lang="es-ES" sz="2400" dirty="0"/>
              <a:t>En vez de ir a la página web de cada desarrollador a descargar una librería o subir tu librería a un hosting, puedes subir tus “</a:t>
            </a:r>
            <a:r>
              <a:rPr lang="es-ES" sz="2400" dirty="0" err="1"/>
              <a:t>packages</a:t>
            </a:r>
            <a:r>
              <a:rPr lang="es-ES" sz="2400" dirty="0"/>
              <a:t>” a </a:t>
            </a:r>
            <a:r>
              <a:rPr lang="es-ES" sz="2400" b="1" dirty="0"/>
              <a:t>npmjs.com</a:t>
            </a:r>
            <a:r>
              <a:rPr lang="es-ES" sz="2400" dirty="0"/>
              <a:t> y puedes descargar </a:t>
            </a:r>
            <a:r>
              <a:rPr lang="es-ES" sz="2400" dirty="0" err="1"/>
              <a:t>packages</a:t>
            </a:r>
            <a:r>
              <a:rPr lang="es-ES" sz="2400" dirty="0"/>
              <a:t> de otros desarrolladores.</a:t>
            </a:r>
          </a:p>
          <a:p>
            <a:pPr lvl="1"/>
            <a:r>
              <a:rPr lang="es-ES" sz="2400" dirty="0" err="1"/>
              <a:t>Npm</a:t>
            </a:r>
            <a:r>
              <a:rPr lang="es-ES" sz="2400" dirty="0"/>
              <a:t> </a:t>
            </a:r>
            <a:r>
              <a:rPr lang="es-ES" sz="2400" b="1" dirty="0"/>
              <a:t>gestiona</a:t>
            </a:r>
            <a:r>
              <a:rPr lang="es-ES" sz="2400" dirty="0"/>
              <a:t> las </a:t>
            </a:r>
            <a:r>
              <a:rPr lang="es-ES" sz="2400" b="1" dirty="0"/>
              <a:t>dependencias</a:t>
            </a:r>
            <a:r>
              <a:rPr lang="es-ES" sz="2400" dirty="0"/>
              <a:t>, si un </a:t>
            </a:r>
            <a:r>
              <a:rPr lang="es-ES" sz="2400" dirty="0" err="1"/>
              <a:t>package</a:t>
            </a:r>
            <a:r>
              <a:rPr lang="es-ES" sz="2400" dirty="0"/>
              <a:t> que quieres usar utiliza a su vez otro </a:t>
            </a:r>
            <a:r>
              <a:rPr lang="es-ES" sz="2400" dirty="0" err="1" smtClean="0"/>
              <a:t>package</a:t>
            </a:r>
            <a:r>
              <a:rPr lang="es-ES" sz="2400" dirty="0" smtClean="0"/>
              <a:t>, </a:t>
            </a:r>
            <a:r>
              <a:rPr lang="es-ES" sz="2400" dirty="0" err="1"/>
              <a:t>npm</a:t>
            </a:r>
            <a:r>
              <a:rPr lang="es-ES" sz="2400" dirty="0"/>
              <a:t> se encarga de descargarlo por ti</a:t>
            </a:r>
            <a:r>
              <a:rPr lang="es-ES" sz="2400" dirty="0" smtClean="0"/>
              <a:t>.</a:t>
            </a:r>
          </a:p>
          <a:p>
            <a:pPr marL="0" indent="0">
              <a:buNone/>
            </a:pPr>
            <a:endParaRPr lang="es-ES" b="1" dirty="0">
              <a:cs typeface="Courier New" panose="02070309020205020404" pitchFamily="49" charset="0"/>
            </a:endParaRPr>
          </a:p>
          <a:p>
            <a:pPr marL="457200" lvl="1" indent="0">
              <a:buNone/>
            </a:pPr>
            <a:r>
              <a:rPr lang="es-ES" i="1" dirty="0" smtClean="0">
                <a:cs typeface="Courier New" panose="02070309020205020404" pitchFamily="49" charset="0"/>
              </a:rPr>
              <a:t>Si se usa</a:t>
            </a:r>
            <a:r>
              <a:rPr lang="es-ES" b="1" i="1" dirty="0" smtClean="0">
                <a:cs typeface="Courier New" panose="02070309020205020404" pitchFamily="49" charset="0"/>
              </a:rPr>
              <a:t> NPM</a:t>
            </a:r>
            <a:r>
              <a:rPr lang="es-ES" i="1" dirty="0" smtClean="0">
                <a:cs typeface="Courier New" panose="02070309020205020404" pitchFamily="49" charset="0"/>
              </a:rPr>
              <a:t> en una red con un proxy corporativo hay que indicarle dicho proxy en las variables de entorno </a:t>
            </a:r>
            <a:r>
              <a:rPr lang="es-ES" i="1" dirty="0" err="1" smtClean="0">
                <a:cs typeface="Courier New" panose="02070309020205020404" pitchFamily="49" charset="0"/>
              </a:rPr>
              <a:t>http_proxy</a:t>
            </a:r>
            <a:r>
              <a:rPr lang="es-ES" i="1" dirty="0" smtClean="0">
                <a:cs typeface="Courier New" panose="02070309020205020404" pitchFamily="49" charset="0"/>
              </a:rPr>
              <a:t> y </a:t>
            </a:r>
            <a:r>
              <a:rPr lang="es-ES" i="1" dirty="0" err="1" smtClean="0">
                <a:cs typeface="Courier New" panose="02070309020205020404" pitchFamily="49" charset="0"/>
              </a:rPr>
              <a:t>https_proxy</a:t>
            </a:r>
            <a:r>
              <a:rPr lang="es-ES" i="1" dirty="0" smtClean="0">
                <a:cs typeface="Courier New" panose="02070309020205020404" pitchFamily="49" charset="0"/>
              </a:rPr>
              <a:t>, ejecutar:</a:t>
            </a:r>
          </a:p>
          <a:p>
            <a:pPr marL="457200" lvl="1" indent="0">
              <a:buNone/>
            </a:pPr>
            <a:r>
              <a:rPr lang="es-ES" sz="1700" dirty="0">
                <a:latin typeface="Courier New" panose="02070309020205020404" pitchFamily="49" charset="0"/>
                <a:cs typeface="Courier New" panose="02070309020205020404" pitchFamily="49" charset="0"/>
              </a:rPr>
              <a:t>	</a:t>
            </a:r>
            <a:r>
              <a:rPr lang="es-ES" sz="1700" b="1" dirty="0" smtClean="0">
                <a:latin typeface="Courier New" panose="02070309020205020404" pitchFamily="49" charset="0"/>
                <a:cs typeface="Courier New" panose="02070309020205020404" pitchFamily="49" charset="0"/>
              </a:rPr>
              <a:t>set </a:t>
            </a:r>
            <a:r>
              <a:rPr lang="es-ES" sz="1700" b="1" dirty="0" err="1" smtClean="0">
                <a:latin typeface="Courier New" panose="02070309020205020404" pitchFamily="49" charset="0"/>
                <a:cs typeface="Courier New" panose="02070309020205020404" pitchFamily="49" charset="0"/>
              </a:rPr>
              <a:t>http_proxy</a:t>
            </a:r>
            <a:r>
              <a:rPr lang="es-ES" sz="1700" b="1" dirty="0" smtClean="0">
                <a:latin typeface="Courier New" panose="02070309020205020404" pitchFamily="49" charset="0"/>
                <a:cs typeface="Courier New" panose="02070309020205020404" pitchFamily="49" charset="0"/>
              </a:rPr>
              <a:t>=</a:t>
            </a:r>
            <a:r>
              <a:rPr lang="es-ES" sz="1700" b="1" dirty="0" smtClean="0">
                <a:latin typeface="Courier New" panose="02070309020205020404" pitchFamily="49" charset="0"/>
                <a:cs typeface="Courier New" panose="02070309020205020404" pitchFamily="49" charset="0"/>
                <a:hlinkClick r:id="rId2"/>
              </a:rPr>
              <a:t>http</a:t>
            </a:r>
            <a:r>
              <a:rPr lang="es-ES" sz="1700" b="1" dirty="0">
                <a:latin typeface="Courier New" panose="02070309020205020404" pitchFamily="49" charset="0"/>
                <a:cs typeface="Courier New" panose="02070309020205020404" pitchFamily="49" charset="0"/>
                <a:hlinkClick r:id="rId2"/>
              </a:rPr>
              <a:t>://</a:t>
            </a:r>
            <a:r>
              <a:rPr lang="es-ES" sz="1700" b="1" dirty="0" smtClean="0">
                <a:latin typeface="Courier New" panose="02070309020205020404" pitchFamily="49" charset="0"/>
                <a:cs typeface="Courier New" panose="02070309020205020404" pitchFamily="49" charset="0"/>
                <a:hlinkClick r:id="rId2"/>
              </a:rPr>
              <a:t>proxy.wandas.sas:8080</a:t>
            </a:r>
            <a:endParaRPr lang="es-ES" sz="1700" b="1" dirty="0" smtClean="0">
              <a:latin typeface="Courier New" panose="02070309020205020404" pitchFamily="49" charset="0"/>
              <a:cs typeface="Courier New" panose="02070309020205020404" pitchFamily="49" charset="0"/>
            </a:endParaRPr>
          </a:p>
          <a:p>
            <a:pPr marL="457200" lvl="1" indent="0">
              <a:buNone/>
            </a:pPr>
            <a:r>
              <a:rPr lang="es-ES" sz="1700" b="1" dirty="0">
                <a:latin typeface="Courier New" panose="02070309020205020404" pitchFamily="49" charset="0"/>
                <a:cs typeface="Courier New" panose="02070309020205020404" pitchFamily="49" charset="0"/>
              </a:rPr>
              <a:t>	</a:t>
            </a:r>
            <a:r>
              <a:rPr lang="es-ES" sz="1700" b="1" dirty="0" smtClean="0">
                <a:latin typeface="Courier New" panose="02070309020205020404" pitchFamily="49" charset="0"/>
                <a:cs typeface="Courier New" panose="02070309020205020404" pitchFamily="49" charset="0"/>
              </a:rPr>
              <a:t>set </a:t>
            </a:r>
            <a:r>
              <a:rPr lang="es-ES" sz="1700" b="1" dirty="0" err="1" smtClean="0">
                <a:latin typeface="Courier New" panose="02070309020205020404" pitchFamily="49" charset="0"/>
                <a:cs typeface="Courier New" panose="02070309020205020404" pitchFamily="49" charset="0"/>
              </a:rPr>
              <a:t>https_proxy</a:t>
            </a:r>
            <a:r>
              <a:rPr lang="es-ES" sz="1700" b="1" dirty="0" smtClean="0">
                <a:latin typeface="Courier New" panose="02070309020205020404" pitchFamily="49" charset="0"/>
                <a:cs typeface="Courier New" panose="02070309020205020404" pitchFamily="49" charset="0"/>
              </a:rPr>
              <a:t>=</a:t>
            </a:r>
            <a:r>
              <a:rPr lang="es-ES" sz="1700" b="1" dirty="0" smtClean="0">
                <a:latin typeface="Courier New" panose="02070309020205020404" pitchFamily="49" charset="0"/>
                <a:cs typeface="Courier New" panose="02070309020205020404" pitchFamily="49" charset="0"/>
                <a:hlinkClick r:id="rId2"/>
              </a:rPr>
              <a:t>http</a:t>
            </a:r>
            <a:r>
              <a:rPr lang="es-ES" sz="1700" b="1" dirty="0">
                <a:latin typeface="Courier New" panose="02070309020205020404" pitchFamily="49" charset="0"/>
                <a:cs typeface="Courier New" panose="02070309020205020404" pitchFamily="49" charset="0"/>
                <a:hlinkClick r:id="rId2"/>
              </a:rPr>
              <a:t>://</a:t>
            </a:r>
            <a:r>
              <a:rPr lang="es-ES" sz="1700" b="1" dirty="0" smtClean="0">
                <a:latin typeface="Courier New" panose="02070309020205020404" pitchFamily="49" charset="0"/>
                <a:cs typeface="Courier New" panose="02070309020205020404" pitchFamily="49" charset="0"/>
                <a:hlinkClick r:id="rId2"/>
              </a:rPr>
              <a:t>proxy.wandas.sas:8080</a:t>
            </a:r>
            <a:endParaRPr lang="es-ES" sz="1700" b="1" dirty="0" smtClean="0">
              <a:latin typeface="Courier New" panose="02070309020205020404" pitchFamily="49" charset="0"/>
              <a:cs typeface="Courier New" panose="02070309020205020404" pitchFamily="49" charset="0"/>
            </a:endParaRPr>
          </a:p>
          <a:p>
            <a:pPr marL="457200" lvl="1" indent="0">
              <a:buNone/>
            </a:pPr>
            <a:endParaRPr lang="es-ES" sz="2400" dirty="0"/>
          </a:p>
          <a:p>
            <a:endParaRPr lang="es-ES" sz="2400" dirty="0"/>
          </a:p>
        </p:txBody>
      </p:sp>
    </p:spTree>
    <p:extLst>
      <p:ext uri="{BB962C8B-B14F-4D97-AF65-F5344CB8AC3E}">
        <p14:creationId xmlns:p14="http://schemas.microsoft.com/office/powerpoint/2010/main" val="20058416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Node.js – ¿Por qué?</a:t>
            </a:r>
            <a:endParaRPr lang="es-ES" dirty="0"/>
          </a:p>
        </p:txBody>
      </p:sp>
      <p:sp>
        <p:nvSpPr>
          <p:cNvPr id="4" name="Marcador de contenido 3"/>
          <p:cNvSpPr>
            <a:spLocks noGrp="1"/>
          </p:cNvSpPr>
          <p:nvPr>
            <p:ph sz="half" idx="2"/>
          </p:nvPr>
        </p:nvSpPr>
        <p:spPr>
          <a:xfrm>
            <a:off x="609600" y="1543051"/>
            <a:ext cx="11153775" cy="4629152"/>
          </a:xfrm>
        </p:spPr>
        <p:txBody>
          <a:bodyPr>
            <a:normAutofit/>
          </a:bodyPr>
          <a:lstStyle/>
          <a:p>
            <a:r>
              <a:rPr lang="es-ES" sz="2400" dirty="0" smtClean="0"/>
              <a:t>Si vamos a ejecutar nuestras aplicaciones en browser ¿Por qué necesitamos Node.js?</a:t>
            </a:r>
          </a:p>
          <a:p>
            <a:pPr lvl="1"/>
            <a:r>
              <a:rPr lang="es-ES" sz="2000" dirty="0" smtClean="0"/>
              <a:t>Necesitamos Node.js para poder ejecutar NPM.</a:t>
            </a:r>
          </a:p>
          <a:p>
            <a:pPr lvl="1"/>
            <a:r>
              <a:rPr lang="es-ES" sz="2000" dirty="0" smtClean="0"/>
              <a:t>NPM lo usaremos para acceder a las librerías de terceros como </a:t>
            </a:r>
            <a:r>
              <a:rPr lang="es-ES" sz="2000" dirty="0" err="1" smtClean="0"/>
              <a:t>Jquery</a:t>
            </a:r>
            <a:r>
              <a:rPr lang="es-ES" sz="2000" dirty="0" smtClean="0"/>
              <a:t>, </a:t>
            </a:r>
            <a:r>
              <a:rPr lang="es-ES" sz="2000" dirty="0" err="1" smtClean="0"/>
              <a:t>Bootstrap</a:t>
            </a:r>
            <a:r>
              <a:rPr lang="es-ES" sz="2000" dirty="0" smtClean="0"/>
              <a:t>, Select2, Angular 2, …</a:t>
            </a:r>
          </a:p>
          <a:p>
            <a:pPr lvl="1"/>
            <a:r>
              <a:rPr lang="es-ES" sz="2000" dirty="0" smtClean="0"/>
              <a:t>Necesitaremos Node.js para poder usar herramientas de desarrollo:</a:t>
            </a:r>
          </a:p>
          <a:p>
            <a:pPr lvl="2"/>
            <a:r>
              <a:rPr lang="es-ES" sz="1800" dirty="0" err="1" smtClean="0"/>
              <a:t>TypeScript</a:t>
            </a:r>
            <a:r>
              <a:rPr lang="es-ES" sz="1800" dirty="0" smtClean="0"/>
              <a:t> está desarrollado en JavaScript y necesitas Node.js para ejecutarlo.</a:t>
            </a:r>
          </a:p>
          <a:p>
            <a:pPr lvl="2"/>
            <a:r>
              <a:rPr lang="es-ES" sz="1800" dirty="0" smtClean="0"/>
              <a:t>Visual Studio </a:t>
            </a:r>
            <a:r>
              <a:rPr lang="es-ES" sz="1800" dirty="0" err="1" smtClean="0"/>
              <a:t>Code</a:t>
            </a:r>
            <a:r>
              <a:rPr lang="es-ES" sz="1800" dirty="0" smtClean="0"/>
              <a:t> está desarrollado en JavaScript y se necesita Node.js para ejecutarlo.</a:t>
            </a:r>
          </a:p>
          <a:p>
            <a:pPr lvl="2"/>
            <a:r>
              <a:rPr lang="es-ES" sz="1800" dirty="0" smtClean="0"/>
              <a:t>Usaremos otras herramientas que necesitan Node.js para ser ejecutadas.</a:t>
            </a:r>
          </a:p>
          <a:p>
            <a:pPr lvl="1"/>
            <a:r>
              <a:rPr lang="es-ES" sz="2200" dirty="0" smtClean="0"/>
              <a:t>En Node.js hay un ecosistema de herramientas muy útiles para el desarrollo.</a:t>
            </a:r>
          </a:p>
          <a:p>
            <a:pPr lvl="1"/>
            <a:endParaRPr lang="es-ES" sz="1800" dirty="0"/>
          </a:p>
        </p:txBody>
      </p:sp>
    </p:spTree>
    <p:extLst>
      <p:ext uri="{BB962C8B-B14F-4D97-AF65-F5344CB8AC3E}">
        <p14:creationId xmlns:p14="http://schemas.microsoft.com/office/powerpoint/2010/main" val="322533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 estándar </a:t>
            </a:r>
            <a:r>
              <a:rPr lang="es-ES" dirty="0" err="1" smtClean="0"/>
              <a:t>ECMAScript</a:t>
            </a:r>
            <a:endParaRPr lang="es-ES" dirty="0"/>
          </a:p>
        </p:txBody>
      </p:sp>
      <p:sp>
        <p:nvSpPr>
          <p:cNvPr id="3" name="Marcador de contenido 2"/>
          <p:cNvSpPr>
            <a:spLocks noGrp="1"/>
          </p:cNvSpPr>
          <p:nvPr>
            <p:ph idx="1"/>
          </p:nvPr>
        </p:nvSpPr>
        <p:spPr>
          <a:xfrm>
            <a:off x="604434" y="1537299"/>
            <a:ext cx="10974856" cy="4814073"/>
          </a:xfrm>
        </p:spPr>
        <p:txBody>
          <a:bodyPr>
            <a:normAutofit fontScale="77500" lnSpcReduction="20000"/>
          </a:bodyPr>
          <a:lstStyle/>
          <a:p>
            <a:pPr marL="285750" indent="-285750" algn="just">
              <a:buFont typeface="Arial" panose="020B0604020202020204" pitchFamily="34" charset="0"/>
              <a:buChar char="•"/>
            </a:pPr>
            <a:r>
              <a:rPr lang="es-ES" dirty="0" err="1" smtClean="0"/>
              <a:t>ECMAScript</a:t>
            </a:r>
            <a:r>
              <a:rPr lang="es-ES" dirty="0" smtClean="0"/>
              <a:t> </a:t>
            </a:r>
            <a:r>
              <a:rPr lang="es-ES" dirty="0"/>
              <a:t>6, comúnmente conocido como </a:t>
            </a:r>
            <a:r>
              <a:rPr lang="es-ES" dirty="0" smtClean="0"/>
              <a:t>ES6 o ES2015, </a:t>
            </a:r>
            <a:r>
              <a:rPr lang="es-ES" dirty="0"/>
              <a:t>es el nuevo estándar definido por la Asociación Europea de Fabricantes de </a:t>
            </a:r>
            <a:r>
              <a:rPr lang="es-ES" dirty="0" smtClean="0"/>
              <a:t>Computadoras </a:t>
            </a:r>
            <a:r>
              <a:rPr lang="es-ES" dirty="0"/>
              <a:t>(ECMA: </a:t>
            </a:r>
            <a:r>
              <a:rPr lang="es-ES" dirty="0" err="1"/>
              <a:t>European</a:t>
            </a:r>
            <a:r>
              <a:rPr lang="es-ES" dirty="0"/>
              <a:t> </a:t>
            </a:r>
            <a:r>
              <a:rPr lang="es-ES" dirty="0" err="1"/>
              <a:t>Computer</a:t>
            </a:r>
            <a:r>
              <a:rPr lang="es-ES" dirty="0"/>
              <a:t> </a:t>
            </a:r>
            <a:r>
              <a:rPr lang="es-ES" dirty="0" err="1"/>
              <a:t>Manufacturer</a:t>
            </a:r>
            <a:r>
              <a:rPr lang="es-ES" dirty="0"/>
              <a:t> </a:t>
            </a:r>
            <a:r>
              <a:rPr lang="es-ES" dirty="0" err="1"/>
              <a:t>Association</a:t>
            </a:r>
            <a:r>
              <a:rPr lang="es-ES" dirty="0"/>
              <a:t>). Esta asociación, entre otras cosas, es la encargada de regular el lenguaje JavaScript también conocido como </a:t>
            </a:r>
            <a:r>
              <a:rPr lang="es-ES" dirty="0" err="1"/>
              <a:t>ECMAScript</a:t>
            </a:r>
            <a:r>
              <a:rPr lang="es-ES" dirty="0"/>
              <a:t>.</a:t>
            </a:r>
          </a:p>
          <a:p>
            <a:pPr marL="285750" indent="-285750">
              <a:buFont typeface="Arial" panose="020B0604020202020204" pitchFamily="34" charset="0"/>
              <a:buChar char="•"/>
            </a:pPr>
            <a:r>
              <a:rPr lang="es-ES" dirty="0"/>
              <a:t>La primera versión de JavaScript, </a:t>
            </a:r>
            <a:r>
              <a:rPr lang="es-ES" dirty="0" err="1"/>
              <a:t>ECMAScript</a:t>
            </a:r>
            <a:r>
              <a:rPr lang="es-ES" dirty="0"/>
              <a:t> 1, se lanzó en Junio de 1997, y desde entonces han existido las versiones 2, 3 y 5 que es la más usada actualmente (la 4 se abandonó). Desde hace unos años estaban trabajando en la siguiente versión del lenguaje, conocida como </a:t>
            </a:r>
            <a:r>
              <a:rPr lang="es-ES" b="1" dirty="0" err="1"/>
              <a:t>ECMAScript</a:t>
            </a:r>
            <a:r>
              <a:rPr lang="es-ES" b="1" dirty="0"/>
              <a:t> 6</a:t>
            </a:r>
            <a:r>
              <a:rPr lang="es-ES" dirty="0"/>
              <a:t>, y tras mucho trabajo, ha visto la luz la versión definitiva </a:t>
            </a:r>
            <a:r>
              <a:rPr lang="es-ES" dirty="0" smtClean="0"/>
              <a:t>del </a:t>
            </a:r>
            <a:r>
              <a:rPr lang="es-ES" dirty="0"/>
              <a:t>estándar</a:t>
            </a:r>
            <a:r>
              <a:rPr lang="es-ES" dirty="0" smtClean="0"/>
              <a:t>.</a:t>
            </a:r>
          </a:p>
          <a:p>
            <a:pPr marL="285750" indent="-285750">
              <a:buFont typeface="Arial" panose="020B0604020202020204" pitchFamily="34" charset="0"/>
              <a:buChar char="•"/>
            </a:pPr>
            <a:r>
              <a:rPr lang="es-ES" dirty="0" smtClean="0"/>
              <a:t>Novedades:</a:t>
            </a:r>
          </a:p>
          <a:p>
            <a:pPr fontAlgn="base">
              <a:lnSpc>
                <a:spcPct val="120000"/>
              </a:lnSpc>
            </a:pPr>
            <a:r>
              <a:rPr lang="es-ES" dirty="0" smtClean="0"/>
              <a:t>	Mejoras </a:t>
            </a:r>
            <a:r>
              <a:rPr lang="es-ES" dirty="0"/>
              <a:t>de sintaxis: parámetros por defecto, </a:t>
            </a:r>
            <a:r>
              <a:rPr lang="es-ES" dirty="0" err="1" smtClean="0"/>
              <a:t>let</a:t>
            </a:r>
            <a:r>
              <a:rPr lang="es-ES" dirty="0" smtClean="0"/>
              <a:t>, </a:t>
            </a:r>
            <a:r>
              <a:rPr lang="es-ES" dirty="0" err="1" smtClean="0"/>
              <a:t>const</a:t>
            </a:r>
            <a:r>
              <a:rPr lang="es-ES" dirty="0" smtClean="0"/>
              <a:t>, </a:t>
            </a:r>
            <a:r>
              <a:rPr lang="es-ES" dirty="0"/>
              <a:t>plantillas</a:t>
            </a:r>
            <a:r>
              <a:rPr lang="es-ES" dirty="0" smtClean="0"/>
              <a:t>...</a:t>
            </a:r>
          </a:p>
          <a:p>
            <a:pPr fontAlgn="base">
              <a:lnSpc>
                <a:spcPct val="120000"/>
              </a:lnSpc>
            </a:pPr>
            <a:r>
              <a:rPr lang="es-ES" dirty="0"/>
              <a:t>	</a:t>
            </a:r>
            <a:r>
              <a:rPr lang="es-ES" dirty="0" smtClean="0"/>
              <a:t>Módulos </a:t>
            </a:r>
            <a:r>
              <a:rPr lang="es-ES" dirty="0"/>
              <a:t>para organización de </a:t>
            </a:r>
            <a:r>
              <a:rPr lang="es-ES" dirty="0" smtClean="0"/>
              <a:t>código</a:t>
            </a:r>
          </a:p>
          <a:p>
            <a:pPr fontAlgn="base">
              <a:lnSpc>
                <a:spcPct val="120000"/>
              </a:lnSpc>
            </a:pPr>
            <a:r>
              <a:rPr lang="es-ES" dirty="0" smtClean="0"/>
              <a:t>	Verdaderas </a:t>
            </a:r>
            <a:r>
              <a:rPr lang="es-ES" dirty="0"/>
              <a:t>clases para programación orientada a objetos</a:t>
            </a:r>
          </a:p>
          <a:p>
            <a:pPr fontAlgn="base">
              <a:lnSpc>
                <a:spcPct val="120000"/>
              </a:lnSpc>
            </a:pPr>
            <a:r>
              <a:rPr lang="es-ES" dirty="0" smtClean="0"/>
              <a:t>	Promesas</a:t>
            </a:r>
            <a:r>
              <a:rPr lang="es-ES" dirty="0"/>
              <a:t>, para programación asíncrona</a:t>
            </a:r>
          </a:p>
          <a:p>
            <a:pPr fontAlgn="base">
              <a:lnSpc>
                <a:spcPct val="120000"/>
              </a:lnSpc>
            </a:pPr>
            <a:r>
              <a:rPr lang="es-ES" dirty="0" smtClean="0"/>
              <a:t>	Mejoras </a:t>
            </a:r>
            <a:r>
              <a:rPr lang="es-ES" dirty="0"/>
              <a:t>en programación funcional: expresiones de flecha, </a:t>
            </a:r>
            <a:r>
              <a:rPr lang="es-ES" dirty="0" err="1"/>
              <a:t>iteradores</a:t>
            </a:r>
            <a:r>
              <a:rPr lang="es-ES" dirty="0"/>
              <a:t>, generadores...</a:t>
            </a:r>
          </a:p>
          <a:p>
            <a:pPr marL="285750" indent="-285750"/>
            <a:r>
              <a:rPr lang="es-ES" dirty="0"/>
              <a:t>Ver </a:t>
            </a:r>
            <a:r>
              <a:rPr lang="es-ES" dirty="0">
                <a:hlinkClick r:id="rId2"/>
              </a:rPr>
              <a:t>http://</a:t>
            </a:r>
            <a:r>
              <a:rPr lang="es-ES" dirty="0" smtClean="0">
                <a:hlinkClick r:id="rId2"/>
              </a:rPr>
              <a:t>es6-features.org</a:t>
            </a:r>
            <a:endParaRPr lang="es-ES" dirty="0" smtClean="0"/>
          </a:p>
        </p:txBody>
      </p:sp>
    </p:spTree>
    <p:extLst>
      <p:ext uri="{BB962C8B-B14F-4D97-AF65-F5344CB8AC3E}">
        <p14:creationId xmlns:p14="http://schemas.microsoft.com/office/powerpoint/2010/main" val="21676455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Entorno de desarrollo – Puesta en marcha</a:t>
            </a:r>
            <a:endParaRPr lang="es-ES" dirty="0"/>
          </a:p>
        </p:txBody>
      </p:sp>
      <p:sp>
        <p:nvSpPr>
          <p:cNvPr id="4" name="Marcador de contenido 3"/>
          <p:cNvSpPr>
            <a:spLocks noGrp="1"/>
          </p:cNvSpPr>
          <p:nvPr>
            <p:ph sz="half" idx="2"/>
          </p:nvPr>
        </p:nvSpPr>
        <p:spPr>
          <a:xfrm>
            <a:off x="609599" y="1552575"/>
            <a:ext cx="6781801" cy="4619627"/>
          </a:xfrm>
        </p:spPr>
        <p:txBody>
          <a:bodyPr/>
          <a:lstStyle/>
          <a:p>
            <a:r>
              <a:rPr lang="es-ES" dirty="0" smtClean="0"/>
              <a:t>Instalación </a:t>
            </a:r>
            <a:r>
              <a:rPr lang="es-ES" dirty="0"/>
              <a:t>de Node.js - </a:t>
            </a:r>
            <a:r>
              <a:rPr lang="es-ES" dirty="0">
                <a:hlinkClick r:id="rId2"/>
              </a:rPr>
              <a:t>https://nodejs.org/es</a:t>
            </a:r>
            <a:r>
              <a:rPr lang="es-ES" dirty="0" smtClean="0">
                <a:hlinkClick r:id="rId2"/>
              </a:rPr>
              <a:t>/</a:t>
            </a:r>
            <a:endParaRPr lang="es-ES" dirty="0" smtClean="0"/>
          </a:p>
          <a:p>
            <a:r>
              <a:rPr lang="es-ES" dirty="0" smtClean="0"/>
              <a:t>Instalación de Visual Studio </a:t>
            </a:r>
            <a:r>
              <a:rPr lang="es-ES" dirty="0" err="1" smtClean="0"/>
              <a:t>Code</a:t>
            </a:r>
            <a:r>
              <a:rPr lang="es-ES" dirty="0"/>
              <a:t> - </a:t>
            </a:r>
            <a:r>
              <a:rPr lang="es-ES" dirty="0">
                <a:hlinkClick r:id="rId3"/>
              </a:rPr>
              <a:t>https://</a:t>
            </a:r>
            <a:r>
              <a:rPr lang="es-ES" dirty="0" smtClean="0">
                <a:hlinkClick r:id="rId3"/>
              </a:rPr>
              <a:t>code.visualstudio.com</a:t>
            </a:r>
            <a:endParaRPr lang="es-ES" dirty="0" smtClean="0"/>
          </a:p>
          <a:p>
            <a:r>
              <a:rPr lang="es-ES" dirty="0" smtClean="0"/>
              <a:t>Instalación global de utilidades de desarrollo</a:t>
            </a:r>
          </a:p>
          <a:p>
            <a:pPr lvl="1"/>
            <a:r>
              <a:rPr lang="es-ES" dirty="0" smtClean="0"/>
              <a:t>Sobre la línea de comandos con privilegios de administrador instalamos los paquetes </a:t>
            </a:r>
            <a:r>
              <a:rPr lang="es-ES" dirty="0" err="1" smtClean="0"/>
              <a:t>typescript</a:t>
            </a:r>
            <a:r>
              <a:rPr lang="es-ES" dirty="0" smtClean="0"/>
              <a:t>, lite-server, </a:t>
            </a:r>
            <a:r>
              <a:rPr lang="es-ES" dirty="0" err="1" smtClean="0"/>
              <a:t>gulp</a:t>
            </a:r>
            <a:r>
              <a:rPr lang="es-ES" dirty="0" smtClean="0"/>
              <a:t>, … con la siguiente línea de comandos:</a:t>
            </a:r>
          </a:p>
          <a:p>
            <a:pPr marL="457200" lvl="1" indent="0">
              <a:buNone/>
            </a:pPr>
            <a:r>
              <a:rPr lang="es-ES" b="1" dirty="0" err="1" smtClean="0">
                <a:latin typeface="Courier New" panose="02070309020205020404" pitchFamily="49" charset="0"/>
                <a:cs typeface="Courier New" panose="02070309020205020404" pitchFamily="49" charset="0"/>
              </a:rPr>
              <a:t>npm</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install</a:t>
            </a:r>
            <a:r>
              <a:rPr lang="es-ES" b="1" dirty="0" smtClean="0">
                <a:latin typeface="Courier New" panose="02070309020205020404" pitchFamily="49" charset="0"/>
                <a:cs typeface="Courier New" panose="02070309020205020404" pitchFamily="49" charset="0"/>
              </a:rPr>
              <a:t> –g </a:t>
            </a:r>
            <a:r>
              <a:rPr lang="es-ES" b="1" dirty="0" err="1" smtClean="0">
                <a:latin typeface="Courier New" panose="02070309020205020404" pitchFamily="49" charset="0"/>
                <a:cs typeface="Courier New" panose="02070309020205020404" pitchFamily="49" charset="0"/>
              </a:rPr>
              <a:t>typescript</a:t>
            </a:r>
            <a:r>
              <a:rPr lang="es-ES" b="1" dirty="0" smtClean="0">
                <a:latin typeface="Courier New" panose="02070309020205020404" pitchFamily="49" charset="0"/>
                <a:cs typeface="Courier New" panose="02070309020205020404" pitchFamily="49" charset="0"/>
              </a:rPr>
              <a:t> lite-server </a:t>
            </a:r>
            <a:r>
              <a:rPr lang="es-ES" b="1" dirty="0" err="1" smtClean="0">
                <a:latin typeface="Courier New" panose="02070309020205020404" pitchFamily="49" charset="0"/>
                <a:cs typeface="Courier New" panose="02070309020205020404" pitchFamily="49" charset="0"/>
              </a:rPr>
              <a:t>gulp</a:t>
            </a:r>
            <a:r>
              <a:rPr lang="es-ES" b="1" dirty="0" smtClean="0">
                <a:latin typeface="Courier New" panose="02070309020205020404" pitchFamily="49" charset="0"/>
                <a:cs typeface="Courier New" panose="02070309020205020404" pitchFamily="49" charset="0"/>
              </a:rPr>
              <a:t>-cli</a:t>
            </a:r>
          </a:p>
          <a:p>
            <a:pPr marL="457200" lvl="1" indent="0">
              <a:buNone/>
            </a:pPr>
            <a:endParaRPr lang="es-ES" b="1" dirty="0" smtClean="0">
              <a:latin typeface="Courier New" panose="02070309020205020404" pitchFamily="49" charset="0"/>
              <a:cs typeface="Courier New" panose="02070309020205020404" pitchFamily="49" charset="0"/>
            </a:endParaRPr>
          </a:p>
          <a:p>
            <a:r>
              <a:rPr lang="es-ES" dirty="0" smtClean="0"/>
              <a:t>Crear un nuevo proyecto:</a:t>
            </a:r>
          </a:p>
          <a:p>
            <a:pPr lvl="1"/>
            <a:r>
              <a:rPr lang="es-ES" dirty="0" smtClean="0"/>
              <a:t>Crear una carpeta con el explorador de Windows</a:t>
            </a:r>
          </a:p>
          <a:p>
            <a:pPr lvl="1"/>
            <a:r>
              <a:rPr lang="es-ES" dirty="0" smtClean="0"/>
              <a:t>Abrimos Visual Studio </a:t>
            </a:r>
            <a:r>
              <a:rPr lang="es-ES" dirty="0" err="1" smtClean="0"/>
              <a:t>Code</a:t>
            </a:r>
            <a:r>
              <a:rPr lang="es-ES" dirty="0" smtClean="0"/>
              <a:t> sobre la carpeta pulsando el botón derecho del ratón y seleccionando “Open </a:t>
            </a:r>
            <a:r>
              <a:rPr lang="es-ES" dirty="0" err="1" smtClean="0"/>
              <a:t>with</a:t>
            </a:r>
            <a:r>
              <a:rPr lang="es-ES" dirty="0" smtClean="0"/>
              <a:t> </a:t>
            </a:r>
            <a:r>
              <a:rPr lang="es-ES" dirty="0" err="1" smtClean="0"/>
              <a:t>Code</a:t>
            </a:r>
            <a:r>
              <a:rPr lang="es-ES" dirty="0" smtClean="0"/>
              <a:t>”</a:t>
            </a:r>
          </a:p>
          <a:p>
            <a:pPr lvl="1"/>
            <a:r>
              <a:rPr lang="es-ES" dirty="0" smtClean="0"/>
              <a:t>Una vez dentro de </a:t>
            </a:r>
            <a:r>
              <a:rPr lang="es-ES" dirty="0" err="1" smtClean="0"/>
              <a:t>VSCode</a:t>
            </a:r>
            <a:r>
              <a:rPr lang="es-ES" dirty="0" smtClean="0"/>
              <a:t> sobre la parte izquierda pulsamos el botón derecho y seleccionamos “Abrir en símbolo del sistema”</a:t>
            </a:r>
          </a:p>
          <a:p>
            <a:pPr lvl="1"/>
            <a:r>
              <a:rPr lang="es-ES" dirty="0" smtClean="0"/>
              <a:t>Desde la línea de comandos vamos a iniciar </a:t>
            </a:r>
            <a:r>
              <a:rPr lang="es-ES" dirty="0" err="1" smtClean="0"/>
              <a:t>npm</a:t>
            </a:r>
            <a:r>
              <a:rPr lang="es-ES" dirty="0" smtClean="0"/>
              <a:t> para nuestro proyecto con el comando </a:t>
            </a:r>
            <a:r>
              <a:rPr lang="es-ES" b="1" dirty="0" err="1" smtClean="0">
                <a:latin typeface="Courier New" panose="02070309020205020404" pitchFamily="49" charset="0"/>
                <a:cs typeface="Courier New" panose="02070309020205020404" pitchFamily="49" charset="0"/>
              </a:rPr>
              <a:t>npm</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init</a:t>
            </a:r>
            <a:r>
              <a:rPr lang="es-ES" b="1" dirty="0" smtClean="0">
                <a:latin typeface="Courier New" panose="02070309020205020404" pitchFamily="49" charset="0"/>
                <a:cs typeface="Courier New" panose="02070309020205020404" pitchFamily="49" charset="0"/>
              </a:rPr>
              <a:t> –yes</a:t>
            </a:r>
            <a:endParaRPr lang="es-ES" dirty="0" smtClean="0"/>
          </a:p>
          <a:p>
            <a:pPr marL="914400" lvl="2" indent="0">
              <a:buNone/>
            </a:pPr>
            <a:r>
              <a:rPr lang="es-ES" dirty="0" smtClean="0"/>
              <a:t>Esto nos creará un archivo </a:t>
            </a:r>
            <a:r>
              <a:rPr lang="es-ES" dirty="0" err="1" smtClean="0"/>
              <a:t>package.json</a:t>
            </a:r>
            <a:r>
              <a:rPr lang="es-ES" dirty="0" smtClean="0"/>
              <a:t> que podemos inspeccionar con </a:t>
            </a:r>
            <a:r>
              <a:rPr lang="es-ES" dirty="0" err="1" smtClean="0"/>
              <a:t>VSCode</a:t>
            </a:r>
            <a:r>
              <a:rPr lang="es-ES" dirty="0" smtClean="0"/>
              <a:t>.</a:t>
            </a:r>
          </a:p>
          <a:p>
            <a:endParaRPr lang="es-ES" dirty="0"/>
          </a:p>
        </p:txBody>
      </p:sp>
      <p:pic>
        <p:nvPicPr>
          <p:cNvPr id="8" name="Imagen 7"/>
          <p:cNvPicPr preferRelativeResize="0">
            <a:picLocks noChangeAspect="1"/>
          </p:cNvPicPr>
          <p:nvPr/>
        </p:nvPicPr>
        <p:blipFill>
          <a:blip r:embed="rId4"/>
          <a:stretch>
            <a:fillRect/>
          </a:stretch>
        </p:blipFill>
        <p:spPr>
          <a:xfrm>
            <a:off x="9148762" y="552450"/>
            <a:ext cx="2799129" cy="2579860"/>
          </a:xfrm>
          <a:prstGeom prst="rect">
            <a:avLst/>
          </a:prstGeom>
          <a:ln>
            <a:solidFill>
              <a:schemeClr val="tx1"/>
            </a:solidFill>
          </a:ln>
        </p:spPr>
      </p:pic>
      <p:pic>
        <p:nvPicPr>
          <p:cNvPr id="16" name="Imagen 15"/>
          <p:cNvPicPr>
            <a:picLocks noChangeAspect="1"/>
          </p:cNvPicPr>
          <p:nvPr/>
        </p:nvPicPr>
        <p:blipFill>
          <a:blip r:embed="rId5"/>
          <a:stretch>
            <a:fillRect/>
          </a:stretch>
        </p:blipFill>
        <p:spPr>
          <a:xfrm>
            <a:off x="7272996" y="3170799"/>
            <a:ext cx="4674895" cy="3190231"/>
          </a:xfrm>
          <a:prstGeom prst="rect">
            <a:avLst/>
          </a:prstGeom>
        </p:spPr>
      </p:pic>
      <p:cxnSp>
        <p:nvCxnSpPr>
          <p:cNvPr id="18" name="Conector recto de flecha 17"/>
          <p:cNvCxnSpPr/>
          <p:nvPr/>
        </p:nvCxnSpPr>
        <p:spPr>
          <a:xfrm flipV="1">
            <a:off x="5782962" y="4522573"/>
            <a:ext cx="2207741" cy="378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ángulo redondeado 2"/>
          <p:cNvSpPr/>
          <p:nvPr/>
        </p:nvSpPr>
        <p:spPr>
          <a:xfrm>
            <a:off x="247136" y="5780904"/>
            <a:ext cx="4794422" cy="7825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Indica que instale de forma global, para todo el sistema.</a:t>
            </a:r>
            <a:endParaRPr lang="es-ES" dirty="0">
              <a:solidFill>
                <a:schemeClr val="tx1"/>
              </a:solidFill>
            </a:endParaRPr>
          </a:p>
        </p:txBody>
      </p:sp>
      <p:cxnSp>
        <p:nvCxnSpPr>
          <p:cNvPr id="6" name="Conector angular 5"/>
          <p:cNvCxnSpPr/>
          <p:nvPr/>
        </p:nvCxnSpPr>
        <p:spPr>
          <a:xfrm rot="5400000" flipH="1" flipV="1">
            <a:off x="355253" y="3590670"/>
            <a:ext cx="2444584" cy="1935893"/>
          </a:xfrm>
          <a:prstGeom prst="bentConnector3">
            <a:avLst>
              <a:gd name="adj1" fmla="val 9448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ángulo redondeado 16"/>
          <p:cNvSpPr/>
          <p:nvPr/>
        </p:nvSpPr>
        <p:spPr>
          <a:xfrm>
            <a:off x="2347784" y="3064476"/>
            <a:ext cx="370702" cy="2718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Conector recto de flecha 9"/>
          <p:cNvCxnSpPr/>
          <p:nvPr/>
        </p:nvCxnSpPr>
        <p:spPr>
          <a:xfrm flipV="1">
            <a:off x="6112476" y="2537255"/>
            <a:ext cx="3707027" cy="1523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74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Entorno de desarrollo – </a:t>
            </a:r>
            <a:r>
              <a:rPr lang="es-ES" dirty="0" smtClean="0"/>
              <a:t>Fichero </a:t>
            </a:r>
            <a:r>
              <a:rPr lang="es-ES" dirty="0" err="1" smtClean="0"/>
              <a:t>package.json</a:t>
            </a:r>
            <a:endParaRPr lang="es-ES" dirty="0"/>
          </a:p>
        </p:txBody>
      </p:sp>
      <p:sp>
        <p:nvSpPr>
          <p:cNvPr id="4" name="Marcador de contenido 3"/>
          <p:cNvSpPr>
            <a:spLocks noGrp="1"/>
          </p:cNvSpPr>
          <p:nvPr>
            <p:ph sz="half" idx="2"/>
          </p:nvPr>
        </p:nvSpPr>
        <p:spPr>
          <a:xfrm>
            <a:off x="609600" y="1491049"/>
            <a:ext cx="10737851" cy="4681153"/>
          </a:xfrm>
        </p:spPr>
        <p:txBody>
          <a:bodyPr>
            <a:normAutofit lnSpcReduction="10000"/>
          </a:bodyPr>
          <a:lstStyle/>
          <a:p>
            <a:pPr marL="0" indent="0">
              <a:buNone/>
            </a:pPr>
            <a:r>
              <a:rPr lang="es-ES" dirty="0" smtClean="0"/>
              <a:t>En el fichero </a:t>
            </a:r>
            <a:r>
              <a:rPr lang="es-ES" b="1" dirty="0" err="1" smtClean="0"/>
              <a:t>package.json</a:t>
            </a:r>
            <a:r>
              <a:rPr lang="es-ES" b="1" dirty="0" smtClean="0"/>
              <a:t> </a:t>
            </a:r>
            <a:r>
              <a:rPr lang="es-ES" dirty="0" smtClean="0"/>
              <a:t>se reflejará la configuración </a:t>
            </a:r>
            <a:r>
              <a:rPr lang="es-ES" dirty="0" err="1" smtClean="0"/>
              <a:t>npm</a:t>
            </a:r>
            <a:r>
              <a:rPr lang="es-ES" dirty="0" smtClean="0"/>
              <a:t> de nuestra aplicación, esto son datos básicos sobre el proyecto como nombre, versión, autor, … y sobre todo lo más importante, las dependencias de nuestro proyecto.</a:t>
            </a:r>
          </a:p>
          <a:p>
            <a:pPr marL="0" indent="0">
              <a:buNone/>
            </a:pPr>
            <a:r>
              <a:rPr lang="es-ES" dirty="0" smtClean="0"/>
              <a:t>Si se mantiene correctamente este fichero cualquier persona que trabaje con nuestro proyecto en cualquier ordenador podrá trabajar con el proyecto de forma correcta.</a:t>
            </a:r>
          </a:p>
          <a:p>
            <a:pPr marL="0" indent="0">
              <a:buNone/>
            </a:pPr>
            <a:endParaRPr lang="es-ES" dirty="0" smtClean="0"/>
          </a:p>
          <a:p>
            <a:pPr marL="0" indent="0">
              <a:buNone/>
            </a:pPr>
            <a:r>
              <a:rPr lang="es-ES" dirty="0" smtClean="0"/>
              <a:t>Sobre la línea de comandos que hemos abierto en la carpeta de nuestro proyecto ejecutamos</a:t>
            </a:r>
          </a:p>
          <a:p>
            <a:pPr marL="0" indent="0">
              <a:buNone/>
            </a:pPr>
            <a:r>
              <a:rPr lang="es-ES" dirty="0" smtClean="0"/>
              <a:t>	</a:t>
            </a:r>
            <a:r>
              <a:rPr lang="es-ES" b="1" dirty="0" err="1" smtClean="0">
                <a:latin typeface="Courier New" panose="02070309020205020404" pitchFamily="49" charset="0"/>
                <a:cs typeface="Courier New" panose="02070309020205020404" pitchFamily="49" charset="0"/>
              </a:rPr>
              <a:t>npm</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install</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save-dev</a:t>
            </a:r>
            <a:r>
              <a:rPr lang="es-ES" b="1" dirty="0" smtClean="0">
                <a:latin typeface="Courier New" panose="02070309020205020404" pitchFamily="49" charset="0"/>
                <a:cs typeface="Courier New" panose="02070309020205020404" pitchFamily="49" charset="0"/>
              </a:rPr>
              <a:t> lite-server</a:t>
            </a:r>
            <a:r>
              <a:rPr lang="es-ES" dirty="0" smtClean="0"/>
              <a:t> </a:t>
            </a:r>
          </a:p>
          <a:p>
            <a:pPr marL="0" indent="0">
              <a:buNone/>
            </a:pPr>
            <a:endParaRPr lang="es-ES" dirty="0" smtClean="0"/>
          </a:p>
          <a:p>
            <a:pPr marL="0" indent="0">
              <a:buNone/>
            </a:pPr>
            <a:r>
              <a:rPr lang="es-ES" dirty="0" smtClean="0"/>
              <a:t>Cuando termine veamos el árbol de ficheros de </a:t>
            </a:r>
            <a:r>
              <a:rPr lang="es-ES" dirty="0" err="1" smtClean="0"/>
              <a:t>VSCode</a:t>
            </a:r>
            <a:r>
              <a:rPr lang="es-ES" dirty="0" smtClean="0"/>
              <a:t>, ha aparecido una carpeta llamada </a:t>
            </a:r>
            <a:r>
              <a:rPr lang="es-ES" b="1" dirty="0" err="1" smtClean="0"/>
              <a:t>node_modules</a:t>
            </a:r>
            <a:r>
              <a:rPr lang="es-ES" dirty="0" smtClean="0"/>
              <a:t>, dentro de ella se han guardado los paquetes que se ha descargado </a:t>
            </a:r>
            <a:r>
              <a:rPr lang="es-ES" dirty="0" err="1" smtClean="0"/>
              <a:t>npm</a:t>
            </a:r>
            <a:r>
              <a:rPr lang="es-ES" dirty="0" smtClean="0"/>
              <a:t>, en vez de ver solo uno vemos muchos más, </a:t>
            </a:r>
            <a:r>
              <a:rPr lang="es-ES" dirty="0" err="1" smtClean="0"/>
              <a:t>npm</a:t>
            </a:r>
            <a:r>
              <a:rPr lang="es-ES" dirty="0" smtClean="0"/>
              <a:t> ha descargado </a:t>
            </a:r>
            <a:r>
              <a:rPr lang="es-ES" dirty="0" smtClean="0">
                <a:latin typeface="Courier New" panose="02070309020205020404" pitchFamily="49" charset="0"/>
                <a:cs typeface="Courier New" panose="02070309020205020404" pitchFamily="49" charset="0"/>
              </a:rPr>
              <a:t>lite-server</a:t>
            </a:r>
            <a:r>
              <a:rPr lang="es-ES" dirty="0" smtClean="0"/>
              <a:t> y también todas sus dependencias y las dependencias de estos.</a:t>
            </a:r>
          </a:p>
          <a:p>
            <a:pPr marL="0" indent="0">
              <a:buNone/>
            </a:pPr>
            <a:r>
              <a:rPr lang="es-ES" dirty="0" smtClean="0"/>
              <a:t>La carpeta </a:t>
            </a:r>
            <a:r>
              <a:rPr lang="es-ES" b="1" dirty="0" err="1" smtClean="0"/>
              <a:t>node_modules</a:t>
            </a:r>
            <a:r>
              <a:rPr lang="es-ES" dirty="0" smtClean="0"/>
              <a:t> no debe ser subida al repositorio de código fuente puesto que nuestro archivo </a:t>
            </a:r>
            <a:r>
              <a:rPr lang="es-ES" dirty="0" err="1" smtClean="0"/>
              <a:t>package.json</a:t>
            </a:r>
            <a:r>
              <a:rPr lang="es-ES" dirty="0" smtClean="0"/>
              <a:t> refleja que paquetes debe instalar.</a:t>
            </a:r>
          </a:p>
          <a:p>
            <a:pPr marL="0" indent="0">
              <a:buNone/>
            </a:pPr>
            <a:endParaRPr lang="es-ES" dirty="0" smtClean="0"/>
          </a:p>
          <a:p>
            <a:pPr marL="0" indent="0">
              <a:buNone/>
            </a:pPr>
            <a:r>
              <a:rPr lang="es-ES" dirty="0" smtClean="0"/>
              <a:t>Si abrimos de nuevo el fichero </a:t>
            </a:r>
            <a:r>
              <a:rPr lang="es-ES" dirty="0" err="1" smtClean="0"/>
              <a:t>package.json</a:t>
            </a:r>
            <a:r>
              <a:rPr lang="es-ES" dirty="0" smtClean="0"/>
              <a:t> podemos ver una nueva sección…</a:t>
            </a:r>
          </a:p>
          <a:p>
            <a:pPr marL="0" indent="0">
              <a:buNone/>
            </a:pPr>
            <a:r>
              <a:rPr lang="es-ES" dirty="0" smtClean="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devDependencies</a:t>
            </a:r>
            <a:r>
              <a:rPr lang="es-ES" dirty="0">
                <a:latin typeface="Courier New" panose="02070309020205020404" pitchFamily="49" charset="0"/>
                <a:cs typeface="Courier New" panose="02070309020205020404" pitchFamily="49" charset="0"/>
              </a:rPr>
              <a:t>": </a:t>
            </a:r>
            <a:r>
              <a:rPr lang="es-ES" dirty="0" smtClean="0">
                <a:latin typeface="Courier New" panose="02070309020205020404" pitchFamily="49" charset="0"/>
                <a:cs typeface="Courier New" panose="02070309020205020404" pitchFamily="49" charset="0"/>
              </a:rPr>
              <a:t>{ "</a:t>
            </a:r>
            <a:r>
              <a:rPr lang="es-ES" dirty="0">
                <a:latin typeface="Courier New" panose="02070309020205020404" pitchFamily="49" charset="0"/>
                <a:cs typeface="Courier New" panose="02070309020205020404" pitchFamily="49" charset="0"/>
              </a:rPr>
              <a:t>lite-server": "^</a:t>
            </a:r>
            <a:r>
              <a:rPr lang="es-ES" dirty="0" smtClean="0">
                <a:latin typeface="Courier New" panose="02070309020205020404" pitchFamily="49" charset="0"/>
                <a:cs typeface="Courier New" panose="02070309020205020404" pitchFamily="49" charset="0"/>
              </a:rPr>
              <a:t>2.2.2" }</a:t>
            </a:r>
          </a:p>
          <a:p>
            <a:pPr marL="0" indent="0">
              <a:buNone/>
            </a:pPr>
            <a:endParaRPr lang="es-ES" dirty="0">
              <a:cs typeface="Courier New" panose="02070309020205020404" pitchFamily="49" charset="0"/>
            </a:endParaRPr>
          </a:p>
          <a:p>
            <a:pPr marL="0" indent="0">
              <a:buNone/>
            </a:pPr>
            <a:r>
              <a:rPr lang="es-ES" dirty="0" smtClean="0">
                <a:cs typeface="Courier New" panose="02070309020205020404" pitchFamily="49" charset="0"/>
              </a:rPr>
              <a:t>… donde se irán reflejando los </a:t>
            </a:r>
            <a:r>
              <a:rPr lang="es-ES" dirty="0" err="1" smtClean="0">
                <a:cs typeface="Courier New" panose="02070309020205020404" pitchFamily="49" charset="0"/>
              </a:rPr>
              <a:t>packages</a:t>
            </a:r>
            <a:r>
              <a:rPr lang="es-ES" dirty="0" smtClean="0">
                <a:cs typeface="Courier New" panose="02070309020205020404" pitchFamily="49" charset="0"/>
              </a:rPr>
              <a:t> que vayamos instalando.</a:t>
            </a:r>
          </a:p>
        </p:txBody>
      </p:sp>
    </p:spTree>
    <p:extLst>
      <p:ext uri="{BB962C8B-B14F-4D97-AF65-F5344CB8AC3E}">
        <p14:creationId xmlns:p14="http://schemas.microsoft.com/office/powerpoint/2010/main" val="38507493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Entorno de desarrollo – </a:t>
            </a:r>
            <a:r>
              <a:rPr lang="es-ES" dirty="0" smtClean="0"/>
              <a:t>Primera ejecución</a:t>
            </a:r>
            <a:endParaRPr lang="es-ES" dirty="0"/>
          </a:p>
        </p:txBody>
      </p:sp>
      <p:sp>
        <p:nvSpPr>
          <p:cNvPr id="4" name="Marcador de contenido 3"/>
          <p:cNvSpPr>
            <a:spLocks noGrp="1"/>
          </p:cNvSpPr>
          <p:nvPr>
            <p:ph sz="half" idx="2"/>
          </p:nvPr>
        </p:nvSpPr>
        <p:spPr>
          <a:xfrm>
            <a:off x="609600" y="1526663"/>
            <a:ext cx="6186616" cy="1104692"/>
          </a:xfrm>
        </p:spPr>
        <p:txBody>
          <a:bodyPr/>
          <a:lstStyle/>
          <a:p>
            <a:pPr marL="0" indent="0">
              <a:buNone/>
            </a:pPr>
            <a:r>
              <a:rPr lang="es-ES" dirty="0" smtClean="0"/>
              <a:t>En </a:t>
            </a:r>
            <a:r>
              <a:rPr lang="es-ES" dirty="0" err="1" smtClean="0"/>
              <a:t>VSCode</a:t>
            </a:r>
            <a:r>
              <a:rPr lang="es-ES" dirty="0" smtClean="0"/>
              <a:t> creamos un nuevo fichero </a:t>
            </a:r>
            <a:r>
              <a:rPr lang="es-ES" dirty="0" smtClean="0">
                <a:latin typeface="Courier New" panose="02070309020205020404" pitchFamily="49" charset="0"/>
                <a:cs typeface="Courier New" panose="02070309020205020404" pitchFamily="49" charset="0"/>
              </a:rPr>
              <a:t>index.html</a:t>
            </a:r>
            <a:r>
              <a:rPr lang="es-ES" dirty="0" smtClean="0"/>
              <a:t> con el contenido básico de un </a:t>
            </a:r>
            <a:r>
              <a:rPr lang="es-ES" dirty="0" err="1" smtClean="0"/>
              <a:t>html</a:t>
            </a:r>
            <a:r>
              <a:rPr lang="es-ES" dirty="0" smtClean="0"/>
              <a:t>.</a:t>
            </a:r>
          </a:p>
          <a:p>
            <a:pPr marL="0" indent="0">
              <a:buNone/>
            </a:pPr>
            <a:r>
              <a:rPr lang="es-ES" dirty="0" smtClean="0"/>
              <a:t>Creamos también un fichero </a:t>
            </a:r>
            <a:r>
              <a:rPr lang="es-ES" dirty="0" smtClean="0">
                <a:latin typeface="Courier New" panose="02070309020205020404" pitchFamily="49" charset="0"/>
                <a:cs typeface="Courier New" panose="02070309020205020404" pitchFamily="49" charset="0"/>
              </a:rPr>
              <a:t>index.js</a:t>
            </a:r>
            <a:r>
              <a:rPr lang="es-ES" dirty="0" smtClean="0"/>
              <a:t> con algún código JavaScript.</a:t>
            </a:r>
            <a:endParaRPr lang="es-ES" dirty="0"/>
          </a:p>
        </p:txBody>
      </p:sp>
      <p:sp>
        <p:nvSpPr>
          <p:cNvPr id="7" name="CuadroTexto 6"/>
          <p:cNvSpPr txBox="1"/>
          <p:nvPr/>
        </p:nvSpPr>
        <p:spPr>
          <a:xfrm>
            <a:off x="8130746" y="1526662"/>
            <a:ext cx="3470822" cy="1546577"/>
          </a:xfrm>
          <a:prstGeom prst="rect">
            <a:avLst/>
          </a:prstGeom>
          <a:noFill/>
          <a:ln>
            <a:solidFill>
              <a:schemeClr val="tx1"/>
            </a:solidFill>
          </a:ln>
        </p:spPr>
        <p:txBody>
          <a:bodyPr wrap="none" rtlCol="0">
            <a:spAutoFit/>
          </a:bodyPr>
          <a:lstStyle/>
          <a:p>
            <a:r>
              <a:rPr lang="en-US" sz="1050" dirty="0">
                <a:latin typeface="Courier New" panose="02070309020205020404" pitchFamily="49" charset="0"/>
                <a:cs typeface="Courier New" panose="02070309020205020404" pitchFamily="49" charset="0"/>
              </a:rPr>
              <a:t>&lt;!DOCTYPE html&gt;</a:t>
            </a:r>
          </a:p>
          <a:p>
            <a:r>
              <a:rPr lang="en-US" sz="1050" dirty="0">
                <a:latin typeface="Courier New" panose="02070309020205020404" pitchFamily="49" charset="0"/>
                <a:cs typeface="Courier New" panose="02070309020205020404" pitchFamily="49" charset="0"/>
              </a:rPr>
              <a:t>&lt;html&gt;</a:t>
            </a:r>
          </a:p>
          <a:p>
            <a:r>
              <a:rPr lang="en-US" sz="1050" dirty="0">
                <a:latin typeface="Courier New" panose="02070309020205020404" pitchFamily="49" charset="0"/>
                <a:cs typeface="Courier New" panose="02070309020205020404" pitchFamily="49" charset="0"/>
              </a:rPr>
              <a:t>    &lt;head&gt;</a:t>
            </a:r>
          </a:p>
          <a:p>
            <a:r>
              <a:rPr lang="en-US" sz="1050" dirty="0">
                <a:latin typeface="Courier New" panose="02070309020205020404" pitchFamily="49" charset="0"/>
                <a:cs typeface="Courier New" panose="02070309020205020404" pitchFamily="49" charset="0"/>
              </a:rPr>
              <a:t>        &lt;script </a:t>
            </a:r>
            <a:r>
              <a:rPr lang="en-US" sz="1050" dirty="0" err="1">
                <a:latin typeface="Courier New" panose="02070309020205020404" pitchFamily="49" charset="0"/>
                <a:cs typeface="Courier New" panose="02070309020205020404" pitchFamily="49" charset="0"/>
              </a:rPr>
              <a:t>src</a:t>
            </a:r>
            <a:r>
              <a:rPr lang="en-US" sz="1050" dirty="0">
                <a:latin typeface="Courier New" panose="02070309020205020404" pitchFamily="49" charset="0"/>
                <a:cs typeface="Courier New" panose="02070309020205020404" pitchFamily="49" charset="0"/>
              </a:rPr>
              <a:t>="index.js"&gt;&lt;/script&gt;</a:t>
            </a:r>
          </a:p>
          <a:p>
            <a:r>
              <a:rPr lang="en-US" sz="1050" dirty="0">
                <a:latin typeface="Courier New" panose="02070309020205020404" pitchFamily="49" charset="0"/>
                <a:cs typeface="Courier New" panose="02070309020205020404" pitchFamily="49" charset="0"/>
              </a:rPr>
              <a:t>    &lt;/head&gt;</a:t>
            </a:r>
          </a:p>
          <a:p>
            <a:r>
              <a:rPr lang="en-US" sz="1050" dirty="0">
                <a:latin typeface="Courier New" panose="02070309020205020404" pitchFamily="49" charset="0"/>
                <a:cs typeface="Courier New" panose="02070309020205020404" pitchFamily="49" charset="0"/>
              </a:rPr>
              <a:t>    &lt;body&gt;</a:t>
            </a:r>
          </a:p>
          <a:p>
            <a:r>
              <a:rPr lang="en-US" sz="1050" dirty="0">
                <a:latin typeface="Courier New" panose="02070309020205020404" pitchFamily="49" charset="0"/>
                <a:cs typeface="Courier New" panose="02070309020205020404" pitchFamily="49" charset="0"/>
              </a:rPr>
              <a:t>        &lt;</a:t>
            </a:r>
            <a:r>
              <a:rPr lang="en-US" sz="1050" dirty="0" smtClean="0">
                <a:latin typeface="Courier New" panose="02070309020205020404" pitchFamily="49" charset="0"/>
                <a:cs typeface="Courier New" panose="02070309020205020404" pitchFamily="49" charset="0"/>
              </a:rPr>
              <a:t>div id=“</a:t>
            </a:r>
            <a:r>
              <a:rPr lang="en-US" sz="1050" dirty="0" err="1" smtClean="0">
                <a:latin typeface="Courier New" panose="02070309020205020404" pitchFamily="49" charset="0"/>
                <a:cs typeface="Courier New" panose="02070309020205020404" pitchFamily="49" charset="0"/>
              </a:rPr>
              <a:t>saludos</a:t>
            </a:r>
            <a:r>
              <a:rPr lang="en-US" sz="1050" dirty="0" smtClean="0">
                <a:latin typeface="Courier New" panose="02070309020205020404" pitchFamily="49" charset="0"/>
                <a:cs typeface="Courier New" panose="02070309020205020404" pitchFamily="49" charset="0"/>
              </a:rPr>
              <a:t>”&gt; </a:t>
            </a:r>
            <a:r>
              <a:rPr lang="en-US" sz="1050" dirty="0" err="1">
                <a:latin typeface="Courier New" panose="02070309020205020404" pitchFamily="49" charset="0"/>
                <a:cs typeface="Courier New" panose="02070309020205020404" pitchFamily="49" charset="0"/>
              </a:rPr>
              <a:t>Hola</a:t>
            </a:r>
            <a:r>
              <a:rPr lang="en-US" sz="1050" dirty="0">
                <a:latin typeface="Courier New" panose="02070309020205020404" pitchFamily="49" charset="0"/>
                <a:cs typeface="Courier New" panose="02070309020205020404" pitchFamily="49" charset="0"/>
              </a:rPr>
              <a:t> !! &lt;/div&gt;</a:t>
            </a:r>
          </a:p>
          <a:p>
            <a:r>
              <a:rPr lang="en-US" sz="1050" dirty="0">
                <a:latin typeface="Courier New" panose="02070309020205020404" pitchFamily="49" charset="0"/>
                <a:cs typeface="Courier New" panose="02070309020205020404" pitchFamily="49" charset="0"/>
              </a:rPr>
              <a:t>    &lt;/body&gt;</a:t>
            </a:r>
          </a:p>
          <a:p>
            <a:r>
              <a:rPr lang="en-US" sz="1050" dirty="0">
                <a:latin typeface="Courier New" panose="02070309020205020404" pitchFamily="49" charset="0"/>
                <a:cs typeface="Courier New" panose="02070309020205020404" pitchFamily="49" charset="0"/>
              </a:rPr>
              <a:t>&lt;/html&gt;</a:t>
            </a:r>
            <a:endParaRPr lang="es-ES" sz="1050" dirty="0">
              <a:latin typeface="Courier New" panose="02070309020205020404" pitchFamily="49" charset="0"/>
              <a:cs typeface="Courier New" panose="02070309020205020404" pitchFamily="49" charset="0"/>
            </a:endParaRPr>
          </a:p>
        </p:txBody>
      </p:sp>
      <p:sp>
        <p:nvSpPr>
          <p:cNvPr id="8" name="CuadroTexto 7"/>
          <p:cNvSpPr txBox="1"/>
          <p:nvPr/>
        </p:nvSpPr>
        <p:spPr>
          <a:xfrm>
            <a:off x="609600" y="2631355"/>
            <a:ext cx="6997428" cy="900246"/>
          </a:xfrm>
          <a:prstGeom prst="rect">
            <a:avLst/>
          </a:prstGeom>
          <a:noFill/>
          <a:ln>
            <a:solidFill>
              <a:schemeClr val="tx1"/>
            </a:solidFill>
          </a:ln>
        </p:spPr>
        <p:txBody>
          <a:bodyPr wrap="none" rtlCol="0">
            <a:spAutoFit/>
          </a:bodyPr>
          <a:lstStyle/>
          <a:p>
            <a:r>
              <a:rPr lang="es-ES" sz="1050" b="1" dirty="0" err="1">
                <a:latin typeface="Courier New" panose="02070309020205020404" pitchFamily="49" charset="0"/>
                <a:cs typeface="Courier New" panose="02070309020205020404" pitchFamily="49" charset="0"/>
              </a:rPr>
              <a:t>const</a:t>
            </a:r>
            <a:r>
              <a:rPr lang="es-ES" sz="1050" dirty="0">
                <a:latin typeface="Courier New" panose="02070309020205020404" pitchFamily="49" charset="0"/>
                <a:cs typeface="Courier New" panose="02070309020205020404" pitchFamily="49" charset="0"/>
              </a:rPr>
              <a:t> saludar = (...nombres) </a:t>
            </a:r>
            <a:r>
              <a:rPr lang="es-ES" sz="1050" b="1" dirty="0">
                <a:latin typeface="Courier New" panose="02070309020205020404" pitchFamily="49" charset="0"/>
                <a:cs typeface="Courier New" panose="02070309020205020404" pitchFamily="49" charset="0"/>
              </a:rPr>
              <a:t>=&gt;</a:t>
            </a:r>
            <a:r>
              <a:rPr lang="es-ES" sz="1050" dirty="0">
                <a:latin typeface="Courier New" panose="02070309020205020404" pitchFamily="49" charset="0"/>
                <a:cs typeface="Courier New" panose="02070309020205020404" pitchFamily="49" charset="0"/>
              </a:rPr>
              <a:t> </a:t>
            </a:r>
            <a:r>
              <a:rPr lang="es-ES" sz="1050" dirty="0" err="1">
                <a:latin typeface="Courier New" panose="02070309020205020404" pitchFamily="49" charset="0"/>
                <a:cs typeface="Courier New" panose="02070309020205020404" pitchFamily="49" charset="0"/>
              </a:rPr>
              <a:t>nombres.forEach</a:t>
            </a:r>
            <a:r>
              <a:rPr lang="es-ES" sz="1050" dirty="0">
                <a:latin typeface="Courier New" panose="02070309020205020404" pitchFamily="49" charset="0"/>
                <a:cs typeface="Courier New" panose="02070309020205020404" pitchFamily="49" charset="0"/>
              </a:rPr>
              <a:t>((nombre) =&gt; </a:t>
            </a:r>
            <a:r>
              <a:rPr lang="es-ES" sz="1050" dirty="0" err="1">
                <a:latin typeface="Courier New" panose="02070309020205020404" pitchFamily="49" charset="0"/>
                <a:cs typeface="Courier New" panose="02070309020205020404" pitchFamily="49" charset="0"/>
              </a:rPr>
              <a:t>alert</a:t>
            </a:r>
            <a:r>
              <a:rPr lang="es-ES" sz="1050" dirty="0">
                <a:latin typeface="Courier New" panose="02070309020205020404" pitchFamily="49" charset="0"/>
                <a:cs typeface="Courier New" panose="02070309020205020404" pitchFamily="49" charset="0"/>
              </a:rPr>
              <a:t>("Hola " + nombre));</a:t>
            </a:r>
          </a:p>
          <a:p>
            <a:r>
              <a:rPr lang="es-ES" sz="1050" b="1" dirty="0" err="1">
                <a:latin typeface="Courier New" panose="02070309020205020404" pitchFamily="49" charset="0"/>
                <a:cs typeface="Courier New" panose="02070309020205020404" pitchFamily="49" charset="0"/>
              </a:rPr>
              <a:t>let</a:t>
            </a:r>
            <a:r>
              <a:rPr lang="es-ES" sz="1050" dirty="0">
                <a:latin typeface="Courier New" panose="02070309020205020404" pitchFamily="49" charset="0"/>
                <a:cs typeface="Courier New" panose="02070309020205020404" pitchFamily="49" charset="0"/>
              </a:rPr>
              <a:t> nombres = ["Javier", "Pepe", "Raúl"];</a:t>
            </a:r>
          </a:p>
          <a:p>
            <a:endParaRPr lang="es-ES" sz="1050" dirty="0">
              <a:latin typeface="Courier New" panose="02070309020205020404" pitchFamily="49" charset="0"/>
              <a:cs typeface="Courier New" panose="02070309020205020404" pitchFamily="49" charset="0"/>
            </a:endParaRPr>
          </a:p>
          <a:p>
            <a:r>
              <a:rPr lang="es-ES" sz="1050" dirty="0">
                <a:latin typeface="Courier New" panose="02070309020205020404" pitchFamily="49" charset="0"/>
                <a:cs typeface="Courier New" panose="02070309020205020404" pitchFamily="49" charset="0"/>
              </a:rPr>
              <a:t>saludar("Juan", "Pablo");</a:t>
            </a:r>
          </a:p>
          <a:p>
            <a:r>
              <a:rPr lang="es-ES" sz="1050" dirty="0">
                <a:latin typeface="Courier New" panose="02070309020205020404" pitchFamily="49" charset="0"/>
                <a:cs typeface="Courier New" panose="02070309020205020404" pitchFamily="49" charset="0"/>
              </a:rPr>
              <a:t>saludar(</a:t>
            </a:r>
            <a:r>
              <a:rPr lang="es-ES" sz="1050" b="1" dirty="0">
                <a:latin typeface="Courier New" panose="02070309020205020404" pitchFamily="49" charset="0"/>
                <a:cs typeface="Courier New" panose="02070309020205020404" pitchFamily="49" charset="0"/>
              </a:rPr>
              <a:t>...</a:t>
            </a:r>
            <a:r>
              <a:rPr lang="es-ES" sz="1050" dirty="0">
                <a:latin typeface="Courier New" panose="02070309020205020404" pitchFamily="49" charset="0"/>
                <a:cs typeface="Courier New" panose="02070309020205020404" pitchFamily="49" charset="0"/>
              </a:rPr>
              <a:t>nombres);</a:t>
            </a:r>
          </a:p>
        </p:txBody>
      </p:sp>
      <p:cxnSp>
        <p:nvCxnSpPr>
          <p:cNvPr id="10" name="Conector recto de flecha 9"/>
          <p:cNvCxnSpPr/>
          <p:nvPr/>
        </p:nvCxnSpPr>
        <p:spPr>
          <a:xfrm>
            <a:off x="5978525" y="1729946"/>
            <a:ext cx="2086318" cy="214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Marcador de contenido 3"/>
          <p:cNvSpPr>
            <a:spLocks noGrp="1"/>
          </p:cNvSpPr>
          <p:nvPr>
            <p:ph sz="half" idx="2"/>
          </p:nvPr>
        </p:nvSpPr>
        <p:spPr>
          <a:xfrm>
            <a:off x="609600" y="3736046"/>
            <a:ext cx="10911818" cy="2261099"/>
          </a:xfrm>
        </p:spPr>
        <p:txBody>
          <a:bodyPr>
            <a:normAutofit/>
          </a:bodyPr>
          <a:lstStyle/>
          <a:p>
            <a:pPr marL="0" indent="0">
              <a:buNone/>
            </a:pPr>
            <a:r>
              <a:rPr lang="es-ES" dirty="0" smtClean="0"/>
              <a:t>Ahora desde la línea de comandos escribimos </a:t>
            </a:r>
            <a:r>
              <a:rPr lang="es-ES" b="1" dirty="0" smtClean="0">
                <a:latin typeface="Courier New" panose="02070309020205020404" pitchFamily="49" charset="0"/>
                <a:cs typeface="Courier New" panose="02070309020205020404" pitchFamily="49" charset="0"/>
              </a:rPr>
              <a:t>lite-server</a:t>
            </a:r>
            <a:r>
              <a:rPr lang="es-ES" dirty="0" smtClean="0">
                <a:cs typeface="Courier New" panose="02070309020205020404" pitchFamily="49" charset="0"/>
              </a:rPr>
              <a:t> y todo empieza a funcionar</a:t>
            </a:r>
            <a:endParaRPr lang="es-ES" b="1" dirty="0" smtClean="0">
              <a:cs typeface="Courier New" panose="02070309020205020404" pitchFamily="49" charset="0"/>
            </a:endParaRPr>
          </a:p>
          <a:p>
            <a:pPr marL="0" indent="0">
              <a:buNone/>
            </a:pPr>
            <a:endParaRPr lang="es-ES" b="1" dirty="0">
              <a:cs typeface="Courier New" panose="02070309020205020404" pitchFamily="49" charset="0"/>
            </a:endParaRPr>
          </a:p>
          <a:p>
            <a:pPr marL="457200" lvl="1" indent="0">
              <a:buNone/>
            </a:pPr>
            <a:r>
              <a:rPr lang="es-ES" b="1" i="1" dirty="0" smtClean="0">
                <a:cs typeface="Courier New" panose="02070309020205020404" pitchFamily="49" charset="0"/>
              </a:rPr>
              <a:t>lite-server</a:t>
            </a:r>
            <a:r>
              <a:rPr lang="es-ES" i="1" dirty="0" smtClean="0">
                <a:cs typeface="Courier New" panose="02070309020205020404" pitchFamily="49" charset="0"/>
              </a:rPr>
              <a:t> es un servidor web muy simple usado para desarrollos </a:t>
            </a:r>
            <a:r>
              <a:rPr lang="es-ES" i="1" dirty="0" err="1" smtClean="0">
                <a:cs typeface="Courier New" panose="02070309020205020404" pitchFamily="49" charset="0"/>
              </a:rPr>
              <a:t>html</a:t>
            </a:r>
            <a:r>
              <a:rPr lang="es-ES" i="1" dirty="0" smtClean="0">
                <a:cs typeface="Courier New" panose="02070309020205020404" pitchFamily="49" charset="0"/>
              </a:rPr>
              <a:t> + </a:t>
            </a:r>
            <a:r>
              <a:rPr lang="es-ES" i="1" dirty="0" err="1" smtClean="0">
                <a:cs typeface="Courier New" panose="02070309020205020404" pitchFamily="49" charset="0"/>
              </a:rPr>
              <a:t>javascript</a:t>
            </a:r>
            <a:r>
              <a:rPr lang="es-ES" i="1" dirty="0" smtClean="0">
                <a:cs typeface="Courier New" panose="02070309020205020404" pitchFamily="49" charset="0"/>
              </a:rPr>
              <a:t>, es liviano y es muy útil para trabajar en local, usa una característica llamada </a:t>
            </a:r>
            <a:r>
              <a:rPr lang="es-ES" b="1" i="1" dirty="0" err="1" smtClean="0">
                <a:cs typeface="Courier New" panose="02070309020205020404" pitchFamily="49" charset="0"/>
              </a:rPr>
              <a:t>BrowserSync</a:t>
            </a:r>
            <a:r>
              <a:rPr lang="es-ES" i="1" dirty="0" smtClean="0">
                <a:cs typeface="Courier New" panose="02070309020205020404" pitchFamily="49" charset="0"/>
              </a:rPr>
              <a:t> la cual se encarga de refrescar la página en el navegador cada vez que se guarda un cambio en un fichero.</a:t>
            </a:r>
            <a:endParaRPr lang="es-ES" b="1" i="1" dirty="0">
              <a:cs typeface="Courier New" panose="02070309020205020404" pitchFamily="49" charset="0"/>
            </a:endParaRPr>
          </a:p>
        </p:txBody>
      </p:sp>
    </p:spTree>
    <p:extLst>
      <p:ext uri="{BB962C8B-B14F-4D97-AF65-F5344CB8AC3E}">
        <p14:creationId xmlns:p14="http://schemas.microsoft.com/office/powerpoint/2010/main" val="1734869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Entorno de desarrollo – </a:t>
            </a:r>
            <a:r>
              <a:rPr lang="es-ES" dirty="0" smtClean="0"/>
              <a:t>Añadir JQuery</a:t>
            </a:r>
            <a:endParaRPr lang="es-ES" dirty="0"/>
          </a:p>
        </p:txBody>
      </p:sp>
      <p:sp>
        <p:nvSpPr>
          <p:cNvPr id="4" name="Marcador de contenido 3"/>
          <p:cNvSpPr>
            <a:spLocks noGrp="1"/>
          </p:cNvSpPr>
          <p:nvPr>
            <p:ph sz="half" idx="2"/>
          </p:nvPr>
        </p:nvSpPr>
        <p:spPr>
          <a:xfrm>
            <a:off x="609600" y="1581665"/>
            <a:ext cx="10737851" cy="4542298"/>
          </a:xfrm>
        </p:spPr>
        <p:txBody>
          <a:bodyPr/>
          <a:lstStyle/>
          <a:p>
            <a:r>
              <a:rPr lang="es-ES" dirty="0" smtClean="0"/>
              <a:t>Ejecutamos la sentencia </a:t>
            </a:r>
            <a:r>
              <a:rPr lang="es-ES" b="1" dirty="0" err="1" smtClean="0">
                <a:latin typeface="Courier New" panose="02070309020205020404" pitchFamily="49" charset="0"/>
                <a:cs typeface="Courier New" panose="02070309020205020404" pitchFamily="49" charset="0"/>
              </a:rPr>
              <a:t>npm</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install</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save</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jquery</a:t>
            </a:r>
            <a:r>
              <a:rPr lang="es-ES" dirty="0" smtClean="0"/>
              <a:t> para que </a:t>
            </a:r>
            <a:r>
              <a:rPr lang="es-ES" dirty="0" err="1" smtClean="0"/>
              <a:t>npm</a:t>
            </a:r>
            <a:r>
              <a:rPr lang="es-ES" dirty="0" smtClean="0"/>
              <a:t> descargue el paquete de JQuery.</a:t>
            </a:r>
          </a:p>
          <a:p>
            <a:r>
              <a:rPr lang="es-ES" dirty="0" smtClean="0"/>
              <a:t>Añadimos la carga de JQuery antes de nuestro script:</a:t>
            </a:r>
          </a:p>
          <a:p>
            <a:pPr marL="457200" lvl="1" indent="0">
              <a:buNone/>
            </a:pPr>
            <a:r>
              <a:rPr lang="es-ES" b="1" dirty="0">
                <a:latin typeface="Courier New" panose="02070309020205020404" pitchFamily="49" charset="0"/>
                <a:cs typeface="Courier New" panose="02070309020205020404" pitchFamily="49" charset="0"/>
              </a:rPr>
              <a:t>&lt;script </a:t>
            </a:r>
            <a:r>
              <a:rPr lang="es-ES" b="1" dirty="0" err="1">
                <a:latin typeface="Courier New" panose="02070309020205020404" pitchFamily="49" charset="0"/>
                <a:cs typeface="Courier New" panose="02070309020205020404" pitchFamily="49" charset="0"/>
              </a:rPr>
              <a:t>src</a:t>
            </a:r>
            <a:r>
              <a:rPr lang="es-ES" b="1" dirty="0">
                <a:latin typeface="Courier New" panose="02070309020205020404" pitchFamily="49" charset="0"/>
                <a:cs typeface="Courier New" panose="02070309020205020404" pitchFamily="49" charset="0"/>
              </a:rPr>
              <a:t>="</a:t>
            </a:r>
            <a:r>
              <a:rPr lang="es-ES" b="1" dirty="0" err="1">
                <a:latin typeface="Courier New" panose="02070309020205020404" pitchFamily="49" charset="0"/>
                <a:cs typeface="Courier New" panose="02070309020205020404" pitchFamily="49" charset="0"/>
              </a:rPr>
              <a:t>node_modules</a:t>
            </a:r>
            <a:r>
              <a:rPr lang="es-ES" b="1" dirty="0">
                <a:latin typeface="Courier New" panose="02070309020205020404" pitchFamily="49" charset="0"/>
                <a:cs typeface="Courier New" panose="02070309020205020404" pitchFamily="49" charset="0"/>
              </a:rPr>
              <a:t>/</a:t>
            </a:r>
            <a:r>
              <a:rPr lang="es-ES" b="1" dirty="0" err="1">
                <a:latin typeface="Courier New" panose="02070309020205020404" pitchFamily="49" charset="0"/>
                <a:cs typeface="Courier New" panose="02070309020205020404" pitchFamily="49" charset="0"/>
              </a:rPr>
              <a:t>jquery</a:t>
            </a:r>
            <a:r>
              <a:rPr lang="es-ES" b="1" dirty="0">
                <a:latin typeface="Courier New" panose="02070309020205020404" pitchFamily="49" charset="0"/>
                <a:cs typeface="Courier New" panose="02070309020205020404" pitchFamily="49" charset="0"/>
              </a:rPr>
              <a:t>/</a:t>
            </a:r>
            <a:r>
              <a:rPr lang="es-ES" b="1" dirty="0" err="1">
                <a:latin typeface="Courier New" panose="02070309020205020404" pitchFamily="49" charset="0"/>
                <a:cs typeface="Courier New" panose="02070309020205020404" pitchFamily="49" charset="0"/>
              </a:rPr>
              <a:t>dist</a:t>
            </a:r>
            <a:r>
              <a:rPr lang="es-ES" b="1" dirty="0">
                <a:latin typeface="Courier New" panose="02070309020205020404" pitchFamily="49" charset="0"/>
                <a:cs typeface="Courier New" panose="02070309020205020404" pitchFamily="49" charset="0"/>
              </a:rPr>
              <a:t>/jquery.min.js"&gt;&lt;/script</a:t>
            </a:r>
            <a:r>
              <a:rPr lang="es-ES" b="1" dirty="0" smtClean="0">
                <a:latin typeface="Courier New" panose="02070309020205020404" pitchFamily="49" charset="0"/>
                <a:cs typeface="Courier New" panose="02070309020205020404" pitchFamily="49" charset="0"/>
              </a:rPr>
              <a:t>&gt;</a:t>
            </a:r>
          </a:p>
          <a:p>
            <a:r>
              <a:rPr lang="es-ES" dirty="0" smtClean="0"/>
              <a:t>Cambiamos nuestro código en </a:t>
            </a:r>
            <a:r>
              <a:rPr lang="es-ES" dirty="0" smtClean="0">
                <a:latin typeface="Courier New" panose="02070309020205020404" pitchFamily="49" charset="0"/>
                <a:cs typeface="Courier New" panose="02070309020205020404" pitchFamily="49" charset="0"/>
              </a:rPr>
              <a:t>index.js</a:t>
            </a:r>
            <a:r>
              <a:rPr lang="es-ES" dirty="0" smtClean="0"/>
              <a:t> </a:t>
            </a:r>
          </a:p>
          <a:p>
            <a:endParaRPr lang="es-ES" dirty="0"/>
          </a:p>
          <a:p>
            <a:pPr marL="0" indent="0">
              <a:buNone/>
            </a:pPr>
            <a:r>
              <a:rPr lang="es-ES" dirty="0" smtClean="0"/>
              <a:t>Ahora inspeccionemos nuestro fichero </a:t>
            </a:r>
            <a:r>
              <a:rPr lang="es-ES" b="1" dirty="0" err="1" smtClean="0"/>
              <a:t>package.json</a:t>
            </a:r>
            <a:r>
              <a:rPr lang="es-ES" dirty="0" smtClean="0"/>
              <a:t> y veamos</a:t>
            </a:r>
            <a:endParaRPr lang="es-ES" dirty="0"/>
          </a:p>
          <a:p>
            <a:pPr marL="0" indent="0">
              <a:buNone/>
            </a:pPr>
            <a:r>
              <a:rPr lang="es-ES" dirty="0" smtClean="0"/>
              <a:t>las secciones de dependencias:</a:t>
            </a:r>
          </a:p>
          <a:p>
            <a:pPr marL="0" indent="0">
              <a:buNone/>
            </a:pPr>
            <a:endParaRPr lang="es-ES" dirty="0"/>
          </a:p>
          <a:p>
            <a:pPr marL="457200" lvl="1" indent="0">
              <a:buNone/>
            </a:pPr>
            <a:r>
              <a:rPr lang="es-ES" dirty="0" smtClean="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devDependencies</a:t>
            </a:r>
            <a:r>
              <a:rPr lang="es-ES" dirty="0">
                <a:latin typeface="Courier New" panose="02070309020205020404" pitchFamily="49" charset="0"/>
                <a:cs typeface="Courier New" panose="02070309020205020404" pitchFamily="49" charset="0"/>
              </a:rPr>
              <a:t>": </a:t>
            </a:r>
            <a:r>
              <a:rPr lang="es-ES" dirty="0" smtClean="0">
                <a:latin typeface="Courier New" panose="02070309020205020404" pitchFamily="49" charset="0"/>
                <a:cs typeface="Courier New" panose="02070309020205020404" pitchFamily="49" charset="0"/>
              </a:rPr>
              <a:t>{</a:t>
            </a:r>
          </a:p>
          <a:p>
            <a:pPr marL="457200" lvl="1" indent="0">
              <a:buNone/>
            </a:pPr>
            <a:r>
              <a:rPr lang="es-ES" dirty="0">
                <a:latin typeface="Courier New" panose="02070309020205020404" pitchFamily="49" charset="0"/>
                <a:cs typeface="Courier New" panose="02070309020205020404" pitchFamily="49" charset="0"/>
              </a:rPr>
              <a:t>	</a:t>
            </a:r>
            <a:r>
              <a:rPr lang="es-ES" dirty="0" smtClean="0">
                <a:latin typeface="Courier New" panose="02070309020205020404" pitchFamily="49" charset="0"/>
                <a:cs typeface="Courier New" panose="02070309020205020404" pitchFamily="49" charset="0"/>
              </a:rPr>
              <a:t>"</a:t>
            </a:r>
            <a:r>
              <a:rPr lang="es-ES" dirty="0">
                <a:latin typeface="Courier New" panose="02070309020205020404" pitchFamily="49" charset="0"/>
                <a:cs typeface="Courier New" panose="02070309020205020404" pitchFamily="49" charset="0"/>
              </a:rPr>
              <a:t>lite-server": "^2.2.2"  </a:t>
            </a:r>
            <a:endParaRPr lang="es-ES" dirty="0" smtClean="0">
              <a:latin typeface="Courier New" panose="02070309020205020404" pitchFamily="49" charset="0"/>
              <a:cs typeface="Courier New" panose="02070309020205020404" pitchFamily="49" charset="0"/>
            </a:endParaRPr>
          </a:p>
          <a:p>
            <a:pPr marL="457200" lvl="1" indent="0">
              <a:buNone/>
            </a:pPr>
            <a:r>
              <a:rPr lang="es-ES" dirty="0" smtClean="0">
                <a:latin typeface="Courier New" panose="02070309020205020404" pitchFamily="49" charset="0"/>
                <a:cs typeface="Courier New" panose="02070309020205020404" pitchFamily="49" charset="0"/>
              </a:rPr>
              <a:t>},</a:t>
            </a:r>
          </a:p>
          <a:p>
            <a:pPr marL="457200" lvl="1" indent="0">
              <a:buNone/>
            </a:pPr>
            <a:r>
              <a:rPr lang="es-ES" dirty="0" smtClean="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dependencies</a:t>
            </a:r>
            <a:r>
              <a:rPr lang="es-ES" dirty="0">
                <a:latin typeface="Courier New" panose="02070309020205020404" pitchFamily="49" charset="0"/>
                <a:cs typeface="Courier New" panose="02070309020205020404" pitchFamily="49" charset="0"/>
              </a:rPr>
              <a:t>": </a:t>
            </a:r>
            <a:r>
              <a:rPr lang="es-ES" dirty="0" smtClean="0">
                <a:latin typeface="Courier New" panose="02070309020205020404" pitchFamily="49" charset="0"/>
                <a:cs typeface="Courier New" panose="02070309020205020404" pitchFamily="49" charset="0"/>
              </a:rPr>
              <a:t>{</a:t>
            </a:r>
          </a:p>
          <a:p>
            <a:pPr marL="457200" lvl="1" indent="0">
              <a:buNone/>
            </a:pPr>
            <a:r>
              <a:rPr lang="es-ES" dirty="0" smtClean="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jquery</a:t>
            </a:r>
            <a:r>
              <a:rPr lang="es-ES" dirty="0">
                <a:latin typeface="Courier New" panose="02070309020205020404" pitchFamily="49" charset="0"/>
                <a:cs typeface="Courier New" panose="02070309020205020404" pitchFamily="49" charset="0"/>
              </a:rPr>
              <a:t>": "^</a:t>
            </a:r>
            <a:r>
              <a:rPr lang="es-ES" dirty="0" smtClean="0">
                <a:latin typeface="Courier New" panose="02070309020205020404" pitchFamily="49" charset="0"/>
                <a:cs typeface="Courier New" panose="02070309020205020404" pitchFamily="49" charset="0"/>
              </a:rPr>
              <a:t>3.1.1“</a:t>
            </a:r>
          </a:p>
          <a:p>
            <a:pPr marL="457200" lvl="1" indent="0">
              <a:buNone/>
            </a:pPr>
            <a:r>
              <a:rPr lang="es-ES" dirty="0" smtClean="0">
                <a:latin typeface="Courier New" panose="02070309020205020404" pitchFamily="49" charset="0"/>
                <a:cs typeface="Courier New" panose="02070309020205020404" pitchFamily="49" charset="0"/>
              </a:rPr>
              <a:t>}</a:t>
            </a:r>
          </a:p>
          <a:p>
            <a:pPr marL="0" indent="0">
              <a:buNone/>
            </a:pPr>
            <a:endParaRPr lang="es-ES" dirty="0" smtClean="0">
              <a:latin typeface="Courier New" panose="02070309020205020404" pitchFamily="49" charset="0"/>
              <a:cs typeface="Courier New" panose="02070309020205020404" pitchFamily="49" charset="0"/>
            </a:endParaRPr>
          </a:p>
        </p:txBody>
      </p:sp>
      <p:sp>
        <p:nvSpPr>
          <p:cNvPr id="7" name="CuadroTexto 6"/>
          <p:cNvSpPr txBox="1"/>
          <p:nvPr/>
        </p:nvSpPr>
        <p:spPr>
          <a:xfrm>
            <a:off x="6659949" y="2473830"/>
            <a:ext cx="4687502" cy="2123658"/>
          </a:xfrm>
          <a:prstGeom prst="rect">
            <a:avLst/>
          </a:prstGeom>
          <a:noFill/>
          <a:ln>
            <a:solidFill>
              <a:schemeClr val="tx1"/>
            </a:solidFill>
          </a:ln>
        </p:spPr>
        <p:txBody>
          <a:bodyPr wrap="none" rtlCol="0">
            <a:spAutoFit/>
          </a:bodyPr>
          <a:lstStyle/>
          <a:p>
            <a:r>
              <a:rPr lang="es-ES" sz="1100" dirty="0" err="1">
                <a:latin typeface="Courier New" panose="02070309020205020404" pitchFamily="49" charset="0"/>
                <a:cs typeface="Courier New" panose="02070309020205020404" pitchFamily="49" charset="0"/>
              </a:rPr>
              <a:t>const</a:t>
            </a:r>
            <a:r>
              <a:rPr lang="es-ES" sz="1100" dirty="0">
                <a:latin typeface="Courier New" panose="02070309020205020404" pitchFamily="49" charset="0"/>
                <a:cs typeface="Courier New" panose="02070309020205020404" pitchFamily="49" charset="0"/>
              </a:rPr>
              <a:t> saludar = (...nombres) =&gt; {</a:t>
            </a:r>
          </a:p>
          <a:p>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const</a:t>
            </a:r>
            <a:r>
              <a:rPr lang="es-ES" sz="1100" dirty="0">
                <a:latin typeface="Courier New" panose="02070309020205020404" pitchFamily="49" charset="0"/>
                <a:cs typeface="Courier New" panose="02070309020205020404" pitchFamily="49" charset="0"/>
              </a:rPr>
              <a:t> saludos = $("#saludos")</a:t>
            </a:r>
          </a:p>
          <a:p>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nombres.forEach</a:t>
            </a:r>
            <a:r>
              <a:rPr lang="es-ES" sz="1100" dirty="0">
                <a:latin typeface="Courier New" panose="02070309020205020404" pitchFamily="49" charset="0"/>
                <a:cs typeface="Courier New" panose="02070309020205020404" pitchFamily="49" charset="0"/>
              </a:rPr>
              <a:t>((nombre) =&gt; </a:t>
            </a:r>
          </a:p>
          <a:p>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saludos.append</a:t>
            </a:r>
            <a:r>
              <a:rPr lang="es-ES" sz="1100" dirty="0">
                <a:latin typeface="Courier New" panose="02070309020205020404" pitchFamily="49" charset="0"/>
                <a:cs typeface="Courier New" panose="02070309020205020404" pitchFamily="49" charset="0"/>
              </a:rPr>
              <a:t>(`&lt;div&gt;Hola ${nombre}&lt;/div&gt;`));</a:t>
            </a:r>
          </a:p>
          <a:p>
            <a:r>
              <a:rPr lang="es-ES" sz="1100" dirty="0">
                <a:latin typeface="Courier New" panose="02070309020205020404" pitchFamily="49" charset="0"/>
                <a:cs typeface="Courier New" panose="02070309020205020404" pitchFamily="49" charset="0"/>
              </a:rPr>
              <a:t>};</a:t>
            </a:r>
          </a:p>
          <a:p>
            <a:endParaRPr lang="es-ES" sz="1100" dirty="0">
              <a:latin typeface="Courier New" panose="02070309020205020404" pitchFamily="49" charset="0"/>
              <a:cs typeface="Courier New" panose="02070309020205020404" pitchFamily="49" charset="0"/>
            </a:endParaRPr>
          </a:p>
          <a:p>
            <a:endParaRPr lang="es-ES" sz="1100" dirty="0">
              <a:latin typeface="Courier New" panose="02070309020205020404" pitchFamily="49" charset="0"/>
              <a:cs typeface="Courier New" panose="02070309020205020404" pitchFamily="49" charset="0"/>
            </a:endParaRPr>
          </a:p>
          <a:p>
            <a:r>
              <a:rPr lang="es-ES" sz="1100" dirty="0">
                <a:latin typeface="Courier New" panose="02070309020205020404" pitchFamily="49" charset="0"/>
                <a:cs typeface="Courier New" panose="02070309020205020404" pitchFamily="49" charset="0"/>
              </a:rPr>
              <a:t>$(</a:t>
            </a:r>
            <a:r>
              <a:rPr lang="es-ES" sz="1100" dirty="0" err="1">
                <a:latin typeface="Courier New" panose="02070309020205020404" pitchFamily="49" charset="0"/>
                <a:cs typeface="Courier New" panose="02070309020205020404" pitchFamily="49" charset="0"/>
              </a:rPr>
              <a:t>document</a:t>
            </a:r>
            <a:r>
              <a:rPr lang="es-ES" sz="1100" dirty="0">
                <a:latin typeface="Courier New" panose="02070309020205020404" pitchFamily="49" charset="0"/>
                <a:cs typeface="Courier New" panose="02070309020205020404" pitchFamily="49" charset="0"/>
              </a:rPr>
              <a:t>).</a:t>
            </a:r>
            <a:r>
              <a:rPr lang="es-ES" sz="1100" dirty="0" err="1">
                <a:latin typeface="Courier New" panose="02070309020205020404" pitchFamily="49" charset="0"/>
                <a:cs typeface="Courier New" panose="02070309020205020404" pitchFamily="49" charset="0"/>
              </a:rPr>
              <a:t>ready</a:t>
            </a:r>
            <a:r>
              <a:rPr lang="es-ES" sz="1100" dirty="0">
                <a:latin typeface="Courier New" panose="02070309020205020404" pitchFamily="49" charset="0"/>
                <a:cs typeface="Courier New" panose="02070309020205020404" pitchFamily="49" charset="0"/>
              </a:rPr>
              <a:t>(() =&gt; {</a:t>
            </a:r>
          </a:p>
          <a:p>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let</a:t>
            </a:r>
            <a:r>
              <a:rPr lang="es-ES" sz="1100" dirty="0">
                <a:latin typeface="Courier New" panose="02070309020205020404" pitchFamily="49" charset="0"/>
                <a:cs typeface="Courier New" panose="02070309020205020404" pitchFamily="49" charset="0"/>
              </a:rPr>
              <a:t> nombres = ["Javier", "Pepe", "Raúl"];</a:t>
            </a:r>
          </a:p>
          <a:p>
            <a:r>
              <a:rPr lang="es-ES" sz="1100" dirty="0">
                <a:latin typeface="Courier New" panose="02070309020205020404" pitchFamily="49" charset="0"/>
                <a:cs typeface="Courier New" panose="02070309020205020404" pitchFamily="49" charset="0"/>
              </a:rPr>
              <a:t>    saludar("Juan", "Pablo");</a:t>
            </a:r>
          </a:p>
          <a:p>
            <a:r>
              <a:rPr lang="es-ES" sz="1100" dirty="0">
                <a:latin typeface="Courier New" panose="02070309020205020404" pitchFamily="49" charset="0"/>
                <a:cs typeface="Courier New" panose="02070309020205020404" pitchFamily="49" charset="0"/>
              </a:rPr>
              <a:t>    saludar(...nombres);</a:t>
            </a:r>
          </a:p>
          <a:p>
            <a:r>
              <a:rPr lang="es-ES" sz="1100" dirty="0">
                <a:latin typeface="Courier New" panose="02070309020205020404" pitchFamily="49" charset="0"/>
                <a:cs typeface="Courier New" panose="02070309020205020404" pitchFamily="49" charset="0"/>
              </a:rPr>
              <a:t>});</a:t>
            </a:r>
          </a:p>
        </p:txBody>
      </p:sp>
      <p:cxnSp>
        <p:nvCxnSpPr>
          <p:cNvPr id="9" name="Conector recto de flecha 8"/>
          <p:cNvCxnSpPr/>
          <p:nvPr/>
        </p:nvCxnSpPr>
        <p:spPr>
          <a:xfrm flipV="1">
            <a:off x="4823670" y="2617365"/>
            <a:ext cx="1736521" cy="8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ángulo redondeado 2"/>
          <p:cNvSpPr/>
          <p:nvPr/>
        </p:nvSpPr>
        <p:spPr>
          <a:xfrm>
            <a:off x="5436973" y="4885038"/>
            <a:ext cx="2825578"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¿Por qué están en secciones distintas?</a:t>
            </a:r>
            <a:endParaRPr lang="es-ES" dirty="0">
              <a:solidFill>
                <a:schemeClr val="tx1"/>
              </a:solidFill>
            </a:endParaRPr>
          </a:p>
        </p:txBody>
      </p:sp>
      <p:cxnSp>
        <p:nvCxnSpPr>
          <p:cNvPr id="6" name="Conector recto de flecha 5"/>
          <p:cNvCxnSpPr/>
          <p:nvPr/>
        </p:nvCxnSpPr>
        <p:spPr>
          <a:xfrm flipH="1" flipV="1">
            <a:off x="4036541" y="4357816"/>
            <a:ext cx="1392194" cy="8155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a:stCxn id="3" idx="1"/>
          </p:cNvCxnSpPr>
          <p:nvPr/>
        </p:nvCxnSpPr>
        <p:spPr>
          <a:xfrm flipH="1" flipV="1">
            <a:off x="3608173" y="5107459"/>
            <a:ext cx="1828800" cy="2347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3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Entorno de desarrollo – </a:t>
            </a:r>
            <a:r>
              <a:rPr lang="es-ES" dirty="0" smtClean="0"/>
              <a:t>Tipos de dependencias</a:t>
            </a:r>
            <a:endParaRPr lang="es-ES" dirty="0"/>
          </a:p>
        </p:txBody>
      </p:sp>
      <p:sp>
        <p:nvSpPr>
          <p:cNvPr id="4" name="Marcador de contenido 3"/>
          <p:cNvSpPr>
            <a:spLocks noGrp="1"/>
          </p:cNvSpPr>
          <p:nvPr>
            <p:ph sz="half" idx="2"/>
          </p:nvPr>
        </p:nvSpPr>
        <p:spPr>
          <a:xfrm>
            <a:off x="609599" y="1551376"/>
            <a:ext cx="10737851" cy="4396343"/>
          </a:xfrm>
        </p:spPr>
        <p:txBody>
          <a:bodyPr/>
          <a:lstStyle/>
          <a:p>
            <a:r>
              <a:rPr lang="es-ES" b="1" i="1" dirty="0" err="1" smtClean="0">
                <a:latin typeface="Courier New" panose="02070309020205020404" pitchFamily="49" charset="0"/>
                <a:cs typeface="Courier New" panose="02070309020205020404" pitchFamily="49" charset="0"/>
              </a:rPr>
              <a:t>dependencies</a:t>
            </a:r>
            <a:r>
              <a:rPr lang="es-ES" dirty="0" smtClean="0">
                <a:cs typeface="Courier New" panose="02070309020205020404" pitchFamily="49" charset="0"/>
              </a:rPr>
              <a:t> son las dependencias de nuestra aplicación en ejecución, usadas por nuestro código fuente.</a:t>
            </a:r>
          </a:p>
          <a:p>
            <a:endParaRPr lang="es-ES" dirty="0" smtClean="0">
              <a:cs typeface="Courier New" panose="02070309020205020404" pitchFamily="49" charset="0"/>
            </a:endParaRPr>
          </a:p>
          <a:p>
            <a:pPr marL="457200" lvl="1" indent="0">
              <a:buNone/>
            </a:pPr>
            <a:r>
              <a:rPr lang="es-ES" dirty="0" smtClean="0">
                <a:cs typeface="Courier New" panose="02070309020205020404" pitchFamily="49" charset="0"/>
              </a:rPr>
              <a:t>Se guardan escribiendo la opción </a:t>
            </a:r>
            <a:r>
              <a:rPr lang="es-ES" b="1" dirty="0" smtClean="0">
                <a:latin typeface="Courier New" panose="02070309020205020404" pitchFamily="49" charset="0"/>
                <a:cs typeface="Courier New" panose="02070309020205020404" pitchFamily="49" charset="0"/>
              </a:rPr>
              <a:t>--</a:t>
            </a:r>
            <a:r>
              <a:rPr lang="es-ES" b="1" dirty="0" err="1" smtClean="0">
                <a:latin typeface="Courier New" panose="02070309020205020404" pitchFamily="49" charset="0"/>
                <a:cs typeface="Courier New" panose="02070309020205020404" pitchFamily="49" charset="0"/>
              </a:rPr>
              <a:t>save</a:t>
            </a:r>
            <a:r>
              <a:rPr lang="es-ES" b="1" dirty="0" smtClean="0">
                <a:cs typeface="Courier New" panose="02070309020205020404" pitchFamily="49" charset="0"/>
              </a:rPr>
              <a:t> </a:t>
            </a:r>
            <a:r>
              <a:rPr lang="es-ES" dirty="0" smtClean="0">
                <a:cs typeface="Courier New" panose="02070309020205020404" pitchFamily="49" charset="0"/>
              </a:rPr>
              <a:t>cuando </a:t>
            </a:r>
            <a:r>
              <a:rPr lang="es-ES" dirty="0">
                <a:cs typeface="Courier New" panose="02070309020205020404" pitchFamily="49" charset="0"/>
              </a:rPr>
              <a:t>ejecutamos  </a:t>
            </a:r>
            <a:r>
              <a:rPr lang="es-ES" dirty="0" err="1">
                <a:latin typeface="Courier New" panose="02070309020205020404" pitchFamily="49" charset="0"/>
                <a:cs typeface="Courier New" panose="02070309020205020404" pitchFamily="49" charset="0"/>
              </a:rPr>
              <a:t>npm</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install</a:t>
            </a:r>
            <a:r>
              <a:rPr lang="es-ES" dirty="0" smtClean="0">
                <a:cs typeface="Courier New" panose="02070309020205020404" pitchFamily="49" charset="0"/>
              </a:rPr>
              <a:t>:</a:t>
            </a:r>
          </a:p>
          <a:p>
            <a:pPr marL="457200" lvl="1" indent="0">
              <a:buNone/>
            </a:pPr>
            <a:endParaRPr lang="es-ES" dirty="0">
              <a:cs typeface="Courier New" panose="02070309020205020404" pitchFamily="49" charset="0"/>
            </a:endParaRPr>
          </a:p>
          <a:p>
            <a:pPr marL="457200" lvl="1" indent="0">
              <a:buNone/>
            </a:pPr>
            <a:r>
              <a:rPr lang="es-ES" dirty="0" smtClean="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npm</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install</a:t>
            </a:r>
            <a:r>
              <a:rPr lang="es-ES" b="1" dirty="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save</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jquery</a:t>
            </a:r>
            <a:r>
              <a:rPr lang="es-ES" dirty="0" smtClean="0"/>
              <a:t> </a:t>
            </a:r>
            <a:endParaRPr lang="es-ES" dirty="0">
              <a:cs typeface="Courier New" panose="02070309020205020404" pitchFamily="49" charset="0"/>
            </a:endParaRPr>
          </a:p>
          <a:p>
            <a:pPr marL="457200" lvl="1" indent="0">
              <a:buNone/>
            </a:pPr>
            <a:endParaRPr lang="es-ES" dirty="0" smtClean="0">
              <a:cs typeface="Courier New" panose="02070309020205020404" pitchFamily="49" charset="0"/>
            </a:endParaRPr>
          </a:p>
          <a:p>
            <a:r>
              <a:rPr lang="es-ES" b="1" i="1" dirty="0" err="1" smtClean="0">
                <a:latin typeface="Courier New" panose="02070309020205020404" pitchFamily="49" charset="0"/>
                <a:cs typeface="Courier New" panose="02070309020205020404" pitchFamily="49" charset="0"/>
              </a:rPr>
              <a:t>devDependencies</a:t>
            </a:r>
            <a:r>
              <a:rPr lang="es-ES" dirty="0" smtClean="0">
                <a:cs typeface="Courier New" panose="02070309020205020404" pitchFamily="49" charset="0"/>
              </a:rPr>
              <a:t> </a:t>
            </a:r>
            <a:r>
              <a:rPr lang="es-ES" dirty="0">
                <a:cs typeface="Courier New" panose="02070309020205020404" pitchFamily="49" charset="0"/>
              </a:rPr>
              <a:t>son las dependencias de </a:t>
            </a:r>
            <a:r>
              <a:rPr lang="es-ES" dirty="0" smtClean="0">
                <a:cs typeface="Courier New" panose="02070309020205020404" pitchFamily="49" charset="0"/>
              </a:rPr>
              <a:t>desarrollo de nuestra aplicación, son herramientas que utilizamos para desarrollar, lo que llamamos </a:t>
            </a:r>
            <a:r>
              <a:rPr lang="es-ES" b="1" i="1" dirty="0" err="1" smtClean="0">
                <a:cs typeface="Courier New" panose="02070309020205020404" pitchFamily="49" charset="0"/>
              </a:rPr>
              <a:t>tooling</a:t>
            </a:r>
            <a:r>
              <a:rPr lang="es-ES" dirty="0" smtClean="0">
                <a:cs typeface="Courier New" panose="02070309020205020404" pitchFamily="49" charset="0"/>
              </a:rPr>
              <a:t>, y no existe una dependencia en nuestro código fuente.</a:t>
            </a:r>
          </a:p>
          <a:p>
            <a:endParaRPr lang="es-ES" dirty="0" smtClean="0">
              <a:cs typeface="Courier New" panose="02070309020205020404" pitchFamily="49" charset="0"/>
            </a:endParaRPr>
          </a:p>
          <a:p>
            <a:pPr marL="457200" lvl="1" indent="0">
              <a:buNone/>
            </a:pPr>
            <a:r>
              <a:rPr lang="es-ES" dirty="0" smtClean="0">
                <a:cs typeface="Courier New" panose="02070309020205020404" pitchFamily="49" charset="0"/>
              </a:rPr>
              <a:t>Se guardan escribiendo la opción </a:t>
            </a:r>
            <a:r>
              <a:rPr lang="es-ES" b="1" dirty="0" smtClean="0">
                <a:latin typeface="Courier New" panose="02070309020205020404" pitchFamily="49" charset="0"/>
                <a:cs typeface="Courier New" panose="02070309020205020404" pitchFamily="49" charset="0"/>
              </a:rPr>
              <a:t>--</a:t>
            </a:r>
            <a:r>
              <a:rPr lang="es-ES" b="1" dirty="0" err="1" smtClean="0">
                <a:latin typeface="Courier New" panose="02070309020205020404" pitchFamily="49" charset="0"/>
                <a:cs typeface="Courier New" panose="02070309020205020404" pitchFamily="49" charset="0"/>
              </a:rPr>
              <a:t>save-dev</a:t>
            </a:r>
            <a:r>
              <a:rPr lang="es-ES" b="1" dirty="0" smtClean="0">
                <a:latin typeface="Courier New" panose="02070309020205020404" pitchFamily="49" charset="0"/>
                <a:cs typeface="Courier New" panose="02070309020205020404" pitchFamily="49" charset="0"/>
              </a:rPr>
              <a:t> </a:t>
            </a:r>
            <a:r>
              <a:rPr lang="es-ES" dirty="0" smtClean="0">
                <a:cs typeface="Courier New" panose="02070309020205020404" pitchFamily="49" charset="0"/>
              </a:rPr>
              <a:t>cuando ejecutamos </a:t>
            </a:r>
            <a:r>
              <a:rPr lang="es-ES" dirty="0" err="1" smtClean="0">
                <a:latin typeface="Courier New" panose="02070309020205020404" pitchFamily="49" charset="0"/>
                <a:cs typeface="Courier New" panose="02070309020205020404" pitchFamily="49" charset="0"/>
              </a:rPr>
              <a:t>npm</a:t>
            </a:r>
            <a:r>
              <a:rPr lang="es-ES" dirty="0" smtClean="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install</a:t>
            </a:r>
            <a:r>
              <a:rPr lang="es-ES" dirty="0" smtClean="0">
                <a:cs typeface="Courier New" panose="02070309020205020404" pitchFamily="49" charset="0"/>
              </a:rPr>
              <a:t>:</a:t>
            </a:r>
          </a:p>
          <a:p>
            <a:pPr marL="457200" lvl="1" indent="0">
              <a:buNone/>
            </a:pPr>
            <a:endParaRPr lang="es-ES" dirty="0" smtClean="0">
              <a:cs typeface="Courier New" panose="02070309020205020404" pitchFamily="49" charset="0"/>
            </a:endParaRPr>
          </a:p>
          <a:p>
            <a:pPr marL="457200" lvl="1" indent="0">
              <a:buNone/>
            </a:pPr>
            <a:r>
              <a:rPr lang="es-ES" dirty="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npm</a:t>
            </a:r>
            <a:r>
              <a:rPr lang="es-ES" b="1" dirty="0" smtClean="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install</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save-dev</a:t>
            </a:r>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lite-server</a:t>
            </a:r>
            <a:r>
              <a:rPr lang="es-ES" dirty="0" smtClean="0"/>
              <a:t> </a:t>
            </a:r>
            <a:endParaRPr lang="es-ES" b="1" dirty="0" smtClean="0">
              <a:cs typeface="Courier New" panose="02070309020205020404" pitchFamily="49" charset="0"/>
            </a:endParaRPr>
          </a:p>
          <a:p>
            <a:pPr marL="0" indent="0">
              <a:buNone/>
            </a:pPr>
            <a:endParaRPr lang="es-ES" b="1" dirty="0">
              <a:cs typeface="Courier New" panose="02070309020205020404" pitchFamily="49" charset="0"/>
            </a:endParaRPr>
          </a:p>
          <a:p>
            <a:pPr marL="457200" lvl="1" indent="0">
              <a:buNone/>
            </a:pPr>
            <a:r>
              <a:rPr lang="es-ES" i="1" dirty="0" smtClean="0">
                <a:cs typeface="Courier New" panose="02070309020205020404" pitchFamily="49" charset="0"/>
              </a:rPr>
              <a:t>Podemos instalar paquetes </a:t>
            </a:r>
            <a:r>
              <a:rPr lang="es-ES" b="1" i="1" dirty="0" err="1" smtClean="0">
                <a:cs typeface="Courier New" panose="02070309020205020404" pitchFamily="49" charset="0"/>
              </a:rPr>
              <a:t>npm</a:t>
            </a:r>
            <a:r>
              <a:rPr lang="es-ES" i="1" dirty="0" smtClean="0">
                <a:cs typeface="Courier New" panose="02070309020205020404" pitchFamily="49" charset="0"/>
              </a:rPr>
              <a:t> sin usar </a:t>
            </a:r>
            <a:r>
              <a:rPr lang="es-ES" b="1" i="1" dirty="0" smtClean="0">
                <a:cs typeface="Courier New" panose="02070309020205020404" pitchFamily="49" charset="0"/>
              </a:rPr>
              <a:t>--</a:t>
            </a:r>
            <a:r>
              <a:rPr lang="es-ES" b="1" i="1" dirty="0" err="1" smtClean="0">
                <a:cs typeface="Courier New" panose="02070309020205020404" pitchFamily="49" charset="0"/>
              </a:rPr>
              <a:t>save</a:t>
            </a:r>
            <a:r>
              <a:rPr lang="es-ES" b="1" i="1" dirty="0" smtClean="0">
                <a:cs typeface="Courier New" panose="02070309020205020404" pitchFamily="49" charset="0"/>
              </a:rPr>
              <a:t> </a:t>
            </a:r>
            <a:r>
              <a:rPr lang="es-ES" i="1" dirty="0" smtClean="0">
                <a:cs typeface="Courier New" panose="02070309020205020404" pitchFamily="49" charset="0"/>
              </a:rPr>
              <a:t>ni </a:t>
            </a:r>
            <a:r>
              <a:rPr lang="es-ES" b="1" i="1" dirty="0" smtClean="0">
                <a:cs typeface="Courier New" panose="02070309020205020404" pitchFamily="49" charset="0"/>
              </a:rPr>
              <a:t>--</a:t>
            </a:r>
            <a:r>
              <a:rPr lang="es-ES" b="1" i="1" dirty="0" err="1" smtClean="0">
                <a:cs typeface="Courier New" panose="02070309020205020404" pitchFamily="49" charset="0"/>
              </a:rPr>
              <a:t>save-dev</a:t>
            </a:r>
            <a:r>
              <a:rPr lang="es-ES" i="1" dirty="0" smtClean="0">
                <a:cs typeface="Courier New" panose="02070309020205020404" pitchFamily="49" charset="0"/>
              </a:rPr>
              <a:t>, pero estos no se verán reflejados en nuestro fichero </a:t>
            </a:r>
            <a:r>
              <a:rPr lang="es-ES" b="1" i="1" dirty="0" err="1" smtClean="0">
                <a:cs typeface="Courier New" panose="02070309020205020404" pitchFamily="49" charset="0"/>
              </a:rPr>
              <a:t>package.json</a:t>
            </a:r>
            <a:r>
              <a:rPr lang="es-ES" i="1" dirty="0">
                <a:cs typeface="Courier New" panose="02070309020205020404" pitchFamily="49" charset="0"/>
              </a:rPr>
              <a:t>.</a:t>
            </a:r>
            <a:endParaRPr lang="es-ES" b="1" i="1" dirty="0" smtClean="0"/>
          </a:p>
        </p:txBody>
      </p:sp>
    </p:spTree>
    <p:extLst>
      <p:ext uri="{BB962C8B-B14F-4D97-AF65-F5344CB8AC3E}">
        <p14:creationId xmlns:p14="http://schemas.microsoft.com/office/powerpoint/2010/main" val="26691050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TypeScript</a:t>
            </a:r>
            <a:r>
              <a:rPr lang="es-ES" dirty="0" smtClean="0"/>
              <a:t> – ¿Por qué?</a:t>
            </a:r>
            <a:endParaRPr lang="es-ES" dirty="0"/>
          </a:p>
        </p:txBody>
      </p:sp>
      <p:sp>
        <p:nvSpPr>
          <p:cNvPr id="4" name="Marcador de contenido 3"/>
          <p:cNvSpPr>
            <a:spLocks noGrp="1"/>
          </p:cNvSpPr>
          <p:nvPr>
            <p:ph sz="half" idx="2"/>
          </p:nvPr>
        </p:nvSpPr>
        <p:spPr>
          <a:xfrm>
            <a:off x="609600" y="1524001"/>
            <a:ext cx="10737851" cy="4648202"/>
          </a:xfrm>
        </p:spPr>
        <p:txBody>
          <a:bodyPr/>
          <a:lstStyle/>
          <a:p>
            <a:pPr>
              <a:lnSpc>
                <a:spcPct val="100000"/>
              </a:lnSpc>
            </a:pPr>
            <a:r>
              <a:rPr lang="es-ES" sz="2000" dirty="0" err="1" smtClean="0"/>
              <a:t>TypeScript</a:t>
            </a:r>
            <a:r>
              <a:rPr lang="es-ES" sz="2000" dirty="0" smtClean="0"/>
              <a:t> es un “</a:t>
            </a:r>
            <a:r>
              <a:rPr lang="es-ES" sz="2000" dirty="0" err="1" smtClean="0"/>
              <a:t>transpilador</a:t>
            </a:r>
            <a:r>
              <a:rPr lang="es-ES" sz="2000" dirty="0" smtClean="0"/>
              <a:t>” que convierte código </a:t>
            </a:r>
            <a:r>
              <a:rPr lang="es-ES" sz="2000" dirty="0" err="1" smtClean="0"/>
              <a:t>TypeScript</a:t>
            </a:r>
            <a:r>
              <a:rPr lang="es-ES" sz="2000" dirty="0" smtClean="0"/>
              <a:t> en JavaScript, podemos generar JavaScript ES5 o </a:t>
            </a:r>
            <a:r>
              <a:rPr lang="es-ES" sz="2000" dirty="0" err="1" smtClean="0"/>
              <a:t>ECMAScript</a:t>
            </a:r>
            <a:r>
              <a:rPr lang="es-ES" sz="2000" dirty="0" smtClean="0"/>
              <a:t> 6. Mientras que los browser no soporten de forma nativa ES6, generaremos </a:t>
            </a:r>
            <a:r>
              <a:rPr lang="es-ES" sz="2000" dirty="0" err="1" smtClean="0"/>
              <a:t>ECMAScript</a:t>
            </a:r>
            <a:r>
              <a:rPr lang="es-ES" sz="2000" dirty="0" smtClean="0"/>
              <a:t> 5.</a:t>
            </a:r>
          </a:p>
          <a:p>
            <a:pPr>
              <a:lnSpc>
                <a:spcPct val="100000"/>
              </a:lnSpc>
            </a:pPr>
            <a:r>
              <a:rPr lang="es-ES" sz="2000" dirty="0" err="1" smtClean="0"/>
              <a:t>TypeScript</a:t>
            </a:r>
            <a:r>
              <a:rPr lang="es-ES" sz="2000" dirty="0" smtClean="0"/>
              <a:t> es un súper conjunto de JavaScript, todo código ES5 y ES6 es entendido por </a:t>
            </a:r>
            <a:r>
              <a:rPr lang="es-ES" sz="2000" dirty="0" err="1" smtClean="0"/>
              <a:t>TypeScript</a:t>
            </a:r>
            <a:r>
              <a:rPr lang="es-ES" sz="2000" dirty="0" smtClean="0"/>
              <a:t> el código JavaScript ES5 funciona sin problemas con </a:t>
            </a:r>
            <a:r>
              <a:rPr lang="es-ES" sz="2000" dirty="0" err="1" smtClean="0"/>
              <a:t>TypeScript</a:t>
            </a:r>
            <a:r>
              <a:rPr lang="es-ES" sz="2000" dirty="0" smtClean="0"/>
              <a:t>.</a:t>
            </a:r>
          </a:p>
          <a:p>
            <a:pPr>
              <a:lnSpc>
                <a:spcPct val="100000"/>
              </a:lnSpc>
            </a:pPr>
            <a:r>
              <a:rPr lang="es-ES" sz="2000" dirty="0"/>
              <a:t>Existe un fichero .</a:t>
            </a:r>
            <a:r>
              <a:rPr lang="es-ES" sz="2000" dirty="0" err="1"/>
              <a:t>json</a:t>
            </a:r>
            <a:r>
              <a:rPr lang="es-ES" sz="2000" dirty="0"/>
              <a:t> (</a:t>
            </a:r>
            <a:r>
              <a:rPr lang="es-ES" sz="2000" dirty="0" err="1"/>
              <a:t>tsconfig.json</a:t>
            </a:r>
            <a:r>
              <a:rPr lang="es-ES" sz="2000" dirty="0"/>
              <a:t>) donde podemos indicar opciones para </a:t>
            </a:r>
            <a:r>
              <a:rPr lang="es-ES" sz="2000" dirty="0" err="1"/>
              <a:t>TypeScript</a:t>
            </a:r>
            <a:r>
              <a:rPr lang="es-ES" sz="2000" dirty="0" smtClean="0"/>
              <a:t>.</a:t>
            </a:r>
          </a:p>
          <a:p>
            <a:pPr>
              <a:lnSpc>
                <a:spcPct val="100000"/>
              </a:lnSpc>
            </a:pPr>
            <a:r>
              <a:rPr lang="es-ES" sz="2000" dirty="0" err="1" smtClean="0"/>
              <a:t>TypeScript</a:t>
            </a:r>
            <a:r>
              <a:rPr lang="es-ES" sz="2000" dirty="0" smtClean="0"/>
              <a:t> aporta un sistema de tipos estático, el cual usamos para evitar cometer errores, le daremos información extra a </a:t>
            </a:r>
            <a:r>
              <a:rPr lang="es-ES" sz="2000" dirty="0" err="1" smtClean="0"/>
              <a:t>TypeScript</a:t>
            </a:r>
            <a:r>
              <a:rPr lang="es-ES" sz="2000" dirty="0" smtClean="0"/>
              <a:t> para que este nos ayude a no cometer errores.</a:t>
            </a:r>
          </a:p>
          <a:p>
            <a:pPr>
              <a:lnSpc>
                <a:spcPct val="100000"/>
              </a:lnSpc>
            </a:pPr>
            <a:r>
              <a:rPr lang="es-ES" sz="2000" dirty="0" smtClean="0"/>
              <a:t>Podemos ver toda la documentación de </a:t>
            </a:r>
            <a:r>
              <a:rPr lang="es-ES" sz="2000" dirty="0" err="1" smtClean="0"/>
              <a:t>TypeScript</a:t>
            </a:r>
            <a:r>
              <a:rPr lang="es-ES" sz="2000" dirty="0"/>
              <a:t> en </a:t>
            </a:r>
            <a:r>
              <a:rPr lang="es-ES" sz="2000" dirty="0">
                <a:hlinkClick r:id="rId2"/>
              </a:rPr>
              <a:t>http://</a:t>
            </a:r>
            <a:r>
              <a:rPr lang="es-ES" sz="2000" dirty="0" smtClean="0">
                <a:hlinkClick r:id="rId2"/>
              </a:rPr>
              <a:t>www.typescriptlang.org/docs/tutorial.html</a:t>
            </a:r>
            <a:endParaRPr lang="es-ES" sz="2000" dirty="0" smtClean="0"/>
          </a:p>
          <a:p>
            <a:pPr>
              <a:lnSpc>
                <a:spcPct val="100000"/>
              </a:lnSpc>
            </a:pPr>
            <a:r>
              <a:rPr lang="es-ES" sz="2000" dirty="0" smtClean="0"/>
              <a:t>Ver vídeo </a:t>
            </a:r>
            <a:r>
              <a:rPr lang="es-ES" sz="2000" dirty="0">
                <a:hlinkClick r:id="rId3"/>
              </a:rPr>
              <a:t>https://</a:t>
            </a:r>
            <a:r>
              <a:rPr lang="es-ES" sz="2000" dirty="0" smtClean="0">
                <a:hlinkClick r:id="rId3"/>
              </a:rPr>
              <a:t>www.youtube.com/watch?v=32cPEcX3Qa0</a:t>
            </a:r>
            <a:endParaRPr lang="es-ES" sz="2000" dirty="0" smtClean="0"/>
          </a:p>
          <a:p>
            <a:pPr>
              <a:lnSpc>
                <a:spcPct val="100000"/>
              </a:lnSpc>
            </a:pPr>
            <a:r>
              <a:rPr lang="es-ES" sz="2000" dirty="0" smtClean="0"/>
              <a:t>Podemos “jugar” con </a:t>
            </a:r>
            <a:r>
              <a:rPr lang="es-ES" sz="2000" dirty="0" err="1" smtClean="0"/>
              <a:t>TypeScript</a:t>
            </a:r>
            <a:r>
              <a:rPr lang="es-ES" sz="2000" dirty="0"/>
              <a:t> en </a:t>
            </a:r>
            <a:r>
              <a:rPr lang="es-ES" sz="2000" dirty="0">
                <a:hlinkClick r:id="rId4"/>
              </a:rPr>
              <a:t>http://</a:t>
            </a:r>
            <a:r>
              <a:rPr lang="es-ES" sz="2000" dirty="0" smtClean="0">
                <a:hlinkClick r:id="rId4"/>
              </a:rPr>
              <a:t>www.typescriptlang.org/play/index.html</a:t>
            </a:r>
            <a:endParaRPr lang="es-ES" sz="2000" dirty="0" smtClean="0"/>
          </a:p>
        </p:txBody>
      </p:sp>
    </p:spTree>
    <p:extLst>
      <p:ext uri="{BB962C8B-B14F-4D97-AF65-F5344CB8AC3E}">
        <p14:creationId xmlns:p14="http://schemas.microsoft.com/office/powerpoint/2010/main" val="2180685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TypeScript</a:t>
            </a:r>
            <a:r>
              <a:rPr lang="es-ES" dirty="0" smtClean="0"/>
              <a:t> – Instalación y puesta en marcha</a:t>
            </a:r>
            <a:endParaRPr lang="es-ES" dirty="0"/>
          </a:p>
        </p:txBody>
      </p:sp>
      <p:sp>
        <p:nvSpPr>
          <p:cNvPr id="4" name="Marcador de contenido 3"/>
          <p:cNvSpPr>
            <a:spLocks noGrp="1"/>
          </p:cNvSpPr>
          <p:nvPr>
            <p:ph sz="half" idx="2"/>
          </p:nvPr>
        </p:nvSpPr>
        <p:spPr>
          <a:xfrm>
            <a:off x="609600" y="1466335"/>
            <a:ext cx="10737851" cy="5090983"/>
          </a:xfrm>
        </p:spPr>
        <p:txBody>
          <a:bodyPr/>
          <a:lstStyle/>
          <a:p>
            <a:r>
              <a:rPr lang="es-ES" dirty="0" smtClean="0"/>
              <a:t>Instalamos </a:t>
            </a:r>
            <a:r>
              <a:rPr lang="es-ES" dirty="0" err="1" smtClean="0"/>
              <a:t>TypeScript</a:t>
            </a:r>
            <a:r>
              <a:rPr lang="es-ES" dirty="0" smtClean="0"/>
              <a:t> de forma global sobre la línea de comandos con permisos de administrador, ejecutando este comando:</a:t>
            </a:r>
          </a:p>
          <a:p>
            <a:pPr marL="457200" lvl="1" indent="0">
              <a:buNone/>
            </a:pPr>
            <a:r>
              <a:rPr lang="es-ES" dirty="0" err="1" smtClean="0">
                <a:latin typeface="Courier New" panose="02070309020205020404" pitchFamily="49" charset="0"/>
                <a:cs typeface="Courier New" panose="02070309020205020404" pitchFamily="49" charset="0"/>
              </a:rPr>
              <a:t>npm</a:t>
            </a:r>
            <a:r>
              <a:rPr lang="es-ES" dirty="0" smtClean="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install</a:t>
            </a:r>
            <a:r>
              <a:rPr lang="es-ES" dirty="0" smtClean="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typescript</a:t>
            </a:r>
            <a:r>
              <a:rPr lang="es-ES" dirty="0" smtClean="0">
                <a:latin typeface="Courier New" panose="02070309020205020404" pitchFamily="49" charset="0"/>
                <a:cs typeface="Courier New" panose="02070309020205020404" pitchFamily="49" charset="0"/>
              </a:rPr>
              <a:t> –g</a:t>
            </a:r>
          </a:p>
          <a:p>
            <a:r>
              <a:rPr lang="es-ES" dirty="0" smtClean="0"/>
              <a:t>También instalamos de forma local para nuestro proyecto desde una línea de comandos normal, sobre el directorio donde tenemos nuestro </a:t>
            </a:r>
            <a:r>
              <a:rPr lang="es-ES" dirty="0" err="1" smtClean="0">
                <a:latin typeface="Courier New" panose="02070309020205020404" pitchFamily="49" charset="0"/>
                <a:cs typeface="Courier New" panose="02070309020205020404" pitchFamily="49" charset="0"/>
              </a:rPr>
              <a:t>package.json</a:t>
            </a:r>
            <a:r>
              <a:rPr lang="es-ES" dirty="0" smtClean="0"/>
              <a:t> (se puede abrir fácilmente desde </a:t>
            </a:r>
            <a:r>
              <a:rPr lang="es-ES" dirty="0" err="1" smtClean="0"/>
              <a:t>VSCode</a:t>
            </a:r>
            <a:r>
              <a:rPr lang="es-ES" dirty="0" smtClean="0"/>
              <a:t>):</a:t>
            </a:r>
          </a:p>
          <a:p>
            <a:pPr marL="457200" lvl="1" indent="0">
              <a:buNone/>
            </a:pPr>
            <a:r>
              <a:rPr lang="es-ES" dirty="0" err="1" smtClean="0">
                <a:latin typeface="Courier New" panose="02070309020205020404" pitchFamily="49" charset="0"/>
                <a:cs typeface="Courier New" panose="02070309020205020404" pitchFamily="49" charset="0"/>
              </a:rPr>
              <a:t>npm</a:t>
            </a:r>
            <a:r>
              <a:rPr lang="es-ES" dirty="0" smtClean="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install</a:t>
            </a:r>
            <a:r>
              <a:rPr lang="es-ES" dirty="0" smtClean="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typescript</a:t>
            </a:r>
            <a:r>
              <a:rPr lang="es-ES" dirty="0" smtClean="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save-dev</a:t>
            </a:r>
            <a:endParaRPr lang="es-ES" dirty="0" smtClean="0">
              <a:latin typeface="Courier New" panose="02070309020205020404" pitchFamily="49" charset="0"/>
              <a:cs typeface="Courier New" panose="02070309020205020404" pitchFamily="49" charset="0"/>
            </a:endParaRPr>
          </a:p>
          <a:p>
            <a:r>
              <a:rPr lang="es-ES" dirty="0" smtClean="0"/>
              <a:t>Creamos un archivo </a:t>
            </a:r>
            <a:r>
              <a:rPr lang="es-ES" dirty="0" smtClean="0">
                <a:latin typeface="Courier New" panose="02070309020205020404" pitchFamily="49" charset="0"/>
                <a:cs typeface="Courier New" panose="02070309020205020404" pitchFamily="49" charset="0"/>
              </a:rPr>
              <a:t>.</a:t>
            </a:r>
            <a:r>
              <a:rPr lang="es-ES" dirty="0" err="1" smtClean="0">
                <a:latin typeface="Courier New" panose="02070309020205020404" pitchFamily="49" charset="0"/>
                <a:cs typeface="Courier New" panose="02070309020205020404" pitchFamily="49" charset="0"/>
              </a:rPr>
              <a:t>ts</a:t>
            </a:r>
            <a:r>
              <a:rPr lang="es-ES" dirty="0" smtClean="0"/>
              <a:t> y con el comando </a:t>
            </a:r>
            <a:r>
              <a:rPr lang="es-ES" dirty="0" err="1" smtClean="0">
                <a:latin typeface="Courier New" panose="02070309020205020404" pitchFamily="49" charset="0"/>
                <a:cs typeface="Courier New" panose="02070309020205020404" pitchFamily="49" charset="0"/>
              </a:rPr>
              <a:t>tsc</a:t>
            </a:r>
            <a:r>
              <a:rPr lang="es-ES" dirty="0" smtClean="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nombre_fichero</a:t>
            </a:r>
            <a:r>
              <a:rPr lang="es-ES" dirty="0" smtClean="0">
                <a:latin typeface="Courier New" panose="02070309020205020404" pitchFamily="49" charset="0"/>
                <a:cs typeface="Courier New" panose="02070309020205020404" pitchFamily="49" charset="0"/>
              </a:rPr>
              <a:t>]</a:t>
            </a:r>
            <a:r>
              <a:rPr lang="es-ES" dirty="0" smtClean="0"/>
              <a:t> generaremos el código </a:t>
            </a:r>
            <a:r>
              <a:rPr lang="es-ES" dirty="0" err="1" smtClean="0"/>
              <a:t>javascript</a:t>
            </a:r>
            <a:r>
              <a:rPr lang="es-ES" dirty="0" smtClean="0"/>
              <a:t>. </a:t>
            </a:r>
            <a:r>
              <a:rPr lang="es-ES" dirty="0" err="1" smtClean="0"/>
              <a:t>TypeScript</a:t>
            </a:r>
            <a:r>
              <a:rPr lang="es-ES" dirty="0" smtClean="0"/>
              <a:t> generará el archivo </a:t>
            </a:r>
            <a:r>
              <a:rPr lang="es-ES" dirty="0" smtClean="0">
                <a:latin typeface="Courier New" panose="02070309020205020404" pitchFamily="49" charset="0"/>
                <a:cs typeface="Courier New" panose="02070309020205020404" pitchFamily="49" charset="0"/>
              </a:rPr>
              <a:t>.</a:t>
            </a:r>
            <a:r>
              <a:rPr lang="es-ES" dirty="0" err="1" smtClean="0">
                <a:latin typeface="Courier New" panose="02070309020205020404" pitchFamily="49" charset="0"/>
                <a:cs typeface="Courier New" panose="02070309020205020404" pitchFamily="49" charset="0"/>
              </a:rPr>
              <a:t>js</a:t>
            </a:r>
            <a:r>
              <a:rPr lang="es-ES" dirty="0" smtClean="0"/>
              <a:t> correspondiente.</a:t>
            </a:r>
          </a:p>
          <a:p>
            <a:r>
              <a:rPr lang="es-ES" dirty="0" err="1" smtClean="0"/>
              <a:t>TypeScript</a:t>
            </a:r>
            <a:r>
              <a:rPr lang="es-ES" dirty="0" smtClean="0"/>
              <a:t> puede emitir “avisos” de distintos niveles (error, </a:t>
            </a:r>
            <a:r>
              <a:rPr lang="es-ES" dirty="0" err="1" smtClean="0"/>
              <a:t>warning</a:t>
            </a:r>
            <a:r>
              <a:rPr lang="es-ES" dirty="0" smtClean="0"/>
              <a:t>, </a:t>
            </a:r>
            <a:r>
              <a:rPr lang="es-ES" dirty="0" err="1" smtClean="0"/>
              <a:t>hint</a:t>
            </a:r>
            <a:r>
              <a:rPr lang="es-ES" dirty="0" smtClean="0"/>
              <a:t>, …) pero siempre genera el archivo </a:t>
            </a:r>
            <a:r>
              <a:rPr lang="es-ES" dirty="0" err="1" smtClean="0"/>
              <a:t>javascript</a:t>
            </a:r>
            <a:r>
              <a:rPr lang="es-ES" dirty="0" smtClean="0"/>
              <a:t> correspondiente.</a:t>
            </a:r>
          </a:p>
          <a:p>
            <a:r>
              <a:rPr lang="es-ES" dirty="0" smtClean="0"/>
              <a:t>Creamos dos archivos, </a:t>
            </a:r>
            <a:r>
              <a:rPr lang="es-ES" dirty="0" err="1" smtClean="0">
                <a:latin typeface="Courier New" panose="02070309020205020404" pitchFamily="49" charset="0"/>
                <a:cs typeface="Courier New" panose="02070309020205020404" pitchFamily="49" charset="0"/>
              </a:rPr>
              <a:t>index.ts</a:t>
            </a:r>
            <a:r>
              <a:rPr lang="es-ES" dirty="0" smtClean="0">
                <a:latin typeface="Courier New" panose="02070309020205020404" pitchFamily="49" charset="0"/>
                <a:cs typeface="Courier New" panose="02070309020205020404" pitchFamily="49" charset="0"/>
              </a:rPr>
              <a:t> y </a:t>
            </a:r>
            <a:r>
              <a:rPr lang="es-ES" dirty="0" err="1" smtClean="0">
                <a:latin typeface="Courier New" panose="02070309020205020404" pitchFamily="49" charset="0"/>
                <a:cs typeface="Courier New" panose="02070309020205020404" pitchFamily="49" charset="0"/>
              </a:rPr>
              <a:t>saludos.ts</a:t>
            </a:r>
            <a:endParaRPr lang="es-ES" dirty="0" smtClean="0">
              <a:latin typeface="Courier New" panose="02070309020205020404" pitchFamily="49" charset="0"/>
              <a:cs typeface="Courier New" panose="02070309020205020404" pitchFamily="49" charset="0"/>
            </a:endParaRPr>
          </a:p>
          <a:p>
            <a:r>
              <a:rPr lang="es-ES" dirty="0" smtClean="0"/>
              <a:t>Y </a:t>
            </a:r>
            <a:r>
              <a:rPr lang="es-ES" dirty="0"/>
              <a:t>ejecutamos el comando </a:t>
            </a:r>
            <a:r>
              <a:rPr lang="es-ES" dirty="0" err="1">
                <a:latin typeface="Courier New" panose="02070309020205020404" pitchFamily="49" charset="0"/>
                <a:cs typeface="Courier New" panose="02070309020205020404" pitchFamily="49" charset="0"/>
              </a:rPr>
              <a:t>tsc</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index.ts</a:t>
            </a:r>
            <a:r>
              <a:rPr lang="es-ES" dirty="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saludos.ts</a:t>
            </a:r>
            <a:r>
              <a:rPr lang="es-ES" dirty="0" smtClean="0"/>
              <a:t> </a:t>
            </a:r>
          </a:p>
          <a:p>
            <a:r>
              <a:rPr lang="es-ES" dirty="0" err="1" smtClean="0"/>
              <a:t>TypeScript</a:t>
            </a:r>
            <a:r>
              <a:rPr lang="es-ES" dirty="0" smtClean="0"/>
              <a:t> nos genera los ficheros </a:t>
            </a:r>
            <a:r>
              <a:rPr lang="es-ES" dirty="0" smtClean="0">
                <a:latin typeface="Courier New" panose="02070309020205020404" pitchFamily="49" charset="0"/>
                <a:cs typeface="Courier New" panose="02070309020205020404" pitchFamily="49" charset="0"/>
              </a:rPr>
              <a:t>index.js y saludos.js</a:t>
            </a:r>
            <a:endParaRPr lang="es-ES" dirty="0" smtClean="0"/>
          </a:p>
          <a:p>
            <a:pPr marL="457200" lvl="1" indent="0">
              <a:buNone/>
            </a:pPr>
            <a:r>
              <a:rPr lang="es-ES" dirty="0" smtClean="0"/>
              <a:t>Si inspeccionamos los ficheros vemos como </a:t>
            </a:r>
            <a:r>
              <a:rPr lang="es-ES" dirty="0" err="1" smtClean="0"/>
              <a:t>TypeScript</a:t>
            </a:r>
            <a:r>
              <a:rPr lang="es-ES" dirty="0" smtClean="0"/>
              <a:t> nos ha </a:t>
            </a:r>
          </a:p>
          <a:p>
            <a:pPr marL="457200" lvl="1" indent="0">
              <a:buNone/>
            </a:pPr>
            <a:r>
              <a:rPr lang="es-ES" dirty="0" smtClean="0"/>
              <a:t>convertido el código ES6 a código ES5, y que ha usado el formato</a:t>
            </a:r>
          </a:p>
          <a:p>
            <a:pPr marL="457200" lvl="1" indent="0">
              <a:buNone/>
            </a:pPr>
            <a:r>
              <a:rPr lang="es-ES" dirty="0" err="1" smtClean="0"/>
              <a:t>commonJS</a:t>
            </a:r>
            <a:r>
              <a:rPr lang="es-ES" dirty="0" smtClean="0"/>
              <a:t> para generar e importar módulos.</a:t>
            </a:r>
          </a:p>
          <a:p>
            <a:r>
              <a:rPr lang="es-ES" dirty="0" smtClean="0"/>
              <a:t>Podemos pasar parámetros al ejecutar </a:t>
            </a:r>
            <a:r>
              <a:rPr lang="es-ES" dirty="0" err="1" smtClean="0"/>
              <a:t>TypeScript</a:t>
            </a:r>
            <a:r>
              <a:rPr lang="es-ES" dirty="0" smtClean="0"/>
              <a:t>:</a:t>
            </a:r>
          </a:p>
          <a:p>
            <a:pPr marL="457200" lvl="1" indent="0">
              <a:buNone/>
            </a:pPr>
            <a:r>
              <a:rPr lang="es-ES" dirty="0" err="1">
                <a:latin typeface="Courier New" panose="02070309020205020404" pitchFamily="49" charset="0"/>
                <a:cs typeface="Courier New" panose="02070309020205020404" pitchFamily="49" charset="0"/>
              </a:rPr>
              <a:t>tsc</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index.ts</a:t>
            </a:r>
            <a:r>
              <a:rPr lang="es-ES" dirty="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saludos.ts</a:t>
            </a:r>
            <a:r>
              <a:rPr lang="es-ES" dirty="0" smtClean="0">
                <a:latin typeface="Courier New" panose="02070309020205020404" pitchFamily="49" charset="0"/>
                <a:cs typeface="Courier New" panose="02070309020205020404" pitchFamily="49" charset="0"/>
              </a:rPr>
              <a:t> --target ES6 --module </a:t>
            </a:r>
            <a:r>
              <a:rPr lang="es-ES" dirty="0" err="1" smtClean="0">
                <a:latin typeface="Courier New" panose="02070309020205020404" pitchFamily="49" charset="0"/>
                <a:cs typeface="Courier New" panose="02070309020205020404" pitchFamily="49" charset="0"/>
              </a:rPr>
              <a:t>System</a:t>
            </a:r>
            <a:endParaRPr lang="es-ES" dirty="0" smtClean="0"/>
          </a:p>
        </p:txBody>
      </p:sp>
      <p:sp>
        <p:nvSpPr>
          <p:cNvPr id="7" name="CuadroTexto 6"/>
          <p:cNvSpPr txBox="1"/>
          <p:nvPr/>
        </p:nvSpPr>
        <p:spPr>
          <a:xfrm>
            <a:off x="6659949" y="3854311"/>
            <a:ext cx="4687502" cy="1446550"/>
          </a:xfrm>
          <a:prstGeom prst="rect">
            <a:avLst/>
          </a:prstGeom>
          <a:noFill/>
          <a:ln>
            <a:solidFill>
              <a:schemeClr val="tx1"/>
            </a:solidFill>
          </a:ln>
        </p:spPr>
        <p:txBody>
          <a:bodyPr wrap="none" rtlCol="0">
            <a:spAutoFit/>
          </a:bodyPr>
          <a:lstStyle/>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saludos.ts</a:t>
            </a:r>
            <a:endParaRPr lang="es-ES" sz="1100" dirty="0" smtClean="0">
              <a:latin typeface="Courier New" panose="02070309020205020404" pitchFamily="49" charset="0"/>
              <a:cs typeface="Courier New" panose="02070309020205020404" pitchFamily="49" charset="0"/>
            </a:endParaRPr>
          </a:p>
          <a:p>
            <a:endParaRPr lang="es-ES" sz="1100" dirty="0" smtClean="0">
              <a:latin typeface="Courier New" panose="02070309020205020404" pitchFamily="49" charset="0"/>
              <a:cs typeface="Courier New" panose="02070309020205020404" pitchFamily="49" charset="0"/>
            </a:endParaRPr>
          </a:p>
          <a:p>
            <a:r>
              <a:rPr lang="es-ES" sz="1100" dirty="0" err="1">
                <a:latin typeface="Courier New" panose="02070309020205020404" pitchFamily="49" charset="0"/>
                <a:cs typeface="Courier New" panose="02070309020205020404" pitchFamily="49" charset="0"/>
              </a:rPr>
              <a:t>export</a:t>
            </a:r>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const</a:t>
            </a:r>
            <a:r>
              <a:rPr lang="es-ES" sz="1100" dirty="0">
                <a:latin typeface="Courier New" panose="02070309020205020404" pitchFamily="49" charset="0"/>
                <a:cs typeface="Courier New" panose="02070309020205020404" pitchFamily="49" charset="0"/>
              </a:rPr>
              <a:t> saludar = (...nombres) =&gt; {</a:t>
            </a:r>
          </a:p>
          <a:p>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const</a:t>
            </a:r>
            <a:r>
              <a:rPr lang="es-ES" sz="1100" dirty="0">
                <a:latin typeface="Courier New" panose="02070309020205020404" pitchFamily="49" charset="0"/>
                <a:cs typeface="Courier New" panose="02070309020205020404" pitchFamily="49" charset="0"/>
              </a:rPr>
              <a:t> saludos = $("#saludos")</a:t>
            </a:r>
          </a:p>
          <a:p>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nombres.forEach</a:t>
            </a:r>
            <a:r>
              <a:rPr lang="es-ES" sz="1100" dirty="0">
                <a:latin typeface="Courier New" panose="02070309020205020404" pitchFamily="49" charset="0"/>
                <a:cs typeface="Courier New" panose="02070309020205020404" pitchFamily="49" charset="0"/>
              </a:rPr>
              <a:t>((nombre) =&gt; </a:t>
            </a:r>
          </a:p>
          <a:p>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saludos.append</a:t>
            </a:r>
            <a:r>
              <a:rPr lang="es-ES" sz="1100" dirty="0">
                <a:latin typeface="Courier New" panose="02070309020205020404" pitchFamily="49" charset="0"/>
                <a:cs typeface="Courier New" panose="02070309020205020404" pitchFamily="49" charset="0"/>
              </a:rPr>
              <a:t>(`&lt;div&gt;Hola ${nombre}&lt;/div&gt;`));</a:t>
            </a:r>
          </a:p>
          <a:p>
            <a:r>
              <a:rPr lang="es-ES" sz="1100" dirty="0" smtClean="0">
                <a:latin typeface="Courier New" panose="02070309020205020404" pitchFamily="49" charset="0"/>
                <a:cs typeface="Courier New" panose="02070309020205020404" pitchFamily="49" charset="0"/>
              </a:rPr>
              <a:t>};</a:t>
            </a:r>
          </a:p>
          <a:p>
            <a:endParaRPr lang="es-ES" sz="1100" dirty="0">
              <a:latin typeface="Courier New" panose="02070309020205020404" pitchFamily="49" charset="0"/>
              <a:cs typeface="Courier New" panose="02070309020205020404" pitchFamily="49" charset="0"/>
            </a:endParaRPr>
          </a:p>
        </p:txBody>
      </p:sp>
      <p:sp>
        <p:nvSpPr>
          <p:cNvPr id="8" name="CuadroTexto 7"/>
          <p:cNvSpPr txBox="1"/>
          <p:nvPr/>
        </p:nvSpPr>
        <p:spPr>
          <a:xfrm>
            <a:off x="7158390" y="4978777"/>
            <a:ext cx="4007828" cy="1277273"/>
          </a:xfrm>
          <a:prstGeom prst="rect">
            <a:avLst/>
          </a:prstGeom>
          <a:solidFill>
            <a:schemeClr val="bg1"/>
          </a:solidFill>
          <a:ln>
            <a:solidFill>
              <a:schemeClr val="tx1"/>
            </a:solidFill>
          </a:ln>
        </p:spPr>
        <p:txBody>
          <a:bodyPr wrap="none" rtlCol="0">
            <a:spAutoFit/>
          </a:bodyPr>
          <a:lstStyle/>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index.ts</a:t>
            </a:r>
            <a:endParaRPr lang="es-ES" sz="1100" dirty="0" smtClean="0">
              <a:latin typeface="Courier New" panose="02070309020205020404" pitchFamily="49" charset="0"/>
              <a:cs typeface="Courier New" panose="02070309020205020404" pitchFamily="49" charset="0"/>
            </a:endParaRPr>
          </a:p>
          <a:p>
            <a:r>
              <a:rPr lang="es-ES" sz="1100" dirty="0" err="1">
                <a:latin typeface="Courier New" panose="02070309020205020404" pitchFamily="49" charset="0"/>
                <a:cs typeface="Courier New" panose="02070309020205020404" pitchFamily="49" charset="0"/>
              </a:rPr>
              <a:t>import</a:t>
            </a:r>
            <a:r>
              <a:rPr lang="es-ES" sz="1100" dirty="0">
                <a:latin typeface="Courier New" panose="02070309020205020404" pitchFamily="49" charset="0"/>
                <a:cs typeface="Courier New" panose="02070309020205020404" pitchFamily="49" charset="0"/>
              </a:rPr>
              <a:t> { saludar } </a:t>
            </a:r>
            <a:r>
              <a:rPr lang="es-ES" sz="1100" dirty="0" err="1">
                <a:latin typeface="Courier New" panose="02070309020205020404" pitchFamily="49" charset="0"/>
                <a:cs typeface="Courier New" panose="02070309020205020404" pitchFamily="49" charset="0"/>
              </a:rPr>
              <a:t>from</a:t>
            </a:r>
            <a:r>
              <a:rPr lang="es-ES" sz="1100" dirty="0">
                <a:latin typeface="Courier New" panose="02070309020205020404" pitchFamily="49" charset="0"/>
                <a:cs typeface="Courier New" panose="02070309020205020404" pitchFamily="49" charset="0"/>
              </a:rPr>
              <a:t> "./saludos";</a:t>
            </a:r>
            <a:endParaRPr lang="es-ES" sz="1100" dirty="0" smtClean="0">
              <a:latin typeface="Courier New" panose="02070309020205020404" pitchFamily="49" charset="0"/>
              <a:cs typeface="Courier New" panose="02070309020205020404" pitchFamily="49" charset="0"/>
            </a:endParaRPr>
          </a:p>
          <a:p>
            <a:r>
              <a:rPr lang="es-ES" sz="1100" dirty="0" smtClean="0">
                <a:latin typeface="Courier New" panose="02070309020205020404" pitchFamily="49" charset="0"/>
                <a:cs typeface="Courier New" panose="02070309020205020404" pitchFamily="49" charset="0"/>
              </a:rPr>
              <a:t>$(</a:t>
            </a:r>
            <a:r>
              <a:rPr lang="es-ES" sz="1100" dirty="0" err="1" smtClean="0">
                <a:latin typeface="Courier New" panose="02070309020205020404" pitchFamily="49" charset="0"/>
                <a:cs typeface="Courier New" panose="02070309020205020404" pitchFamily="49" charset="0"/>
              </a:rPr>
              <a:t>document</a:t>
            </a:r>
            <a:r>
              <a:rPr lang="es-ES" sz="1100" dirty="0" smtClean="0">
                <a:latin typeface="Courier New" panose="02070309020205020404" pitchFamily="49" charset="0"/>
                <a:cs typeface="Courier New" panose="02070309020205020404" pitchFamily="49" charset="0"/>
              </a:rPr>
              <a:t>).</a:t>
            </a:r>
            <a:r>
              <a:rPr lang="es-ES" sz="1100" dirty="0" err="1" smtClean="0">
                <a:latin typeface="Courier New" panose="02070309020205020404" pitchFamily="49" charset="0"/>
                <a:cs typeface="Courier New" panose="02070309020205020404" pitchFamily="49" charset="0"/>
              </a:rPr>
              <a:t>ready</a:t>
            </a:r>
            <a:r>
              <a:rPr lang="es-ES" sz="1100" dirty="0" smtClean="0">
                <a:latin typeface="Courier New" panose="02070309020205020404" pitchFamily="49" charset="0"/>
                <a:cs typeface="Courier New" panose="02070309020205020404" pitchFamily="49" charset="0"/>
              </a:rPr>
              <a:t>(() =&gt; {</a:t>
            </a: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let</a:t>
            </a:r>
            <a:r>
              <a:rPr lang="es-ES" sz="1100" dirty="0" smtClean="0">
                <a:latin typeface="Courier New" panose="02070309020205020404" pitchFamily="49" charset="0"/>
                <a:cs typeface="Courier New" panose="02070309020205020404" pitchFamily="49" charset="0"/>
              </a:rPr>
              <a:t> nombres = ["Javier", "Pepe", "Raúl"];</a:t>
            </a:r>
          </a:p>
          <a:p>
            <a:r>
              <a:rPr lang="es-ES" sz="1100" dirty="0" smtClean="0">
                <a:latin typeface="Courier New" panose="02070309020205020404" pitchFamily="49" charset="0"/>
                <a:cs typeface="Courier New" panose="02070309020205020404" pitchFamily="49" charset="0"/>
              </a:rPr>
              <a:t>    saludar("Juan", "Pablo");</a:t>
            </a:r>
          </a:p>
          <a:p>
            <a:r>
              <a:rPr lang="es-ES" sz="1100" dirty="0" smtClean="0">
                <a:latin typeface="Courier New" panose="02070309020205020404" pitchFamily="49" charset="0"/>
                <a:cs typeface="Courier New" panose="02070309020205020404" pitchFamily="49" charset="0"/>
              </a:rPr>
              <a:t>    saludar(...nombres);</a:t>
            </a:r>
          </a:p>
          <a:p>
            <a:r>
              <a:rPr lang="es-ES" sz="1100" dirty="0" smtClean="0">
                <a:latin typeface="Courier New" panose="02070309020205020404" pitchFamily="49" charset="0"/>
                <a:cs typeface="Courier New" panose="02070309020205020404" pitchFamily="49" charset="0"/>
              </a:rPr>
              <a:t>});</a:t>
            </a:r>
            <a:endParaRPr lang="es-ES" sz="1100" dirty="0">
              <a:latin typeface="Courier New" panose="02070309020205020404" pitchFamily="49" charset="0"/>
              <a:cs typeface="Courier New" panose="02070309020205020404" pitchFamily="49" charset="0"/>
            </a:endParaRPr>
          </a:p>
        </p:txBody>
      </p:sp>
      <p:cxnSp>
        <p:nvCxnSpPr>
          <p:cNvPr id="10" name="Conector recto de flecha 9"/>
          <p:cNvCxnSpPr/>
          <p:nvPr/>
        </p:nvCxnSpPr>
        <p:spPr>
          <a:xfrm>
            <a:off x="5634390" y="4239835"/>
            <a:ext cx="914691" cy="191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4804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TypeScript</a:t>
            </a:r>
            <a:r>
              <a:rPr lang="es-ES" dirty="0" smtClean="0"/>
              <a:t> – Configuración, fichero </a:t>
            </a:r>
            <a:r>
              <a:rPr lang="es-ES" dirty="0" err="1" smtClean="0"/>
              <a:t>tsconfig.json</a:t>
            </a:r>
            <a:endParaRPr lang="es-ES" dirty="0"/>
          </a:p>
        </p:txBody>
      </p:sp>
      <p:sp>
        <p:nvSpPr>
          <p:cNvPr id="4" name="Marcador de contenido 3"/>
          <p:cNvSpPr>
            <a:spLocks noGrp="1"/>
          </p:cNvSpPr>
          <p:nvPr>
            <p:ph sz="half" idx="2"/>
          </p:nvPr>
        </p:nvSpPr>
        <p:spPr>
          <a:xfrm>
            <a:off x="609600" y="1614616"/>
            <a:ext cx="10737851" cy="4563761"/>
          </a:xfrm>
        </p:spPr>
        <p:txBody>
          <a:bodyPr/>
          <a:lstStyle/>
          <a:p>
            <a:r>
              <a:rPr lang="es-ES" dirty="0" smtClean="0"/>
              <a:t>Para no tener que especificar los parámetros y los archivos cada vez que ejecutamos </a:t>
            </a:r>
            <a:r>
              <a:rPr lang="es-ES" dirty="0" err="1" smtClean="0"/>
              <a:t>TypeScript</a:t>
            </a:r>
            <a:r>
              <a:rPr lang="es-ES" dirty="0" smtClean="0"/>
              <a:t>, podemos crear un archivo </a:t>
            </a:r>
            <a:r>
              <a:rPr lang="es-ES" dirty="0" err="1" smtClean="0">
                <a:latin typeface="Courier New" panose="02070309020205020404" pitchFamily="49" charset="0"/>
                <a:cs typeface="Courier New" panose="02070309020205020404" pitchFamily="49" charset="0"/>
              </a:rPr>
              <a:t>tsconfig.json</a:t>
            </a:r>
            <a:r>
              <a:rPr lang="es-ES" dirty="0" smtClean="0"/>
              <a:t> para especificar la configuración. Si este fichero existe bastará con </a:t>
            </a:r>
            <a:r>
              <a:rPr lang="es-ES" dirty="0" err="1" smtClean="0"/>
              <a:t>ejectutar</a:t>
            </a:r>
            <a:r>
              <a:rPr lang="es-ES" dirty="0" smtClean="0"/>
              <a:t> </a:t>
            </a:r>
            <a:r>
              <a:rPr lang="es-ES" dirty="0" err="1" smtClean="0">
                <a:latin typeface="Courier New" panose="02070309020205020404" pitchFamily="49" charset="0"/>
                <a:cs typeface="Courier New" panose="02070309020205020404" pitchFamily="49" charset="0"/>
              </a:rPr>
              <a:t>tsc</a:t>
            </a:r>
            <a:r>
              <a:rPr lang="es-ES" dirty="0" smtClean="0"/>
              <a:t> sin parámetros.</a:t>
            </a:r>
          </a:p>
          <a:p>
            <a:r>
              <a:rPr lang="es-ES" dirty="0" smtClean="0"/>
              <a:t>Creamos el fichero con este contenido:</a:t>
            </a:r>
          </a:p>
          <a:p>
            <a:r>
              <a:rPr lang="es-ES" dirty="0" smtClean="0"/>
              <a:t>Ahora podemos ejecutar </a:t>
            </a:r>
            <a:r>
              <a:rPr lang="es-ES" dirty="0" err="1" smtClean="0">
                <a:latin typeface="Courier New" panose="02070309020205020404" pitchFamily="49" charset="0"/>
                <a:cs typeface="Courier New" panose="02070309020205020404" pitchFamily="49" charset="0"/>
              </a:rPr>
              <a:t>tsc</a:t>
            </a:r>
            <a:r>
              <a:rPr lang="es-ES" dirty="0" smtClean="0"/>
              <a:t> sin parámetros.</a:t>
            </a:r>
          </a:p>
          <a:p>
            <a:pPr marL="0" indent="0">
              <a:buNone/>
            </a:pPr>
            <a:endParaRPr lang="es-ES" dirty="0" smtClean="0"/>
          </a:p>
          <a:p>
            <a:pPr marL="0" indent="0">
              <a:buNone/>
            </a:pPr>
            <a:endParaRPr lang="es-ES" dirty="0" smtClean="0"/>
          </a:p>
          <a:p>
            <a:r>
              <a:rPr lang="es-ES" dirty="0" smtClean="0">
                <a:latin typeface="Courier New" panose="02070309020205020404" pitchFamily="49" charset="0"/>
                <a:cs typeface="Courier New" panose="02070309020205020404" pitchFamily="49" charset="0"/>
              </a:rPr>
              <a:t>target</a:t>
            </a:r>
            <a:r>
              <a:rPr lang="es-ES" dirty="0" smtClean="0"/>
              <a:t> indica el formato del código a generar.</a:t>
            </a:r>
          </a:p>
          <a:p>
            <a:r>
              <a:rPr lang="es-ES" dirty="0" smtClean="0">
                <a:latin typeface="Courier New" panose="02070309020205020404" pitchFamily="49" charset="0"/>
                <a:cs typeface="Courier New" panose="02070309020205020404" pitchFamily="49" charset="0"/>
              </a:rPr>
              <a:t>module</a:t>
            </a:r>
            <a:r>
              <a:rPr lang="es-ES" dirty="0" smtClean="0"/>
              <a:t> indica el formato de módulos que vamos a generar.</a:t>
            </a:r>
          </a:p>
          <a:p>
            <a:r>
              <a:rPr lang="es-ES" dirty="0" err="1" smtClean="0">
                <a:latin typeface="Courier New" panose="02070309020205020404" pitchFamily="49" charset="0"/>
                <a:cs typeface="Courier New" panose="02070309020205020404" pitchFamily="49" charset="0"/>
              </a:rPr>
              <a:t>moduleResolution</a:t>
            </a:r>
            <a:r>
              <a:rPr lang="es-ES" dirty="0" smtClean="0"/>
              <a:t> indica el modo en que </a:t>
            </a:r>
            <a:r>
              <a:rPr lang="es-ES" dirty="0" err="1" smtClean="0"/>
              <a:t>TypeScript</a:t>
            </a:r>
            <a:r>
              <a:rPr lang="es-ES" dirty="0" smtClean="0"/>
              <a:t> buscará los módulos a importar.</a:t>
            </a:r>
          </a:p>
          <a:p>
            <a:r>
              <a:rPr lang="es-ES" dirty="0" err="1" smtClean="0">
                <a:latin typeface="Courier New" panose="02070309020205020404" pitchFamily="49" charset="0"/>
                <a:cs typeface="Courier New" panose="02070309020205020404" pitchFamily="49" charset="0"/>
              </a:rPr>
              <a:t>exclude</a:t>
            </a:r>
            <a:r>
              <a:rPr lang="es-ES" dirty="0" smtClean="0"/>
              <a:t> nos permite indicar que rutas ignorar.</a:t>
            </a:r>
          </a:p>
          <a:p>
            <a:r>
              <a:rPr lang="es-ES" dirty="0" smtClean="0"/>
              <a:t>Por defecto </a:t>
            </a:r>
            <a:r>
              <a:rPr lang="es-ES" dirty="0" err="1" smtClean="0"/>
              <a:t>TypeScript</a:t>
            </a:r>
            <a:r>
              <a:rPr lang="es-ES" dirty="0" smtClean="0"/>
              <a:t>, cuando hay un fichero de configuración, compilará todos los ficheros .</a:t>
            </a:r>
            <a:r>
              <a:rPr lang="es-ES" dirty="0" err="1" smtClean="0"/>
              <a:t>ts</a:t>
            </a:r>
            <a:r>
              <a:rPr lang="es-ES" dirty="0" smtClean="0"/>
              <a:t> encontrados en la carpeta del proyecto y sus subcarpetas.</a:t>
            </a:r>
          </a:p>
          <a:p>
            <a:r>
              <a:rPr lang="es-ES" dirty="0"/>
              <a:t>Podemos ver todas las opciones de </a:t>
            </a:r>
            <a:r>
              <a:rPr lang="es-ES" dirty="0" err="1"/>
              <a:t>TypeScript</a:t>
            </a:r>
            <a:r>
              <a:rPr lang="es-ES" dirty="0"/>
              <a:t> en</a:t>
            </a:r>
          </a:p>
          <a:p>
            <a:pPr marL="0" indent="0">
              <a:buNone/>
            </a:pPr>
            <a:r>
              <a:rPr lang="es-ES" dirty="0">
                <a:hlinkClick r:id="rId2"/>
              </a:rPr>
              <a:t>https://www.typescriptlang.org/docs/handbook/compiler-options.html</a:t>
            </a:r>
            <a:endParaRPr lang="es-ES" dirty="0"/>
          </a:p>
          <a:p>
            <a:endParaRPr lang="es-ES" dirty="0" smtClean="0"/>
          </a:p>
          <a:p>
            <a:endParaRPr lang="es-ES" sz="1200" dirty="0" smtClean="0"/>
          </a:p>
          <a:p>
            <a:endParaRPr lang="es-ES" sz="1200" dirty="0"/>
          </a:p>
        </p:txBody>
      </p:sp>
      <p:sp>
        <p:nvSpPr>
          <p:cNvPr id="7" name="CuadroTexto 6"/>
          <p:cNvSpPr txBox="1"/>
          <p:nvPr/>
        </p:nvSpPr>
        <p:spPr>
          <a:xfrm>
            <a:off x="7405815" y="2089184"/>
            <a:ext cx="3439127" cy="1785104"/>
          </a:xfrm>
          <a:prstGeom prst="rect">
            <a:avLst/>
          </a:prstGeom>
          <a:solidFill>
            <a:schemeClr val="bg1"/>
          </a:solidFill>
          <a:ln>
            <a:solidFill>
              <a:schemeClr val="tx1"/>
            </a:solidFill>
          </a:ln>
        </p:spPr>
        <p:txBody>
          <a:bodyPr wrap="square" rtlCol="0">
            <a:spAutoFit/>
          </a:bodyPr>
          <a:lstStyle/>
          <a:p>
            <a:r>
              <a:rPr lang="es-ES" sz="1100" dirty="0">
                <a:latin typeface="Courier New" panose="02070309020205020404" pitchFamily="49" charset="0"/>
                <a:cs typeface="Courier New" panose="02070309020205020404" pitchFamily="49" charset="0"/>
              </a:rPr>
              <a:t>{</a:t>
            </a:r>
          </a:p>
          <a:p>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compilerOptions</a:t>
            </a:r>
            <a:r>
              <a:rPr lang="es-ES" sz="1100" dirty="0">
                <a:latin typeface="Courier New" panose="02070309020205020404" pitchFamily="49" charset="0"/>
                <a:cs typeface="Courier New" panose="02070309020205020404" pitchFamily="49" charset="0"/>
              </a:rPr>
              <a:t>": {</a:t>
            </a:r>
          </a:p>
          <a:p>
            <a:r>
              <a:rPr lang="es-ES" sz="1100" dirty="0">
                <a:latin typeface="Courier New" panose="02070309020205020404" pitchFamily="49" charset="0"/>
                <a:cs typeface="Courier New" panose="02070309020205020404" pitchFamily="49" charset="0"/>
              </a:rPr>
              <a:t>        "target": "es5",        </a:t>
            </a:r>
          </a:p>
          <a:p>
            <a:r>
              <a:rPr lang="es-ES" sz="1100" dirty="0">
                <a:latin typeface="Courier New" panose="02070309020205020404" pitchFamily="49" charset="0"/>
                <a:cs typeface="Courier New" panose="02070309020205020404" pitchFamily="49" charset="0"/>
              </a:rPr>
              <a:t>        "module": "</a:t>
            </a:r>
            <a:r>
              <a:rPr lang="es-ES" sz="1100" dirty="0" err="1">
                <a:latin typeface="Courier New" panose="02070309020205020404" pitchFamily="49" charset="0"/>
                <a:cs typeface="Courier New" panose="02070309020205020404" pitchFamily="49" charset="0"/>
              </a:rPr>
              <a:t>amd</a:t>
            </a:r>
            <a:r>
              <a:rPr lang="es-ES" sz="1100" dirty="0">
                <a:latin typeface="Courier New" panose="02070309020205020404" pitchFamily="49" charset="0"/>
                <a:cs typeface="Courier New" panose="02070309020205020404" pitchFamily="49" charset="0"/>
              </a:rPr>
              <a:t>",</a:t>
            </a:r>
          </a:p>
          <a:p>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moduleResolution</a:t>
            </a:r>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node</a:t>
            </a:r>
            <a:r>
              <a:rPr lang="es-ES" sz="1100" dirty="0">
                <a:latin typeface="Courier New" panose="02070309020205020404" pitchFamily="49" charset="0"/>
                <a:cs typeface="Courier New" panose="02070309020205020404" pitchFamily="49" charset="0"/>
              </a:rPr>
              <a:t>"</a:t>
            </a:r>
          </a:p>
          <a:p>
            <a:r>
              <a:rPr lang="es-ES" sz="1100" dirty="0">
                <a:latin typeface="Courier New" panose="02070309020205020404" pitchFamily="49" charset="0"/>
                <a:cs typeface="Courier New" panose="02070309020205020404" pitchFamily="49" charset="0"/>
              </a:rPr>
              <a:t>    },    </a:t>
            </a:r>
          </a:p>
          <a:p>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exclude</a:t>
            </a:r>
            <a:r>
              <a:rPr lang="es-ES" sz="1100" dirty="0">
                <a:latin typeface="Courier New" panose="02070309020205020404" pitchFamily="49" charset="0"/>
                <a:cs typeface="Courier New" panose="02070309020205020404" pitchFamily="49" charset="0"/>
              </a:rPr>
              <a:t>": [</a:t>
            </a:r>
          </a:p>
          <a:p>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node_modules</a:t>
            </a:r>
            <a:r>
              <a:rPr lang="es-ES" sz="1100" dirty="0">
                <a:latin typeface="Courier New" panose="02070309020205020404" pitchFamily="49" charset="0"/>
                <a:cs typeface="Courier New" panose="02070309020205020404" pitchFamily="49" charset="0"/>
              </a:rPr>
              <a:t>"</a:t>
            </a:r>
          </a:p>
          <a:p>
            <a:r>
              <a:rPr lang="es-ES" sz="1100" dirty="0">
                <a:latin typeface="Courier New" panose="02070309020205020404" pitchFamily="49" charset="0"/>
                <a:cs typeface="Courier New" panose="02070309020205020404" pitchFamily="49" charset="0"/>
              </a:rPr>
              <a:t>    ]</a:t>
            </a:r>
          </a:p>
          <a:p>
            <a:r>
              <a:rPr lang="es-ES" sz="1100" dirty="0">
                <a:latin typeface="Courier New" panose="02070309020205020404" pitchFamily="49" charset="0"/>
                <a:cs typeface="Courier New" panose="02070309020205020404" pitchFamily="49" charset="0"/>
              </a:rPr>
              <a:t>}</a:t>
            </a:r>
          </a:p>
        </p:txBody>
      </p:sp>
      <p:cxnSp>
        <p:nvCxnSpPr>
          <p:cNvPr id="9" name="Conector recto de flecha 8"/>
          <p:cNvCxnSpPr/>
          <p:nvPr/>
        </p:nvCxnSpPr>
        <p:spPr>
          <a:xfrm>
            <a:off x="4514335" y="2520778"/>
            <a:ext cx="289148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4791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TypeScript</a:t>
            </a:r>
            <a:r>
              <a:rPr lang="es-ES" dirty="0" smtClean="0"/>
              <a:t> – Uso de librerías externas - *.</a:t>
            </a:r>
            <a:r>
              <a:rPr lang="es-ES" dirty="0" err="1" smtClean="0"/>
              <a:t>d.ts</a:t>
            </a:r>
            <a:endParaRPr lang="es-ES" dirty="0"/>
          </a:p>
        </p:txBody>
      </p:sp>
      <p:sp>
        <p:nvSpPr>
          <p:cNvPr id="4" name="Marcador de contenido 3"/>
          <p:cNvSpPr>
            <a:spLocks noGrp="1"/>
          </p:cNvSpPr>
          <p:nvPr>
            <p:ph sz="half" idx="2"/>
          </p:nvPr>
        </p:nvSpPr>
        <p:spPr>
          <a:xfrm>
            <a:off x="210355" y="1493949"/>
            <a:ext cx="5871200" cy="4678253"/>
          </a:xfrm>
        </p:spPr>
        <p:txBody>
          <a:bodyPr>
            <a:normAutofit/>
          </a:bodyPr>
          <a:lstStyle/>
          <a:p>
            <a:pPr marL="0" indent="0">
              <a:buNone/>
            </a:pPr>
            <a:r>
              <a:rPr lang="es-ES" sz="1800" dirty="0" smtClean="0"/>
              <a:t>En el ejemplo anterior podemos ver que al ejecutar </a:t>
            </a:r>
            <a:r>
              <a:rPr lang="es-ES" sz="1800" dirty="0" err="1" smtClean="0"/>
              <a:t>TypeScript</a:t>
            </a:r>
            <a:r>
              <a:rPr lang="es-ES" sz="1800" dirty="0" smtClean="0"/>
              <a:t> recibimos un par de errores:</a:t>
            </a:r>
          </a:p>
          <a:p>
            <a:pPr marL="457200" lvl="1" indent="0">
              <a:buNone/>
            </a:pPr>
            <a:r>
              <a:rPr lang="en-US" dirty="0" err="1" smtClean="0">
                <a:latin typeface="Courier New" panose="02070309020205020404" pitchFamily="49" charset="0"/>
                <a:cs typeface="Courier New" panose="02070309020205020404" pitchFamily="49" charset="0"/>
              </a:rPr>
              <a:t>index.ts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error TS2304: Cannot find name </a:t>
            </a:r>
            <a:r>
              <a:rPr lang="en-US" dirty="0" smtClean="0">
                <a:latin typeface="Courier New" panose="02070309020205020404" pitchFamily="49" charset="0"/>
                <a:cs typeface="Courier New" panose="02070309020205020404" pitchFamily="49" charset="0"/>
              </a:rPr>
              <a:t>'$'.</a:t>
            </a:r>
          </a:p>
          <a:p>
            <a:pPr marL="457200" lvl="1" indent="0">
              <a:buNone/>
            </a:pPr>
            <a:r>
              <a:rPr lang="en-US" dirty="0" err="1" smtClean="0">
                <a:latin typeface="Courier New" panose="02070309020205020404" pitchFamily="49" charset="0"/>
                <a:cs typeface="Courier New" panose="02070309020205020404" pitchFamily="49" charset="0"/>
              </a:rPr>
              <a:t>saludos.ts</a:t>
            </a:r>
            <a:r>
              <a:rPr lang="en-US" dirty="0" smtClean="0">
                <a:latin typeface="Courier New" panose="02070309020205020404" pitchFamily="49" charset="0"/>
                <a:cs typeface="Courier New" panose="02070309020205020404" pitchFamily="49" charset="0"/>
              </a:rPr>
              <a:t> : error TS2304:Cannot </a:t>
            </a:r>
            <a:r>
              <a:rPr lang="en-US" dirty="0">
                <a:latin typeface="Courier New" panose="02070309020205020404" pitchFamily="49" charset="0"/>
                <a:cs typeface="Courier New" panose="02070309020205020404" pitchFamily="49" charset="0"/>
              </a:rPr>
              <a:t>find name </a:t>
            </a:r>
            <a:r>
              <a:rPr lang="en-US" dirty="0" smtClean="0">
                <a:latin typeface="Courier New" panose="02070309020205020404" pitchFamily="49" charset="0"/>
                <a:cs typeface="Courier New" panose="02070309020205020404" pitchFamily="49" charset="0"/>
              </a:rPr>
              <a:t>'$'.</a:t>
            </a:r>
            <a:endParaRPr lang="es-ES" dirty="0">
              <a:latin typeface="Courier New" panose="02070309020205020404" pitchFamily="49" charset="0"/>
              <a:cs typeface="Courier New" panose="02070309020205020404" pitchFamily="49" charset="0"/>
            </a:endParaRPr>
          </a:p>
          <a:p>
            <a:pPr marL="0" indent="0">
              <a:buNone/>
            </a:pPr>
            <a:endParaRPr lang="en-US" sz="1800" dirty="0" smtClean="0">
              <a:cs typeface="Courier New" panose="02070309020205020404" pitchFamily="49" charset="0"/>
            </a:endParaRPr>
          </a:p>
          <a:p>
            <a:pPr marL="0" indent="0">
              <a:buNone/>
            </a:pPr>
            <a:r>
              <a:rPr lang="es-ES" sz="1800" dirty="0" smtClean="0">
                <a:cs typeface="Courier New" panose="02070309020205020404" pitchFamily="49" charset="0"/>
              </a:rPr>
              <a:t>Aunque nos ha generado los archivos .</a:t>
            </a:r>
            <a:r>
              <a:rPr lang="es-ES" sz="1800" dirty="0" err="1" smtClean="0">
                <a:cs typeface="Courier New" panose="02070309020205020404" pitchFamily="49" charset="0"/>
              </a:rPr>
              <a:t>js</a:t>
            </a:r>
            <a:r>
              <a:rPr lang="es-ES" sz="1800" dirty="0" smtClean="0">
                <a:cs typeface="Courier New" panose="02070309020205020404" pitchFamily="49" charset="0"/>
              </a:rPr>
              <a:t>, </a:t>
            </a:r>
            <a:r>
              <a:rPr lang="es-ES" sz="1800" dirty="0" err="1" smtClean="0">
                <a:cs typeface="Courier New" panose="02070309020205020404" pitchFamily="49" charset="0"/>
              </a:rPr>
              <a:t>TypeScript</a:t>
            </a:r>
            <a:r>
              <a:rPr lang="es-ES" sz="1800" dirty="0" smtClean="0">
                <a:cs typeface="Courier New" panose="02070309020205020404" pitchFamily="49" charset="0"/>
              </a:rPr>
              <a:t> nos avisa de que no conoce el símbolo </a:t>
            </a:r>
            <a:r>
              <a:rPr lang="es-ES" sz="1800" b="1" dirty="0" smtClean="0">
                <a:cs typeface="Courier New" panose="02070309020205020404" pitchFamily="49" charset="0"/>
              </a:rPr>
              <a:t>$</a:t>
            </a:r>
            <a:r>
              <a:rPr lang="es-ES" sz="1800" dirty="0" smtClean="0">
                <a:cs typeface="Courier New" panose="02070309020205020404" pitchFamily="49" charset="0"/>
              </a:rPr>
              <a:t>.</a:t>
            </a:r>
          </a:p>
          <a:p>
            <a:pPr marL="0" indent="0">
              <a:buNone/>
            </a:pPr>
            <a:r>
              <a:rPr lang="es-ES" sz="1800" dirty="0" smtClean="0">
                <a:cs typeface="Courier New" panose="02070309020205020404" pitchFamily="49" charset="0"/>
              </a:rPr>
              <a:t>Usamos $ para referirnos a </a:t>
            </a:r>
            <a:r>
              <a:rPr lang="es-ES" sz="1800" dirty="0" err="1" smtClean="0">
                <a:cs typeface="Courier New" panose="02070309020205020404" pitchFamily="49" charset="0"/>
              </a:rPr>
              <a:t>Jquery</a:t>
            </a:r>
            <a:r>
              <a:rPr lang="es-ES" sz="1800" dirty="0" smtClean="0">
                <a:cs typeface="Courier New" panose="02070309020205020404" pitchFamily="49" charset="0"/>
              </a:rPr>
              <a:t>, pero </a:t>
            </a:r>
            <a:r>
              <a:rPr lang="es-ES" sz="1800" dirty="0" err="1" smtClean="0">
                <a:cs typeface="Courier New" panose="02070309020205020404" pitchFamily="49" charset="0"/>
              </a:rPr>
              <a:t>TypeScript</a:t>
            </a:r>
            <a:r>
              <a:rPr lang="es-ES" sz="1800" dirty="0" smtClean="0">
                <a:cs typeface="Courier New" panose="02070309020205020404" pitchFamily="49" charset="0"/>
              </a:rPr>
              <a:t> no tiene constancia de que exista una variable llamada así.</a:t>
            </a:r>
          </a:p>
          <a:p>
            <a:pPr marL="0" indent="0">
              <a:buNone/>
            </a:pPr>
            <a:endParaRPr lang="es-ES" sz="1800" dirty="0">
              <a:cs typeface="Courier New" panose="02070309020205020404" pitchFamily="49" charset="0"/>
            </a:endParaRPr>
          </a:p>
          <a:p>
            <a:pPr marL="0" indent="0">
              <a:buNone/>
            </a:pPr>
            <a:r>
              <a:rPr lang="es-ES" sz="1800" dirty="0" smtClean="0">
                <a:cs typeface="Courier New" panose="02070309020205020404" pitchFamily="49" charset="0"/>
              </a:rPr>
              <a:t>Podemos indicar a </a:t>
            </a:r>
            <a:r>
              <a:rPr lang="es-ES" sz="1800" dirty="0" err="1" smtClean="0">
                <a:cs typeface="Courier New" panose="02070309020205020404" pitchFamily="49" charset="0"/>
              </a:rPr>
              <a:t>TypeScript</a:t>
            </a:r>
            <a:r>
              <a:rPr lang="es-ES" sz="1800" dirty="0" smtClean="0">
                <a:cs typeface="Courier New" panose="02070309020205020404" pitchFamily="49" charset="0"/>
              </a:rPr>
              <a:t> que existe una variable llamada </a:t>
            </a:r>
            <a:r>
              <a:rPr lang="es-ES" sz="1800" b="1" dirty="0" smtClean="0">
                <a:cs typeface="Courier New" panose="02070309020205020404" pitchFamily="49" charset="0"/>
              </a:rPr>
              <a:t>$</a:t>
            </a:r>
            <a:r>
              <a:rPr lang="es-ES" sz="1800" dirty="0" smtClean="0">
                <a:cs typeface="Courier New" panose="02070309020205020404" pitchFamily="49" charset="0"/>
              </a:rPr>
              <a:t> de ámbito global usando las palabras clave </a:t>
            </a:r>
            <a:r>
              <a:rPr lang="es-ES" sz="1800" i="1" dirty="0" smtClean="0">
                <a:latin typeface="Courier New" panose="02070309020205020404" pitchFamily="49" charset="0"/>
                <a:cs typeface="Courier New" panose="02070309020205020404" pitchFamily="49" charset="0"/>
              </a:rPr>
              <a:t>declare </a:t>
            </a:r>
            <a:r>
              <a:rPr lang="es-ES" sz="1800" i="1" dirty="0" err="1" smtClean="0">
                <a:latin typeface="Courier New" panose="02070309020205020404" pitchFamily="49" charset="0"/>
                <a:cs typeface="Courier New" panose="02070309020205020404" pitchFamily="49" charset="0"/>
              </a:rPr>
              <a:t>var</a:t>
            </a:r>
            <a:r>
              <a:rPr lang="es-ES" sz="1800" dirty="0" smtClean="0">
                <a:cs typeface="Courier New" panose="02070309020205020404" pitchFamily="49" charset="0"/>
              </a:rPr>
              <a:t>, así pues añadiremos esta línea antes de usar </a:t>
            </a:r>
            <a:r>
              <a:rPr lang="es-ES" sz="1800" b="1" dirty="0" smtClean="0">
                <a:cs typeface="Courier New" panose="02070309020205020404" pitchFamily="49" charset="0"/>
              </a:rPr>
              <a:t>$</a:t>
            </a:r>
            <a:r>
              <a:rPr lang="es-ES" sz="1800" dirty="0" smtClean="0">
                <a:cs typeface="Courier New" panose="02070309020205020404" pitchFamily="49" charset="0"/>
              </a:rPr>
              <a:t> en cada uno de nuestros ficheros </a:t>
            </a:r>
            <a:r>
              <a:rPr lang="es-ES" sz="1800" dirty="0" err="1" smtClean="0">
                <a:cs typeface="Courier New" panose="02070309020205020404" pitchFamily="49" charset="0"/>
              </a:rPr>
              <a:t>TypeScript</a:t>
            </a:r>
            <a:r>
              <a:rPr lang="es-ES" sz="1800" dirty="0" smtClean="0">
                <a:cs typeface="Courier New" panose="02070309020205020404" pitchFamily="49" charset="0"/>
              </a:rPr>
              <a:t>:</a:t>
            </a:r>
          </a:p>
          <a:p>
            <a:pPr marL="0" indent="0">
              <a:buNone/>
            </a:pPr>
            <a:r>
              <a:rPr lang="es-ES" sz="1800" dirty="0">
                <a:cs typeface="Courier New" panose="02070309020205020404" pitchFamily="49" charset="0"/>
              </a:rPr>
              <a:t>	</a:t>
            </a:r>
            <a:r>
              <a:rPr lang="es-ES" sz="1800" dirty="0" smtClean="0">
                <a:cs typeface="Courier New" panose="02070309020205020404" pitchFamily="49" charset="0"/>
              </a:rPr>
              <a:t>declare </a:t>
            </a:r>
            <a:r>
              <a:rPr lang="es-ES" sz="1800" dirty="0" err="1" smtClean="0">
                <a:cs typeface="Courier New" panose="02070309020205020404" pitchFamily="49" charset="0"/>
              </a:rPr>
              <a:t>var</a:t>
            </a:r>
            <a:r>
              <a:rPr lang="es-ES" sz="1800" dirty="0" smtClean="0">
                <a:cs typeface="Courier New" panose="02070309020205020404" pitchFamily="49" charset="0"/>
              </a:rPr>
              <a:t> $: </a:t>
            </a:r>
            <a:r>
              <a:rPr lang="es-ES" sz="1800" dirty="0" err="1" smtClean="0">
                <a:cs typeface="Courier New" panose="02070309020205020404" pitchFamily="49" charset="0"/>
              </a:rPr>
              <a:t>any</a:t>
            </a:r>
            <a:r>
              <a:rPr lang="es-ES" sz="1800" dirty="0" smtClean="0">
                <a:cs typeface="Courier New" panose="02070309020205020404" pitchFamily="49" charset="0"/>
              </a:rPr>
              <a:t>;</a:t>
            </a:r>
          </a:p>
          <a:p>
            <a:pPr marL="0" indent="0">
              <a:buNone/>
            </a:pPr>
            <a:r>
              <a:rPr lang="es-ES" sz="1800" dirty="0" smtClean="0">
                <a:cs typeface="Courier New" panose="02070309020205020404" pitchFamily="49" charset="0"/>
              </a:rPr>
              <a:t>Y ahora </a:t>
            </a:r>
            <a:r>
              <a:rPr lang="es-ES" sz="1800" dirty="0" err="1" smtClean="0">
                <a:cs typeface="Courier New" panose="02070309020205020404" pitchFamily="49" charset="0"/>
              </a:rPr>
              <a:t>TypeScript</a:t>
            </a:r>
            <a:r>
              <a:rPr lang="es-ES" sz="1800" dirty="0" smtClean="0">
                <a:cs typeface="Courier New" panose="02070309020205020404" pitchFamily="49" charset="0"/>
              </a:rPr>
              <a:t> acepta el uso del símbolo </a:t>
            </a:r>
            <a:r>
              <a:rPr lang="es-ES" sz="1800" b="1" dirty="0" smtClean="0">
                <a:cs typeface="Courier New" panose="02070309020205020404" pitchFamily="49" charset="0"/>
              </a:rPr>
              <a:t>$</a:t>
            </a:r>
            <a:r>
              <a:rPr lang="es-ES" sz="1800" dirty="0">
                <a:cs typeface="Courier New" panose="02070309020205020404" pitchFamily="49" charset="0"/>
              </a:rPr>
              <a:t>.</a:t>
            </a:r>
            <a:endParaRPr lang="es-ES" sz="1800" dirty="0" smtClean="0">
              <a:cs typeface="Courier New" panose="02070309020205020404" pitchFamily="49" charset="0"/>
            </a:endParaRPr>
          </a:p>
        </p:txBody>
      </p:sp>
      <p:sp>
        <p:nvSpPr>
          <p:cNvPr id="7" name="Marcador de contenido 3"/>
          <p:cNvSpPr>
            <a:spLocks noGrp="1"/>
          </p:cNvSpPr>
          <p:nvPr>
            <p:ph sz="half" idx="2"/>
          </p:nvPr>
        </p:nvSpPr>
        <p:spPr>
          <a:xfrm>
            <a:off x="6081555" y="1493948"/>
            <a:ext cx="5997262" cy="5048520"/>
          </a:xfrm>
        </p:spPr>
        <p:txBody>
          <a:bodyPr>
            <a:normAutofit/>
          </a:bodyPr>
          <a:lstStyle/>
          <a:p>
            <a:pPr marL="0" indent="0">
              <a:buNone/>
            </a:pPr>
            <a:r>
              <a:rPr lang="es-ES" sz="1800" dirty="0" smtClean="0">
                <a:cs typeface="Courier New" panose="02070309020205020404" pitchFamily="49" charset="0"/>
              </a:rPr>
              <a:t>También podemos declarar de que tipo es </a:t>
            </a:r>
            <a:r>
              <a:rPr lang="es-ES" sz="1800" b="1" dirty="0" smtClean="0">
                <a:cs typeface="Courier New" panose="02070309020205020404" pitchFamily="49" charset="0"/>
              </a:rPr>
              <a:t>$</a:t>
            </a:r>
            <a:r>
              <a:rPr lang="es-ES" sz="1800" dirty="0" smtClean="0">
                <a:cs typeface="Courier New" panose="02070309020205020404" pitchFamily="49" charset="0"/>
              </a:rPr>
              <a:t>, podemos declarar un tipo llamado JQuery y decir que $ es del tipo JQuery, lo cual nos ayudará con el </a:t>
            </a:r>
            <a:r>
              <a:rPr lang="es-ES" sz="1800" dirty="0" err="1" smtClean="0">
                <a:cs typeface="Courier New" panose="02070309020205020404" pitchFamily="49" charset="0"/>
              </a:rPr>
              <a:t>intellisense</a:t>
            </a:r>
            <a:r>
              <a:rPr lang="es-ES" sz="1800" dirty="0" smtClean="0">
                <a:cs typeface="Courier New" panose="02070309020205020404" pitchFamily="49" charset="0"/>
              </a:rPr>
              <a:t>:</a:t>
            </a:r>
          </a:p>
          <a:p>
            <a:pPr marL="0" indent="0">
              <a:buNone/>
            </a:pPr>
            <a:endParaRPr lang="es-ES" sz="1800" dirty="0">
              <a:cs typeface="Courier New" panose="02070309020205020404" pitchFamily="49" charset="0"/>
            </a:endParaRPr>
          </a:p>
          <a:p>
            <a:pPr marL="0" indent="0">
              <a:buNone/>
            </a:pPr>
            <a:r>
              <a:rPr lang="es-ES" sz="1200" dirty="0">
                <a:latin typeface="Courier New" panose="02070309020205020404" pitchFamily="49" charset="0"/>
                <a:cs typeface="Courier New" panose="02070309020205020404" pitchFamily="49" charset="0"/>
              </a:rPr>
              <a:t>interface JQuery {</a:t>
            </a:r>
          </a:p>
          <a:p>
            <a:pPr marL="0" indent="0">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index</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number</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HTMLElement</a:t>
            </a:r>
            <a:r>
              <a:rPr lang="es-ES" sz="1200" dirty="0">
                <a:latin typeface="Courier New" panose="02070309020205020404" pitchFamily="49" charset="0"/>
                <a:cs typeface="Courier New" panose="02070309020205020404" pitchFamily="49" charset="0"/>
              </a:rPr>
              <a:t>;</a:t>
            </a:r>
          </a:p>
          <a:p>
            <a:pPr marL="0" indent="0">
              <a:buNone/>
            </a:pPr>
            <a:r>
              <a:rPr lang="es-ES" sz="1200" dirty="0">
                <a:latin typeface="Courier New" panose="02070309020205020404" pitchFamily="49" charset="0"/>
                <a:cs typeface="Courier New" panose="02070309020205020404" pitchFamily="49" charset="0"/>
              </a:rPr>
              <a:t>    (selector: </a:t>
            </a:r>
            <a:r>
              <a:rPr lang="es-ES" sz="1200" dirty="0" err="1">
                <a:latin typeface="Courier New" panose="02070309020205020404" pitchFamily="49" charset="0"/>
                <a:cs typeface="Courier New" panose="02070309020205020404" pitchFamily="49" charset="0"/>
              </a:rPr>
              <a:t>string</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Document</a:t>
            </a:r>
            <a:r>
              <a:rPr lang="es-ES" sz="1200" dirty="0">
                <a:latin typeface="Courier New" panose="02070309020205020404" pitchFamily="49" charset="0"/>
                <a:cs typeface="Courier New" panose="02070309020205020404" pitchFamily="49" charset="0"/>
              </a:rPr>
              <a:t>, </a:t>
            </a:r>
            <a:endParaRPr lang="es-ES" sz="1200" dirty="0" smtClean="0">
              <a:latin typeface="Courier New" panose="02070309020205020404" pitchFamily="49" charset="0"/>
              <a:cs typeface="Courier New" panose="02070309020205020404" pitchFamily="49" charset="0"/>
            </a:endParaRPr>
          </a:p>
          <a:p>
            <a:pPr marL="0" indent="0">
              <a:buNone/>
            </a:pPr>
            <a:r>
              <a:rPr lang="es-ES" sz="1200" dirty="0">
                <a:latin typeface="Courier New" panose="02070309020205020404" pitchFamily="49" charset="0"/>
                <a:cs typeface="Courier New" panose="02070309020205020404" pitchFamily="49" charset="0"/>
              </a:rPr>
              <a:t>	</a:t>
            </a:r>
            <a:r>
              <a:rPr lang="es-ES" sz="1200" dirty="0" err="1" smtClean="0">
                <a:latin typeface="Courier New" panose="02070309020205020404" pitchFamily="49" charset="0"/>
                <a:cs typeface="Courier New" panose="02070309020205020404" pitchFamily="49" charset="0"/>
              </a:rPr>
              <a:t>context</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any</a:t>
            </a:r>
            <a:r>
              <a:rPr lang="es-ES" sz="1200" dirty="0">
                <a:latin typeface="Courier New" panose="02070309020205020404" pitchFamily="49" charset="0"/>
                <a:cs typeface="Courier New" panose="02070309020205020404" pitchFamily="49" charset="0"/>
              </a:rPr>
              <a:t>): JQuery;</a:t>
            </a:r>
          </a:p>
          <a:p>
            <a:pPr marL="0" indent="0">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append</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element</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string</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HTMLElement</a:t>
            </a:r>
            <a:r>
              <a:rPr lang="es-ES" sz="1200" dirty="0">
                <a:latin typeface="Courier New" panose="02070309020205020404" pitchFamily="49" charset="0"/>
                <a:cs typeface="Courier New" panose="02070309020205020404" pitchFamily="49" charset="0"/>
              </a:rPr>
              <a:t>);</a:t>
            </a:r>
          </a:p>
          <a:p>
            <a:pPr marL="0" indent="0">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ready</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callback</a:t>
            </a:r>
            <a:r>
              <a:rPr lang="es-ES" sz="1200" dirty="0">
                <a:latin typeface="Courier New" panose="02070309020205020404" pitchFamily="49" charset="0"/>
                <a:cs typeface="Courier New" panose="02070309020205020404" pitchFamily="49" charset="0"/>
              </a:rPr>
              <a:t>: () =&gt; </a:t>
            </a:r>
            <a:r>
              <a:rPr lang="es-ES" sz="1200" dirty="0" err="1">
                <a:latin typeface="Courier New" panose="02070309020205020404" pitchFamily="49" charset="0"/>
                <a:cs typeface="Courier New" panose="02070309020205020404" pitchFamily="49" charset="0"/>
              </a:rPr>
              <a:t>void</a:t>
            </a:r>
            <a:r>
              <a:rPr lang="es-ES" sz="1200" dirty="0">
                <a:latin typeface="Courier New" panose="02070309020205020404" pitchFamily="49" charset="0"/>
                <a:cs typeface="Courier New" panose="02070309020205020404" pitchFamily="49" charset="0"/>
              </a:rPr>
              <a:t>);</a:t>
            </a:r>
          </a:p>
          <a:p>
            <a:pPr marL="0" indent="0">
              <a:buNone/>
            </a:pPr>
            <a:r>
              <a:rPr lang="es-ES" sz="1200" dirty="0" smtClean="0">
                <a:latin typeface="Courier New" panose="02070309020205020404" pitchFamily="49" charset="0"/>
                <a:cs typeface="Courier New" panose="02070309020205020404" pitchFamily="49" charset="0"/>
              </a:rPr>
              <a:t>}</a:t>
            </a:r>
            <a:endParaRPr lang="es-ES" sz="1200" dirty="0">
              <a:latin typeface="Courier New" panose="02070309020205020404" pitchFamily="49" charset="0"/>
              <a:cs typeface="Courier New" panose="02070309020205020404" pitchFamily="49" charset="0"/>
            </a:endParaRPr>
          </a:p>
          <a:p>
            <a:pPr marL="0" indent="0">
              <a:buNone/>
            </a:pPr>
            <a:r>
              <a:rPr lang="es-ES" sz="1200" dirty="0">
                <a:latin typeface="Courier New" panose="02070309020205020404" pitchFamily="49" charset="0"/>
                <a:cs typeface="Courier New" panose="02070309020205020404" pitchFamily="49" charset="0"/>
              </a:rPr>
              <a:t>declare </a:t>
            </a:r>
            <a:r>
              <a:rPr lang="es-ES" sz="1200" dirty="0" err="1">
                <a:latin typeface="Courier New" panose="02070309020205020404" pitchFamily="49" charset="0"/>
                <a:cs typeface="Courier New" panose="02070309020205020404" pitchFamily="49" charset="0"/>
              </a:rPr>
              <a:t>var</a:t>
            </a:r>
            <a:r>
              <a:rPr lang="es-ES" sz="1200" dirty="0">
                <a:latin typeface="Courier New" panose="02070309020205020404" pitchFamily="49" charset="0"/>
                <a:cs typeface="Courier New" panose="02070309020205020404" pitchFamily="49" charset="0"/>
              </a:rPr>
              <a:t> $: JQuery;</a:t>
            </a:r>
          </a:p>
          <a:p>
            <a:pPr marL="0" indent="0">
              <a:buNone/>
            </a:pPr>
            <a:endParaRPr lang="es-ES" dirty="0" smtClean="0">
              <a:cs typeface="Courier New" panose="02070309020205020404" pitchFamily="49" charset="0"/>
            </a:endParaRPr>
          </a:p>
          <a:p>
            <a:pPr marL="0" indent="0">
              <a:buNone/>
            </a:pPr>
            <a:r>
              <a:rPr lang="es-ES" dirty="0" smtClean="0">
                <a:cs typeface="Courier New" panose="02070309020205020404" pitchFamily="49" charset="0"/>
              </a:rPr>
              <a:t>Por último podemos crear un archivo </a:t>
            </a:r>
            <a:r>
              <a:rPr lang="es-ES" b="1" dirty="0" err="1" smtClean="0">
                <a:cs typeface="Courier New" panose="02070309020205020404" pitchFamily="49" charset="0"/>
              </a:rPr>
              <a:t>jquery.d.ts</a:t>
            </a:r>
            <a:r>
              <a:rPr lang="es-ES" dirty="0" smtClean="0">
                <a:cs typeface="Courier New" panose="02070309020205020404" pitchFamily="49" charset="0"/>
              </a:rPr>
              <a:t>, y meter la definición de JQuery y $ dentro, de esta forma tanto el tipo como la variable </a:t>
            </a:r>
            <a:r>
              <a:rPr lang="es-ES" b="1" dirty="0" smtClean="0">
                <a:cs typeface="Courier New" panose="02070309020205020404" pitchFamily="49" charset="0"/>
              </a:rPr>
              <a:t>estarán disponibles </a:t>
            </a:r>
            <a:r>
              <a:rPr lang="es-ES" dirty="0" smtClean="0">
                <a:cs typeface="Courier New" panose="02070309020205020404" pitchFamily="49" charset="0"/>
              </a:rPr>
              <a:t>en todos los archivos del </a:t>
            </a:r>
            <a:r>
              <a:rPr lang="es-ES" b="1" dirty="0" smtClean="0">
                <a:cs typeface="Courier New" panose="02070309020205020404" pitchFamily="49" charset="0"/>
              </a:rPr>
              <a:t>proyecto</a:t>
            </a:r>
            <a:r>
              <a:rPr lang="es-ES" dirty="0" smtClean="0">
                <a:cs typeface="Courier New" panose="02070309020205020404" pitchFamily="49" charset="0"/>
              </a:rPr>
              <a:t>.</a:t>
            </a:r>
          </a:p>
          <a:p>
            <a:pPr marL="0" indent="0">
              <a:buNone/>
            </a:pPr>
            <a:r>
              <a:rPr lang="es-ES" dirty="0" smtClean="0">
                <a:cs typeface="Courier New" panose="02070309020205020404" pitchFamily="49" charset="0"/>
              </a:rPr>
              <a:t>Conforme vayamos usando JQuery podemos ir ampliando nuestra definición de JQuery.</a:t>
            </a:r>
          </a:p>
        </p:txBody>
      </p:sp>
    </p:spTree>
    <p:extLst>
      <p:ext uri="{BB962C8B-B14F-4D97-AF65-F5344CB8AC3E}">
        <p14:creationId xmlns:p14="http://schemas.microsoft.com/office/powerpoint/2010/main" val="27986010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TypeScript</a:t>
            </a:r>
            <a:r>
              <a:rPr lang="es-ES" dirty="0" smtClean="0"/>
              <a:t> – </a:t>
            </a:r>
            <a:r>
              <a:rPr lang="es-ES" dirty="0" err="1" smtClean="0"/>
              <a:t>Typings</a:t>
            </a:r>
            <a:r>
              <a:rPr lang="es-ES" dirty="0" smtClean="0"/>
              <a:t> - @</a:t>
            </a:r>
            <a:r>
              <a:rPr lang="es-ES" dirty="0" err="1" smtClean="0"/>
              <a:t>types</a:t>
            </a:r>
            <a:endParaRPr lang="es-ES" dirty="0"/>
          </a:p>
        </p:txBody>
      </p:sp>
      <p:sp>
        <p:nvSpPr>
          <p:cNvPr id="4" name="Marcador de contenido 3"/>
          <p:cNvSpPr>
            <a:spLocks noGrp="1"/>
          </p:cNvSpPr>
          <p:nvPr>
            <p:ph sz="half" idx="2"/>
          </p:nvPr>
        </p:nvSpPr>
        <p:spPr>
          <a:xfrm>
            <a:off x="609600" y="1403797"/>
            <a:ext cx="10737851" cy="5454203"/>
          </a:xfrm>
        </p:spPr>
        <p:txBody>
          <a:bodyPr>
            <a:normAutofit fontScale="92500" lnSpcReduction="20000"/>
          </a:bodyPr>
          <a:lstStyle/>
          <a:p>
            <a:r>
              <a:rPr lang="es-ES" sz="1800" dirty="0" smtClean="0"/>
              <a:t>Se define como </a:t>
            </a:r>
            <a:r>
              <a:rPr lang="es-ES" sz="1800" b="1" dirty="0" err="1" smtClean="0"/>
              <a:t>Typings</a:t>
            </a:r>
            <a:r>
              <a:rPr lang="es-ES" sz="1800" dirty="0" smtClean="0"/>
              <a:t> a un conjunto de </a:t>
            </a:r>
            <a:r>
              <a:rPr lang="es-ES" sz="1800" b="1" dirty="0" smtClean="0"/>
              <a:t>ficheros</a:t>
            </a:r>
            <a:r>
              <a:rPr lang="es-ES" sz="1800" dirty="0" smtClean="0"/>
              <a:t> con </a:t>
            </a:r>
            <a:r>
              <a:rPr lang="es-ES" sz="1800" dirty="0" err="1" smtClean="0"/>
              <a:t>extensíon</a:t>
            </a:r>
            <a:r>
              <a:rPr lang="es-ES" sz="1800" dirty="0" smtClean="0"/>
              <a:t> </a:t>
            </a:r>
            <a:r>
              <a:rPr lang="es-ES" sz="1800" b="1" dirty="0" smtClean="0"/>
              <a:t>.</a:t>
            </a:r>
            <a:r>
              <a:rPr lang="es-ES" sz="1800" b="1" dirty="0" err="1" smtClean="0"/>
              <a:t>d.ts</a:t>
            </a:r>
            <a:r>
              <a:rPr lang="es-ES" sz="1800" dirty="0"/>
              <a:t> </a:t>
            </a:r>
            <a:r>
              <a:rPr lang="es-ES" sz="1800" dirty="0" smtClean="0"/>
              <a:t>que declaran los </a:t>
            </a:r>
            <a:r>
              <a:rPr lang="es-ES" sz="1800" b="1" dirty="0" smtClean="0"/>
              <a:t>tipos</a:t>
            </a:r>
            <a:r>
              <a:rPr lang="es-ES" sz="1800" dirty="0" smtClean="0"/>
              <a:t> de un código </a:t>
            </a:r>
            <a:r>
              <a:rPr lang="es-ES" sz="1800" b="1" dirty="0" smtClean="0"/>
              <a:t>no</a:t>
            </a:r>
            <a:r>
              <a:rPr lang="es-ES" sz="1800" dirty="0" smtClean="0"/>
              <a:t> escrito con </a:t>
            </a:r>
            <a:r>
              <a:rPr lang="es-ES" sz="1800" b="1" dirty="0" err="1" smtClean="0"/>
              <a:t>TypeScript</a:t>
            </a:r>
            <a:r>
              <a:rPr lang="es-ES" sz="1800" dirty="0" smtClean="0"/>
              <a:t>.</a:t>
            </a:r>
          </a:p>
          <a:p>
            <a:pPr marL="0" indent="0">
              <a:buNone/>
            </a:pPr>
            <a:endParaRPr lang="es-ES" sz="1800" dirty="0">
              <a:cs typeface="Courier New" panose="02070309020205020404" pitchFamily="49" charset="0"/>
            </a:endParaRPr>
          </a:p>
          <a:p>
            <a:r>
              <a:rPr lang="es-ES" sz="1800" dirty="0" smtClean="0">
                <a:cs typeface="Courier New" panose="02070309020205020404" pitchFamily="49" charset="0"/>
              </a:rPr>
              <a:t>La comunidad de </a:t>
            </a:r>
            <a:r>
              <a:rPr lang="es-ES" sz="1800" dirty="0" err="1" smtClean="0">
                <a:cs typeface="Courier New" panose="02070309020205020404" pitchFamily="49" charset="0"/>
              </a:rPr>
              <a:t>TypeScript</a:t>
            </a:r>
            <a:r>
              <a:rPr lang="es-ES" sz="1800" dirty="0" smtClean="0">
                <a:cs typeface="Courier New" panose="02070309020205020404" pitchFamily="49" charset="0"/>
              </a:rPr>
              <a:t> ha ido escribiendo ficheros .</a:t>
            </a:r>
            <a:r>
              <a:rPr lang="es-ES" sz="1800" dirty="0" err="1" smtClean="0">
                <a:cs typeface="Courier New" panose="02070309020205020404" pitchFamily="49" charset="0"/>
              </a:rPr>
              <a:t>d.ts</a:t>
            </a:r>
            <a:r>
              <a:rPr lang="es-ES" sz="1800" dirty="0" smtClean="0">
                <a:cs typeface="Courier New" panose="02070309020205020404" pitchFamily="49" charset="0"/>
              </a:rPr>
              <a:t> con la definición de muchas librerías escritas en ES5 y ES6, JQuery no es una excepción.</a:t>
            </a:r>
          </a:p>
          <a:p>
            <a:pPr marL="457200" lvl="1" indent="0">
              <a:buNone/>
            </a:pPr>
            <a:r>
              <a:rPr lang="es-ES" sz="1700" dirty="0" smtClean="0">
                <a:cs typeface="Courier New" panose="02070309020205020404" pitchFamily="49" charset="0"/>
              </a:rPr>
              <a:t>Para hacer uso de los </a:t>
            </a:r>
            <a:r>
              <a:rPr lang="es-ES" sz="1700" dirty="0" err="1" smtClean="0">
                <a:cs typeface="Courier New" panose="02070309020205020404" pitchFamily="49" charset="0"/>
              </a:rPr>
              <a:t>typings</a:t>
            </a:r>
            <a:r>
              <a:rPr lang="es-ES" sz="1700" dirty="0" smtClean="0">
                <a:cs typeface="Courier New" panose="02070309020205020404" pitchFamily="49" charset="0"/>
              </a:rPr>
              <a:t> de una librería debemos instalar el paquete correspondiente de la siguiente forma:</a:t>
            </a:r>
          </a:p>
          <a:p>
            <a:pPr marL="0" indent="0">
              <a:buNone/>
            </a:pPr>
            <a:r>
              <a:rPr lang="es-ES" sz="1800" dirty="0">
                <a:cs typeface="Courier New" panose="02070309020205020404" pitchFamily="49" charset="0"/>
              </a:rPr>
              <a:t>	</a:t>
            </a:r>
            <a:r>
              <a:rPr lang="es-ES" sz="1800" b="1" dirty="0" err="1" smtClean="0">
                <a:latin typeface="Courier New" panose="02070309020205020404" pitchFamily="49" charset="0"/>
                <a:cs typeface="Courier New" panose="02070309020205020404" pitchFamily="49" charset="0"/>
              </a:rPr>
              <a:t>npm</a:t>
            </a:r>
            <a:r>
              <a:rPr lang="es-ES" sz="1800" b="1" dirty="0" smtClean="0">
                <a:latin typeface="Courier New" panose="02070309020205020404" pitchFamily="49" charset="0"/>
                <a:cs typeface="Courier New" panose="02070309020205020404" pitchFamily="49" charset="0"/>
              </a:rPr>
              <a:t> </a:t>
            </a:r>
            <a:r>
              <a:rPr lang="es-ES" sz="1800" b="1" dirty="0" err="1" smtClean="0">
                <a:latin typeface="Courier New" panose="02070309020205020404" pitchFamily="49" charset="0"/>
                <a:cs typeface="Courier New" panose="02070309020205020404" pitchFamily="49" charset="0"/>
              </a:rPr>
              <a:t>install</a:t>
            </a:r>
            <a:r>
              <a:rPr lang="es-ES" sz="1800" b="1" dirty="0" smtClean="0">
                <a:latin typeface="Courier New" panose="02070309020205020404" pitchFamily="49" charset="0"/>
                <a:cs typeface="Courier New" panose="02070309020205020404" pitchFamily="49" charset="0"/>
              </a:rPr>
              <a:t> @</a:t>
            </a:r>
            <a:r>
              <a:rPr lang="es-ES" sz="1800" b="1" dirty="0" err="1" smtClean="0">
                <a:latin typeface="Courier New" panose="02070309020205020404" pitchFamily="49" charset="0"/>
                <a:cs typeface="Courier New" panose="02070309020205020404" pitchFamily="49" charset="0"/>
              </a:rPr>
              <a:t>types</a:t>
            </a:r>
            <a:r>
              <a:rPr lang="es-ES" sz="1800" b="1" dirty="0" smtClean="0">
                <a:latin typeface="Courier New" panose="02070309020205020404" pitchFamily="49" charset="0"/>
                <a:cs typeface="Courier New" panose="02070309020205020404" pitchFamily="49" charset="0"/>
              </a:rPr>
              <a:t>/[</a:t>
            </a:r>
            <a:r>
              <a:rPr lang="es-ES" sz="1800" b="1" dirty="0" err="1" smtClean="0">
                <a:latin typeface="Courier New" panose="02070309020205020404" pitchFamily="49" charset="0"/>
                <a:cs typeface="Courier New" panose="02070309020205020404" pitchFamily="49" charset="0"/>
              </a:rPr>
              <a:t>nombre_librería</a:t>
            </a:r>
            <a:r>
              <a:rPr lang="es-ES" sz="1800" b="1" dirty="0" smtClean="0">
                <a:latin typeface="Courier New" panose="02070309020205020404" pitchFamily="49" charset="0"/>
                <a:cs typeface="Courier New" panose="02070309020205020404" pitchFamily="49" charset="0"/>
              </a:rPr>
              <a:t>]</a:t>
            </a:r>
          </a:p>
          <a:p>
            <a:pPr marL="0" indent="0">
              <a:buNone/>
            </a:pPr>
            <a:endParaRPr lang="es-ES" sz="1800" b="1" dirty="0" smtClean="0">
              <a:latin typeface="Courier New" panose="02070309020205020404" pitchFamily="49" charset="0"/>
              <a:cs typeface="Courier New" panose="02070309020205020404" pitchFamily="49" charset="0"/>
            </a:endParaRPr>
          </a:p>
          <a:p>
            <a:pPr marL="457200" lvl="1" indent="0">
              <a:buNone/>
            </a:pPr>
            <a:r>
              <a:rPr lang="es-ES" sz="1700" dirty="0" smtClean="0">
                <a:cs typeface="Courier New" panose="02070309020205020404" pitchFamily="49" charset="0"/>
              </a:rPr>
              <a:t>Por lo tanto ejecutando </a:t>
            </a:r>
            <a:r>
              <a:rPr lang="es-ES" sz="1700" b="1" dirty="0" err="1" smtClean="0">
                <a:latin typeface="Courier New" panose="02070309020205020404" pitchFamily="49" charset="0"/>
                <a:cs typeface="Courier New" panose="02070309020205020404" pitchFamily="49" charset="0"/>
              </a:rPr>
              <a:t>npm</a:t>
            </a:r>
            <a:r>
              <a:rPr lang="es-ES" sz="1700" b="1" dirty="0" smtClean="0">
                <a:latin typeface="Courier New" panose="02070309020205020404" pitchFamily="49" charset="0"/>
                <a:cs typeface="Courier New" panose="02070309020205020404" pitchFamily="49" charset="0"/>
              </a:rPr>
              <a:t> </a:t>
            </a:r>
            <a:r>
              <a:rPr lang="es-ES" sz="1700" b="1" dirty="0" err="1" smtClean="0">
                <a:latin typeface="Courier New" panose="02070309020205020404" pitchFamily="49" charset="0"/>
                <a:cs typeface="Courier New" panose="02070309020205020404" pitchFamily="49" charset="0"/>
              </a:rPr>
              <a:t>install</a:t>
            </a:r>
            <a:r>
              <a:rPr lang="es-ES" sz="1700" b="1" dirty="0" smtClean="0">
                <a:latin typeface="Courier New" panose="02070309020205020404" pitchFamily="49" charset="0"/>
                <a:cs typeface="Courier New" panose="02070309020205020404" pitchFamily="49" charset="0"/>
              </a:rPr>
              <a:t> @</a:t>
            </a:r>
            <a:r>
              <a:rPr lang="es-ES" sz="1700" b="1" dirty="0" err="1" smtClean="0">
                <a:latin typeface="Courier New" panose="02070309020205020404" pitchFamily="49" charset="0"/>
                <a:cs typeface="Courier New" panose="02070309020205020404" pitchFamily="49" charset="0"/>
              </a:rPr>
              <a:t>types</a:t>
            </a:r>
            <a:r>
              <a:rPr lang="es-ES" sz="1700" b="1" dirty="0" smtClean="0">
                <a:latin typeface="Courier New" panose="02070309020205020404" pitchFamily="49" charset="0"/>
                <a:cs typeface="Courier New" panose="02070309020205020404" pitchFamily="49" charset="0"/>
              </a:rPr>
              <a:t>/</a:t>
            </a:r>
            <a:r>
              <a:rPr lang="es-ES" sz="1700" b="1" dirty="0" err="1" smtClean="0">
                <a:latin typeface="Courier New" panose="02070309020205020404" pitchFamily="49" charset="0"/>
                <a:cs typeface="Courier New" panose="02070309020205020404" pitchFamily="49" charset="0"/>
              </a:rPr>
              <a:t>jquery</a:t>
            </a:r>
            <a:r>
              <a:rPr lang="es-ES" sz="1700" b="1" dirty="0" smtClean="0">
                <a:latin typeface="Courier New" panose="02070309020205020404" pitchFamily="49" charset="0"/>
                <a:cs typeface="Courier New" panose="02070309020205020404" pitchFamily="49" charset="0"/>
              </a:rPr>
              <a:t> --</a:t>
            </a:r>
            <a:r>
              <a:rPr lang="es-ES" sz="1700" b="1" dirty="0" err="1" smtClean="0">
                <a:latin typeface="Courier New" panose="02070309020205020404" pitchFamily="49" charset="0"/>
                <a:cs typeface="Courier New" panose="02070309020205020404" pitchFamily="49" charset="0"/>
              </a:rPr>
              <a:t>save-dev</a:t>
            </a:r>
            <a:r>
              <a:rPr lang="es-ES" sz="1700" b="1" dirty="0" smtClean="0">
                <a:latin typeface="Courier New" panose="02070309020205020404" pitchFamily="49" charset="0"/>
                <a:cs typeface="Courier New" panose="02070309020205020404" pitchFamily="49" charset="0"/>
              </a:rPr>
              <a:t> </a:t>
            </a:r>
            <a:r>
              <a:rPr lang="es-ES" sz="1700" dirty="0" smtClean="0">
                <a:cs typeface="Courier New" panose="02070309020205020404" pitchFamily="49" charset="0"/>
              </a:rPr>
              <a:t>instalamos los </a:t>
            </a:r>
            <a:r>
              <a:rPr lang="es-ES" sz="1700" dirty="0" err="1" smtClean="0">
                <a:cs typeface="Courier New" panose="02070309020205020404" pitchFamily="49" charset="0"/>
              </a:rPr>
              <a:t>typings</a:t>
            </a:r>
            <a:r>
              <a:rPr lang="es-ES" sz="1700" dirty="0" smtClean="0">
                <a:cs typeface="Courier New" panose="02070309020205020404" pitchFamily="49" charset="0"/>
              </a:rPr>
              <a:t> de JQuery</a:t>
            </a:r>
            <a:r>
              <a:rPr lang="es-ES" sz="1700" dirty="0">
                <a:cs typeface="Courier New" panose="02070309020205020404" pitchFamily="49" charset="0"/>
              </a:rPr>
              <a:t> </a:t>
            </a:r>
            <a:r>
              <a:rPr lang="es-ES" sz="1700" dirty="0" smtClean="0">
                <a:cs typeface="Courier New" panose="02070309020205020404" pitchFamily="49" charset="0"/>
              </a:rPr>
              <a:t>en nuestro proyecto.</a:t>
            </a:r>
          </a:p>
          <a:p>
            <a:pPr marL="0" indent="0">
              <a:buNone/>
            </a:pPr>
            <a:endParaRPr lang="es-ES" sz="1800" dirty="0">
              <a:cs typeface="Courier New" panose="02070309020205020404" pitchFamily="49" charset="0"/>
            </a:endParaRPr>
          </a:p>
          <a:p>
            <a:r>
              <a:rPr lang="es-ES" sz="1800" dirty="0" smtClean="0">
                <a:cs typeface="Courier New" panose="02070309020205020404" pitchFamily="49" charset="0"/>
              </a:rPr>
              <a:t>Una vez instalados los </a:t>
            </a:r>
            <a:r>
              <a:rPr lang="es-ES" sz="1800" dirty="0" err="1" smtClean="0">
                <a:cs typeface="Courier New" panose="02070309020205020404" pitchFamily="49" charset="0"/>
              </a:rPr>
              <a:t>typings</a:t>
            </a:r>
            <a:r>
              <a:rPr lang="es-ES" sz="1800" dirty="0" smtClean="0">
                <a:cs typeface="Courier New" panose="02070309020205020404" pitchFamily="49" charset="0"/>
              </a:rPr>
              <a:t> de JQuery, podemos eliminar nuestro fichero </a:t>
            </a:r>
            <a:r>
              <a:rPr lang="es-ES" sz="1800" b="1" dirty="0" err="1" smtClean="0">
                <a:cs typeface="Courier New" panose="02070309020205020404" pitchFamily="49" charset="0"/>
              </a:rPr>
              <a:t>jquery.d.ts</a:t>
            </a:r>
            <a:r>
              <a:rPr lang="es-ES" sz="1800" dirty="0" smtClean="0">
                <a:cs typeface="Courier New" panose="02070309020205020404" pitchFamily="49" charset="0"/>
              </a:rPr>
              <a:t>. Ya podemos usar el símbolo $ para usar JQuery, pero de este modo tenemos que asegurarnos de que </a:t>
            </a:r>
            <a:r>
              <a:rPr lang="es-ES" sz="1800" dirty="0" err="1" smtClean="0">
                <a:cs typeface="Courier New" panose="02070309020205020404" pitchFamily="49" charset="0"/>
              </a:rPr>
              <a:t>jquery</a:t>
            </a:r>
            <a:r>
              <a:rPr lang="es-ES" sz="1800" dirty="0" smtClean="0">
                <a:cs typeface="Courier New" panose="02070309020205020404" pitchFamily="49" charset="0"/>
              </a:rPr>
              <a:t> está cargado de forma global antes de que nuestro código se ejecute.</a:t>
            </a:r>
            <a:endParaRPr lang="es-ES" sz="1800" b="1" dirty="0" smtClean="0">
              <a:cs typeface="Courier New" panose="02070309020205020404" pitchFamily="49" charset="0"/>
            </a:endParaRPr>
          </a:p>
          <a:p>
            <a:r>
              <a:rPr lang="es-ES" sz="1800" dirty="0" smtClean="0">
                <a:cs typeface="Courier New" panose="02070309020205020404" pitchFamily="49" charset="0"/>
              </a:rPr>
              <a:t>Para no depender de esto debemos importar JQuery en cada módulo donde vayamos a usar JQuery, así indicaremos que para ejecutar nuestro código debe estar cargado el módulo JQuery. Haremos esto de la siguiente forma:</a:t>
            </a:r>
          </a:p>
          <a:p>
            <a:pPr marL="0" indent="0">
              <a:buNone/>
            </a:pPr>
            <a:endParaRPr lang="es-ES" sz="1800" dirty="0">
              <a:cs typeface="Courier New" panose="02070309020205020404" pitchFamily="49" charset="0"/>
            </a:endParaRPr>
          </a:p>
          <a:p>
            <a:pPr marL="0" indent="0">
              <a:buNone/>
            </a:pPr>
            <a:r>
              <a:rPr lang="es-ES" sz="1800" b="1" dirty="0" smtClean="0">
                <a:latin typeface="Courier New" panose="02070309020205020404" pitchFamily="49" charset="0"/>
                <a:cs typeface="Courier New" panose="02070309020205020404" pitchFamily="49" charset="0"/>
              </a:rPr>
              <a:t>	</a:t>
            </a:r>
            <a:r>
              <a:rPr lang="es-ES" sz="1800" b="1" dirty="0" err="1" smtClean="0">
                <a:latin typeface="Courier New" panose="02070309020205020404" pitchFamily="49" charset="0"/>
                <a:cs typeface="Courier New" panose="02070309020205020404" pitchFamily="49" charset="0"/>
              </a:rPr>
              <a:t>import</a:t>
            </a:r>
            <a:r>
              <a:rPr lang="es-ES" sz="1800" b="1" dirty="0" smtClean="0">
                <a:latin typeface="Courier New" panose="02070309020205020404" pitchFamily="49" charset="0"/>
                <a:cs typeface="Courier New" panose="02070309020205020404" pitchFamily="49" charset="0"/>
              </a:rPr>
              <a:t> </a:t>
            </a:r>
            <a:r>
              <a:rPr lang="es-ES" sz="1800" b="1" dirty="0">
                <a:latin typeface="Courier New" panose="02070309020205020404" pitchFamily="49" charset="0"/>
                <a:cs typeface="Courier New" panose="02070309020205020404" pitchFamily="49" charset="0"/>
              </a:rPr>
              <a:t>* as $ </a:t>
            </a:r>
            <a:r>
              <a:rPr lang="es-ES" sz="1800" b="1" dirty="0" err="1">
                <a:latin typeface="Courier New" panose="02070309020205020404" pitchFamily="49" charset="0"/>
                <a:cs typeface="Courier New" panose="02070309020205020404" pitchFamily="49" charset="0"/>
              </a:rPr>
              <a:t>from</a:t>
            </a:r>
            <a:r>
              <a:rPr lang="es-ES" sz="1800" b="1" dirty="0">
                <a:latin typeface="Courier New" panose="02070309020205020404" pitchFamily="49" charset="0"/>
                <a:cs typeface="Courier New" panose="02070309020205020404" pitchFamily="49" charset="0"/>
              </a:rPr>
              <a:t> "</a:t>
            </a:r>
            <a:r>
              <a:rPr lang="es-ES" sz="1800" b="1" dirty="0" err="1">
                <a:latin typeface="Courier New" panose="02070309020205020404" pitchFamily="49" charset="0"/>
                <a:cs typeface="Courier New" panose="02070309020205020404" pitchFamily="49" charset="0"/>
              </a:rPr>
              <a:t>jquery</a:t>
            </a:r>
            <a:r>
              <a:rPr lang="es-ES" sz="1800" b="1" dirty="0" smtClean="0">
                <a:latin typeface="Courier New" panose="02070309020205020404" pitchFamily="49" charset="0"/>
                <a:cs typeface="Courier New" panose="02070309020205020404" pitchFamily="49" charset="0"/>
              </a:rPr>
              <a:t>";</a:t>
            </a:r>
          </a:p>
          <a:p>
            <a:pPr marL="0" indent="0">
              <a:buNone/>
            </a:pPr>
            <a:endParaRPr lang="es-ES" sz="1800" dirty="0">
              <a:cs typeface="Courier New" panose="02070309020205020404" pitchFamily="49" charset="0"/>
            </a:endParaRPr>
          </a:p>
          <a:p>
            <a:r>
              <a:rPr lang="es-ES" sz="1800" dirty="0" smtClean="0">
                <a:cs typeface="Courier New" panose="02070309020205020404" pitchFamily="49" charset="0"/>
              </a:rPr>
              <a:t>De este modo creamos una dependencia de JQuery en nuestro módulo, y nos aseguramos de que está cargado.</a:t>
            </a:r>
          </a:p>
          <a:p>
            <a:pPr marL="0" indent="0">
              <a:buNone/>
            </a:pPr>
            <a:endParaRPr lang="es-ES" sz="1800" dirty="0" smtClean="0">
              <a:cs typeface="Courier New" panose="02070309020205020404" pitchFamily="49" charset="0"/>
            </a:endParaRPr>
          </a:p>
          <a:p>
            <a:pPr marL="0" indent="0">
              <a:buNone/>
            </a:pPr>
            <a:endParaRPr lang="es-ES" sz="1800" dirty="0">
              <a:cs typeface="Courier New" panose="02070309020205020404" pitchFamily="49" charset="0"/>
            </a:endParaRPr>
          </a:p>
          <a:p>
            <a:pPr marL="0" indent="0">
              <a:buNone/>
            </a:pPr>
            <a:endParaRPr lang="es-ES" sz="1800" dirty="0" smtClean="0">
              <a:cs typeface="Courier New" panose="02070309020205020404" pitchFamily="49" charset="0"/>
            </a:endParaRPr>
          </a:p>
        </p:txBody>
      </p:sp>
    </p:spTree>
    <p:extLst>
      <p:ext uri="{BB962C8B-B14F-4D97-AF65-F5344CB8AC3E}">
        <p14:creationId xmlns:p14="http://schemas.microsoft.com/office/powerpoint/2010/main" val="2778252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ECMAScript</a:t>
            </a:r>
            <a:r>
              <a:rPr lang="es-ES" dirty="0" smtClean="0"/>
              <a:t> 6 – Situación actual (año 2016)</a:t>
            </a:r>
            <a:endParaRPr lang="es-ES" dirty="0"/>
          </a:p>
        </p:txBody>
      </p:sp>
      <p:sp>
        <p:nvSpPr>
          <p:cNvPr id="3" name="Marcador de contenido 2"/>
          <p:cNvSpPr>
            <a:spLocks noGrp="1"/>
          </p:cNvSpPr>
          <p:nvPr>
            <p:ph idx="1"/>
          </p:nvPr>
        </p:nvSpPr>
        <p:spPr>
          <a:xfrm>
            <a:off x="604435" y="1558924"/>
            <a:ext cx="5339166" cy="5013325"/>
          </a:xfrm>
        </p:spPr>
        <p:txBody>
          <a:bodyPr>
            <a:normAutofit/>
          </a:bodyPr>
          <a:lstStyle/>
          <a:p>
            <a:r>
              <a:rPr lang="es-ES" dirty="0" smtClean="0"/>
              <a:t>Todavía no está soportado al 100% por los motores JavaScript.</a:t>
            </a:r>
          </a:p>
          <a:p>
            <a:r>
              <a:rPr lang="es-ES" dirty="0" smtClean="0"/>
              <a:t>Podemos distinguir entre dos tipos de cambios:</a:t>
            </a:r>
          </a:p>
          <a:p>
            <a:pPr marL="342900" indent="-342900">
              <a:buAutoNum type="arabicParenR"/>
            </a:pPr>
            <a:r>
              <a:rPr lang="es-ES" b="1" dirty="0" smtClean="0"/>
              <a:t>Cambios sintácticos.</a:t>
            </a:r>
          </a:p>
          <a:p>
            <a:pPr marL="342900" indent="-342900">
              <a:buAutoNum type="arabicParenR"/>
            </a:pPr>
            <a:r>
              <a:rPr lang="es-ES" b="1" dirty="0" smtClean="0"/>
              <a:t>Cambios en la API.</a:t>
            </a:r>
          </a:p>
          <a:p>
            <a:r>
              <a:rPr lang="es-ES" dirty="0" smtClean="0"/>
              <a:t>Para usar los cambios sintácticos y que nuestro código corra en cualquier motor de JavaScript, usaremos </a:t>
            </a:r>
            <a:r>
              <a:rPr lang="es-ES" dirty="0" err="1" smtClean="0"/>
              <a:t>transpiladores</a:t>
            </a:r>
            <a:r>
              <a:rPr lang="es-ES" dirty="0" smtClean="0"/>
              <a:t> para convertir el código a ES5.</a:t>
            </a:r>
          </a:p>
          <a:p>
            <a:r>
              <a:rPr lang="es-ES" dirty="0" smtClean="0"/>
              <a:t>Para usar la nueva API, usaremos </a:t>
            </a:r>
            <a:r>
              <a:rPr lang="es-ES" dirty="0" err="1" smtClean="0"/>
              <a:t>polyfills</a:t>
            </a:r>
            <a:r>
              <a:rPr lang="es-ES" dirty="0" smtClean="0"/>
              <a:t>.</a:t>
            </a:r>
            <a:endParaRPr lang="es-ES" dirty="0"/>
          </a:p>
        </p:txBody>
      </p:sp>
      <p:sp>
        <p:nvSpPr>
          <p:cNvPr id="4" name="Marcador de contenido 2"/>
          <p:cNvSpPr txBox="1">
            <a:spLocks/>
          </p:cNvSpPr>
          <p:nvPr/>
        </p:nvSpPr>
        <p:spPr>
          <a:xfrm>
            <a:off x="6176560" y="1558923"/>
            <a:ext cx="5339166" cy="409892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s-ES" dirty="0" err="1" smtClean="0"/>
              <a:t>TypeScript</a:t>
            </a:r>
            <a:r>
              <a:rPr lang="es-ES" dirty="0" smtClean="0"/>
              <a:t> y Babel son dos </a:t>
            </a:r>
            <a:r>
              <a:rPr lang="es-ES" dirty="0" err="1" smtClean="0"/>
              <a:t>transpiladores</a:t>
            </a:r>
            <a:r>
              <a:rPr lang="es-ES" dirty="0" smtClean="0"/>
              <a:t> de ES6 a ES5 y podemos usar cualquiera de ellos para convertir nuestro código ES6 a ES5 y así poderlos hacer funcionar en cualquier motor JavaScript que soporte ES5.</a:t>
            </a:r>
          </a:p>
          <a:p>
            <a:pPr>
              <a:lnSpc>
                <a:spcPct val="110000"/>
              </a:lnSpc>
            </a:pPr>
            <a:r>
              <a:rPr lang="es-ES" dirty="0" err="1" smtClean="0"/>
              <a:t>CoreJS</a:t>
            </a:r>
            <a:r>
              <a:rPr lang="es-ES" dirty="0" smtClean="0"/>
              <a:t> es una librería de </a:t>
            </a:r>
            <a:r>
              <a:rPr lang="es-ES" dirty="0" err="1" smtClean="0"/>
              <a:t>polyfills</a:t>
            </a:r>
            <a:r>
              <a:rPr lang="es-ES" dirty="0" smtClean="0"/>
              <a:t> que implementa la mayoría de las nuevas </a:t>
            </a:r>
            <a:r>
              <a:rPr lang="es-ES" dirty="0" err="1" smtClean="0"/>
              <a:t>APIs</a:t>
            </a:r>
            <a:r>
              <a:rPr lang="es-ES" dirty="0" smtClean="0"/>
              <a:t> que aportan ES6. </a:t>
            </a:r>
          </a:p>
          <a:p>
            <a:pPr>
              <a:lnSpc>
                <a:spcPct val="110000"/>
              </a:lnSpc>
            </a:pPr>
            <a:r>
              <a:rPr lang="es-ES" sz="1200" dirty="0" smtClean="0">
                <a:hlinkClick r:id="rId2"/>
              </a:rPr>
              <a:t>https://github.com/zloirock/core-js</a:t>
            </a:r>
            <a:endParaRPr lang="es-ES" sz="1200" dirty="0" smtClean="0"/>
          </a:p>
          <a:p>
            <a:r>
              <a:rPr lang="es-ES" dirty="0" smtClean="0"/>
              <a:t>Si necesitamos alguna característica que no sea implementada por </a:t>
            </a:r>
            <a:r>
              <a:rPr lang="es-ES" dirty="0" err="1" smtClean="0"/>
              <a:t>CoreJS</a:t>
            </a:r>
            <a:r>
              <a:rPr lang="es-ES" dirty="0" smtClean="0"/>
              <a:t> tendremos que buscar el </a:t>
            </a:r>
            <a:r>
              <a:rPr lang="es-ES" dirty="0" err="1" smtClean="0"/>
              <a:t>polyfill</a:t>
            </a:r>
            <a:r>
              <a:rPr lang="es-ES" dirty="0" smtClean="0"/>
              <a:t> que implemente dicha característica.</a:t>
            </a:r>
          </a:p>
        </p:txBody>
      </p:sp>
    </p:spTree>
    <p:extLst>
      <p:ext uri="{BB962C8B-B14F-4D97-AF65-F5344CB8AC3E}">
        <p14:creationId xmlns:p14="http://schemas.microsoft.com/office/powerpoint/2010/main" val="760351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TypeScript</a:t>
            </a:r>
            <a:r>
              <a:rPr lang="es-ES" dirty="0" smtClean="0"/>
              <a:t> – </a:t>
            </a:r>
            <a:r>
              <a:rPr lang="es-ES" dirty="0" err="1" smtClean="0"/>
              <a:t>SystemJS</a:t>
            </a:r>
            <a:endParaRPr lang="es-ES" dirty="0"/>
          </a:p>
        </p:txBody>
      </p:sp>
      <p:sp>
        <p:nvSpPr>
          <p:cNvPr id="4" name="Marcador de contenido 3"/>
          <p:cNvSpPr>
            <a:spLocks noGrp="1"/>
          </p:cNvSpPr>
          <p:nvPr>
            <p:ph sz="half" idx="2"/>
          </p:nvPr>
        </p:nvSpPr>
        <p:spPr>
          <a:xfrm>
            <a:off x="609600" y="1403798"/>
            <a:ext cx="10737851" cy="4958366"/>
          </a:xfrm>
        </p:spPr>
        <p:txBody>
          <a:bodyPr>
            <a:normAutofit/>
          </a:bodyPr>
          <a:lstStyle/>
          <a:p>
            <a:pPr marL="0" indent="0">
              <a:buNone/>
            </a:pPr>
            <a:r>
              <a:rPr lang="es-ES" sz="1800" dirty="0" smtClean="0">
                <a:cs typeface="Courier New" panose="02070309020205020404" pitchFamily="49" charset="0"/>
              </a:rPr>
              <a:t>Para poder hacer funcionar nuestro ejemplo vamos a necesitar usar </a:t>
            </a:r>
            <a:r>
              <a:rPr lang="es-ES" sz="1800" dirty="0" err="1" smtClean="0">
                <a:cs typeface="Courier New" panose="02070309020205020404" pitchFamily="49" charset="0"/>
              </a:rPr>
              <a:t>SystemJS</a:t>
            </a:r>
            <a:r>
              <a:rPr lang="es-ES" sz="1800" dirty="0" smtClean="0">
                <a:cs typeface="Courier New" panose="02070309020205020404" pitchFamily="49" charset="0"/>
              </a:rPr>
              <a:t> como </a:t>
            </a:r>
            <a:r>
              <a:rPr lang="es-ES" sz="1800" dirty="0" err="1" smtClean="0">
                <a:cs typeface="Courier New" panose="02070309020205020404" pitchFamily="49" charset="0"/>
              </a:rPr>
              <a:t>polyfill</a:t>
            </a:r>
            <a:r>
              <a:rPr lang="es-ES" sz="1800" dirty="0" smtClean="0">
                <a:cs typeface="Courier New" panose="02070309020205020404" pitchFamily="49" charset="0"/>
              </a:rPr>
              <a:t> para cargar los módulos. Instalaremos </a:t>
            </a:r>
            <a:r>
              <a:rPr lang="es-ES" sz="1800" dirty="0" err="1" smtClean="0">
                <a:cs typeface="Courier New" panose="02070309020205020404" pitchFamily="49" charset="0"/>
              </a:rPr>
              <a:t>SystemJS</a:t>
            </a:r>
            <a:r>
              <a:rPr lang="es-ES" sz="1800" dirty="0" smtClean="0">
                <a:cs typeface="Courier New" panose="02070309020205020404" pitchFamily="49" charset="0"/>
              </a:rPr>
              <a:t> en nuestro proyecto:</a:t>
            </a:r>
          </a:p>
          <a:p>
            <a:pPr marL="0" indent="0">
              <a:buNone/>
            </a:pPr>
            <a:r>
              <a:rPr lang="es-ES" sz="1800" b="1" dirty="0">
                <a:latin typeface="Courier New" panose="02070309020205020404" pitchFamily="49" charset="0"/>
                <a:cs typeface="Courier New" panose="02070309020205020404" pitchFamily="49" charset="0"/>
              </a:rPr>
              <a:t>	</a:t>
            </a:r>
            <a:r>
              <a:rPr lang="es-ES" sz="1800" b="1" dirty="0" err="1" smtClean="0">
                <a:latin typeface="Courier New" panose="02070309020205020404" pitchFamily="49" charset="0"/>
                <a:cs typeface="Courier New" panose="02070309020205020404" pitchFamily="49" charset="0"/>
              </a:rPr>
              <a:t>npm</a:t>
            </a:r>
            <a:r>
              <a:rPr lang="es-ES" sz="1800" b="1" dirty="0" smtClean="0">
                <a:latin typeface="Courier New" panose="02070309020205020404" pitchFamily="49" charset="0"/>
                <a:cs typeface="Courier New" panose="02070309020205020404" pitchFamily="49" charset="0"/>
              </a:rPr>
              <a:t> </a:t>
            </a:r>
            <a:r>
              <a:rPr lang="es-ES" sz="1800" b="1" dirty="0" err="1" smtClean="0">
                <a:latin typeface="Courier New" panose="02070309020205020404" pitchFamily="49" charset="0"/>
                <a:cs typeface="Courier New" panose="02070309020205020404" pitchFamily="49" charset="0"/>
              </a:rPr>
              <a:t>install</a:t>
            </a:r>
            <a:r>
              <a:rPr lang="es-ES" sz="1800" b="1" dirty="0" smtClean="0">
                <a:latin typeface="Courier New" panose="02070309020205020404" pitchFamily="49" charset="0"/>
                <a:cs typeface="Courier New" panose="02070309020205020404" pitchFamily="49" charset="0"/>
              </a:rPr>
              <a:t> </a:t>
            </a:r>
            <a:r>
              <a:rPr lang="es-ES" sz="1800" b="1" dirty="0" err="1" smtClean="0">
                <a:latin typeface="Courier New" panose="02070309020205020404" pitchFamily="49" charset="0"/>
                <a:cs typeface="Courier New" panose="02070309020205020404" pitchFamily="49" charset="0"/>
              </a:rPr>
              <a:t>systemjs</a:t>
            </a:r>
            <a:r>
              <a:rPr lang="es-ES" sz="1800" b="1" dirty="0" smtClean="0">
                <a:latin typeface="Courier New" panose="02070309020205020404" pitchFamily="49" charset="0"/>
                <a:cs typeface="Courier New" panose="02070309020205020404" pitchFamily="49" charset="0"/>
              </a:rPr>
              <a:t> --</a:t>
            </a:r>
            <a:r>
              <a:rPr lang="es-ES" sz="1800" b="1" dirty="0" err="1" smtClean="0">
                <a:latin typeface="Courier New" panose="02070309020205020404" pitchFamily="49" charset="0"/>
                <a:cs typeface="Courier New" panose="02070309020205020404" pitchFamily="49" charset="0"/>
              </a:rPr>
              <a:t>save</a:t>
            </a:r>
            <a:endParaRPr lang="es-ES" sz="1800" b="1" dirty="0" smtClean="0">
              <a:latin typeface="Courier New" panose="02070309020205020404" pitchFamily="49" charset="0"/>
              <a:cs typeface="Courier New" panose="02070309020205020404" pitchFamily="49" charset="0"/>
            </a:endParaRPr>
          </a:p>
          <a:p>
            <a:pPr marL="0" indent="0">
              <a:buNone/>
            </a:pPr>
            <a:endParaRPr lang="es-ES" sz="1800" dirty="0" smtClean="0">
              <a:cs typeface="Courier New" panose="02070309020205020404" pitchFamily="49" charset="0"/>
            </a:endParaRPr>
          </a:p>
          <a:p>
            <a:pPr marL="0" indent="0">
              <a:buNone/>
            </a:pPr>
            <a:r>
              <a:rPr lang="es-ES" sz="1800" dirty="0" smtClean="0">
                <a:cs typeface="Courier New" panose="02070309020205020404" pitchFamily="49" charset="0"/>
              </a:rPr>
              <a:t>Creamos un archivo </a:t>
            </a:r>
            <a:r>
              <a:rPr lang="es-ES" sz="1800" dirty="0" err="1" smtClean="0">
                <a:cs typeface="Courier New" panose="02070309020205020404" pitchFamily="49" charset="0"/>
              </a:rPr>
              <a:t>html</a:t>
            </a:r>
            <a:r>
              <a:rPr lang="es-ES" sz="1800" dirty="0" smtClean="0">
                <a:cs typeface="Courier New" panose="02070309020205020404" pitchFamily="49" charset="0"/>
              </a:rPr>
              <a:t> básico incluyendo </a:t>
            </a:r>
            <a:r>
              <a:rPr lang="es-ES" sz="1800" dirty="0" err="1" smtClean="0">
                <a:cs typeface="Courier New" panose="02070309020205020404" pitchFamily="49" charset="0"/>
              </a:rPr>
              <a:t>systemjs</a:t>
            </a:r>
            <a:r>
              <a:rPr lang="es-ES" sz="1800" dirty="0" smtClean="0">
                <a:cs typeface="Courier New" panose="02070309020205020404" pitchFamily="49" charset="0"/>
              </a:rPr>
              <a:t>:</a:t>
            </a:r>
          </a:p>
          <a:p>
            <a:pPr marL="0" indent="0">
              <a:buNone/>
            </a:pPr>
            <a:r>
              <a:rPr lang="es-ES" sz="1800" dirty="0">
                <a:latin typeface="Courier New" panose="02070309020205020404" pitchFamily="49" charset="0"/>
                <a:cs typeface="Courier New" panose="02070309020205020404" pitchFamily="49" charset="0"/>
              </a:rPr>
              <a:t>	</a:t>
            </a:r>
            <a:r>
              <a:rPr lang="es-ES" sz="1800" b="1" dirty="0">
                <a:latin typeface="Courier New" panose="02070309020205020404" pitchFamily="49" charset="0"/>
                <a:cs typeface="Courier New" panose="02070309020205020404" pitchFamily="49" charset="0"/>
              </a:rPr>
              <a:t>&lt;script </a:t>
            </a:r>
            <a:r>
              <a:rPr lang="es-ES" sz="1800" b="1" dirty="0" err="1">
                <a:latin typeface="Courier New" panose="02070309020205020404" pitchFamily="49" charset="0"/>
                <a:cs typeface="Courier New" panose="02070309020205020404" pitchFamily="49" charset="0"/>
              </a:rPr>
              <a:t>src</a:t>
            </a:r>
            <a:r>
              <a:rPr lang="es-ES" sz="1800" b="1" dirty="0">
                <a:latin typeface="Courier New" panose="02070309020205020404" pitchFamily="49" charset="0"/>
                <a:cs typeface="Courier New" panose="02070309020205020404" pitchFamily="49" charset="0"/>
              </a:rPr>
              <a:t>="./</a:t>
            </a:r>
            <a:r>
              <a:rPr lang="es-ES" sz="1800" b="1" dirty="0" err="1">
                <a:latin typeface="Courier New" panose="02070309020205020404" pitchFamily="49" charset="0"/>
                <a:cs typeface="Courier New" panose="02070309020205020404" pitchFamily="49" charset="0"/>
              </a:rPr>
              <a:t>node_modules</a:t>
            </a:r>
            <a:r>
              <a:rPr lang="es-ES" sz="1800" b="1" dirty="0">
                <a:latin typeface="Courier New" panose="02070309020205020404" pitchFamily="49" charset="0"/>
                <a:cs typeface="Courier New" panose="02070309020205020404" pitchFamily="49" charset="0"/>
              </a:rPr>
              <a:t>/</a:t>
            </a:r>
            <a:r>
              <a:rPr lang="es-ES" sz="1800" b="1" dirty="0" err="1">
                <a:latin typeface="Courier New" panose="02070309020205020404" pitchFamily="49" charset="0"/>
                <a:cs typeface="Courier New" panose="02070309020205020404" pitchFamily="49" charset="0"/>
              </a:rPr>
              <a:t>systemjs</a:t>
            </a:r>
            <a:r>
              <a:rPr lang="es-ES" sz="1800" b="1" dirty="0">
                <a:latin typeface="Courier New" panose="02070309020205020404" pitchFamily="49" charset="0"/>
                <a:cs typeface="Courier New" panose="02070309020205020404" pitchFamily="49" charset="0"/>
              </a:rPr>
              <a:t>/</a:t>
            </a:r>
            <a:r>
              <a:rPr lang="es-ES" sz="1800" b="1" dirty="0" err="1">
                <a:latin typeface="Courier New" panose="02070309020205020404" pitchFamily="49" charset="0"/>
                <a:cs typeface="Courier New" panose="02070309020205020404" pitchFamily="49" charset="0"/>
              </a:rPr>
              <a:t>dist</a:t>
            </a:r>
            <a:r>
              <a:rPr lang="es-ES" sz="1800" b="1" dirty="0">
                <a:latin typeface="Courier New" panose="02070309020205020404" pitchFamily="49" charset="0"/>
                <a:cs typeface="Courier New" panose="02070309020205020404" pitchFamily="49" charset="0"/>
              </a:rPr>
              <a:t>/system.js"&gt;&lt;/script&gt;</a:t>
            </a:r>
            <a:endParaRPr lang="es-ES" sz="1800" b="1" dirty="0" smtClean="0">
              <a:latin typeface="Courier New" panose="02070309020205020404" pitchFamily="49" charset="0"/>
              <a:cs typeface="Courier New" panose="02070309020205020404" pitchFamily="49" charset="0"/>
            </a:endParaRPr>
          </a:p>
          <a:p>
            <a:pPr marL="0" indent="0">
              <a:buNone/>
            </a:pPr>
            <a:endParaRPr lang="es-ES" sz="1800" dirty="0" smtClean="0">
              <a:cs typeface="Courier New" panose="02070309020205020404" pitchFamily="49" charset="0"/>
            </a:endParaRPr>
          </a:p>
          <a:p>
            <a:pPr marL="0" indent="0">
              <a:buNone/>
            </a:pPr>
            <a:r>
              <a:rPr lang="es-ES" sz="1800" dirty="0" smtClean="0">
                <a:cs typeface="Courier New" panose="02070309020205020404" pitchFamily="49" charset="0"/>
              </a:rPr>
              <a:t>Y creamos un </a:t>
            </a:r>
            <a:r>
              <a:rPr lang="es-ES" sz="1800" dirty="0" err="1" smtClean="0">
                <a:cs typeface="Courier New" panose="02070309020205020404" pitchFamily="49" charset="0"/>
              </a:rPr>
              <a:t>tag</a:t>
            </a:r>
            <a:r>
              <a:rPr lang="es-ES" sz="1800" dirty="0" smtClean="0">
                <a:cs typeface="Courier New" panose="02070309020205020404" pitchFamily="49" charset="0"/>
              </a:rPr>
              <a:t> &lt;script&gt; con este código:</a:t>
            </a:r>
          </a:p>
          <a:p>
            <a:pPr marL="0" indent="0">
              <a:buNone/>
            </a:pPr>
            <a:r>
              <a:rPr lang="es-ES" sz="1800" b="1" dirty="0">
                <a:latin typeface="Courier New" panose="02070309020205020404" pitchFamily="49" charset="0"/>
                <a:cs typeface="Courier New" panose="02070309020205020404" pitchFamily="49" charset="0"/>
              </a:rPr>
              <a:t>	</a:t>
            </a:r>
            <a:r>
              <a:rPr lang="es-ES" sz="1800" b="1" dirty="0" err="1">
                <a:latin typeface="Courier New" panose="02070309020205020404" pitchFamily="49" charset="0"/>
                <a:cs typeface="Courier New" panose="02070309020205020404" pitchFamily="49" charset="0"/>
              </a:rPr>
              <a:t>System.import</a:t>
            </a:r>
            <a:r>
              <a:rPr lang="es-ES" sz="1800" b="1" dirty="0">
                <a:latin typeface="Courier New" panose="02070309020205020404" pitchFamily="49" charset="0"/>
                <a:cs typeface="Courier New" panose="02070309020205020404" pitchFamily="49" charset="0"/>
              </a:rPr>
              <a:t>("</a:t>
            </a:r>
            <a:r>
              <a:rPr lang="es-ES" sz="1800" b="1" dirty="0" err="1" smtClean="0">
                <a:latin typeface="Courier New" panose="02070309020205020404" pitchFamily="49" charset="0"/>
                <a:cs typeface="Courier New" panose="02070309020205020404" pitchFamily="49" charset="0"/>
              </a:rPr>
              <a:t>index</a:t>
            </a:r>
            <a:r>
              <a:rPr lang="es-ES" sz="1800" b="1" dirty="0" smtClean="0">
                <a:latin typeface="Courier New" panose="02070309020205020404" pitchFamily="49" charset="0"/>
                <a:cs typeface="Courier New" panose="02070309020205020404" pitchFamily="49" charset="0"/>
              </a:rPr>
              <a:t>");</a:t>
            </a:r>
          </a:p>
          <a:p>
            <a:pPr marL="0" indent="0">
              <a:buNone/>
            </a:pPr>
            <a:endParaRPr lang="es-ES" sz="1800" dirty="0">
              <a:cs typeface="Courier New" panose="02070309020205020404" pitchFamily="49" charset="0"/>
            </a:endParaRPr>
          </a:p>
          <a:p>
            <a:pPr marL="0" indent="0">
              <a:buNone/>
            </a:pPr>
            <a:r>
              <a:rPr lang="es-ES" sz="1800" dirty="0" smtClean="0">
                <a:cs typeface="Courier New" panose="02070309020205020404" pitchFamily="49" charset="0"/>
              </a:rPr>
              <a:t>Lanzamos </a:t>
            </a:r>
            <a:r>
              <a:rPr lang="es-ES" sz="1800" dirty="0" smtClean="0">
                <a:latin typeface="Courier New" panose="02070309020205020404" pitchFamily="49" charset="0"/>
                <a:cs typeface="Courier New" panose="02070309020205020404" pitchFamily="49" charset="0"/>
              </a:rPr>
              <a:t>lite-server</a:t>
            </a:r>
            <a:r>
              <a:rPr lang="es-ES" sz="1800" dirty="0" smtClean="0">
                <a:cs typeface="Courier New" panose="02070309020205020404" pitchFamily="49" charset="0"/>
              </a:rPr>
              <a:t> y vemos el resultado en el browser.</a:t>
            </a:r>
          </a:p>
          <a:p>
            <a:pPr marL="0" indent="0">
              <a:buNone/>
            </a:pPr>
            <a:r>
              <a:rPr lang="es-ES" sz="1800" dirty="0" smtClean="0">
                <a:cs typeface="Courier New" panose="02070309020205020404" pitchFamily="49" charset="0"/>
              </a:rPr>
              <a:t>Nos encontramos con esto: </a:t>
            </a:r>
            <a:r>
              <a:rPr lang="en-US" sz="1800" b="1" dirty="0">
                <a:latin typeface="Courier New" panose="02070309020205020404" pitchFamily="49" charset="0"/>
                <a:cs typeface="Courier New" panose="02070309020205020404" pitchFamily="49" charset="0"/>
              </a:rPr>
              <a:t>GET http://localhost:3000/index </a:t>
            </a:r>
            <a:r>
              <a:rPr lang="en-US" sz="1800" b="1" dirty="0" smtClean="0">
                <a:latin typeface="Courier New" panose="02070309020205020404" pitchFamily="49" charset="0"/>
                <a:cs typeface="Courier New" panose="02070309020205020404" pitchFamily="49" charset="0"/>
              </a:rPr>
              <a:t>404 </a:t>
            </a:r>
            <a:r>
              <a:rPr lang="en-US" sz="1800" b="1" dirty="0">
                <a:latin typeface="Courier New" panose="02070309020205020404" pitchFamily="49" charset="0"/>
                <a:cs typeface="Courier New" panose="02070309020205020404" pitchFamily="49" charset="0"/>
              </a:rPr>
              <a:t>(Not Found</a:t>
            </a:r>
            <a:r>
              <a:rPr lang="en-US" sz="1800" b="1" dirty="0" smtClean="0">
                <a:latin typeface="Courier New" panose="02070309020205020404" pitchFamily="49" charset="0"/>
                <a:cs typeface="Courier New" panose="02070309020205020404" pitchFamily="49" charset="0"/>
              </a:rPr>
              <a:t>)</a:t>
            </a:r>
          </a:p>
          <a:p>
            <a:pPr marL="0" indent="0">
              <a:buNone/>
            </a:pPr>
            <a:endParaRPr lang="en-US" sz="1800" dirty="0">
              <a:cs typeface="Courier New" panose="02070309020205020404" pitchFamily="49" charset="0"/>
            </a:endParaRPr>
          </a:p>
          <a:p>
            <a:pPr marL="0" indent="0">
              <a:buNone/>
            </a:pPr>
            <a:r>
              <a:rPr lang="es-ES" sz="1800" dirty="0" smtClean="0">
                <a:cs typeface="Courier New" panose="02070309020205020404" pitchFamily="49" charset="0"/>
              </a:rPr>
              <a:t>¿Y si importamos </a:t>
            </a:r>
            <a:r>
              <a:rPr lang="es-ES" sz="1800" b="1" dirty="0" smtClean="0">
                <a:cs typeface="Courier New" panose="02070309020205020404" pitchFamily="49" charset="0"/>
              </a:rPr>
              <a:t>index.js</a:t>
            </a:r>
            <a:r>
              <a:rPr lang="es-ES" sz="1800" dirty="0" smtClean="0">
                <a:cs typeface="Courier New" panose="02070309020205020404" pitchFamily="49" charset="0"/>
              </a:rPr>
              <a:t> en vez de </a:t>
            </a:r>
            <a:r>
              <a:rPr lang="es-ES" sz="1800" b="1" dirty="0" err="1" smtClean="0">
                <a:cs typeface="Courier New" panose="02070309020205020404" pitchFamily="49" charset="0"/>
              </a:rPr>
              <a:t>index</a:t>
            </a:r>
            <a:r>
              <a:rPr lang="es-ES" sz="1800" b="1" dirty="0" smtClean="0">
                <a:cs typeface="Courier New" panose="02070309020205020404" pitchFamily="49" charset="0"/>
              </a:rPr>
              <a:t>?</a:t>
            </a:r>
            <a:endParaRPr lang="es-ES" sz="1800" dirty="0" smtClean="0">
              <a:cs typeface="Courier New" panose="02070309020205020404" pitchFamily="49" charset="0"/>
            </a:endParaRPr>
          </a:p>
        </p:txBody>
      </p:sp>
      <p:sp>
        <p:nvSpPr>
          <p:cNvPr id="3" name="CuadroTexto 2"/>
          <p:cNvSpPr txBox="1"/>
          <p:nvPr/>
        </p:nvSpPr>
        <p:spPr>
          <a:xfrm>
            <a:off x="6323526" y="3534057"/>
            <a:ext cx="4717638" cy="1323439"/>
          </a:xfrm>
          <a:prstGeom prst="rect">
            <a:avLst/>
          </a:prstGeom>
          <a:noFill/>
        </p:spPr>
        <p:txBody>
          <a:bodyPr wrap="none" rtlCol="0">
            <a:spAutoFit/>
          </a:bodyPr>
          <a:lstStyle/>
          <a:p>
            <a:r>
              <a:rPr lang="es-ES" sz="4000" dirty="0">
                <a:solidFill>
                  <a:srgbClr val="FF0000"/>
                </a:solidFill>
                <a:cs typeface="Courier New" panose="02070309020205020404" pitchFamily="49" charset="0"/>
              </a:rPr>
              <a:t>¿Qué está pasando?</a:t>
            </a:r>
          </a:p>
          <a:p>
            <a:endParaRPr lang="es-ES" sz="4000" dirty="0"/>
          </a:p>
        </p:txBody>
      </p:sp>
    </p:spTree>
    <p:extLst>
      <p:ext uri="{BB962C8B-B14F-4D97-AF65-F5344CB8AC3E}">
        <p14:creationId xmlns:p14="http://schemas.microsoft.com/office/powerpoint/2010/main" val="261081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TypeScript</a:t>
            </a:r>
            <a:r>
              <a:rPr lang="es-ES" dirty="0" smtClean="0"/>
              <a:t> – Configuración de </a:t>
            </a:r>
            <a:r>
              <a:rPr lang="es-ES" dirty="0" err="1" smtClean="0"/>
              <a:t>SystemJS</a:t>
            </a:r>
            <a:endParaRPr lang="es-ES" dirty="0"/>
          </a:p>
        </p:txBody>
      </p:sp>
      <p:sp>
        <p:nvSpPr>
          <p:cNvPr id="4" name="Marcador de contenido 3"/>
          <p:cNvSpPr>
            <a:spLocks noGrp="1"/>
          </p:cNvSpPr>
          <p:nvPr>
            <p:ph sz="half" idx="2"/>
          </p:nvPr>
        </p:nvSpPr>
        <p:spPr>
          <a:xfrm>
            <a:off x="609600" y="1403798"/>
            <a:ext cx="10737851" cy="4958366"/>
          </a:xfrm>
        </p:spPr>
        <p:txBody>
          <a:bodyPr>
            <a:normAutofit fontScale="92500" lnSpcReduction="10000"/>
          </a:bodyPr>
          <a:lstStyle/>
          <a:p>
            <a:pPr marL="0" indent="0">
              <a:buNone/>
            </a:pPr>
            <a:r>
              <a:rPr lang="es-ES" sz="1800" dirty="0" err="1" smtClean="0">
                <a:cs typeface="Courier New" panose="02070309020205020404" pitchFamily="49" charset="0"/>
              </a:rPr>
              <a:t>SystemJS</a:t>
            </a:r>
            <a:r>
              <a:rPr lang="es-ES" sz="1800" dirty="0" smtClean="0">
                <a:cs typeface="Courier New" panose="02070309020205020404" pitchFamily="49" charset="0"/>
              </a:rPr>
              <a:t> por si solo no sabe resolver la URL donde pedir los módulos al servidor, tampoco sabe las extensiones por defecto de los archivos. Debemos ayudar a </a:t>
            </a:r>
            <a:r>
              <a:rPr lang="es-ES" sz="1800" dirty="0" err="1" smtClean="0">
                <a:cs typeface="Courier New" panose="02070309020205020404" pitchFamily="49" charset="0"/>
              </a:rPr>
              <a:t>SystemJS</a:t>
            </a:r>
            <a:r>
              <a:rPr lang="es-ES" sz="1800" dirty="0" smtClean="0">
                <a:cs typeface="Courier New" panose="02070309020205020404" pitchFamily="49" charset="0"/>
              </a:rPr>
              <a:t> a encontrar los módulos que </a:t>
            </a:r>
            <a:r>
              <a:rPr lang="es-ES" sz="1800" dirty="0">
                <a:cs typeface="Courier New" panose="02070309020205020404" pitchFamily="49" charset="0"/>
              </a:rPr>
              <a:t>importamos. </a:t>
            </a:r>
            <a:r>
              <a:rPr lang="es-ES" dirty="0">
                <a:cs typeface="Courier New" panose="02070309020205020404" pitchFamily="49" charset="0"/>
                <a:hlinkClick r:id="rId2"/>
              </a:rPr>
              <a:t>https://</a:t>
            </a:r>
            <a:r>
              <a:rPr lang="es-ES" dirty="0" smtClean="0">
                <a:cs typeface="Courier New" panose="02070309020205020404" pitchFamily="49" charset="0"/>
                <a:hlinkClick r:id="rId2"/>
              </a:rPr>
              <a:t>github.com/systemjs/systemjs/blob/master/docs/config-api.md</a:t>
            </a:r>
            <a:endParaRPr lang="es-ES" dirty="0" smtClean="0">
              <a:cs typeface="Courier New" panose="02070309020205020404" pitchFamily="49" charset="0"/>
            </a:endParaRPr>
          </a:p>
          <a:p>
            <a:pPr marL="0" indent="0">
              <a:buNone/>
            </a:pPr>
            <a:endParaRPr lang="es-ES" sz="1800" dirty="0" smtClean="0">
              <a:cs typeface="Courier New" panose="02070309020205020404" pitchFamily="49" charset="0"/>
            </a:endParaRPr>
          </a:p>
          <a:p>
            <a:pPr marL="0" indent="0">
              <a:buNone/>
            </a:pPr>
            <a:r>
              <a:rPr lang="es-ES" sz="1800" dirty="0" smtClean="0">
                <a:cs typeface="Courier New" panose="02070309020205020404" pitchFamily="49" charset="0"/>
              </a:rPr>
              <a:t>Lo haremos creando un archivo llamado </a:t>
            </a:r>
            <a:r>
              <a:rPr lang="es-ES" sz="1800" b="1" dirty="0" err="1" smtClean="0">
                <a:cs typeface="Courier New" panose="02070309020205020404" pitchFamily="49" charset="0"/>
              </a:rPr>
              <a:t>system.config.ts</a:t>
            </a:r>
            <a:r>
              <a:rPr lang="es-ES" sz="1800" dirty="0" smtClean="0">
                <a:cs typeface="Courier New" panose="02070309020205020404" pitchFamily="49" charset="0"/>
              </a:rPr>
              <a:t> y especificando dentro la configuración, para hacer funcionar nuestro proyecto.</a:t>
            </a:r>
          </a:p>
          <a:p>
            <a:pPr marL="0" indent="0">
              <a:buNone/>
            </a:pPr>
            <a:endParaRPr lang="es-ES" sz="1800" dirty="0">
              <a:cs typeface="Courier New" panose="02070309020205020404" pitchFamily="49" charset="0"/>
            </a:endParaRPr>
          </a:p>
          <a:p>
            <a:pPr marL="0" indent="0">
              <a:buNone/>
            </a:pPr>
            <a:r>
              <a:rPr lang="es-ES" sz="1800" b="1" dirty="0">
                <a:latin typeface="Courier New" panose="02070309020205020404" pitchFamily="49" charset="0"/>
                <a:cs typeface="Courier New" panose="02070309020205020404" pitchFamily="49" charset="0"/>
              </a:rPr>
              <a:t>declare </a:t>
            </a:r>
            <a:r>
              <a:rPr lang="es-ES" sz="1800" b="1" dirty="0" err="1">
                <a:latin typeface="Courier New" panose="02070309020205020404" pitchFamily="49" charset="0"/>
                <a:cs typeface="Courier New" panose="02070309020205020404" pitchFamily="49" charset="0"/>
              </a:rPr>
              <a:t>var</a:t>
            </a:r>
            <a:r>
              <a:rPr lang="es-ES" sz="1800" b="1" dirty="0">
                <a:latin typeface="Courier New" panose="02070309020205020404" pitchFamily="49" charset="0"/>
                <a:cs typeface="Courier New" panose="02070309020205020404" pitchFamily="49" charset="0"/>
              </a:rPr>
              <a:t> </a:t>
            </a:r>
            <a:r>
              <a:rPr lang="es-ES" sz="1800" b="1" dirty="0" err="1">
                <a:latin typeface="Courier New" panose="02070309020205020404" pitchFamily="49" charset="0"/>
                <a:cs typeface="Courier New" panose="02070309020205020404" pitchFamily="49" charset="0"/>
              </a:rPr>
              <a:t>SystemJS</a:t>
            </a:r>
            <a:r>
              <a:rPr lang="es-ES" sz="1800" b="1" dirty="0">
                <a:latin typeface="Courier New" panose="02070309020205020404" pitchFamily="49" charset="0"/>
                <a:cs typeface="Courier New" panose="02070309020205020404" pitchFamily="49" charset="0"/>
              </a:rPr>
              <a:t>: </a:t>
            </a:r>
            <a:r>
              <a:rPr lang="es-ES" sz="1800" b="1" dirty="0" err="1">
                <a:latin typeface="Courier New" panose="02070309020205020404" pitchFamily="49" charset="0"/>
                <a:cs typeface="Courier New" panose="02070309020205020404" pitchFamily="49" charset="0"/>
              </a:rPr>
              <a:t>any</a:t>
            </a:r>
            <a:r>
              <a:rPr lang="es-ES" sz="1800" b="1" dirty="0">
                <a:latin typeface="Courier New" panose="02070309020205020404" pitchFamily="49" charset="0"/>
                <a:cs typeface="Courier New" panose="02070309020205020404" pitchFamily="49" charset="0"/>
              </a:rPr>
              <a:t>;</a:t>
            </a:r>
          </a:p>
          <a:p>
            <a:pPr marL="0" indent="0">
              <a:buNone/>
            </a:pPr>
            <a:r>
              <a:rPr lang="es-ES" sz="1800" b="1" dirty="0" err="1">
                <a:latin typeface="Courier New" panose="02070309020205020404" pitchFamily="49" charset="0"/>
                <a:cs typeface="Courier New" panose="02070309020205020404" pitchFamily="49" charset="0"/>
              </a:rPr>
              <a:t>SystemJS.config</a:t>
            </a:r>
            <a:r>
              <a:rPr lang="es-ES" sz="1800" b="1" dirty="0">
                <a:latin typeface="Courier New" panose="02070309020205020404" pitchFamily="49" charset="0"/>
                <a:cs typeface="Courier New" panose="02070309020205020404" pitchFamily="49" charset="0"/>
              </a:rPr>
              <a:t>({</a:t>
            </a:r>
          </a:p>
          <a:p>
            <a:pPr marL="0" indent="0">
              <a:buNone/>
            </a:pPr>
            <a:r>
              <a:rPr lang="es-ES" sz="1800" b="1" dirty="0">
                <a:latin typeface="Courier New" panose="02070309020205020404" pitchFamily="49" charset="0"/>
                <a:cs typeface="Courier New" panose="02070309020205020404" pitchFamily="49" charset="0"/>
              </a:rPr>
              <a:t>    </a:t>
            </a:r>
            <a:r>
              <a:rPr lang="es-ES" sz="1800" b="1" dirty="0" err="1">
                <a:latin typeface="Courier New" panose="02070309020205020404" pitchFamily="49" charset="0"/>
                <a:cs typeface="Courier New" panose="02070309020205020404" pitchFamily="49" charset="0"/>
              </a:rPr>
              <a:t>map</a:t>
            </a:r>
            <a:r>
              <a:rPr lang="es-ES" sz="1800" b="1" dirty="0">
                <a:latin typeface="Courier New" panose="02070309020205020404" pitchFamily="49" charset="0"/>
                <a:cs typeface="Courier New" panose="02070309020205020404" pitchFamily="49" charset="0"/>
              </a:rPr>
              <a:t>: {</a:t>
            </a:r>
          </a:p>
          <a:p>
            <a:pPr marL="0" indent="0">
              <a:buNone/>
            </a:pPr>
            <a:r>
              <a:rPr lang="es-ES" sz="1800" b="1" dirty="0">
                <a:latin typeface="Courier New" panose="02070309020205020404" pitchFamily="49" charset="0"/>
                <a:cs typeface="Courier New" panose="02070309020205020404" pitchFamily="49" charset="0"/>
              </a:rPr>
              <a:t>        "</a:t>
            </a:r>
            <a:r>
              <a:rPr lang="es-ES" sz="1800" b="1" dirty="0" err="1">
                <a:latin typeface="Courier New" panose="02070309020205020404" pitchFamily="49" charset="0"/>
                <a:cs typeface="Courier New" panose="02070309020205020404" pitchFamily="49" charset="0"/>
              </a:rPr>
              <a:t>jquery</a:t>
            </a:r>
            <a:r>
              <a:rPr lang="es-ES" sz="1800" b="1" dirty="0">
                <a:latin typeface="Courier New" panose="02070309020205020404" pitchFamily="49" charset="0"/>
                <a:cs typeface="Courier New" panose="02070309020205020404" pitchFamily="49" charset="0"/>
              </a:rPr>
              <a:t>": "./</a:t>
            </a:r>
            <a:r>
              <a:rPr lang="es-ES" sz="1800" b="1" dirty="0" err="1">
                <a:latin typeface="Courier New" panose="02070309020205020404" pitchFamily="49" charset="0"/>
                <a:cs typeface="Courier New" panose="02070309020205020404" pitchFamily="49" charset="0"/>
              </a:rPr>
              <a:t>node_modules</a:t>
            </a:r>
            <a:r>
              <a:rPr lang="es-ES" sz="1800" b="1" dirty="0">
                <a:latin typeface="Courier New" panose="02070309020205020404" pitchFamily="49" charset="0"/>
                <a:cs typeface="Courier New" panose="02070309020205020404" pitchFamily="49" charset="0"/>
              </a:rPr>
              <a:t>/</a:t>
            </a:r>
            <a:r>
              <a:rPr lang="es-ES" sz="1800" b="1" dirty="0" err="1">
                <a:latin typeface="Courier New" panose="02070309020205020404" pitchFamily="49" charset="0"/>
                <a:cs typeface="Courier New" panose="02070309020205020404" pitchFamily="49" charset="0"/>
              </a:rPr>
              <a:t>jquery</a:t>
            </a:r>
            <a:r>
              <a:rPr lang="es-ES" sz="1800" b="1" dirty="0">
                <a:latin typeface="Courier New" panose="02070309020205020404" pitchFamily="49" charset="0"/>
                <a:cs typeface="Courier New" panose="02070309020205020404" pitchFamily="49" charset="0"/>
              </a:rPr>
              <a:t>/</a:t>
            </a:r>
            <a:r>
              <a:rPr lang="es-ES" sz="1800" b="1" dirty="0" err="1">
                <a:latin typeface="Courier New" panose="02070309020205020404" pitchFamily="49" charset="0"/>
                <a:cs typeface="Courier New" panose="02070309020205020404" pitchFamily="49" charset="0"/>
              </a:rPr>
              <a:t>dist</a:t>
            </a:r>
            <a:r>
              <a:rPr lang="es-ES" sz="1800" b="1" dirty="0">
                <a:latin typeface="Courier New" panose="02070309020205020404" pitchFamily="49" charset="0"/>
                <a:cs typeface="Courier New" panose="02070309020205020404" pitchFamily="49" charset="0"/>
              </a:rPr>
              <a:t>/jquery.min.js"</a:t>
            </a:r>
          </a:p>
          <a:p>
            <a:pPr marL="0" indent="0">
              <a:buNone/>
            </a:pPr>
            <a:r>
              <a:rPr lang="es-ES" sz="1800" b="1" dirty="0">
                <a:latin typeface="Courier New" panose="02070309020205020404" pitchFamily="49" charset="0"/>
                <a:cs typeface="Courier New" panose="02070309020205020404" pitchFamily="49" charset="0"/>
              </a:rPr>
              <a:t>    },</a:t>
            </a:r>
          </a:p>
          <a:p>
            <a:pPr marL="0" indent="0">
              <a:buNone/>
            </a:pPr>
            <a:r>
              <a:rPr lang="es-ES" sz="1800" b="1" dirty="0">
                <a:latin typeface="Courier New" panose="02070309020205020404" pitchFamily="49" charset="0"/>
                <a:cs typeface="Courier New" panose="02070309020205020404" pitchFamily="49" charset="0"/>
              </a:rPr>
              <a:t>    </a:t>
            </a:r>
            <a:r>
              <a:rPr lang="es-ES" sz="1800" b="1" dirty="0" err="1">
                <a:latin typeface="Courier New" panose="02070309020205020404" pitchFamily="49" charset="0"/>
                <a:cs typeface="Courier New" panose="02070309020205020404" pitchFamily="49" charset="0"/>
              </a:rPr>
              <a:t>packages</a:t>
            </a:r>
            <a:r>
              <a:rPr lang="es-ES" sz="1800" b="1" dirty="0">
                <a:latin typeface="Courier New" panose="02070309020205020404" pitchFamily="49" charset="0"/>
                <a:cs typeface="Courier New" panose="02070309020205020404" pitchFamily="49" charset="0"/>
              </a:rPr>
              <a:t>: {</a:t>
            </a:r>
          </a:p>
          <a:p>
            <a:pPr marL="0" indent="0">
              <a:buNone/>
            </a:pPr>
            <a:r>
              <a:rPr lang="es-ES" sz="1800" b="1" dirty="0">
                <a:latin typeface="Courier New" panose="02070309020205020404" pitchFamily="49" charset="0"/>
                <a:cs typeface="Courier New" panose="02070309020205020404" pitchFamily="49" charset="0"/>
              </a:rPr>
              <a:t>        "./": {</a:t>
            </a:r>
          </a:p>
          <a:p>
            <a:pPr marL="0" indent="0">
              <a:buNone/>
            </a:pPr>
            <a:r>
              <a:rPr lang="es-ES" sz="1800" b="1" dirty="0">
                <a:latin typeface="Courier New" panose="02070309020205020404" pitchFamily="49" charset="0"/>
                <a:cs typeface="Courier New" panose="02070309020205020404" pitchFamily="49" charset="0"/>
              </a:rPr>
              <a:t>            </a:t>
            </a:r>
            <a:r>
              <a:rPr lang="es-ES" sz="1800" b="1" dirty="0" err="1">
                <a:latin typeface="Courier New" panose="02070309020205020404" pitchFamily="49" charset="0"/>
                <a:cs typeface="Courier New" panose="02070309020205020404" pitchFamily="49" charset="0"/>
              </a:rPr>
              <a:t>defaultExtension</a:t>
            </a:r>
            <a:r>
              <a:rPr lang="es-ES" sz="1800" b="1" dirty="0">
                <a:latin typeface="Courier New" panose="02070309020205020404" pitchFamily="49" charset="0"/>
                <a:cs typeface="Courier New" panose="02070309020205020404" pitchFamily="49" charset="0"/>
              </a:rPr>
              <a:t>: "</a:t>
            </a:r>
            <a:r>
              <a:rPr lang="es-ES" sz="1800" b="1" dirty="0" err="1">
                <a:latin typeface="Courier New" panose="02070309020205020404" pitchFamily="49" charset="0"/>
                <a:cs typeface="Courier New" panose="02070309020205020404" pitchFamily="49" charset="0"/>
              </a:rPr>
              <a:t>js</a:t>
            </a:r>
            <a:r>
              <a:rPr lang="es-ES" sz="1800" b="1" dirty="0">
                <a:latin typeface="Courier New" panose="02070309020205020404" pitchFamily="49" charset="0"/>
                <a:cs typeface="Courier New" panose="02070309020205020404" pitchFamily="49" charset="0"/>
              </a:rPr>
              <a:t>"</a:t>
            </a:r>
          </a:p>
          <a:p>
            <a:pPr marL="0" indent="0">
              <a:buNone/>
            </a:pPr>
            <a:r>
              <a:rPr lang="es-ES" sz="1800" b="1" dirty="0">
                <a:latin typeface="Courier New" panose="02070309020205020404" pitchFamily="49" charset="0"/>
                <a:cs typeface="Courier New" panose="02070309020205020404" pitchFamily="49" charset="0"/>
              </a:rPr>
              <a:t>        }</a:t>
            </a:r>
          </a:p>
          <a:p>
            <a:pPr marL="0" indent="0">
              <a:buNone/>
            </a:pPr>
            <a:r>
              <a:rPr lang="es-ES" sz="1800" b="1" dirty="0">
                <a:latin typeface="Courier New" panose="02070309020205020404" pitchFamily="49" charset="0"/>
                <a:cs typeface="Courier New" panose="02070309020205020404" pitchFamily="49" charset="0"/>
              </a:rPr>
              <a:t>    }</a:t>
            </a:r>
          </a:p>
          <a:p>
            <a:pPr marL="0" indent="0">
              <a:buNone/>
            </a:pPr>
            <a:r>
              <a:rPr lang="es-ES" sz="1800" b="1" dirty="0">
                <a:latin typeface="Courier New" panose="02070309020205020404" pitchFamily="49" charset="0"/>
                <a:cs typeface="Courier New" panose="02070309020205020404" pitchFamily="49" charset="0"/>
              </a:rPr>
              <a:t>});</a:t>
            </a:r>
            <a:endParaRPr lang="es-ES" sz="1800" b="1" dirty="0" smtClean="0">
              <a:latin typeface="Courier New" panose="02070309020205020404" pitchFamily="49" charset="0"/>
              <a:cs typeface="Courier New" panose="02070309020205020404" pitchFamily="49" charset="0"/>
            </a:endParaRPr>
          </a:p>
        </p:txBody>
      </p:sp>
      <p:sp>
        <p:nvSpPr>
          <p:cNvPr id="5" name="Rectángulo redondeado 4"/>
          <p:cNvSpPr/>
          <p:nvPr/>
        </p:nvSpPr>
        <p:spPr>
          <a:xfrm>
            <a:off x="7186411" y="2781836"/>
            <a:ext cx="2472744" cy="914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En </a:t>
            </a:r>
            <a:r>
              <a:rPr lang="es-ES" b="1" dirty="0" err="1" smtClean="0">
                <a:solidFill>
                  <a:schemeClr val="tx1"/>
                </a:solidFill>
              </a:rPr>
              <a:t>map</a:t>
            </a:r>
            <a:r>
              <a:rPr lang="es-ES" dirty="0" smtClean="0">
                <a:solidFill>
                  <a:schemeClr val="tx1"/>
                </a:solidFill>
              </a:rPr>
              <a:t> indicamos las rutas donde acceder en el servidor</a:t>
            </a:r>
            <a:endParaRPr lang="es-ES" dirty="0">
              <a:solidFill>
                <a:schemeClr val="tx1"/>
              </a:solidFill>
            </a:endParaRPr>
          </a:p>
        </p:txBody>
      </p:sp>
      <p:cxnSp>
        <p:nvCxnSpPr>
          <p:cNvPr id="7" name="Conector recto de flecha 6"/>
          <p:cNvCxnSpPr>
            <a:stCxn id="5" idx="1"/>
          </p:cNvCxnSpPr>
          <p:nvPr/>
        </p:nvCxnSpPr>
        <p:spPr>
          <a:xfrm flipH="1">
            <a:off x="2833353" y="3239036"/>
            <a:ext cx="4353058" cy="7662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ángulo redondeado 8"/>
          <p:cNvSpPr/>
          <p:nvPr/>
        </p:nvSpPr>
        <p:spPr>
          <a:xfrm>
            <a:off x="8021390" y="4788793"/>
            <a:ext cx="3518079" cy="1444581"/>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En </a:t>
            </a:r>
            <a:r>
              <a:rPr lang="es-ES" b="1" dirty="0" err="1" smtClean="0">
                <a:solidFill>
                  <a:schemeClr val="tx1"/>
                </a:solidFill>
              </a:rPr>
              <a:t>packages</a:t>
            </a:r>
            <a:r>
              <a:rPr lang="es-ES" dirty="0">
                <a:solidFill>
                  <a:schemeClr val="tx1"/>
                </a:solidFill>
              </a:rPr>
              <a:t> </a:t>
            </a:r>
            <a:r>
              <a:rPr lang="es-ES" dirty="0" smtClean="0">
                <a:solidFill>
                  <a:schemeClr val="tx1"/>
                </a:solidFill>
              </a:rPr>
              <a:t>indicamos configuraciones para unas rutas determinadas</a:t>
            </a:r>
            <a:endParaRPr lang="es-ES" dirty="0">
              <a:solidFill>
                <a:schemeClr val="tx1"/>
              </a:solidFill>
            </a:endParaRPr>
          </a:p>
        </p:txBody>
      </p:sp>
      <p:cxnSp>
        <p:nvCxnSpPr>
          <p:cNvPr id="10" name="Conector recto de flecha 9"/>
          <p:cNvCxnSpPr/>
          <p:nvPr/>
        </p:nvCxnSpPr>
        <p:spPr>
          <a:xfrm flipH="1" flipV="1">
            <a:off x="2833354" y="4788793"/>
            <a:ext cx="5188036" cy="3090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57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TypeScript</a:t>
            </a:r>
            <a:r>
              <a:rPr lang="es-ES" dirty="0" smtClean="0"/>
              <a:t> – Ejercicio</a:t>
            </a:r>
            <a:endParaRPr lang="es-ES" dirty="0"/>
          </a:p>
        </p:txBody>
      </p:sp>
      <p:sp>
        <p:nvSpPr>
          <p:cNvPr id="4" name="Marcador de contenido 3"/>
          <p:cNvSpPr>
            <a:spLocks noGrp="1"/>
          </p:cNvSpPr>
          <p:nvPr>
            <p:ph sz="half" idx="2"/>
          </p:nvPr>
        </p:nvSpPr>
        <p:spPr>
          <a:xfrm>
            <a:off x="609600" y="1403798"/>
            <a:ext cx="10737851" cy="4958366"/>
          </a:xfrm>
        </p:spPr>
        <p:txBody>
          <a:bodyPr>
            <a:normAutofit/>
          </a:bodyPr>
          <a:lstStyle/>
          <a:p>
            <a:pPr marL="0" indent="0">
              <a:buNone/>
            </a:pPr>
            <a:r>
              <a:rPr lang="es-ES" sz="1800" dirty="0" smtClean="0">
                <a:cs typeface="Courier New" panose="02070309020205020404" pitchFamily="49" charset="0"/>
              </a:rPr>
              <a:t>Crear una página web simple donde se pueden añadir tareas a una lista.</a:t>
            </a:r>
          </a:p>
          <a:p>
            <a:pPr lvl="1"/>
            <a:r>
              <a:rPr lang="es-ES" dirty="0" smtClean="0">
                <a:cs typeface="Courier New" panose="02070309020205020404" pitchFamily="49" charset="0"/>
              </a:rPr>
              <a:t>Debemos tener un </a:t>
            </a:r>
            <a:r>
              <a:rPr lang="es-ES" b="1" dirty="0" smtClean="0">
                <a:cs typeface="Courier New" panose="02070309020205020404" pitchFamily="49" charset="0"/>
              </a:rPr>
              <a:t>input</a:t>
            </a:r>
            <a:r>
              <a:rPr lang="es-ES" dirty="0" smtClean="0">
                <a:cs typeface="Courier New" panose="02070309020205020404" pitchFamily="49" charset="0"/>
              </a:rPr>
              <a:t> donde escribir el nombre de la tarea</a:t>
            </a:r>
          </a:p>
          <a:p>
            <a:pPr lvl="1"/>
            <a:r>
              <a:rPr lang="es-ES" dirty="0" smtClean="0">
                <a:cs typeface="Courier New" panose="02070309020205020404" pitchFamily="49" charset="0"/>
              </a:rPr>
              <a:t>Un </a:t>
            </a:r>
            <a:r>
              <a:rPr lang="es-ES" b="1" dirty="0" smtClean="0">
                <a:cs typeface="Courier New" panose="02070309020205020404" pitchFamily="49" charset="0"/>
              </a:rPr>
              <a:t>botón</a:t>
            </a:r>
            <a:r>
              <a:rPr lang="es-ES" dirty="0" smtClean="0">
                <a:cs typeface="Courier New" panose="02070309020205020404" pitchFamily="49" charset="0"/>
              </a:rPr>
              <a:t> para añadir la tarea a la lista.</a:t>
            </a:r>
          </a:p>
          <a:p>
            <a:pPr lvl="1"/>
            <a:r>
              <a:rPr lang="es-ES" dirty="0" smtClean="0">
                <a:cs typeface="Courier New" panose="02070309020205020404" pitchFamily="49" charset="0"/>
              </a:rPr>
              <a:t>Un </a:t>
            </a:r>
            <a:r>
              <a:rPr lang="es-ES" b="1" dirty="0" smtClean="0">
                <a:cs typeface="Courier New" panose="02070309020205020404" pitchFamily="49" charset="0"/>
              </a:rPr>
              <a:t>div</a:t>
            </a:r>
            <a:r>
              <a:rPr lang="es-ES" dirty="0" smtClean="0">
                <a:cs typeface="Courier New" panose="02070309020205020404" pitchFamily="49" charset="0"/>
              </a:rPr>
              <a:t> donde mostrar la lista de tareas.</a:t>
            </a:r>
          </a:p>
          <a:p>
            <a:pPr marL="457200" lvl="1" indent="0">
              <a:buNone/>
            </a:pPr>
            <a:endParaRPr lang="es-ES" dirty="0">
              <a:cs typeface="Courier New" panose="02070309020205020404" pitchFamily="49" charset="0"/>
            </a:endParaRPr>
          </a:p>
          <a:p>
            <a:pPr marL="457200" lvl="1" indent="0">
              <a:buNone/>
            </a:pPr>
            <a:r>
              <a:rPr lang="es-ES" dirty="0" smtClean="0">
                <a:cs typeface="Courier New" panose="02070309020205020404" pitchFamily="49" charset="0"/>
              </a:rPr>
              <a:t>Para ello tendremos un módulo principal llamado </a:t>
            </a:r>
            <a:r>
              <a:rPr lang="es-ES" b="1" dirty="0" err="1" smtClean="0">
                <a:cs typeface="Courier New" panose="02070309020205020404" pitchFamily="49" charset="0"/>
              </a:rPr>
              <a:t>tareas.ts</a:t>
            </a:r>
            <a:r>
              <a:rPr lang="es-ES" dirty="0" smtClean="0">
                <a:cs typeface="Courier New" panose="02070309020205020404" pitchFamily="49" charset="0"/>
              </a:rPr>
              <a:t>, un modulo llamado </a:t>
            </a:r>
            <a:r>
              <a:rPr lang="es-ES" b="1" dirty="0" err="1" smtClean="0">
                <a:cs typeface="Courier New" panose="02070309020205020404" pitchFamily="49" charset="0"/>
              </a:rPr>
              <a:t>tareasService.ts</a:t>
            </a:r>
            <a:r>
              <a:rPr lang="es-ES" dirty="0" smtClean="0">
                <a:cs typeface="Courier New" panose="02070309020205020404" pitchFamily="49" charset="0"/>
              </a:rPr>
              <a:t> para albergar la lista de tareas y métodos para añadir y acceder a las mismas y por último un módulo de </a:t>
            </a:r>
            <a:r>
              <a:rPr lang="es-ES" dirty="0" err="1" smtClean="0">
                <a:cs typeface="Courier New" panose="02070309020205020404" pitchFamily="49" charset="0"/>
              </a:rPr>
              <a:t>logging</a:t>
            </a:r>
            <a:r>
              <a:rPr lang="es-ES" dirty="0" smtClean="0">
                <a:cs typeface="Courier New" panose="02070309020205020404" pitchFamily="49" charset="0"/>
              </a:rPr>
              <a:t> para escribir en la consola cada una de las operaciones que se realizan en el servicio.</a:t>
            </a:r>
          </a:p>
          <a:p>
            <a:pPr marL="457200" lvl="1" indent="0">
              <a:buNone/>
            </a:pPr>
            <a:endParaRPr lang="es-ES" dirty="0">
              <a:cs typeface="Courier New" panose="02070309020205020404" pitchFamily="49" charset="0"/>
            </a:endParaRPr>
          </a:p>
          <a:p>
            <a:pPr lvl="1"/>
            <a:r>
              <a:rPr lang="es-ES" b="1" dirty="0" err="1" smtClean="0">
                <a:cs typeface="Courier New" panose="02070309020205020404" pitchFamily="49" charset="0"/>
              </a:rPr>
              <a:t>logger.ts</a:t>
            </a:r>
            <a:r>
              <a:rPr lang="es-ES" dirty="0" smtClean="0">
                <a:cs typeface="Courier New" panose="02070309020205020404" pitchFamily="49" charset="0"/>
              </a:rPr>
              <a:t>. Módulo de </a:t>
            </a:r>
            <a:r>
              <a:rPr lang="es-ES" dirty="0" err="1" smtClean="0">
                <a:cs typeface="Courier New" panose="02070309020205020404" pitchFamily="49" charset="0"/>
              </a:rPr>
              <a:t>logging</a:t>
            </a:r>
            <a:r>
              <a:rPr lang="es-ES" dirty="0" smtClean="0">
                <a:cs typeface="Courier New" panose="02070309020205020404" pitchFamily="49" charset="0"/>
              </a:rPr>
              <a:t> con una clase que permite logar mensajes a la consola.</a:t>
            </a:r>
          </a:p>
          <a:p>
            <a:pPr lvl="1"/>
            <a:r>
              <a:rPr lang="es-ES" b="1" dirty="0" err="1" smtClean="0">
                <a:cs typeface="Courier New" panose="02070309020205020404" pitchFamily="49" charset="0"/>
              </a:rPr>
              <a:t>tareasService.ts</a:t>
            </a:r>
            <a:r>
              <a:rPr lang="es-ES" dirty="0" smtClean="0">
                <a:cs typeface="Courier New" panose="02070309020205020404" pitchFamily="49" charset="0"/>
              </a:rPr>
              <a:t>. Módulo con una clase que mantenga la lista de tareas y métodos para añadir tareas y leer las tareas actuales.</a:t>
            </a:r>
          </a:p>
          <a:p>
            <a:pPr lvl="1"/>
            <a:r>
              <a:rPr lang="es-ES" b="1" dirty="0" err="1" smtClean="0">
                <a:cs typeface="Courier New" panose="02070309020205020404" pitchFamily="49" charset="0"/>
              </a:rPr>
              <a:t>tareas.ts</a:t>
            </a:r>
            <a:r>
              <a:rPr lang="es-ES" dirty="0" smtClean="0">
                <a:cs typeface="Courier New" panose="02070309020205020404" pitchFamily="49" charset="0"/>
              </a:rPr>
              <a:t>. Se encargará de mapear los eventos de los controles </a:t>
            </a:r>
            <a:r>
              <a:rPr lang="es-ES" dirty="0" err="1" smtClean="0">
                <a:cs typeface="Courier New" panose="02070309020205020404" pitchFamily="49" charset="0"/>
              </a:rPr>
              <a:t>html</a:t>
            </a:r>
            <a:r>
              <a:rPr lang="es-ES" dirty="0" smtClean="0">
                <a:cs typeface="Courier New" panose="02070309020205020404" pitchFamily="49" charset="0"/>
              </a:rPr>
              <a:t> para comunicarse con el servicio y realizar las operaciones pertinentes. Mapear el </a:t>
            </a:r>
            <a:r>
              <a:rPr lang="es-ES" b="1" dirty="0" err="1" smtClean="0">
                <a:cs typeface="Courier New" panose="02070309020205020404" pitchFamily="49" charset="0"/>
              </a:rPr>
              <a:t>click</a:t>
            </a:r>
            <a:r>
              <a:rPr lang="es-ES" dirty="0" smtClean="0">
                <a:cs typeface="Courier New" panose="02070309020205020404" pitchFamily="49" charset="0"/>
              </a:rPr>
              <a:t> del botón para añadir la nueva tarea a la lista. Función para </a:t>
            </a:r>
            <a:r>
              <a:rPr lang="es-ES" b="1" dirty="0" smtClean="0">
                <a:cs typeface="Courier New" panose="02070309020205020404" pitchFamily="49" charset="0"/>
              </a:rPr>
              <a:t>mostrar</a:t>
            </a:r>
            <a:r>
              <a:rPr lang="es-ES" dirty="0" smtClean="0">
                <a:cs typeface="Courier New" panose="02070309020205020404" pitchFamily="49" charset="0"/>
              </a:rPr>
              <a:t> la </a:t>
            </a:r>
            <a:r>
              <a:rPr lang="es-ES" b="1" dirty="0" smtClean="0">
                <a:cs typeface="Courier New" panose="02070309020205020404" pitchFamily="49" charset="0"/>
              </a:rPr>
              <a:t>lista</a:t>
            </a:r>
            <a:r>
              <a:rPr lang="es-ES" dirty="0" smtClean="0">
                <a:cs typeface="Courier New" panose="02070309020205020404" pitchFamily="49" charset="0"/>
              </a:rPr>
              <a:t> de </a:t>
            </a:r>
            <a:r>
              <a:rPr lang="es-ES" b="1" dirty="0" smtClean="0">
                <a:cs typeface="Courier New" panose="02070309020205020404" pitchFamily="49" charset="0"/>
              </a:rPr>
              <a:t>tareas</a:t>
            </a:r>
            <a:r>
              <a:rPr lang="es-ES" dirty="0" smtClean="0">
                <a:cs typeface="Courier New" panose="02070309020205020404" pitchFamily="49" charset="0"/>
              </a:rPr>
              <a:t> en el </a:t>
            </a:r>
            <a:r>
              <a:rPr lang="es-ES" b="1" dirty="0" smtClean="0">
                <a:cs typeface="Courier New" panose="02070309020205020404" pitchFamily="49" charset="0"/>
              </a:rPr>
              <a:t>div</a:t>
            </a:r>
            <a:r>
              <a:rPr lang="es-ES" dirty="0" smtClean="0">
                <a:cs typeface="Courier New" panose="02070309020205020404" pitchFamily="49" charset="0"/>
              </a:rPr>
              <a:t> correspondiente.</a:t>
            </a:r>
          </a:p>
        </p:txBody>
      </p:sp>
    </p:spTree>
    <p:extLst>
      <p:ext uri="{BB962C8B-B14F-4D97-AF65-F5344CB8AC3E}">
        <p14:creationId xmlns:p14="http://schemas.microsoft.com/office/powerpoint/2010/main" val="41466938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TypeScript</a:t>
            </a:r>
            <a:r>
              <a:rPr lang="es-ES" dirty="0" smtClean="0"/>
              <a:t> – Completando el ejercicio</a:t>
            </a:r>
            <a:endParaRPr lang="es-ES" dirty="0"/>
          </a:p>
        </p:txBody>
      </p:sp>
      <p:sp>
        <p:nvSpPr>
          <p:cNvPr id="4" name="Marcador de contenido 3"/>
          <p:cNvSpPr>
            <a:spLocks noGrp="1"/>
          </p:cNvSpPr>
          <p:nvPr>
            <p:ph sz="half" idx="2"/>
          </p:nvPr>
        </p:nvSpPr>
        <p:spPr>
          <a:xfrm>
            <a:off x="535459" y="1403798"/>
            <a:ext cx="11013989" cy="4958366"/>
          </a:xfrm>
        </p:spPr>
        <p:txBody>
          <a:bodyPr>
            <a:normAutofit/>
          </a:bodyPr>
          <a:lstStyle/>
          <a:p>
            <a:r>
              <a:rPr lang="es-ES" dirty="0" smtClean="0">
                <a:cs typeface="Courier New" panose="02070309020205020404" pitchFamily="49" charset="0"/>
              </a:rPr>
              <a:t>Añadir </a:t>
            </a:r>
            <a:r>
              <a:rPr lang="es-ES" dirty="0" err="1" smtClean="0">
                <a:cs typeface="Courier New" panose="02070309020205020404" pitchFamily="49" charset="0"/>
              </a:rPr>
              <a:t>core-js</a:t>
            </a:r>
            <a:r>
              <a:rPr lang="es-ES" dirty="0" smtClean="0">
                <a:cs typeface="Courier New" panose="02070309020205020404" pitchFamily="49" charset="0"/>
              </a:rPr>
              <a:t> para que las funcionalidades de ES6 estén disponibles independientemente del navegador que se use:</a:t>
            </a:r>
          </a:p>
          <a:p>
            <a:pPr marL="457200" lvl="1" indent="0">
              <a:buNone/>
            </a:pPr>
            <a:r>
              <a:rPr lang="es-ES" b="1" dirty="0" err="1" smtClean="0">
                <a:latin typeface="Courier New" panose="02070309020205020404" pitchFamily="49" charset="0"/>
                <a:cs typeface="Courier New" panose="02070309020205020404" pitchFamily="49" charset="0"/>
              </a:rPr>
              <a:t>npm</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install</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core-js</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save</a:t>
            </a:r>
            <a:endParaRPr lang="es-ES" b="1" dirty="0" smtClean="0">
              <a:latin typeface="Courier New" panose="02070309020205020404" pitchFamily="49" charset="0"/>
              <a:cs typeface="Courier New" panose="02070309020205020404" pitchFamily="49" charset="0"/>
            </a:endParaRPr>
          </a:p>
          <a:p>
            <a:pPr marL="457200" lvl="1" indent="0">
              <a:buNone/>
            </a:pPr>
            <a:r>
              <a:rPr lang="es-ES" b="1" dirty="0" err="1" smtClean="0">
                <a:latin typeface="Courier New" panose="02070309020205020404" pitchFamily="49" charset="0"/>
                <a:cs typeface="Courier New" panose="02070309020205020404" pitchFamily="49" charset="0"/>
              </a:rPr>
              <a:t>npm</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install</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types</a:t>
            </a:r>
            <a:r>
              <a:rPr lang="es-ES" b="1" dirty="0" smtClean="0">
                <a:latin typeface="Courier New" panose="02070309020205020404" pitchFamily="49" charset="0"/>
                <a:cs typeface="Courier New" panose="02070309020205020404" pitchFamily="49" charset="0"/>
              </a:rPr>
              <a:t>/</a:t>
            </a:r>
            <a:r>
              <a:rPr lang="es-ES" b="1" dirty="0" err="1" smtClean="0">
                <a:latin typeface="Courier New" panose="02070309020205020404" pitchFamily="49" charset="0"/>
                <a:cs typeface="Courier New" panose="02070309020205020404" pitchFamily="49" charset="0"/>
              </a:rPr>
              <a:t>core-js</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save-dev</a:t>
            </a:r>
            <a:endParaRPr lang="es-ES" b="1" dirty="0" smtClean="0">
              <a:latin typeface="Courier New" panose="02070309020205020404" pitchFamily="49" charset="0"/>
              <a:cs typeface="Courier New" panose="02070309020205020404" pitchFamily="49" charset="0"/>
            </a:endParaRPr>
          </a:p>
          <a:p>
            <a:pPr marL="457200" lvl="1" indent="0">
              <a:buNone/>
            </a:pPr>
            <a:endParaRPr lang="es-ES" dirty="0" smtClean="0">
              <a:cs typeface="Courier New" panose="02070309020205020404" pitchFamily="49" charset="0"/>
            </a:endParaRPr>
          </a:p>
          <a:p>
            <a:pPr marL="457200" lvl="1" indent="0">
              <a:buNone/>
            </a:pPr>
            <a:r>
              <a:rPr lang="es-ES" dirty="0" smtClean="0">
                <a:cs typeface="Courier New" panose="02070309020205020404" pitchFamily="49" charset="0"/>
              </a:rPr>
              <a:t>Por ser </a:t>
            </a:r>
            <a:r>
              <a:rPr lang="es-ES" dirty="0" err="1" smtClean="0">
                <a:cs typeface="Courier New" panose="02070309020205020404" pitchFamily="49" charset="0"/>
              </a:rPr>
              <a:t>core-js</a:t>
            </a:r>
            <a:r>
              <a:rPr lang="es-ES" dirty="0" smtClean="0">
                <a:cs typeface="Courier New" panose="02070309020205020404" pitchFamily="49" charset="0"/>
              </a:rPr>
              <a:t> un </a:t>
            </a:r>
            <a:r>
              <a:rPr lang="es-ES" dirty="0" err="1" smtClean="0">
                <a:cs typeface="Courier New" panose="02070309020205020404" pitchFamily="49" charset="0"/>
              </a:rPr>
              <a:t>polyfill</a:t>
            </a:r>
            <a:r>
              <a:rPr lang="es-ES" dirty="0" smtClean="0">
                <a:cs typeface="Courier New" panose="02070309020205020404" pitchFamily="49" charset="0"/>
              </a:rPr>
              <a:t> lo cargaremos desde el </a:t>
            </a:r>
            <a:r>
              <a:rPr lang="es-ES" dirty="0" err="1" smtClean="0">
                <a:cs typeface="Courier New" panose="02070309020205020404" pitchFamily="49" charset="0"/>
              </a:rPr>
              <a:t>html</a:t>
            </a:r>
            <a:r>
              <a:rPr lang="es-ES" dirty="0" smtClean="0">
                <a:cs typeface="Courier New" panose="02070309020205020404" pitchFamily="49" charset="0"/>
              </a:rPr>
              <a:t> con un </a:t>
            </a:r>
            <a:r>
              <a:rPr lang="es-ES" dirty="0" err="1" smtClean="0">
                <a:cs typeface="Courier New" panose="02070309020205020404" pitchFamily="49" charset="0"/>
              </a:rPr>
              <a:t>tag</a:t>
            </a:r>
            <a:r>
              <a:rPr lang="es-ES" dirty="0" smtClean="0">
                <a:cs typeface="Courier New" panose="02070309020205020404" pitchFamily="49" charset="0"/>
              </a:rPr>
              <a:t> </a:t>
            </a:r>
            <a:r>
              <a:rPr lang="es-ES" dirty="0" smtClean="0">
                <a:latin typeface="Courier New" panose="02070309020205020404" pitchFamily="49" charset="0"/>
                <a:cs typeface="Courier New" panose="02070309020205020404" pitchFamily="49" charset="0"/>
              </a:rPr>
              <a:t>&lt;script/&gt;</a:t>
            </a:r>
            <a:r>
              <a:rPr lang="es-ES" dirty="0" smtClean="0">
                <a:cs typeface="Courier New" panose="02070309020205020404" pitchFamily="49" charset="0"/>
              </a:rPr>
              <a:t> </a:t>
            </a:r>
          </a:p>
          <a:p>
            <a:pPr marL="457200" lvl="1" indent="0">
              <a:buNone/>
            </a:pPr>
            <a:r>
              <a:rPr lang="es-ES" b="1" dirty="0">
                <a:latin typeface="Courier New" panose="02070309020205020404" pitchFamily="49" charset="0"/>
                <a:cs typeface="Courier New" panose="02070309020205020404" pitchFamily="49" charset="0"/>
              </a:rPr>
              <a:t>&lt;script </a:t>
            </a:r>
            <a:r>
              <a:rPr lang="es-ES" b="1" dirty="0" err="1">
                <a:latin typeface="Courier New" panose="02070309020205020404" pitchFamily="49" charset="0"/>
                <a:cs typeface="Courier New" panose="02070309020205020404" pitchFamily="49" charset="0"/>
              </a:rPr>
              <a:t>src</a:t>
            </a:r>
            <a:r>
              <a:rPr lang="es-ES" b="1" dirty="0">
                <a:latin typeface="Courier New" panose="02070309020205020404" pitchFamily="49" charset="0"/>
                <a:cs typeface="Courier New" panose="02070309020205020404" pitchFamily="49" charset="0"/>
              </a:rPr>
              <a:t>="./</a:t>
            </a:r>
            <a:r>
              <a:rPr lang="es-ES" b="1" dirty="0" err="1">
                <a:latin typeface="Courier New" panose="02070309020205020404" pitchFamily="49" charset="0"/>
                <a:cs typeface="Courier New" panose="02070309020205020404" pitchFamily="49" charset="0"/>
              </a:rPr>
              <a:t>node_modules</a:t>
            </a:r>
            <a:r>
              <a:rPr lang="es-ES" b="1" dirty="0">
                <a:latin typeface="Courier New" panose="02070309020205020404" pitchFamily="49" charset="0"/>
                <a:cs typeface="Courier New" panose="02070309020205020404" pitchFamily="49" charset="0"/>
              </a:rPr>
              <a:t>/</a:t>
            </a:r>
            <a:r>
              <a:rPr lang="es-ES" b="1" dirty="0" err="1">
                <a:latin typeface="Courier New" panose="02070309020205020404" pitchFamily="49" charset="0"/>
                <a:cs typeface="Courier New" panose="02070309020205020404" pitchFamily="49" charset="0"/>
              </a:rPr>
              <a:t>core-js</a:t>
            </a:r>
            <a:r>
              <a:rPr lang="es-ES" b="1" dirty="0">
                <a:latin typeface="Courier New" panose="02070309020205020404" pitchFamily="49" charset="0"/>
                <a:cs typeface="Courier New" panose="02070309020205020404" pitchFamily="49" charset="0"/>
              </a:rPr>
              <a:t>/</a:t>
            </a:r>
            <a:r>
              <a:rPr lang="es-ES" b="1" dirty="0" err="1">
                <a:latin typeface="Courier New" panose="02070309020205020404" pitchFamily="49" charset="0"/>
                <a:cs typeface="Courier New" panose="02070309020205020404" pitchFamily="49" charset="0"/>
              </a:rPr>
              <a:t>client</a:t>
            </a:r>
            <a:r>
              <a:rPr lang="es-ES" b="1" dirty="0">
                <a:latin typeface="Courier New" panose="02070309020205020404" pitchFamily="49" charset="0"/>
                <a:cs typeface="Courier New" panose="02070309020205020404" pitchFamily="49" charset="0"/>
              </a:rPr>
              <a:t>/shim.min.js"&gt;&lt;/script</a:t>
            </a:r>
            <a:r>
              <a:rPr lang="es-ES" b="1" dirty="0" smtClean="0">
                <a:latin typeface="Courier New" panose="02070309020205020404" pitchFamily="49" charset="0"/>
                <a:cs typeface="Courier New" panose="02070309020205020404" pitchFamily="49" charset="0"/>
              </a:rPr>
              <a:t>&gt;</a:t>
            </a:r>
          </a:p>
          <a:p>
            <a:pPr marL="457200" lvl="1" indent="0">
              <a:buNone/>
            </a:pPr>
            <a:endParaRPr lang="es-ES" dirty="0" smtClean="0">
              <a:cs typeface="Courier New" panose="02070309020205020404" pitchFamily="49" charset="0"/>
            </a:endParaRPr>
          </a:p>
          <a:p>
            <a:r>
              <a:rPr lang="es-ES" dirty="0" smtClean="0">
                <a:cs typeface="Courier New" panose="02070309020205020404" pitchFamily="49" charset="0"/>
              </a:rPr>
              <a:t>Añadir </a:t>
            </a:r>
            <a:r>
              <a:rPr lang="es-ES" dirty="0" err="1" smtClean="0">
                <a:cs typeface="Courier New" panose="02070309020205020404" pitchFamily="49" charset="0"/>
              </a:rPr>
              <a:t>Bootstrap</a:t>
            </a:r>
            <a:r>
              <a:rPr lang="es-ES" dirty="0">
                <a:cs typeface="Courier New" panose="02070309020205020404" pitchFamily="49" charset="0"/>
              </a:rPr>
              <a:t> (</a:t>
            </a:r>
            <a:r>
              <a:rPr lang="es-ES" dirty="0">
                <a:cs typeface="Courier New" panose="02070309020205020404" pitchFamily="49" charset="0"/>
                <a:hlinkClick r:id="rId2"/>
              </a:rPr>
              <a:t>http://getbootstrap.com</a:t>
            </a:r>
            <a:r>
              <a:rPr lang="es-ES" dirty="0" smtClean="0">
                <a:cs typeface="Courier New" panose="02070309020205020404" pitchFamily="49" charset="0"/>
              </a:rPr>
              <a:t>):</a:t>
            </a:r>
          </a:p>
          <a:p>
            <a:pPr marL="457200" lvl="1" indent="0">
              <a:buNone/>
            </a:pPr>
            <a:r>
              <a:rPr lang="es-ES" b="1" dirty="0" err="1">
                <a:latin typeface="Courier New" panose="02070309020205020404" pitchFamily="49" charset="0"/>
                <a:cs typeface="Courier New" panose="02070309020205020404" pitchFamily="49" charset="0"/>
              </a:rPr>
              <a:t>npm</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install</a:t>
            </a:r>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bootstrap@3 </a:t>
            </a:r>
            <a:r>
              <a:rPr lang="es-ES" b="1" dirty="0">
                <a:latin typeface="Courier New" panose="02070309020205020404" pitchFamily="49" charset="0"/>
                <a:cs typeface="Courier New" panose="02070309020205020404" pitchFamily="49" charset="0"/>
              </a:rPr>
              <a:t>--</a:t>
            </a:r>
            <a:r>
              <a:rPr lang="es-ES" b="1" dirty="0" err="1">
                <a:latin typeface="Courier New" panose="02070309020205020404" pitchFamily="49" charset="0"/>
                <a:cs typeface="Courier New" panose="02070309020205020404" pitchFamily="49" charset="0"/>
              </a:rPr>
              <a:t>save</a:t>
            </a:r>
            <a:endParaRPr lang="es-ES" b="1" dirty="0">
              <a:latin typeface="Courier New" panose="02070309020205020404" pitchFamily="49" charset="0"/>
              <a:cs typeface="Courier New" panose="02070309020205020404" pitchFamily="49" charset="0"/>
            </a:endParaRPr>
          </a:p>
          <a:p>
            <a:pPr marL="0" indent="0">
              <a:buNone/>
            </a:pPr>
            <a:endParaRPr lang="es-ES" dirty="0" smtClean="0">
              <a:cs typeface="Courier New" panose="02070309020205020404" pitchFamily="49" charset="0"/>
            </a:endParaRPr>
          </a:p>
          <a:p>
            <a:r>
              <a:rPr lang="es-ES" dirty="0" smtClean="0">
                <a:cs typeface="Courier New" panose="02070309020205020404" pitchFamily="49" charset="0"/>
              </a:rPr>
              <a:t>Cambiar la estructura del proyecto:</a:t>
            </a:r>
          </a:p>
          <a:p>
            <a:r>
              <a:rPr lang="es-ES" dirty="0" smtClean="0">
                <a:cs typeface="Courier New" panose="02070309020205020404" pitchFamily="49" charset="0"/>
              </a:rPr>
              <a:t>Módulos “</a:t>
            </a:r>
            <a:r>
              <a:rPr lang="es-ES" dirty="0" err="1" smtClean="0">
                <a:cs typeface="Courier New" panose="02070309020205020404" pitchFamily="49" charset="0"/>
              </a:rPr>
              <a:t>main</a:t>
            </a:r>
            <a:r>
              <a:rPr lang="es-ES" dirty="0" smtClean="0">
                <a:cs typeface="Courier New" panose="02070309020205020404" pitchFamily="49" charset="0"/>
              </a:rPr>
              <a:t>” y “</a:t>
            </a:r>
            <a:r>
              <a:rPr lang="es-ES" dirty="0" err="1" smtClean="0">
                <a:cs typeface="Courier New" panose="02070309020205020404" pitchFamily="49" charset="0"/>
              </a:rPr>
              <a:t>vendor</a:t>
            </a:r>
            <a:r>
              <a:rPr lang="es-ES" dirty="0" smtClean="0">
                <a:cs typeface="Courier New" panose="02070309020205020404" pitchFamily="49" charset="0"/>
              </a:rPr>
              <a:t>”:</a:t>
            </a:r>
          </a:p>
          <a:p>
            <a:pPr marL="457200" lvl="1" indent="0">
              <a:buNone/>
            </a:pPr>
            <a:r>
              <a:rPr lang="es-ES" dirty="0" smtClean="0">
                <a:cs typeface="Courier New" panose="02070309020205020404" pitchFamily="49" charset="0"/>
              </a:rPr>
              <a:t>En el módulo </a:t>
            </a:r>
            <a:r>
              <a:rPr lang="es-ES" dirty="0" err="1" smtClean="0">
                <a:cs typeface="Courier New" panose="02070309020205020404" pitchFamily="49" charset="0"/>
              </a:rPr>
              <a:t>vendor</a:t>
            </a:r>
            <a:r>
              <a:rPr lang="es-ES" dirty="0" smtClean="0">
                <a:cs typeface="Courier New" panose="02070309020205020404" pitchFamily="49" charset="0"/>
              </a:rPr>
              <a:t> pondremos los </a:t>
            </a:r>
            <a:r>
              <a:rPr lang="es-ES" dirty="0" err="1" smtClean="0">
                <a:cs typeface="Courier New" panose="02070309020205020404" pitchFamily="49" charset="0"/>
              </a:rPr>
              <a:t>imports</a:t>
            </a:r>
            <a:r>
              <a:rPr lang="es-ES" dirty="0" smtClean="0">
                <a:cs typeface="Courier New" panose="02070309020205020404" pitchFamily="49" charset="0"/>
              </a:rPr>
              <a:t> de los módulos de terceros que van a ser usados </a:t>
            </a:r>
          </a:p>
          <a:p>
            <a:pPr marL="457200" lvl="1" indent="0">
              <a:buNone/>
            </a:pPr>
            <a:r>
              <a:rPr lang="es-ES" dirty="0" smtClean="0">
                <a:cs typeface="Courier New" panose="02070309020205020404" pitchFamily="49" charset="0"/>
              </a:rPr>
              <a:t>en nuestra aplicación, en él incluiremos los </a:t>
            </a:r>
            <a:r>
              <a:rPr lang="es-ES" dirty="0" err="1" smtClean="0">
                <a:cs typeface="Courier New" panose="02070309020205020404" pitchFamily="49" charset="0"/>
              </a:rPr>
              <a:t>css</a:t>
            </a:r>
            <a:r>
              <a:rPr lang="es-ES" dirty="0" smtClean="0">
                <a:cs typeface="Courier New" panose="02070309020205020404" pitchFamily="49" charset="0"/>
              </a:rPr>
              <a:t> necesarios y las librerías y </a:t>
            </a:r>
            <a:r>
              <a:rPr lang="es-ES" dirty="0" err="1" smtClean="0">
                <a:cs typeface="Courier New" panose="02070309020205020404" pitchFamily="49" charset="0"/>
              </a:rPr>
              <a:t>plugins</a:t>
            </a:r>
            <a:r>
              <a:rPr lang="es-ES" dirty="0" smtClean="0">
                <a:cs typeface="Courier New" panose="02070309020205020404" pitchFamily="49" charset="0"/>
              </a:rPr>
              <a:t> que instalemos </a:t>
            </a:r>
          </a:p>
          <a:p>
            <a:pPr marL="457200" lvl="1" indent="0">
              <a:buNone/>
            </a:pPr>
            <a:r>
              <a:rPr lang="es-ES" dirty="0" smtClean="0">
                <a:cs typeface="Courier New" panose="02070309020205020404" pitchFamily="49" charset="0"/>
              </a:rPr>
              <a:t>de terceros. En un futuro se usará para crear el </a:t>
            </a:r>
            <a:r>
              <a:rPr lang="es-ES" dirty="0" err="1" smtClean="0">
                <a:cs typeface="Courier New" panose="02070309020205020404" pitchFamily="49" charset="0"/>
              </a:rPr>
              <a:t>bundle</a:t>
            </a:r>
            <a:r>
              <a:rPr lang="es-ES" dirty="0" smtClean="0">
                <a:cs typeface="Courier New" panose="02070309020205020404" pitchFamily="49" charset="0"/>
              </a:rPr>
              <a:t> de </a:t>
            </a:r>
            <a:r>
              <a:rPr lang="es-ES" dirty="0" err="1" smtClean="0">
                <a:cs typeface="Courier New" panose="02070309020205020404" pitchFamily="49" charset="0"/>
              </a:rPr>
              <a:t>vendors</a:t>
            </a:r>
            <a:r>
              <a:rPr lang="es-ES" dirty="0" smtClean="0">
                <a:cs typeface="Courier New" panose="02070309020205020404" pitchFamily="49" charset="0"/>
              </a:rPr>
              <a:t>.</a:t>
            </a:r>
          </a:p>
          <a:p>
            <a:pPr marL="457200" lvl="1" indent="0">
              <a:buNone/>
            </a:pPr>
            <a:r>
              <a:rPr lang="es-ES" dirty="0" smtClean="0">
                <a:cs typeface="Courier New" panose="02070309020205020404" pitchFamily="49" charset="0"/>
              </a:rPr>
              <a:t>El archivo </a:t>
            </a:r>
            <a:r>
              <a:rPr lang="es-ES" dirty="0" err="1" smtClean="0">
                <a:cs typeface="Courier New" panose="02070309020205020404" pitchFamily="49" charset="0"/>
              </a:rPr>
              <a:t>main</a:t>
            </a:r>
            <a:r>
              <a:rPr lang="es-ES" dirty="0" smtClean="0">
                <a:cs typeface="Courier New" panose="02070309020205020404" pitchFamily="49" charset="0"/>
              </a:rPr>
              <a:t> requerirá el modulo </a:t>
            </a:r>
            <a:r>
              <a:rPr lang="es-ES" dirty="0" err="1" smtClean="0">
                <a:cs typeface="Courier New" panose="02070309020205020404" pitchFamily="49" charset="0"/>
              </a:rPr>
              <a:t>vendor</a:t>
            </a:r>
            <a:r>
              <a:rPr lang="es-ES" dirty="0" smtClean="0">
                <a:cs typeface="Courier New" panose="02070309020205020404" pitchFamily="49" charset="0"/>
              </a:rPr>
              <a:t> y se encargará de llamar a la funcionalidad que inicia nuestra app,</a:t>
            </a:r>
          </a:p>
          <a:p>
            <a:pPr marL="457200" lvl="1" indent="0">
              <a:buNone/>
            </a:pPr>
            <a:r>
              <a:rPr lang="es-ES" dirty="0" smtClean="0">
                <a:cs typeface="Courier New" panose="02070309020205020404" pitchFamily="49" charset="0"/>
              </a:rPr>
              <a:t>en este caso “tareas”.</a:t>
            </a:r>
          </a:p>
          <a:p>
            <a:pPr marL="0" indent="0">
              <a:buNone/>
            </a:pPr>
            <a:endParaRPr lang="es-ES" dirty="0" smtClean="0">
              <a:cs typeface="Courier New" panose="02070309020205020404" pitchFamily="49" charset="0"/>
            </a:endParaRPr>
          </a:p>
        </p:txBody>
      </p:sp>
      <p:cxnSp>
        <p:nvCxnSpPr>
          <p:cNvPr id="7" name="Conector recto de flecha 6"/>
          <p:cNvCxnSpPr/>
          <p:nvPr/>
        </p:nvCxnSpPr>
        <p:spPr>
          <a:xfrm>
            <a:off x="4110681" y="4234249"/>
            <a:ext cx="571714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Imagen 8"/>
          <p:cNvPicPr>
            <a:picLocks noChangeAspect="1"/>
          </p:cNvPicPr>
          <p:nvPr/>
        </p:nvPicPr>
        <p:blipFill>
          <a:blip r:embed="rId3"/>
          <a:stretch>
            <a:fillRect/>
          </a:stretch>
        </p:blipFill>
        <p:spPr>
          <a:xfrm>
            <a:off x="9827827" y="2726686"/>
            <a:ext cx="1519624" cy="3015126"/>
          </a:xfrm>
          <a:prstGeom prst="rect">
            <a:avLst/>
          </a:prstGeom>
        </p:spPr>
      </p:pic>
    </p:spTree>
    <p:extLst>
      <p:ext uri="{BB962C8B-B14F-4D97-AF65-F5344CB8AC3E}">
        <p14:creationId xmlns:p14="http://schemas.microsoft.com/office/powerpoint/2010/main" val="6260234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TypeScript</a:t>
            </a:r>
            <a:r>
              <a:rPr lang="es-ES" dirty="0" smtClean="0"/>
              <a:t> – Completando el ejercicio</a:t>
            </a:r>
            <a:endParaRPr lang="es-ES" dirty="0"/>
          </a:p>
        </p:txBody>
      </p:sp>
      <p:sp>
        <p:nvSpPr>
          <p:cNvPr id="4" name="Marcador de contenido 3"/>
          <p:cNvSpPr>
            <a:spLocks noGrp="1"/>
          </p:cNvSpPr>
          <p:nvPr>
            <p:ph sz="half" idx="2"/>
          </p:nvPr>
        </p:nvSpPr>
        <p:spPr>
          <a:xfrm>
            <a:off x="535459" y="1403798"/>
            <a:ext cx="11013989" cy="4958366"/>
          </a:xfrm>
        </p:spPr>
        <p:txBody>
          <a:bodyPr>
            <a:normAutofit/>
          </a:bodyPr>
          <a:lstStyle/>
          <a:p>
            <a:r>
              <a:rPr lang="es-ES" dirty="0" smtClean="0">
                <a:cs typeface="Courier New" panose="02070309020205020404" pitchFamily="49" charset="0"/>
              </a:rPr>
              <a:t>Nuestro fichero “</a:t>
            </a:r>
            <a:r>
              <a:rPr lang="es-ES" dirty="0" err="1" smtClean="0">
                <a:cs typeface="Courier New" panose="02070309020205020404" pitchFamily="49" charset="0"/>
              </a:rPr>
              <a:t>vendor.ts</a:t>
            </a:r>
            <a:r>
              <a:rPr lang="es-ES" dirty="0" smtClean="0">
                <a:cs typeface="Courier New" panose="02070309020205020404" pitchFamily="49" charset="0"/>
              </a:rPr>
              <a:t>” debe quedar así:</a:t>
            </a:r>
          </a:p>
          <a:p>
            <a:pPr marL="457200" lvl="1" indent="0">
              <a:buNone/>
            </a:pPr>
            <a:r>
              <a:rPr lang="es-ES" b="1" dirty="0" err="1">
                <a:latin typeface="Courier New" panose="02070309020205020404" pitchFamily="49" charset="0"/>
                <a:cs typeface="Courier New" panose="02070309020205020404" pitchFamily="49" charset="0"/>
              </a:rPr>
              <a:t>import</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jquery</a:t>
            </a:r>
            <a:r>
              <a:rPr lang="es-ES" b="1" dirty="0">
                <a:latin typeface="Courier New" panose="02070309020205020404" pitchFamily="49" charset="0"/>
                <a:cs typeface="Courier New" panose="02070309020205020404" pitchFamily="49" charset="0"/>
              </a:rPr>
              <a:t>";</a:t>
            </a:r>
          </a:p>
          <a:p>
            <a:pPr marL="457200" lvl="1" indent="0">
              <a:buNone/>
            </a:pPr>
            <a:r>
              <a:rPr lang="es-ES" b="1" dirty="0" err="1">
                <a:latin typeface="Courier New" panose="02070309020205020404" pitchFamily="49" charset="0"/>
                <a:cs typeface="Courier New" panose="02070309020205020404" pitchFamily="49" charset="0"/>
              </a:rPr>
              <a:t>import</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bootstrap</a:t>
            </a:r>
            <a:r>
              <a:rPr lang="es-ES" b="1" dirty="0">
                <a:latin typeface="Courier New" panose="02070309020205020404" pitchFamily="49" charset="0"/>
                <a:cs typeface="Courier New" panose="02070309020205020404" pitchFamily="49" charset="0"/>
              </a:rPr>
              <a:t>";</a:t>
            </a:r>
          </a:p>
          <a:p>
            <a:pPr marL="457200" lvl="1" indent="0">
              <a:buNone/>
            </a:pPr>
            <a:r>
              <a:rPr lang="es-ES" b="1" dirty="0" err="1">
                <a:latin typeface="Courier New" panose="02070309020205020404" pitchFamily="49" charset="0"/>
                <a:cs typeface="Courier New" panose="02070309020205020404" pitchFamily="49" charset="0"/>
              </a:rPr>
              <a:t>import</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bootstrap</a:t>
            </a:r>
            <a:r>
              <a:rPr lang="es-ES" b="1" dirty="0">
                <a:latin typeface="Courier New" panose="02070309020205020404" pitchFamily="49" charset="0"/>
                <a:cs typeface="Courier New" panose="02070309020205020404" pitchFamily="49" charset="0"/>
              </a:rPr>
              <a:t>/</a:t>
            </a:r>
            <a:r>
              <a:rPr lang="es-ES" b="1" dirty="0" err="1">
                <a:latin typeface="Courier New" panose="02070309020205020404" pitchFamily="49" charset="0"/>
                <a:cs typeface="Courier New" panose="02070309020205020404" pitchFamily="49" charset="0"/>
              </a:rPr>
              <a:t>css</a:t>
            </a:r>
            <a:r>
              <a:rPr lang="es-ES" b="1" dirty="0">
                <a:latin typeface="Courier New" panose="02070309020205020404" pitchFamily="49" charset="0"/>
                <a:cs typeface="Courier New" panose="02070309020205020404" pitchFamily="49" charset="0"/>
              </a:rPr>
              <a:t>/bootstrap.min.css</a:t>
            </a:r>
            <a:r>
              <a:rPr lang="es-ES" b="1" dirty="0" smtClean="0">
                <a:latin typeface="Courier New" panose="02070309020205020404" pitchFamily="49" charset="0"/>
                <a:cs typeface="Courier New" panose="02070309020205020404" pitchFamily="49" charset="0"/>
              </a:rPr>
              <a:t>";</a:t>
            </a:r>
            <a:endParaRPr lang="es-ES" dirty="0" smtClean="0">
              <a:cs typeface="Courier New" panose="02070309020205020404" pitchFamily="49" charset="0"/>
            </a:endParaRPr>
          </a:p>
          <a:p>
            <a:pPr marL="0" indent="0">
              <a:buNone/>
            </a:pPr>
            <a:r>
              <a:rPr lang="es-ES" dirty="0" smtClean="0">
                <a:cs typeface="Courier New" panose="02070309020205020404" pitchFamily="49" charset="0"/>
              </a:rPr>
              <a:t>Debemos configurar </a:t>
            </a:r>
            <a:r>
              <a:rPr lang="es-ES" dirty="0" err="1" smtClean="0">
                <a:cs typeface="Courier New" panose="02070309020205020404" pitchFamily="49" charset="0"/>
              </a:rPr>
              <a:t>SystemJS</a:t>
            </a:r>
            <a:r>
              <a:rPr lang="es-ES" dirty="0" smtClean="0">
                <a:cs typeface="Courier New" panose="02070309020205020404" pitchFamily="49" charset="0"/>
              </a:rPr>
              <a:t> en nuestro fichero </a:t>
            </a:r>
            <a:r>
              <a:rPr lang="es-ES" dirty="0" err="1" smtClean="0">
                <a:cs typeface="Courier New" panose="02070309020205020404" pitchFamily="49" charset="0"/>
              </a:rPr>
              <a:t>systemjs.config.ts</a:t>
            </a:r>
            <a:r>
              <a:rPr lang="es-ES" dirty="0" smtClean="0">
                <a:cs typeface="Courier New" panose="02070309020205020404" pitchFamily="49" charset="0"/>
              </a:rPr>
              <a:t> para que la carga de </a:t>
            </a:r>
            <a:r>
              <a:rPr lang="es-ES" dirty="0" err="1" smtClean="0">
                <a:cs typeface="Courier New" panose="02070309020205020404" pitchFamily="49" charset="0"/>
              </a:rPr>
              <a:t>bootstrap</a:t>
            </a:r>
            <a:r>
              <a:rPr lang="es-ES" dirty="0" smtClean="0">
                <a:cs typeface="Courier New" panose="02070309020205020404" pitchFamily="49" charset="0"/>
              </a:rPr>
              <a:t> sea correcta, por un lado debemos configurar la carga de </a:t>
            </a:r>
            <a:r>
              <a:rPr lang="es-ES" b="1" i="1" dirty="0" smtClean="0">
                <a:cs typeface="Courier New" panose="02070309020205020404" pitchFamily="49" charset="0"/>
              </a:rPr>
              <a:t>bootstrap.min.js</a:t>
            </a:r>
            <a:r>
              <a:rPr lang="es-ES" dirty="0" smtClean="0">
                <a:cs typeface="Courier New" panose="02070309020205020404" pitchFamily="49" charset="0"/>
              </a:rPr>
              <a:t> por defecto y por otro lado debemos poder cargar el </a:t>
            </a:r>
            <a:r>
              <a:rPr lang="es-ES" dirty="0" err="1" smtClean="0">
                <a:cs typeface="Courier New" panose="02070309020205020404" pitchFamily="49" charset="0"/>
              </a:rPr>
              <a:t>css</a:t>
            </a:r>
            <a:r>
              <a:rPr lang="es-ES" dirty="0" smtClean="0">
                <a:cs typeface="Courier New" panose="02070309020205020404" pitchFamily="49" charset="0"/>
              </a:rPr>
              <a:t>.</a:t>
            </a:r>
          </a:p>
          <a:p>
            <a:pPr marL="0" indent="0">
              <a:buNone/>
            </a:pPr>
            <a:r>
              <a:rPr lang="es-ES" dirty="0">
                <a:cs typeface="Courier New" panose="02070309020205020404" pitchFamily="49" charset="0"/>
              </a:rPr>
              <a:t>Iremos a la página de </a:t>
            </a:r>
            <a:r>
              <a:rPr lang="es-ES" dirty="0" err="1">
                <a:cs typeface="Courier New" panose="02070309020205020404" pitchFamily="49" charset="0"/>
              </a:rPr>
              <a:t>SystemJS</a:t>
            </a:r>
            <a:r>
              <a:rPr lang="es-ES" dirty="0">
                <a:cs typeface="Courier New" panose="02070309020205020404" pitchFamily="49" charset="0"/>
              </a:rPr>
              <a:t> (</a:t>
            </a:r>
            <a:r>
              <a:rPr lang="es-ES" dirty="0">
                <a:cs typeface="Courier New" panose="02070309020205020404" pitchFamily="49" charset="0"/>
                <a:hlinkClick r:id="rId2"/>
              </a:rPr>
              <a:t>https://github.com/systemjs/systemjs</a:t>
            </a:r>
            <a:r>
              <a:rPr lang="es-ES" dirty="0">
                <a:cs typeface="Courier New" panose="02070309020205020404" pitchFamily="49" charset="0"/>
              </a:rPr>
              <a:t>) para ver como cargar archivos CSS con la sintaxis de importación de módulos de ES6 usando el </a:t>
            </a:r>
            <a:r>
              <a:rPr lang="es-ES" dirty="0" err="1">
                <a:cs typeface="Courier New" panose="02070309020205020404" pitchFamily="49" charset="0"/>
              </a:rPr>
              <a:t>plugin</a:t>
            </a:r>
            <a:r>
              <a:rPr lang="es-ES" dirty="0">
                <a:cs typeface="Courier New" panose="02070309020205020404" pitchFamily="49" charset="0"/>
              </a:rPr>
              <a:t> CSS</a:t>
            </a:r>
            <a:r>
              <a:rPr lang="es-ES" dirty="0" smtClean="0">
                <a:cs typeface="Courier New" panose="02070309020205020404" pitchFamily="49" charset="0"/>
              </a:rPr>
              <a:t>.</a:t>
            </a:r>
          </a:p>
          <a:p>
            <a:pPr marL="0" indent="0">
              <a:buNone/>
            </a:pPr>
            <a:endParaRPr lang="es-ES" dirty="0">
              <a:cs typeface="Courier New" panose="02070309020205020404" pitchFamily="49" charset="0"/>
            </a:endParaRPr>
          </a:p>
          <a:p>
            <a:r>
              <a:rPr lang="es-ES" dirty="0" smtClean="0">
                <a:cs typeface="Courier New" panose="02070309020205020404" pitchFamily="49" charset="0"/>
              </a:rPr>
              <a:t>Para facilitar la depuración en el navegador activaremos la generación de </a:t>
            </a:r>
            <a:r>
              <a:rPr lang="es-ES" dirty="0" err="1" smtClean="0">
                <a:cs typeface="Courier New" panose="02070309020205020404" pitchFamily="49" charset="0"/>
              </a:rPr>
              <a:t>source</a:t>
            </a:r>
            <a:r>
              <a:rPr lang="es-ES" dirty="0" smtClean="0">
                <a:cs typeface="Courier New" panose="02070309020205020404" pitchFamily="49" charset="0"/>
              </a:rPr>
              <a:t> </a:t>
            </a:r>
            <a:r>
              <a:rPr lang="es-ES" dirty="0" err="1" smtClean="0">
                <a:cs typeface="Courier New" panose="02070309020205020404" pitchFamily="49" charset="0"/>
              </a:rPr>
              <a:t>maps</a:t>
            </a:r>
            <a:r>
              <a:rPr lang="es-ES" dirty="0" smtClean="0">
                <a:cs typeface="Courier New" panose="02070309020205020404" pitchFamily="49" charset="0"/>
              </a:rPr>
              <a:t>:</a:t>
            </a:r>
          </a:p>
          <a:p>
            <a:pPr marL="914400" lvl="2" indent="0">
              <a:buNone/>
            </a:pPr>
            <a:r>
              <a:rPr lang="es-ES" b="1" dirty="0" smtClean="0">
                <a:latin typeface="Courier New" panose="02070309020205020404" pitchFamily="49" charset="0"/>
                <a:cs typeface="Courier New" panose="02070309020205020404" pitchFamily="49" charset="0"/>
              </a:rPr>
              <a:t>"</a:t>
            </a:r>
            <a:r>
              <a:rPr lang="es-ES" b="1" dirty="0" err="1">
                <a:latin typeface="Courier New" panose="02070309020205020404" pitchFamily="49" charset="0"/>
                <a:cs typeface="Courier New" panose="02070309020205020404" pitchFamily="49" charset="0"/>
              </a:rPr>
              <a:t>compilerOptions</a:t>
            </a:r>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sourceMap</a:t>
            </a:r>
            <a:r>
              <a:rPr lang="es-ES" b="1" dirty="0" smtClean="0">
                <a:latin typeface="Courier New" panose="02070309020205020404" pitchFamily="49" charset="0"/>
                <a:cs typeface="Courier New" panose="02070309020205020404" pitchFamily="49" charset="0"/>
              </a:rPr>
              <a:t>": true }</a:t>
            </a:r>
            <a:endParaRPr lang="es-ES" b="1" dirty="0">
              <a:latin typeface="Courier New" panose="02070309020205020404" pitchFamily="49" charset="0"/>
              <a:cs typeface="Courier New" panose="02070309020205020404" pitchFamily="49" charset="0"/>
            </a:endParaRPr>
          </a:p>
          <a:p>
            <a:r>
              <a:rPr lang="es-ES" dirty="0" smtClean="0">
                <a:cs typeface="Courier New" panose="02070309020205020404" pitchFamily="49" charset="0"/>
              </a:rPr>
              <a:t>Para hacer más fácil el manejo de los archivos en Visual Studio </a:t>
            </a:r>
            <a:r>
              <a:rPr lang="es-ES" dirty="0" err="1" smtClean="0">
                <a:cs typeface="Courier New" panose="02070309020205020404" pitchFamily="49" charset="0"/>
              </a:rPr>
              <a:t>Code</a:t>
            </a:r>
            <a:r>
              <a:rPr lang="es-ES" dirty="0" smtClean="0">
                <a:cs typeface="Courier New" panose="02070309020205020404" pitchFamily="49" charset="0"/>
              </a:rPr>
              <a:t> ocultaremos en el árbol los archivos .</a:t>
            </a:r>
            <a:r>
              <a:rPr lang="es-ES" dirty="0" err="1" smtClean="0">
                <a:cs typeface="Courier New" panose="02070309020205020404" pitchFamily="49" charset="0"/>
              </a:rPr>
              <a:t>js</a:t>
            </a:r>
            <a:r>
              <a:rPr lang="es-ES" dirty="0" smtClean="0">
                <a:cs typeface="Courier New" panose="02070309020205020404" pitchFamily="49" charset="0"/>
              </a:rPr>
              <a:t> y .</a:t>
            </a:r>
            <a:r>
              <a:rPr lang="es-ES" dirty="0" err="1" smtClean="0">
                <a:cs typeface="Courier New" panose="02070309020205020404" pitchFamily="49" charset="0"/>
              </a:rPr>
              <a:t>js.map</a:t>
            </a:r>
            <a:r>
              <a:rPr lang="es-ES" dirty="0" smtClean="0">
                <a:cs typeface="Courier New" panose="02070309020205020404" pitchFamily="49" charset="0"/>
              </a:rPr>
              <a:t> generados por </a:t>
            </a:r>
            <a:r>
              <a:rPr lang="es-ES" dirty="0" err="1" smtClean="0">
                <a:cs typeface="Courier New" panose="02070309020205020404" pitchFamily="49" charset="0"/>
              </a:rPr>
              <a:t>TypeScript</a:t>
            </a:r>
            <a:r>
              <a:rPr lang="es-ES" dirty="0" smtClean="0">
                <a:cs typeface="Courier New" panose="02070309020205020404" pitchFamily="49" charset="0"/>
              </a:rPr>
              <a:t>, para ello vamos a </a:t>
            </a:r>
            <a:r>
              <a:rPr lang="es-ES" i="1" dirty="0" smtClean="0">
                <a:cs typeface="Courier New" panose="02070309020205020404" pitchFamily="49" charset="0"/>
              </a:rPr>
              <a:t>Archivo </a:t>
            </a:r>
            <a:r>
              <a:rPr lang="es-ES" dirty="0" smtClean="0">
                <a:cs typeface="Courier New" panose="02070309020205020404" pitchFamily="49" charset="0"/>
              </a:rPr>
              <a:t>-&gt; </a:t>
            </a:r>
            <a:r>
              <a:rPr lang="es-ES" i="1" dirty="0" smtClean="0">
                <a:cs typeface="Courier New" panose="02070309020205020404" pitchFamily="49" charset="0"/>
              </a:rPr>
              <a:t>Preferencias </a:t>
            </a:r>
            <a:r>
              <a:rPr lang="es-ES" dirty="0" smtClean="0">
                <a:cs typeface="Courier New" panose="02070309020205020404" pitchFamily="49" charset="0"/>
              </a:rPr>
              <a:t>-&gt; </a:t>
            </a:r>
            <a:r>
              <a:rPr lang="es-ES" i="1" dirty="0" smtClean="0">
                <a:cs typeface="Courier New" panose="02070309020205020404" pitchFamily="49" charset="0"/>
              </a:rPr>
              <a:t>Configuración de usuario</a:t>
            </a:r>
            <a:r>
              <a:rPr lang="es-ES" dirty="0" smtClean="0">
                <a:cs typeface="Courier New" panose="02070309020205020404" pitchFamily="49" charset="0"/>
              </a:rPr>
              <a:t> y pondremos esta sección en nuestras opciones:</a:t>
            </a:r>
          </a:p>
          <a:p>
            <a:pPr marL="0" indent="0">
              <a:buNone/>
            </a:pPr>
            <a:r>
              <a:rPr lang="es-ES" sz="1200" b="1" dirty="0" smtClean="0">
                <a:latin typeface="Courier New" panose="02070309020205020404" pitchFamily="49" charset="0"/>
                <a:cs typeface="Courier New" panose="02070309020205020404" pitchFamily="49" charset="0"/>
              </a:rPr>
              <a:t>	"</a:t>
            </a:r>
            <a:r>
              <a:rPr lang="es-ES" sz="1200" b="1" dirty="0" err="1">
                <a:latin typeface="Courier New" panose="02070309020205020404" pitchFamily="49" charset="0"/>
                <a:cs typeface="Courier New" panose="02070309020205020404" pitchFamily="49" charset="0"/>
              </a:rPr>
              <a:t>files.exclude</a:t>
            </a:r>
            <a:r>
              <a:rPr lang="es-ES" sz="1200" b="1" dirty="0">
                <a:latin typeface="Courier New" panose="02070309020205020404" pitchFamily="49" charset="0"/>
                <a:cs typeface="Courier New" panose="02070309020205020404" pitchFamily="49" charset="0"/>
              </a:rPr>
              <a:t>": </a:t>
            </a:r>
            <a:r>
              <a:rPr lang="es-ES" sz="1200" b="1" dirty="0" smtClean="0">
                <a:latin typeface="Courier New" panose="02070309020205020404" pitchFamily="49" charset="0"/>
                <a:cs typeface="Courier New" panose="02070309020205020404" pitchFamily="49" charset="0"/>
              </a:rPr>
              <a:t>{</a:t>
            </a:r>
          </a:p>
          <a:p>
            <a:pPr marL="0" indent="0">
              <a:buNone/>
            </a:pPr>
            <a:r>
              <a:rPr lang="es-ES" sz="1200" b="1" dirty="0">
                <a:latin typeface="Courier New" panose="02070309020205020404" pitchFamily="49" charset="0"/>
                <a:cs typeface="Courier New" panose="02070309020205020404" pitchFamily="49" charset="0"/>
              </a:rPr>
              <a:t>	</a:t>
            </a:r>
            <a:r>
              <a:rPr lang="es-ES" sz="1200" b="1" dirty="0" smtClean="0">
                <a:latin typeface="Courier New" panose="02070309020205020404" pitchFamily="49" charset="0"/>
                <a:cs typeface="Courier New" panose="02070309020205020404" pitchFamily="49" charset="0"/>
              </a:rPr>
              <a:t>	"**/*.</a:t>
            </a:r>
            <a:r>
              <a:rPr lang="es-ES" sz="1200" b="1" dirty="0" err="1">
                <a:latin typeface="Courier New" panose="02070309020205020404" pitchFamily="49" charset="0"/>
                <a:cs typeface="Courier New" panose="02070309020205020404" pitchFamily="49" charset="0"/>
              </a:rPr>
              <a:t>js</a:t>
            </a:r>
            <a:r>
              <a:rPr lang="es-ES" sz="1200" b="1" dirty="0">
                <a:latin typeface="Courier New" panose="02070309020205020404" pitchFamily="49" charset="0"/>
                <a:cs typeface="Courier New" panose="02070309020205020404" pitchFamily="49" charset="0"/>
              </a:rPr>
              <a:t>": {"</a:t>
            </a:r>
            <a:r>
              <a:rPr lang="es-ES" sz="1200" b="1" dirty="0" err="1">
                <a:latin typeface="Courier New" panose="02070309020205020404" pitchFamily="49" charset="0"/>
                <a:cs typeface="Courier New" panose="02070309020205020404" pitchFamily="49" charset="0"/>
              </a:rPr>
              <a:t>when</a:t>
            </a:r>
            <a:r>
              <a:rPr lang="es-ES" sz="1200" b="1" dirty="0">
                <a:latin typeface="Courier New" panose="02070309020205020404" pitchFamily="49" charset="0"/>
                <a:cs typeface="Courier New" panose="02070309020205020404" pitchFamily="49" charset="0"/>
              </a:rPr>
              <a:t>": "$(</a:t>
            </a:r>
            <a:r>
              <a:rPr lang="es-ES" sz="1200" b="1" dirty="0" err="1">
                <a:latin typeface="Courier New" panose="02070309020205020404" pitchFamily="49" charset="0"/>
                <a:cs typeface="Courier New" panose="02070309020205020404" pitchFamily="49" charset="0"/>
              </a:rPr>
              <a:t>basename</a:t>
            </a:r>
            <a:r>
              <a:rPr lang="es-ES" sz="1200" b="1" dirty="0">
                <a:latin typeface="Courier New" panose="02070309020205020404" pitchFamily="49" charset="0"/>
                <a:cs typeface="Courier New" panose="02070309020205020404" pitchFamily="49" charset="0"/>
              </a:rPr>
              <a:t>).</a:t>
            </a:r>
            <a:r>
              <a:rPr lang="es-ES" sz="1200" b="1" dirty="0" err="1">
                <a:latin typeface="Courier New" panose="02070309020205020404" pitchFamily="49" charset="0"/>
                <a:cs typeface="Courier New" panose="02070309020205020404" pitchFamily="49" charset="0"/>
              </a:rPr>
              <a:t>ts</a:t>
            </a:r>
            <a:r>
              <a:rPr lang="es-ES" sz="1200" b="1" dirty="0" smtClean="0">
                <a:latin typeface="Courier New" panose="02070309020205020404" pitchFamily="49" charset="0"/>
                <a:cs typeface="Courier New" panose="02070309020205020404" pitchFamily="49" charset="0"/>
              </a:rPr>
              <a:t>"},</a:t>
            </a:r>
          </a:p>
          <a:p>
            <a:pPr marL="0" indent="0">
              <a:buNone/>
            </a:pPr>
            <a:r>
              <a:rPr lang="es-ES" sz="1200" b="1" dirty="0">
                <a:latin typeface="Courier New" panose="02070309020205020404" pitchFamily="49" charset="0"/>
                <a:cs typeface="Courier New" panose="02070309020205020404" pitchFamily="49" charset="0"/>
              </a:rPr>
              <a:t>	</a:t>
            </a:r>
            <a:r>
              <a:rPr lang="es-ES" sz="1200" b="1" dirty="0" smtClean="0">
                <a:latin typeface="Courier New" panose="02070309020205020404" pitchFamily="49" charset="0"/>
                <a:cs typeface="Courier New" panose="02070309020205020404" pitchFamily="49" charset="0"/>
              </a:rPr>
              <a:t>	"**/*.</a:t>
            </a:r>
            <a:r>
              <a:rPr lang="es-ES" sz="1200" b="1" dirty="0" err="1">
                <a:latin typeface="Courier New" panose="02070309020205020404" pitchFamily="49" charset="0"/>
                <a:cs typeface="Courier New" panose="02070309020205020404" pitchFamily="49" charset="0"/>
              </a:rPr>
              <a:t>js.map</a:t>
            </a:r>
            <a:r>
              <a:rPr lang="es-ES" sz="1200" b="1" dirty="0">
                <a:latin typeface="Courier New" panose="02070309020205020404" pitchFamily="49" charset="0"/>
                <a:cs typeface="Courier New" panose="02070309020205020404" pitchFamily="49" charset="0"/>
              </a:rPr>
              <a:t>": {"</a:t>
            </a:r>
            <a:r>
              <a:rPr lang="es-ES" sz="1200" b="1" dirty="0" err="1">
                <a:latin typeface="Courier New" panose="02070309020205020404" pitchFamily="49" charset="0"/>
                <a:cs typeface="Courier New" panose="02070309020205020404" pitchFamily="49" charset="0"/>
              </a:rPr>
              <a:t>when</a:t>
            </a:r>
            <a:r>
              <a:rPr lang="es-ES" sz="1200" b="1" dirty="0">
                <a:latin typeface="Courier New" panose="02070309020205020404" pitchFamily="49" charset="0"/>
                <a:cs typeface="Courier New" panose="02070309020205020404" pitchFamily="49" charset="0"/>
              </a:rPr>
              <a:t>": "$(</a:t>
            </a:r>
            <a:r>
              <a:rPr lang="es-ES" sz="1200" b="1" dirty="0" err="1">
                <a:latin typeface="Courier New" panose="02070309020205020404" pitchFamily="49" charset="0"/>
                <a:cs typeface="Courier New" panose="02070309020205020404" pitchFamily="49" charset="0"/>
              </a:rPr>
              <a:t>basename</a:t>
            </a:r>
            <a:r>
              <a:rPr lang="es-ES" sz="1200" b="1" dirty="0">
                <a:latin typeface="Courier New" panose="02070309020205020404" pitchFamily="49" charset="0"/>
                <a:cs typeface="Courier New" panose="02070309020205020404" pitchFamily="49" charset="0"/>
              </a:rPr>
              <a:t>)"}    </a:t>
            </a:r>
            <a:endParaRPr lang="es-ES" sz="1200" b="1" dirty="0" smtClean="0">
              <a:latin typeface="Courier New" panose="02070309020205020404" pitchFamily="49" charset="0"/>
              <a:cs typeface="Courier New" panose="02070309020205020404" pitchFamily="49" charset="0"/>
            </a:endParaRPr>
          </a:p>
          <a:p>
            <a:pPr marL="0" indent="0">
              <a:buNone/>
            </a:pPr>
            <a:r>
              <a:rPr lang="es-ES" sz="1200" b="1" dirty="0">
                <a:latin typeface="Courier New" panose="02070309020205020404" pitchFamily="49" charset="0"/>
                <a:cs typeface="Courier New" panose="02070309020205020404" pitchFamily="49" charset="0"/>
              </a:rPr>
              <a:t>	</a:t>
            </a:r>
            <a:r>
              <a:rPr lang="es-ES" sz="1200" b="1"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925725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TypeScript</a:t>
            </a:r>
            <a:r>
              <a:rPr lang="es-ES" dirty="0" smtClean="0"/>
              <a:t> – </a:t>
            </a:r>
            <a:r>
              <a:rPr lang="es-ES" dirty="0" err="1" smtClean="0"/>
              <a:t>Decorators</a:t>
            </a:r>
            <a:r>
              <a:rPr lang="es-ES" dirty="0" smtClean="0"/>
              <a:t> @</a:t>
            </a:r>
            <a:endParaRPr lang="es-ES" dirty="0"/>
          </a:p>
        </p:txBody>
      </p:sp>
      <p:sp>
        <p:nvSpPr>
          <p:cNvPr id="4" name="Marcador de contenido 3"/>
          <p:cNvSpPr>
            <a:spLocks noGrp="1"/>
          </p:cNvSpPr>
          <p:nvPr>
            <p:ph sz="half" idx="2"/>
          </p:nvPr>
        </p:nvSpPr>
        <p:spPr>
          <a:xfrm>
            <a:off x="535459" y="1428512"/>
            <a:ext cx="11013989" cy="2196138"/>
          </a:xfrm>
        </p:spPr>
        <p:txBody>
          <a:bodyPr>
            <a:normAutofit/>
          </a:bodyPr>
          <a:lstStyle/>
          <a:p>
            <a:pPr marL="0" indent="0">
              <a:buNone/>
            </a:pPr>
            <a:r>
              <a:rPr lang="es-ES" sz="1200" dirty="0" smtClean="0">
                <a:cs typeface="Courier New" panose="02070309020205020404" pitchFamily="49" charset="0"/>
              </a:rPr>
              <a:t>Los decoradores proveen un forma de añadir anotaciones y usar metadatos en la declaración de las clases y sus miembros.</a:t>
            </a:r>
          </a:p>
          <a:p>
            <a:pPr marL="0" indent="0">
              <a:buNone/>
            </a:pPr>
            <a:endParaRPr lang="es-ES" sz="1200" dirty="0" smtClean="0">
              <a:cs typeface="Courier New" panose="02070309020205020404" pitchFamily="49" charset="0"/>
            </a:endParaRPr>
          </a:p>
          <a:p>
            <a:pPr marL="0" indent="0" algn="ctr">
              <a:buNone/>
            </a:pPr>
            <a:r>
              <a:rPr lang="es-ES" b="1" i="1" dirty="0" smtClean="0">
                <a:cs typeface="Courier New" panose="02070309020205020404" pitchFamily="49" charset="0"/>
              </a:rPr>
              <a:t>Los decoradores son una característica de </a:t>
            </a:r>
            <a:r>
              <a:rPr lang="es-ES" b="1" i="1" dirty="0" err="1" smtClean="0">
                <a:cs typeface="Courier New" panose="02070309020205020404" pitchFamily="49" charset="0"/>
              </a:rPr>
              <a:t>ECMAScript</a:t>
            </a:r>
            <a:r>
              <a:rPr lang="es-ES" b="1" i="1" dirty="0" smtClean="0">
                <a:cs typeface="Courier New" panose="02070309020205020404" pitchFamily="49" charset="0"/>
              </a:rPr>
              <a:t> 7, es experimental y podría cambiar en un futuro.</a:t>
            </a:r>
          </a:p>
          <a:p>
            <a:pPr marL="0" indent="0">
              <a:buNone/>
            </a:pPr>
            <a:endParaRPr lang="es-ES" sz="1200" dirty="0" smtClean="0">
              <a:cs typeface="Courier New" panose="02070309020205020404" pitchFamily="49" charset="0"/>
            </a:endParaRPr>
          </a:p>
          <a:p>
            <a:pPr marL="0" indent="0">
              <a:buNone/>
            </a:pPr>
            <a:r>
              <a:rPr lang="es-ES" sz="1200" dirty="0" smtClean="0">
                <a:cs typeface="Courier New" panose="02070309020205020404" pitchFamily="49" charset="0"/>
              </a:rPr>
              <a:t>Para habilitar el soporte de decoradores en </a:t>
            </a:r>
            <a:r>
              <a:rPr lang="es-ES" sz="1200" dirty="0" err="1" smtClean="0">
                <a:cs typeface="Courier New" panose="02070309020205020404" pitchFamily="49" charset="0"/>
              </a:rPr>
              <a:t>TypeScript</a:t>
            </a:r>
            <a:r>
              <a:rPr lang="es-ES" sz="1200" dirty="0" smtClean="0">
                <a:cs typeface="Courier New" panose="02070309020205020404" pitchFamily="49" charset="0"/>
              </a:rPr>
              <a:t> hay que pasar el parámetro </a:t>
            </a:r>
            <a:r>
              <a:rPr lang="es-ES" sz="1200" dirty="0" err="1" smtClean="0">
                <a:latin typeface="Courier New" panose="02070309020205020404" pitchFamily="49" charset="0"/>
                <a:cs typeface="Courier New" panose="02070309020205020404" pitchFamily="49" charset="0"/>
              </a:rPr>
              <a:t>experimentalDecorators</a:t>
            </a:r>
            <a:r>
              <a:rPr lang="es-ES" sz="1200" dirty="0" smtClean="0">
                <a:cs typeface="Courier New" panose="02070309020205020404" pitchFamily="49" charset="0"/>
              </a:rPr>
              <a:t> al compilador o ponerlo en </a:t>
            </a:r>
            <a:r>
              <a:rPr lang="es-ES" sz="1200" dirty="0" err="1" smtClean="0">
                <a:latin typeface="Courier New" panose="02070309020205020404" pitchFamily="49" charset="0"/>
                <a:cs typeface="Courier New" panose="02070309020205020404" pitchFamily="49" charset="0"/>
              </a:rPr>
              <a:t>compilerOptions</a:t>
            </a:r>
            <a:r>
              <a:rPr lang="es-ES" sz="1200" dirty="0" smtClean="0">
                <a:cs typeface="Courier New" panose="02070309020205020404" pitchFamily="49" charset="0"/>
              </a:rPr>
              <a:t> del fichero </a:t>
            </a:r>
            <a:r>
              <a:rPr lang="es-ES" sz="1200" dirty="0" err="1" smtClean="0">
                <a:latin typeface="Courier New" panose="02070309020205020404" pitchFamily="49" charset="0"/>
                <a:cs typeface="Courier New" panose="02070309020205020404" pitchFamily="49" charset="0"/>
              </a:rPr>
              <a:t>tsconfig.json</a:t>
            </a:r>
            <a:r>
              <a:rPr lang="es-ES" sz="1200" dirty="0" smtClean="0">
                <a:cs typeface="Courier New" panose="02070309020205020404" pitchFamily="49" charset="0"/>
              </a:rPr>
              <a:t>.</a:t>
            </a:r>
          </a:p>
          <a:p>
            <a:pPr marL="0" indent="0">
              <a:buNone/>
            </a:pPr>
            <a:endParaRPr lang="es-ES" sz="1200" dirty="0">
              <a:cs typeface="Courier New" panose="02070309020205020404" pitchFamily="49" charset="0"/>
            </a:endParaRPr>
          </a:p>
          <a:p>
            <a:pPr marL="0" indent="0">
              <a:buNone/>
            </a:pPr>
            <a:r>
              <a:rPr lang="es-ES" sz="1200" dirty="0" smtClean="0">
                <a:cs typeface="Courier New" panose="02070309020205020404" pitchFamily="49" charset="0"/>
              </a:rPr>
              <a:t>Se pueden usar decoradores en la declaración de clases, métodos, </a:t>
            </a:r>
            <a:r>
              <a:rPr lang="es-ES" sz="1200" dirty="0" err="1" smtClean="0">
                <a:cs typeface="Courier New" panose="02070309020205020404" pitchFamily="49" charset="0"/>
              </a:rPr>
              <a:t>property</a:t>
            </a:r>
            <a:r>
              <a:rPr lang="es-ES" sz="1200" dirty="0" smtClean="0">
                <a:cs typeface="Courier New" panose="02070309020205020404" pitchFamily="49" charset="0"/>
              </a:rPr>
              <a:t> </a:t>
            </a:r>
            <a:r>
              <a:rPr lang="es-ES" sz="1200" dirty="0" err="1" smtClean="0">
                <a:cs typeface="Courier New" panose="02070309020205020404" pitchFamily="49" charset="0"/>
              </a:rPr>
              <a:t>accessors</a:t>
            </a:r>
            <a:r>
              <a:rPr lang="es-ES" sz="1200" dirty="0" smtClean="0">
                <a:cs typeface="Courier New" panose="02070309020205020404" pitchFamily="49" charset="0"/>
              </a:rPr>
              <a:t> (</a:t>
            </a:r>
            <a:r>
              <a:rPr lang="es-ES" sz="1200" dirty="0" err="1" smtClean="0">
                <a:cs typeface="Courier New" panose="02070309020205020404" pitchFamily="49" charset="0"/>
              </a:rPr>
              <a:t>getter</a:t>
            </a:r>
            <a:r>
              <a:rPr lang="es-ES" sz="1200" dirty="0" smtClean="0">
                <a:cs typeface="Courier New" panose="02070309020205020404" pitchFamily="49" charset="0"/>
              </a:rPr>
              <a:t> and setter), atributos o parámetros de funciones. Los decoradores se usan de la forma </a:t>
            </a:r>
            <a:r>
              <a:rPr lang="es-ES" sz="1200" dirty="0" smtClean="0">
                <a:latin typeface="Courier New" panose="02070309020205020404" pitchFamily="49" charset="0"/>
                <a:cs typeface="Courier New" panose="02070309020205020404" pitchFamily="49" charset="0"/>
              </a:rPr>
              <a:t>@</a:t>
            </a:r>
            <a:r>
              <a:rPr lang="es-ES" sz="1200" dirty="0" err="1" smtClean="0">
                <a:latin typeface="Courier New" panose="02070309020205020404" pitchFamily="49" charset="0"/>
                <a:cs typeface="Courier New" panose="02070309020205020404" pitchFamily="49" charset="0"/>
              </a:rPr>
              <a:t>expression</a:t>
            </a:r>
            <a:r>
              <a:rPr lang="es-ES" sz="1200" dirty="0" smtClean="0">
                <a:latin typeface="Courier New" panose="02070309020205020404" pitchFamily="49" charset="0"/>
                <a:cs typeface="Courier New" panose="02070309020205020404" pitchFamily="49" charset="0"/>
              </a:rPr>
              <a:t> </a:t>
            </a:r>
            <a:r>
              <a:rPr lang="es-ES" sz="1200" dirty="0" smtClean="0">
                <a:cs typeface="Courier New" panose="02070309020205020404" pitchFamily="49" charset="0"/>
              </a:rPr>
              <a:t>donde </a:t>
            </a:r>
            <a:r>
              <a:rPr lang="es-ES" sz="1200" dirty="0" err="1" smtClean="0">
                <a:latin typeface="Courier New" panose="02070309020205020404" pitchFamily="49" charset="0"/>
                <a:cs typeface="Courier New" panose="02070309020205020404" pitchFamily="49" charset="0"/>
              </a:rPr>
              <a:t>expression</a:t>
            </a:r>
            <a:r>
              <a:rPr lang="es-ES" sz="1200" dirty="0" smtClean="0">
                <a:cs typeface="Courier New" panose="02070309020205020404" pitchFamily="49" charset="0"/>
              </a:rPr>
              <a:t> es una función que será llamada con la información del miembro decorado.</a:t>
            </a:r>
          </a:p>
          <a:p>
            <a:pPr marL="0" indent="0">
              <a:buNone/>
            </a:pPr>
            <a:endParaRPr lang="es-ES" sz="1200" dirty="0">
              <a:cs typeface="Courier New" panose="02070309020205020404" pitchFamily="49" charset="0"/>
            </a:endParaRPr>
          </a:p>
        </p:txBody>
      </p:sp>
      <p:sp>
        <p:nvSpPr>
          <p:cNvPr id="3" name="CuadroTexto 2"/>
          <p:cNvSpPr txBox="1"/>
          <p:nvPr/>
        </p:nvSpPr>
        <p:spPr>
          <a:xfrm>
            <a:off x="535459" y="3540534"/>
            <a:ext cx="6153665" cy="2677656"/>
          </a:xfrm>
          <a:prstGeom prst="rect">
            <a:avLst/>
          </a:prstGeom>
          <a:noFill/>
        </p:spPr>
        <p:txBody>
          <a:bodyPr wrap="square" rtlCol="0">
            <a:spAutoFit/>
          </a:bodyPr>
          <a:lstStyle/>
          <a:p>
            <a:r>
              <a:rPr lang="es-ES" sz="1400" dirty="0" err="1">
                <a:solidFill>
                  <a:srgbClr val="A71D5D"/>
                </a:solidFill>
                <a:latin typeface="Courier New" panose="02070309020205020404" pitchFamily="49" charset="0"/>
              </a:rPr>
              <a:t>function</a:t>
            </a:r>
            <a:r>
              <a:rPr lang="es-ES" sz="1400" dirty="0">
                <a:solidFill>
                  <a:srgbClr val="333333"/>
                </a:solidFill>
                <a:latin typeface="Courier New" panose="02070309020205020404" pitchFamily="49" charset="0"/>
              </a:rPr>
              <a:t> </a:t>
            </a:r>
            <a:r>
              <a:rPr lang="es-ES" sz="1400" dirty="0">
                <a:solidFill>
                  <a:srgbClr val="795DA3"/>
                </a:solidFill>
                <a:latin typeface="Courier New" panose="02070309020205020404" pitchFamily="49" charset="0"/>
              </a:rPr>
              <a:t>log</a:t>
            </a:r>
            <a:r>
              <a:rPr lang="es-ES" sz="1400" dirty="0">
                <a:solidFill>
                  <a:srgbClr val="333333"/>
                </a:solidFill>
                <a:latin typeface="Courier New" panose="02070309020205020404" pitchFamily="49" charset="0"/>
              </a:rPr>
              <a:t>(target: </a:t>
            </a:r>
            <a:r>
              <a:rPr lang="es-ES" sz="1400" dirty="0" err="1">
                <a:solidFill>
                  <a:srgbClr val="333333"/>
                </a:solidFill>
                <a:latin typeface="Courier New" panose="02070309020205020404" pitchFamily="49" charset="0"/>
              </a:rPr>
              <a:t>Function</a:t>
            </a:r>
            <a:r>
              <a:rPr lang="es-ES" sz="1400" dirty="0">
                <a:solidFill>
                  <a:srgbClr val="333333"/>
                </a:solidFill>
                <a:latin typeface="Courier New" panose="02070309020205020404" pitchFamily="49" charset="0"/>
              </a:rPr>
              <a:t>, </a:t>
            </a:r>
            <a:r>
              <a:rPr lang="es-ES" sz="1400" dirty="0" err="1">
                <a:solidFill>
                  <a:srgbClr val="333333"/>
                </a:solidFill>
                <a:latin typeface="Courier New" panose="02070309020205020404" pitchFamily="49" charset="0"/>
              </a:rPr>
              <a:t>key</a:t>
            </a:r>
            <a:r>
              <a:rPr lang="es-ES" sz="1400" dirty="0">
                <a:solidFill>
                  <a:srgbClr val="333333"/>
                </a:solidFill>
                <a:latin typeface="Courier New" panose="02070309020205020404" pitchFamily="49" charset="0"/>
              </a:rPr>
              <a:t>: </a:t>
            </a:r>
            <a:r>
              <a:rPr lang="es-ES" sz="1400" dirty="0" err="1">
                <a:solidFill>
                  <a:srgbClr val="333333"/>
                </a:solidFill>
                <a:latin typeface="Courier New" panose="02070309020205020404" pitchFamily="49" charset="0"/>
              </a:rPr>
              <a:t>string</a:t>
            </a:r>
            <a:r>
              <a:rPr lang="es-ES" sz="1400" dirty="0" smtClean="0">
                <a:solidFill>
                  <a:srgbClr val="333333"/>
                </a:solidFill>
                <a:latin typeface="Courier New" panose="02070309020205020404" pitchFamily="49" charset="0"/>
              </a:rPr>
              <a:t>,</a:t>
            </a:r>
          </a:p>
          <a:p>
            <a:r>
              <a:rPr lang="es-ES" sz="1400" dirty="0" smtClean="0">
                <a:solidFill>
                  <a:srgbClr val="333333"/>
                </a:solidFill>
                <a:latin typeface="Courier New" panose="02070309020205020404" pitchFamily="49" charset="0"/>
              </a:rPr>
              <a:t> descriptor: </a:t>
            </a:r>
            <a:r>
              <a:rPr lang="es-ES" sz="1400" dirty="0" err="1" smtClean="0">
                <a:solidFill>
                  <a:srgbClr val="333333"/>
                </a:solidFill>
                <a:latin typeface="Courier New" panose="02070309020205020404" pitchFamily="49" charset="0"/>
              </a:rPr>
              <a:t>PropertyDescriptor</a:t>
            </a:r>
            <a:r>
              <a:rPr lang="es-ES" sz="1400" dirty="0" smtClean="0">
                <a:solidFill>
                  <a:srgbClr val="333333"/>
                </a:solidFill>
                <a:latin typeface="Courier New" panose="02070309020205020404" pitchFamily="49" charset="0"/>
              </a:rPr>
              <a:t>) {</a:t>
            </a:r>
          </a:p>
          <a:p>
            <a:r>
              <a:rPr lang="es-ES" sz="1400" dirty="0">
                <a:solidFill>
                  <a:srgbClr val="333333"/>
                </a:solidFill>
                <a:latin typeface="Courier New" panose="02070309020205020404" pitchFamily="49" charset="0"/>
              </a:rPr>
              <a:t> </a:t>
            </a:r>
            <a:r>
              <a:rPr lang="es-ES" sz="1400" dirty="0" smtClean="0">
                <a:solidFill>
                  <a:srgbClr val="333333"/>
                </a:solidFill>
                <a:latin typeface="Courier New" panose="02070309020205020404" pitchFamily="49" charset="0"/>
              </a:rPr>
              <a:t> </a:t>
            </a:r>
            <a:r>
              <a:rPr lang="es-ES" sz="1400" dirty="0" err="1" smtClean="0">
                <a:solidFill>
                  <a:srgbClr val="A71D5D"/>
                </a:solidFill>
                <a:latin typeface="Courier New" panose="02070309020205020404" pitchFamily="49" charset="0"/>
              </a:rPr>
              <a:t>return</a:t>
            </a:r>
            <a:r>
              <a:rPr lang="es-ES" sz="1400" dirty="0" smtClean="0">
                <a:solidFill>
                  <a:srgbClr val="333333"/>
                </a:solidFill>
                <a:latin typeface="Courier New" panose="02070309020205020404" pitchFamily="49" charset="0"/>
              </a:rPr>
              <a:t> </a:t>
            </a:r>
            <a:r>
              <a:rPr lang="es-ES" sz="1400" dirty="0">
                <a:solidFill>
                  <a:srgbClr val="333333"/>
                </a:solidFill>
                <a:latin typeface="Courier New" panose="02070309020205020404" pitchFamily="49" charset="0"/>
              </a:rPr>
              <a:t>{ </a:t>
            </a:r>
            <a:endParaRPr lang="es-ES" sz="1400" dirty="0" smtClean="0">
              <a:solidFill>
                <a:srgbClr val="333333"/>
              </a:solidFill>
              <a:latin typeface="Courier New" panose="02070309020205020404" pitchFamily="49" charset="0"/>
            </a:endParaRPr>
          </a:p>
          <a:p>
            <a:r>
              <a:rPr lang="es-ES" sz="1400" dirty="0">
                <a:solidFill>
                  <a:srgbClr val="333333"/>
                </a:solidFill>
                <a:latin typeface="Courier New" panose="02070309020205020404" pitchFamily="49" charset="0"/>
              </a:rPr>
              <a:t> </a:t>
            </a:r>
            <a:r>
              <a:rPr lang="es-ES" sz="1400" dirty="0" smtClean="0">
                <a:solidFill>
                  <a:srgbClr val="333333"/>
                </a:solidFill>
                <a:latin typeface="Courier New" panose="02070309020205020404" pitchFamily="49" charset="0"/>
              </a:rPr>
              <a:t>   </a:t>
            </a:r>
            <a:r>
              <a:rPr lang="es-ES" sz="1400" dirty="0" err="1" smtClean="0">
                <a:solidFill>
                  <a:srgbClr val="333333"/>
                </a:solidFill>
                <a:latin typeface="Courier New" panose="02070309020205020404" pitchFamily="49" charset="0"/>
              </a:rPr>
              <a:t>value</a:t>
            </a:r>
            <a:r>
              <a:rPr lang="es-ES" sz="1400" dirty="0">
                <a:solidFill>
                  <a:srgbClr val="333333"/>
                </a:solidFill>
                <a:latin typeface="Courier New" panose="02070309020205020404" pitchFamily="49" charset="0"/>
              </a:rPr>
              <a:t>: </a:t>
            </a:r>
            <a:r>
              <a:rPr lang="es-ES" sz="1400" dirty="0" err="1">
                <a:solidFill>
                  <a:srgbClr val="A71D5D"/>
                </a:solidFill>
                <a:latin typeface="Courier New" panose="02070309020205020404" pitchFamily="49" charset="0"/>
              </a:rPr>
              <a:t>function</a:t>
            </a:r>
            <a:r>
              <a:rPr lang="es-ES" sz="1400" dirty="0">
                <a:solidFill>
                  <a:srgbClr val="333333"/>
                </a:solidFill>
                <a:latin typeface="Courier New" panose="02070309020205020404" pitchFamily="49" charset="0"/>
              </a:rPr>
              <a:t> (...</a:t>
            </a:r>
            <a:r>
              <a:rPr lang="es-ES" sz="1400" dirty="0" err="1">
                <a:solidFill>
                  <a:srgbClr val="333333"/>
                </a:solidFill>
                <a:latin typeface="Courier New" panose="02070309020205020404" pitchFamily="49" charset="0"/>
              </a:rPr>
              <a:t>args</a:t>
            </a:r>
            <a:r>
              <a:rPr lang="es-ES" sz="1400" dirty="0">
                <a:solidFill>
                  <a:srgbClr val="333333"/>
                </a:solidFill>
                <a:latin typeface="Courier New" panose="02070309020205020404" pitchFamily="49" charset="0"/>
              </a:rPr>
              <a:t>: </a:t>
            </a:r>
            <a:r>
              <a:rPr lang="es-ES" sz="1400" dirty="0" err="1">
                <a:solidFill>
                  <a:srgbClr val="333333"/>
                </a:solidFill>
                <a:latin typeface="Courier New" panose="02070309020205020404" pitchFamily="49" charset="0"/>
              </a:rPr>
              <a:t>any</a:t>
            </a:r>
            <a:r>
              <a:rPr lang="es-ES" sz="1400" dirty="0">
                <a:solidFill>
                  <a:srgbClr val="333333"/>
                </a:solidFill>
                <a:latin typeface="Courier New" panose="02070309020205020404" pitchFamily="49" charset="0"/>
              </a:rPr>
              <a:t>[]) { </a:t>
            </a:r>
            <a:endParaRPr lang="es-ES" sz="1400" dirty="0" smtClean="0">
              <a:solidFill>
                <a:srgbClr val="333333"/>
              </a:solidFill>
              <a:latin typeface="Courier New" panose="02070309020205020404" pitchFamily="49" charset="0"/>
            </a:endParaRPr>
          </a:p>
          <a:p>
            <a:r>
              <a:rPr lang="es-ES" sz="1400" dirty="0">
                <a:solidFill>
                  <a:srgbClr val="333333"/>
                </a:solidFill>
                <a:latin typeface="Courier New" panose="02070309020205020404" pitchFamily="49" charset="0"/>
              </a:rPr>
              <a:t> </a:t>
            </a:r>
            <a:r>
              <a:rPr lang="es-ES" sz="1400" dirty="0" smtClean="0">
                <a:solidFill>
                  <a:srgbClr val="333333"/>
                </a:solidFill>
                <a:latin typeface="Courier New" panose="02070309020205020404" pitchFamily="49" charset="0"/>
              </a:rPr>
              <a:t>     </a:t>
            </a:r>
            <a:r>
              <a:rPr lang="es-ES" sz="1400" dirty="0" err="1" smtClean="0">
                <a:solidFill>
                  <a:srgbClr val="A71D5D"/>
                </a:solidFill>
                <a:latin typeface="Courier New" panose="02070309020205020404" pitchFamily="49" charset="0"/>
              </a:rPr>
              <a:t>var</a:t>
            </a:r>
            <a:r>
              <a:rPr lang="es-ES" sz="1400" dirty="0" smtClean="0">
                <a:solidFill>
                  <a:srgbClr val="333333"/>
                </a:solidFill>
                <a:latin typeface="Courier New" panose="02070309020205020404" pitchFamily="49" charset="0"/>
              </a:rPr>
              <a:t> </a:t>
            </a:r>
            <a:r>
              <a:rPr lang="es-ES" sz="1400" dirty="0">
                <a:solidFill>
                  <a:srgbClr val="333333"/>
                </a:solidFill>
                <a:latin typeface="Courier New" panose="02070309020205020404" pitchFamily="49" charset="0"/>
              </a:rPr>
              <a:t>a = </a:t>
            </a:r>
            <a:r>
              <a:rPr lang="es-ES" sz="1400" dirty="0" err="1">
                <a:solidFill>
                  <a:srgbClr val="333333"/>
                </a:solidFill>
                <a:latin typeface="Courier New" panose="02070309020205020404" pitchFamily="49" charset="0"/>
              </a:rPr>
              <a:t>args.map</a:t>
            </a:r>
            <a:r>
              <a:rPr lang="es-ES" sz="1400" dirty="0">
                <a:solidFill>
                  <a:srgbClr val="333333"/>
                </a:solidFill>
                <a:latin typeface="Courier New" panose="02070309020205020404" pitchFamily="49" charset="0"/>
              </a:rPr>
              <a:t>(a =&gt; </a:t>
            </a:r>
            <a:r>
              <a:rPr lang="es-ES" sz="1400" dirty="0" err="1">
                <a:solidFill>
                  <a:srgbClr val="333333"/>
                </a:solidFill>
                <a:latin typeface="Courier New" panose="02070309020205020404" pitchFamily="49" charset="0"/>
              </a:rPr>
              <a:t>JSON.stringify</a:t>
            </a:r>
            <a:r>
              <a:rPr lang="es-ES" sz="1400" dirty="0">
                <a:solidFill>
                  <a:srgbClr val="333333"/>
                </a:solidFill>
                <a:latin typeface="Courier New" panose="02070309020205020404" pitchFamily="49" charset="0"/>
              </a:rPr>
              <a:t>(a)).</a:t>
            </a:r>
            <a:r>
              <a:rPr lang="es-ES" sz="1400" dirty="0" err="1">
                <a:solidFill>
                  <a:srgbClr val="333333"/>
                </a:solidFill>
                <a:latin typeface="Courier New" panose="02070309020205020404" pitchFamily="49" charset="0"/>
              </a:rPr>
              <a:t>join</a:t>
            </a:r>
            <a:r>
              <a:rPr lang="es-ES" sz="1400" dirty="0">
                <a:solidFill>
                  <a:srgbClr val="333333"/>
                </a:solidFill>
                <a:latin typeface="Courier New" panose="02070309020205020404" pitchFamily="49" charset="0"/>
              </a:rPr>
              <a:t>(); </a:t>
            </a:r>
            <a:endParaRPr lang="es-ES" sz="1400" dirty="0" smtClean="0">
              <a:solidFill>
                <a:srgbClr val="333333"/>
              </a:solidFill>
              <a:latin typeface="Courier New" panose="02070309020205020404" pitchFamily="49" charset="0"/>
            </a:endParaRPr>
          </a:p>
          <a:p>
            <a:r>
              <a:rPr lang="es-ES" sz="1400" dirty="0">
                <a:solidFill>
                  <a:srgbClr val="333333"/>
                </a:solidFill>
                <a:latin typeface="Courier New" panose="02070309020205020404" pitchFamily="49" charset="0"/>
              </a:rPr>
              <a:t> </a:t>
            </a:r>
            <a:r>
              <a:rPr lang="es-ES" sz="1400" dirty="0" smtClean="0">
                <a:solidFill>
                  <a:srgbClr val="333333"/>
                </a:solidFill>
                <a:latin typeface="Courier New" panose="02070309020205020404" pitchFamily="49" charset="0"/>
              </a:rPr>
              <a:t>     </a:t>
            </a:r>
            <a:r>
              <a:rPr lang="es-ES" sz="1400" dirty="0" err="1" smtClean="0">
                <a:solidFill>
                  <a:srgbClr val="A71D5D"/>
                </a:solidFill>
                <a:latin typeface="Courier New" panose="02070309020205020404" pitchFamily="49" charset="0"/>
              </a:rPr>
              <a:t>var</a:t>
            </a:r>
            <a:r>
              <a:rPr lang="es-ES" sz="1400" dirty="0" smtClean="0">
                <a:solidFill>
                  <a:srgbClr val="333333"/>
                </a:solidFill>
                <a:latin typeface="Courier New" panose="02070309020205020404" pitchFamily="49" charset="0"/>
              </a:rPr>
              <a:t> </a:t>
            </a:r>
            <a:r>
              <a:rPr lang="es-ES" sz="1400" dirty="0" err="1">
                <a:solidFill>
                  <a:srgbClr val="333333"/>
                </a:solidFill>
                <a:latin typeface="Courier New" panose="02070309020205020404" pitchFamily="49" charset="0"/>
              </a:rPr>
              <a:t>result</a:t>
            </a:r>
            <a:r>
              <a:rPr lang="es-ES" sz="1400" dirty="0">
                <a:solidFill>
                  <a:srgbClr val="333333"/>
                </a:solidFill>
                <a:latin typeface="Courier New" panose="02070309020205020404" pitchFamily="49" charset="0"/>
              </a:rPr>
              <a:t> = </a:t>
            </a:r>
            <a:r>
              <a:rPr lang="es-ES" sz="1400" dirty="0" err="1">
                <a:solidFill>
                  <a:srgbClr val="333333"/>
                </a:solidFill>
                <a:latin typeface="Courier New" panose="02070309020205020404" pitchFamily="49" charset="0"/>
              </a:rPr>
              <a:t>descriptor</a:t>
            </a:r>
            <a:r>
              <a:rPr lang="es-ES" sz="1400" dirty="0" err="1" smtClean="0">
                <a:solidFill>
                  <a:srgbClr val="333333"/>
                </a:solidFill>
                <a:latin typeface="Courier New" panose="02070309020205020404" pitchFamily="49" charset="0"/>
              </a:rPr>
              <a:t>.value.apply</a:t>
            </a:r>
            <a:r>
              <a:rPr lang="es-ES" sz="1400" dirty="0" smtClean="0">
                <a:solidFill>
                  <a:srgbClr val="333333"/>
                </a:solidFill>
                <a:latin typeface="Courier New" panose="02070309020205020404" pitchFamily="49" charset="0"/>
              </a:rPr>
              <a:t>(</a:t>
            </a:r>
            <a:r>
              <a:rPr lang="es-ES" sz="1400" dirty="0" err="1" smtClean="0">
                <a:solidFill>
                  <a:srgbClr val="A71D5D"/>
                </a:solidFill>
                <a:latin typeface="Courier New" panose="02070309020205020404" pitchFamily="49" charset="0"/>
              </a:rPr>
              <a:t>this</a:t>
            </a:r>
            <a:r>
              <a:rPr lang="es-ES" sz="1400" dirty="0">
                <a:solidFill>
                  <a:srgbClr val="333333"/>
                </a:solidFill>
                <a:latin typeface="Courier New" panose="02070309020205020404" pitchFamily="49" charset="0"/>
              </a:rPr>
              <a:t>, </a:t>
            </a:r>
            <a:r>
              <a:rPr lang="es-ES" sz="1400" dirty="0" err="1">
                <a:solidFill>
                  <a:srgbClr val="333333"/>
                </a:solidFill>
                <a:latin typeface="Courier New" panose="02070309020205020404" pitchFamily="49" charset="0"/>
              </a:rPr>
              <a:t>args</a:t>
            </a:r>
            <a:r>
              <a:rPr lang="es-ES" sz="1400" dirty="0">
                <a:solidFill>
                  <a:srgbClr val="333333"/>
                </a:solidFill>
                <a:latin typeface="Courier New" panose="02070309020205020404" pitchFamily="49" charset="0"/>
              </a:rPr>
              <a:t>); </a:t>
            </a:r>
            <a:endParaRPr lang="es-ES" sz="1400" dirty="0" smtClean="0">
              <a:solidFill>
                <a:srgbClr val="333333"/>
              </a:solidFill>
              <a:latin typeface="Courier New" panose="02070309020205020404" pitchFamily="49" charset="0"/>
            </a:endParaRPr>
          </a:p>
          <a:p>
            <a:r>
              <a:rPr lang="es-ES" sz="1400" dirty="0">
                <a:solidFill>
                  <a:srgbClr val="333333"/>
                </a:solidFill>
                <a:latin typeface="Courier New" panose="02070309020205020404" pitchFamily="49" charset="0"/>
              </a:rPr>
              <a:t> </a:t>
            </a:r>
            <a:r>
              <a:rPr lang="es-ES" sz="1400" dirty="0" smtClean="0">
                <a:solidFill>
                  <a:srgbClr val="333333"/>
                </a:solidFill>
                <a:latin typeface="Courier New" panose="02070309020205020404" pitchFamily="49" charset="0"/>
              </a:rPr>
              <a:t>     </a:t>
            </a:r>
            <a:r>
              <a:rPr lang="es-ES" sz="1400" dirty="0" err="1" smtClean="0">
                <a:solidFill>
                  <a:srgbClr val="A71D5D"/>
                </a:solidFill>
                <a:latin typeface="Courier New" panose="02070309020205020404" pitchFamily="49" charset="0"/>
              </a:rPr>
              <a:t>var</a:t>
            </a:r>
            <a:r>
              <a:rPr lang="es-ES" sz="1400" dirty="0" smtClean="0">
                <a:solidFill>
                  <a:srgbClr val="333333"/>
                </a:solidFill>
                <a:latin typeface="Courier New" panose="02070309020205020404" pitchFamily="49" charset="0"/>
              </a:rPr>
              <a:t> </a:t>
            </a:r>
            <a:r>
              <a:rPr lang="es-ES" sz="1400" dirty="0">
                <a:solidFill>
                  <a:srgbClr val="333333"/>
                </a:solidFill>
                <a:latin typeface="Courier New" panose="02070309020205020404" pitchFamily="49" charset="0"/>
              </a:rPr>
              <a:t>r = </a:t>
            </a:r>
            <a:r>
              <a:rPr lang="es-ES" sz="1400" dirty="0" err="1">
                <a:solidFill>
                  <a:srgbClr val="333333"/>
                </a:solidFill>
                <a:latin typeface="Courier New" panose="02070309020205020404" pitchFamily="49" charset="0"/>
              </a:rPr>
              <a:t>JSON.stringify</a:t>
            </a:r>
            <a:r>
              <a:rPr lang="es-ES" sz="1400" dirty="0">
                <a:solidFill>
                  <a:srgbClr val="333333"/>
                </a:solidFill>
                <a:latin typeface="Courier New" panose="02070309020205020404" pitchFamily="49" charset="0"/>
              </a:rPr>
              <a:t>(</a:t>
            </a:r>
            <a:r>
              <a:rPr lang="es-ES" sz="1400" dirty="0" err="1">
                <a:solidFill>
                  <a:srgbClr val="333333"/>
                </a:solidFill>
                <a:latin typeface="Courier New" panose="02070309020205020404" pitchFamily="49" charset="0"/>
              </a:rPr>
              <a:t>result</a:t>
            </a:r>
            <a:r>
              <a:rPr lang="es-ES" sz="1400" dirty="0">
                <a:solidFill>
                  <a:srgbClr val="333333"/>
                </a:solidFill>
                <a:latin typeface="Courier New" panose="02070309020205020404" pitchFamily="49" charset="0"/>
              </a:rPr>
              <a:t>); </a:t>
            </a:r>
            <a:endParaRPr lang="es-ES" sz="1400" dirty="0" smtClean="0">
              <a:solidFill>
                <a:srgbClr val="333333"/>
              </a:solidFill>
              <a:latin typeface="Courier New" panose="02070309020205020404" pitchFamily="49" charset="0"/>
            </a:endParaRPr>
          </a:p>
          <a:p>
            <a:r>
              <a:rPr lang="es-ES" sz="1400" dirty="0">
                <a:solidFill>
                  <a:srgbClr val="333333"/>
                </a:solidFill>
                <a:latin typeface="Courier New" panose="02070309020205020404" pitchFamily="49" charset="0"/>
              </a:rPr>
              <a:t> </a:t>
            </a:r>
            <a:r>
              <a:rPr lang="es-ES" sz="1400" dirty="0" smtClean="0">
                <a:solidFill>
                  <a:srgbClr val="333333"/>
                </a:solidFill>
                <a:latin typeface="Courier New" panose="02070309020205020404" pitchFamily="49" charset="0"/>
              </a:rPr>
              <a:t>     console.log</a:t>
            </a:r>
            <a:r>
              <a:rPr lang="es-ES" sz="1400" dirty="0">
                <a:solidFill>
                  <a:srgbClr val="333333"/>
                </a:solidFill>
                <a:latin typeface="Courier New" panose="02070309020205020404" pitchFamily="49" charset="0"/>
              </a:rPr>
              <a:t>(`</a:t>
            </a:r>
            <a:r>
              <a:rPr lang="es-ES" sz="1400" dirty="0" err="1">
                <a:solidFill>
                  <a:srgbClr val="333333"/>
                </a:solidFill>
                <a:latin typeface="Courier New" panose="02070309020205020404" pitchFamily="49" charset="0"/>
              </a:rPr>
              <a:t>Call</a:t>
            </a:r>
            <a:r>
              <a:rPr lang="es-ES" sz="1400" dirty="0">
                <a:solidFill>
                  <a:srgbClr val="333333"/>
                </a:solidFill>
                <a:latin typeface="Courier New" panose="02070309020205020404" pitchFamily="49" charset="0"/>
              </a:rPr>
              <a:t>: ${</a:t>
            </a:r>
            <a:r>
              <a:rPr lang="es-ES" sz="1400" dirty="0" err="1">
                <a:solidFill>
                  <a:srgbClr val="333333"/>
                </a:solidFill>
                <a:latin typeface="Courier New" panose="02070309020205020404" pitchFamily="49" charset="0"/>
              </a:rPr>
              <a:t>key</a:t>
            </a:r>
            <a:r>
              <a:rPr lang="es-ES" sz="1400" dirty="0">
                <a:solidFill>
                  <a:srgbClr val="333333"/>
                </a:solidFill>
                <a:latin typeface="Courier New" panose="02070309020205020404" pitchFamily="49" charset="0"/>
              </a:rPr>
              <a:t>}(${a}) =&gt; ${r}`); </a:t>
            </a:r>
            <a:endParaRPr lang="es-ES" sz="1400" dirty="0" smtClean="0">
              <a:solidFill>
                <a:srgbClr val="333333"/>
              </a:solidFill>
              <a:latin typeface="Courier New" panose="02070309020205020404" pitchFamily="49" charset="0"/>
            </a:endParaRPr>
          </a:p>
          <a:p>
            <a:r>
              <a:rPr lang="es-ES" sz="1400" dirty="0">
                <a:solidFill>
                  <a:srgbClr val="333333"/>
                </a:solidFill>
                <a:latin typeface="Courier New" panose="02070309020205020404" pitchFamily="49" charset="0"/>
              </a:rPr>
              <a:t> </a:t>
            </a:r>
            <a:r>
              <a:rPr lang="es-ES" sz="1400" dirty="0" smtClean="0">
                <a:solidFill>
                  <a:srgbClr val="333333"/>
                </a:solidFill>
                <a:latin typeface="Courier New" panose="02070309020205020404" pitchFamily="49" charset="0"/>
              </a:rPr>
              <a:t>     </a:t>
            </a:r>
            <a:r>
              <a:rPr lang="es-ES" sz="1400" dirty="0" err="1" smtClean="0">
                <a:solidFill>
                  <a:srgbClr val="A71D5D"/>
                </a:solidFill>
                <a:latin typeface="Courier New" panose="02070309020205020404" pitchFamily="49" charset="0"/>
              </a:rPr>
              <a:t>return</a:t>
            </a:r>
            <a:r>
              <a:rPr lang="es-ES" sz="1400" dirty="0" smtClean="0">
                <a:solidFill>
                  <a:srgbClr val="333333"/>
                </a:solidFill>
                <a:latin typeface="Courier New" panose="02070309020205020404" pitchFamily="49" charset="0"/>
              </a:rPr>
              <a:t> </a:t>
            </a:r>
            <a:r>
              <a:rPr lang="es-ES" sz="1400" dirty="0" err="1">
                <a:solidFill>
                  <a:srgbClr val="333333"/>
                </a:solidFill>
                <a:latin typeface="Courier New" panose="02070309020205020404" pitchFamily="49" charset="0"/>
              </a:rPr>
              <a:t>result</a:t>
            </a:r>
            <a:r>
              <a:rPr lang="es-ES" sz="1400" dirty="0">
                <a:solidFill>
                  <a:srgbClr val="333333"/>
                </a:solidFill>
                <a:latin typeface="Courier New" panose="02070309020205020404" pitchFamily="49" charset="0"/>
              </a:rPr>
              <a:t>; </a:t>
            </a:r>
            <a:endParaRPr lang="es-ES" sz="1400" dirty="0" smtClean="0">
              <a:solidFill>
                <a:srgbClr val="333333"/>
              </a:solidFill>
              <a:latin typeface="Courier New" panose="02070309020205020404" pitchFamily="49" charset="0"/>
            </a:endParaRPr>
          </a:p>
          <a:p>
            <a:r>
              <a:rPr lang="es-ES" sz="1400" dirty="0">
                <a:solidFill>
                  <a:srgbClr val="333333"/>
                </a:solidFill>
                <a:latin typeface="Courier New" panose="02070309020205020404" pitchFamily="49" charset="0"/>
              </a:rPr>
              <a:t> </a:t>
            </a:r>
            <a:r>
              <a:rPr lang="es-ES" sz="1400" dirty="0" smtClean="0">
                <a:solidFill>
                  <a:srgbClr val="333333"/>
                </a:solidFill>
                <a:latin typeface="Courier New" panose="02070309020205020404" pitchFamily="49" charset="0"/>
              </a:rPr>
              <a:t>   } </a:t>
            </a:r>
          </a:p>
          <a:p>
            <a:r>
              <a:rPr lang="es-ES" sz="1400" dirty="0">
                <a:solidFill>
                  <a:srgbClr val="333333"/>
                </a:solidFill>
                <a:latin typeface="Courier New" panose="02070309020205020404" pitchFamily="49" charset="0"/>
              </a:rPr>
              <a:t> </a:t>
            </a:r>
            <a:r>
              <a:rPr lang="es-ES" sz="1400" dirty="0" smtClean="0">
                <a:solidFill>
                  <a:srgbClr val="333333"/>
                </a:solidFill>
                <a:latin typeface="Courier New" panose="02070309020205020404" pitchFamily="49" charset="0"/>
              </a:rPr>
              <a:t> }; </a:t>
            </a:r>
          </a:p>
          <a:p>
            <a:r>
              <a:rPr lang="es-ES" sz="1400" dirty="0" smtClean="0">
                <a:solidFill>
                  <a:srgbClr val="333333"/>
                </a:solidFill>
                <a:latin typeface="Courier New" panose="02070309020205020404" pitchFamily="49" charset="0"/>
              </a:rPr>
              <a:t>}</a:t>
            </a:r>
            <a:endParaRPr lang="es-ES" sz="1400" dirty="0"/>
          </a:p>
        </p:txBody>
      </p:sp>
      <p:sp>
        <p:nvSpPr>
          <p:cNvPr id="5" name="CuadroTexto 4"/>
          <p:cNvSpPr txBox="1"/>
          <p:nvPr/>
        </p:nvSpPr>
        <p:spPr>
          <a:xfrm>
            <a:off x="6993924" y="3486131"/>
            <a:ext cx="2364260" cy="1384995"/>
          </a:xfrm>
          <a:prstGeom prst="rect">
            <a:avLst/>
          </a:prstGeom>
          <a:noFill/>
        </p:spPr>
        <p:txBody>
          <a:bodyPr wrap="square" rtlCol="0">
            <a:spAutoFit/>
          </a:bodyPr>
          <a:lstStyle/>
          <a:p>
            <a:r>
              <a:rPr lang="en-US" sz="1400" dirty="0">
                <a:solidFill>
                  <a:srgbClr val="A71D5D"/>
                </a:solidFill>
                <a:latin typeface="Courier New" panose="02070309020205020404" pitchFamily="49" charset="0"/>
              </a:rPr>
              <a:t>class</a:t>
            </a:r>
            <a:r>
              <a:rPr lang="en-US" sz="1400" dirty="0">
                <a:solidFill>
                  <a:srgbClr val="333333"/>
                </a:solidFill>
                <a:latin typeface="Courier New" panose="02070309020205020404" pitchFamily="49" charset="0"/>
              </a:rPr>
              <a:t> </a:t>
            </a:r>
            <a:r>
              <a:rPr lang="en-US" sz="1400" dirty="0">
                <a:solidFill>
                  <a:srgbClr val="795DA3"/>
                </a:solidFill>
                <a:latin typeface="Courier New" panose="02070309020205020404" pitchFamily="49" charset="0"/>
              </a:rPr>
              <a:t>C</a:t>
            </a:r>
            <a:r>
              <a:rPr lang="en-US" sz="1400" dirty="0">
                <a:solidFill>
                  <a:srgbClr val="333333"/>
                </a:solidFill>
                <a:latin typeface="Courier New" panose="02070309020205020404" pitchFamily="49" charset="0"/>
              </a:rPr>
              <a:t> { </a:t>
            </a:r>
            <a:endParaRPr lang="en-US" sz="1400" dirty="0" smtClean="0">
              <a:solidFill>
                <a:srgbClr val="333333"/>
              </a:solidFill>
              <a:latin typeface="Courier New" panose="02070309020205020404" pitchFamily="49" charset="0"/>
            </a:endParaRPr>
          </a:p>
          <a:p>
            <a:r>
              <a:rPr lang="en-US" sz="1400" dirty="0">
                <a:solidFill>
                  <a:srgbClr val="333333"/>
                </a:solidFill>
                <a:latin typeface="Courier New" panose="02070309020205020404" pitchFamily="49" charset="0"/>
              </a:rPr>
              <a:t> </a:t>
            </a:r>
            <a:r>
              <a:rPr lang="en-US" sz="1400" dirty="0" smtClean="0">
                <a:solidFill>
                  <a:srgbClr val="333333"/>
                </a:solidFill>
                <a:latin typeface="Courier New" panose="02070309020205020404" pitchFamily="49" charset="0"/>
              </a:rPr>
              <a:t> </a:t>
            </a:r>
            <a:r>
              <a:rPr lang="en-US" sz="1400" dirty="0" smtClean="0">
                <a:solidFill>
                  <a:srgbClr val="969896"/>
                </a:solidFill>
                <a:latin typeface="Courier New" panose="02070309020205020404" pitchFamily="49" charset="0"/>
              </a:rPr>
              <a:t>@</a:t>
            </a:r>
            <a:r>
              <a:rPr lang="en-US" sz="1400" dirty="0">
                <a:solidFill>
                  <a:srgbClr val="969896"/>
                </a:solidFill>
                <a:latin typeface="Courier New" panose="02070309020205020404" pitchFamily="49" charset="0"/>
              </a:rPr>
              <a:t>log</a:t>
            </a:r>
            <a:r>
              <a:rPr lang="en-US" sz="1400" dirty="0">
                <a:solidFill>
                  <a:srgbClr val="333333"/>
                </a:solidFill>
                <a:latin typeface="Courier New" panose="02070309020205020404" pitchFamily="49" charset="0"/>
              </a:rPr>
              <a:t> </a:t>
            </a:r>
            <a:endParaRPr lang="en-US" sz="1400" dirty="0" smtClean="0">
              <a:solidFill>
                <a:srgbClr val="333333"/>
              </a:solidFill>
              <a:latin typeface="Courier New" panose="02070309020205020404" pitchFamily="49" charset="0"/>
            </a:endParaRPr>
          </a:p>
          <a:p>
            <a:r>
              <a:rPr lang="en-US" sz="1400" dirty="0">
                <a:solidFill>
                  <a:srgbClr val="333333"/>
                </a:solidFill>
                <a:latin typeface="Courier New" panose="02070309020205020404" pitchFamily="49" charset="0"/>
              </a:rPr>
              <a:t> </a:t>
            </a:r>
            <a:r>
              <a:rPr lang="en-US" sz="1400" dirty="0" smtClean="0">
                <a:solidFill>
                  <a:srgbClr val="333333"/>
                </a:solidFill>
                <a:latin typeface="Courier New" panose="02070309020205020404" pitchFamily="49" charset="0"/>
              </a:rPr>
              <a:t> foo(n</a:t>
            </a:r>
            <a:r>
              <a:rPr lang="en-US" sz="1400" dirty="0">
                <a:solidFill>
                  <a:srgbClr val="333333"/>
                </a:solidFill>
                <a:latin typeface="Courier New" panose="02070309020205020404" pitchFamily="49" charset="0"/>
              </a:rPr>
              <a:t>: number) { </a:t>
            </a:r>
            <a:endParaRPr lang="en-US" sz="1400" dirty="0" smtClean="0">
              <a:solidFill>
                <a:srgbClr val="333333"/>
              </a:solidFill>
              <a:latin typeface="Courier New" panose="02070309020205020404" pitchFamily="49" charset="0"/>
            </a:endParaRPr>
          </a:p>
          <a:p>
            <a:r>
              <a:rPr lang="en-US" sz="1400" dirty="0">
                <a:solidFill>
                  <a:srgbClr val="333333"/>
                </a:solidFill>
                <a:latin typeface="Courier New" panose="02070309020205020404" pitchFamily="49" charset="0"/>
              </a:rPr>
              <a:t> </a:t>
            </a:r>
            <a:r>
              <a:rPr lang="en-US" sz="1400" dirty="0" smtClean="0">
                <a:solidFill>
                  <a:srgbClr val="333333"/>
                </a:solidFill>
                <a:latin typeface="Courier New" panose="02070309020205020404" pitchFamily="49" charset="0"/>
              </a:rPr>
              <a:t>   </a:t>
            </a:r>
            <a:r>
              <a:rPr lang="en-US" sz="1400" dirty="0" smtClean="0">
                <a:solidFill>
                  <a:srgbClr val="A71D5D"/>
                </a:solidFill>
                <a:latin typeface="Courier New" panose="02070309020205020404" pitchFamily="49" charset="0"/>
              </a:rPr>
              <a:t>return</a:t>
            </a:r>
            <a:r>
              <a:rPr lang="en-US" sz="1400" dirty="0" smtClean="0">
                <a:solidFill>
                  <a:srgbClr val="333333"/>
                </a:solidFill>
                <a:latin typeface="Courier New" panose="02070309020205020404" pitchFamily="49" charset="0"/>
              </a:rPr>
              <a:t> </a:t>
            </a:r>
            <a:r>
              <a:rPr lang="en-US" sz="1400" dirty="0">
                <a:solidFill>
                  <a:srgbClr val="333333"/>
                </a:solidFill>
                <a:latin typeface="Courier New" panose="02070309020205020404" pitchFamily="49" charset="0"/>
              </a:rPr>
              <a:t>n * 2; </a:t>
            </a:r>
            <a:endParaRPr lang="en-US" sz="1400" dirty="0" smtClean="0">
              <a:solidFill>
                <a:srgbClr val="333333"/>
              </a:solidFill>
              <a:latin typeface="Courier New" panose="02070309020205020404" pitchFamily="49" charset="0"/>
            </a:endParaRPr>
          </a:p>
          <a:p>
            <a:r>
              <a:rPr lang="en-US" sz="1400" dirty="0">
                <a:solidFill>
                  <a:srgbClr val="333333"/>
                </a:solidFill>
                <a:latin typeface="Courier New" panose="02070309020205020404" pitchFamily="49" charset="0"/>
              </a:rPr>
              <a:t> </a:t>
            </a:r>
            <a:r>
              <a:rPr lang="en-US" sz="1400" dirty="0" smtClean="0">
                <a:solidFill>
                  <a:srgbClr val="333333"/>
                </a:solidFill>
                <a:latin typeface="Courier New" panose="02070309020205020404" pitchFamily="49" charset="0"/>
              </a:rPr>
              <a:t> } </a:t>
            </a:r>
          </a:p>
          <a:p>
            <a:r>
              <a:rPr lang="en-US" sz="1400" dirty="0" smtClean="0">
                <a:solidFill>
                  <a:srgbClr val="333333"/>
                </a:solidFill>
                <a:latin typeface="Courier New" panose="02070309020205020404" pitchFamily="49" charset="0"/>
              </a:rPr>
              <a:t>}</a:t>
            </a:r>
            <a:endParaRPr lang="es-ES" sz="1400" dirty="0"/>
          </a:p>
        </p:txBody>
      </p:sp>
      <p:sp>
        <p:nvSpPr>
          <p:cNvPr id="6" name="CuadroTexto 5"/>
          <p:cNvSpPr txBox="1"/>
          <p:nvPr/>
        </p:nvSpPr>
        <p:spPr>
          <a:xfrm>
            <a:off x="922018" y="5925802"/>
            <a:ext cx="5919506" cy="584775"/>
          </a:xfrm>
          <a:prstGeom prst="rect">
            <a:avLst/>
          </a:prstGeom>
          <a:noFill/>
        </p:spPr>
        <p:txBody>
          <a:bodyPr wrap="none" rtlCol="0">
            <a:spAutoFit/>
          </a:bodyPr>
          <a:lstStyle/>
          <a:p>
            <a:r>
              <a:rPr lang="es-ES" sz="1400" dirty="0">
                <a:hlinkClick r:id="rId2"/>
              </a:rPr>
              <a:t>http://</a:t>
            </a:r>
            <a:r>
              <a:rPr lang="es-ES" sz="1400" dirty="0" smtClean="0">
                <a:hlinkClick r:id="rId2"/>
              </a:rPr>
              <a:t>blog.wolksoftware.com/decorators-reflection-javascript-typescript</a:t>
            </a:r>
            <a:endParaRPr lang="es-ES" sz="1400" dirty="0" smtClean="0"/>
          </a:p>
          <a:p>
            <a:endParaRPr lang="es-ES" dirty="0" smtClean="0"/>
          </a:p>
        </p:txBody>
      </p:sp>
    </p:spTree>
    <p:extLst>
      <p:ext uri="{BB962C8B-B14F-4D97-AF65-F5344CB8AC3E}">
        <p14:creationId xmlns:p14="http://schemas.microsoft.com/office/powerpoint/2010/main" val="33858496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TypeScript</a:t>
            </a:r>
            <a:r>
              <a:rPr lang="es-ES" dirty="0" smtClean="0"/>
              <a:t> - </a:t>
            </a:r>
            <a:r>
              <a:rPr lang="es-ES" dirty="0" err="1" smtClean="0"/>
              <a:t>TSLint</a:t>
            </a:r>
            <a:endParaRPr lang="es-ES" dirty="0"/>
          </a:p>
        </p:txBody>
      </p:sp>
      <p:sp>
        <p:nvSpPr>
          <p:cNvPr id="4" name="Marcador de contenido 3"/>
          <p:cNvSpPr>
            <a:spLocks noGrp="1"/>
          </p:cNvSpPr>
          <p:nvPr>
            <p:ph sz="half" idx="2"/>
          </p:nvPr>
        </p:nvSpPr>
        <p:spPr>
          <a:xfrm>
            <a:off x="362464" y="1387322"/>
            <a:ext cx="11467071" cy="820418"/>
          </a:xfrm>
        </p:spPr>
        <p:txBody>
          <a:bodyPr>
            <a:normAutofit/>
          </a:bodyPr>
          <a:lstStyle/>
          <a:p>
            <a:pPr marL="0" indent="0">
              <a:buNone/>
            </a:pPr>
            <a:r>
              <a:rPr lang="es-ES" sz="2000" dirty="0" err="1" smtClean="0">
                <a:cs typeface="Courier New" panose="02070309020205020404" pitchFamily="49" charset="0"/>
              </a:rPr>
              <a:t>TSLint</a:t>
            </a:r>
            <a:r>
              <a:rPr lang="es-ES" sz="2000" dirty="0" smtClean="0">
                <a:cs typeface="Courier New" panose="02070309020205020404" pitchFamily="49" charset="0"/>
              </a:rPr>
              <a:t> nos ayuda </a:t>
            </a:r>
            <a:r>
              <a:rPr lang="es-ES" sz="2000" dirty="0" err="1" smtClean="0">
                <a:cs typeface="Courier New" panose="02070309020205020404" pitchFamily="49" charset="0"/>
              </a:rPr>
              <a:t>checkeando</a:t>
            </a:r>
            <a:r>
              <a:rPr lang="es-ES" sz="2000" dirty="0" smtClean="0">
                <a:cs typeface="Courier New" panose="02070309020205020404" pitchFamily="49" charset="0"/>
              </a:rPr>
              <a:t> el código para que sea más fácil de leer, más fácil de mantener. Se integra perfectamente con </a:t>
            </a:r>
            <a:r>
              <a:rPr lang="es-ES" sz="2000" dirty="0" err="1" smtClean="0">
                <a:cs typeface="Courier New" panose="02070309020205020404" pitchFamily="49" charset="0"/>
              </a:rPr>
              <a:t>VSCode</a:t>
            </a:r>
            <a:r>
              <a:rPr lang="es-ES" sz="2000" dirty="0" smtClean="0">
                <a:cs typeface="Courier New" panose="02070309020205020404" pitchFamily="49" charset="0"/>
              </a:rPr>
              <a:t> instalando la extensión que lleva el mismo nombre.</a:t>
            </a:r>
          </a:p>
          <a:p>
            <a:pPr marL="0" indent="0">
              <a:buNone/>
            </a:pPr>
            <a:endParaRPr lang="es-ES" sz="2000" dirty="0" smtClean="0">
              <a:cs typeface="Courier New" panose="02070309020205020404" pitchFamily="49" charset="0"/>
            </a:endParaRPr>
          </a:p>
        </p:txBody>
      </p:sp>
      <p:sp>
        <p:nvSpPr>
          <p:cNvPr id="3" name="CuadroTexto 2"/>
          <p:cNvSpPr txBox="1"/>
          <p:nvPr/>
        </p:nvSpPr>
        <p:spPr>
          <a:xfrm>
            <a:off x="5675870" y="2215977"/>
            <a:ext cx="5980671" cy="3139321"/>
          </a:xfrm>
          <a:prstGeom prst="rect">
            <a:avLst/>
          </a:prstGeom>
          <a:noFill/>
        </p:spPr>
        <p:txBody>
          <a:bodyPr wrap="square" rtlCol="0">
            <a:spAutoFit/>
          </a:bodyPr>
          <a:lstStyle/>
          <a:p>
            <a:pPr marL="285750" indent="-285750">
              <a:buFont typeface="Arial" panose="020B0604020202020204" pitchFamily="34" charset="0"/>
              <a:buChar char="•"/>
            </a:pPr>
            <a:r>
              <a:rPr lang="es-ES" dirty="0" smtClean="0">
                <a:solidFill>
                  <a:schemeClr val="bg1">
                    <a:lumMod val="50000"/>
                  </a:schemeClr>
                </a:solidFill>
              </a:rPr>
              <a:t>Instalación global</a:t>
            </a:r>
          </a:p>
          <a:p>
            <a:r>
              <a:rPr lang="es-ES" dirty="0" err="1" smtClean="0">
                <a:solidFill>
                  <a:schemeClr val="bg1">
                    <a:lumMod val="50000"/>
                  </a:schemeClr>
                </a:solidFill>
                <a:latin typeface="Courier New" panose="02070309020205020404" pitchFamily="49" charset="0"/>
                <a:cs typeface="Courier New" panose="02070309020205020404" pitchFamily="49" charset="0"/>
              </a:rPr>
              <a:t>npm</a:t>
            </a:r>
            <a:r>
              <a:rPr lang="es-ES" dirty="0" smtClean="0">
                <a:solidFill>
                  <a:schemeClr val="bg1">
                    <a:lumMod val="50000"/>
                  </a:schemeClr>
                </a:solidFill>
                <a:latin typeface="Courier New" panose="02070309020205020404" pitchFamily="49" charset="0"/>
                <a:cs typeface="Courier New" panose="02070309020205020404" pitchFamily="49" charset="0"/>
              </a:rPr>
              <a:t> </a:t>
            </a:r>
            <a:r>
              <a:rPr lang="es-ES" dirty="0" err="1" smtClean="0">
                <a:solidFill>
                  <a:schemeClr val="bg1">
                    <a:lumMod val="50000"/>
                  </a:schemeClr>
                </a:solidFill>
                <a:latin typeface="Courier New" panose="02070309020205020404" pitchFamily="49" charset="0"/>
                <a:cs typeface="Courier New" panose="02070309020205020404" pitchFamily="49" charset="0"/>
              </a:rPr>
              <a:t>install</a:t>
            </a:r>
            <a:r>
              <a:rPr lang="es-ES" dirty="0" smtClean="0">
                <a:solidFill>
                  <a:schemeClr val="bg1">
                    <a:lumMod val="50000"/>
                  </a:schemeClr>
                </a:solidFill>
                <a:latin typeface="Courier New" panose="02070309020205020404" pitchFamily="49" charset="0"/>
                <a:cs typeface="Courier New" panose="02070309020205020404" pitchFamily="49" charset="0"/>
              </a:rPr>
              <a:t> </a:t>
            </a:r>
            <a:r>
              <a:rPr lang="es-ES" dirty="0" err="1" smtClean="0">
                <a:solidFill>
                  <a:schemeClr val="bg1">
                    <a:lumMod val="50000"/>
                  </a:schemeClr>
                </a:solidFill>
                <a:latin typeface="Courier New" panose="02070309020205020404" pitchFamily="49" charset="0"/>
                <a:cs typeface="Courier New" panose="02070309020205020404" pitchFamily="49" charset="0"/>
              </a:rPr>
              <a:t>tslint</a:t>
            </a:r>
            <a:r>
              <a:rPr lang="es-ES" dirty="0" smtClean="0">
                <a:solidFill>
                  <a:schemeClr val="bg1">
                    <a:lumMod val="50000"/>
                  </a:schemeClr>
                </a:solidFill>
                <a:latin typeface="Courier New" panose="02070309020205020404" pitchFamily="49" charset="0"/>
                <a:cs typeface="Courier New" panose="02070309020205020404" pitchFamily="49" charset="0"/>
              </a:rPr>
              <a:t> </a:t>
            </a:r>
            <a:r>
              <a:rPr lang="es-ES" dirty="0" err="1" smtClean="0">
                <a:solidFill>
                  <a:schemeClr val="bg1">
                    <a:lumMod val="50000"/>
                  </a:schemeClr>
                </a:solidFill>
                <a:latin typeface="Courier New" panose="02070309020205020404" pitchFamily="49" charset="0"/>
                <a:cs typeface="Courier New" panose="02070309020205020404" pitchFamily="49" charset="0"/>
              </a:rPr>
              <a:t>typescript</a:t>
            </a:r>
            <a:r>
              <a:rPr lang="es-ES" dirty="0" smtClean="0">
                <a:solidFill>
                  <a:schemeClr val="bg1">
                    <a:lumMod val="50000"/>
                  </a:schemeClr>
                </a:solidFill>
                <a:latin typeface="Courier New" panose="02070309020205020404" pitchFamily="49" charset="0"/>
                <a:cs typeface="Courier New" panose="02070309020205020404" pitchFamily="49" charset="0"/>
              </a:rPr>
              <a:t> –g</a:t>
            </a:r>
          </a:p>
          <a:p>
            <a:pPr marL="285750" indent="-285750">
              <a:buFont typeface="Arial" panose="020B0604020202020204" pitchFamily="34" charset="0"/>
              <a:buChar char="•"/>
            </a:pPr>
            <a:r>
              <a:rPr lang="es-ES" dirty="0" smtClean="0">
                <a:solidFill>
                  <a:schemeClr val="bg1">
                    <a:lumMod val="50000"/>
                  </a:schemeClr>
                </a:solidFill>
              </a:rPr>
              <a:t>Instalación local</a:t>
            </a:r>
          </a:p>
          <a:p>
            <a:r>
              <a:rPr lang="es-ES" dirty="0" err="1" smtClean="0">
                <a:solidFill>
                  <a:schemeClr val="bg1">
                    <a:lumMod val="50000"/>
                  </a:schemeClr>
                </a:solidFill>
                <a:latin typeface="Courier New" panose="02070309020205020404" pitchFamily="49" charset="0"/>
                <a:cs typeface="Courier New" panose="02070309020205020404" pitchFamily="49" charset="0"/>
              </a:rPr>
              <a:t>npm</a:t>
            </a:r>
            <a:r>
              <a:rPr lang="es-ES" dirty="0" smtClean="0">
                <a:solidFill>
                  <a:schemeClr val="bg1">
                    <a:lumMod val="50000"/>
                  </a:schemeClr>
                </a:solidFill>
                <a:latin typeface="Courier New" panose="02070309020205020404" pitchFamily="49" charset="0"/>
                <a:cs typeface="Courier New" panose="02070309020205020404" pitchFamily="49" charset="0"/>
              </a:rPr>
              <a:t> </a:t>
            </a:r>
            <a:r>
              <a:rPr lang="es-ES" dirty="0" err="1" smtClean="0">
                <a:solidFill>
                  <a:schemeClr val="bg1">
                    <a:lumMod val="50000"/>
                  </a:schemeClr>
                </a:solidFill>
                <a:latin typeface="Courier New" panose="02070309020205020404" pitchFamily="49" charset="0"/>
                <a:cs typeface="Courier New" panose="02070309020205020404" pitchFamily="49" charset="0"/>
              </a:rPr>
              <a:t>install</a:t>
            </a:r>
            <a:r>
              <a:rPr lang="es-ES" dirty="0" smtClean="0">
                <a:solidFill>
                  <a:schemeClr val="bg1">
                    <a:lumMod val="50000"/>
                  </a:schemeClr>
                </a:solidFill>
                <a:latin typeface="Courier New" panose="02070309020205020404" pitchFamily="49" charset="0"/>
                <a:cs typeface="Courier New" panose="02070309020205020404" pitchFamily="49" charset="0"/>
              </a:rPr>
              <a:t> </a:t>
            </a:r>
            <a:r>
              <a:rPr lang="es-ES" dirty="0" err="1" smtClean="0">
                <a:solidFill>
                  <a:schemeClr val="bg1">
                    <a:lumMod val="50000"/>
                  </a:schemeClr>
                </a:solidFill>
                <a:latin typeface="Courier New" panose="02070309020205020404" pitchFamily="49" charset="0"/>
                <a:cs typeface="Courier New" panose="02070309020205020404" pitchFamily="49" charset="0"/>
              </a:rPr>
              <a:t>tslint</a:t>
            </a:r>
            <a:r>
              <a:rPr lang="es-ES" dirty="0" smtClean="0">
                <a:solidFill>
                  <a:schemeClr val="bg1">
                    <a:lumMod val="50000"/>
                  </a:schemeClr>
                </a:solidFill>
                <a:latin typeface="Courier New" panose="02070309020205020404" pitchFamily="49" charset="0"/>
                <a:cs typeface="Courier New" panose="02070309020205020404" pitchFamily="49" charset="0"/>
              </a:rPr>
              <a:t> </a:t>
            </a:r>
            <a:r>
              <a:rPr lang="es-ES" dirty="0" err="1" smtClean="0">
                <a:solidFill>
                  <a:schemeClr val="bg1">
                    <a:lumMod val="50000"/>
                  </a:schemeClr>
                </a:solidFill>
                <a:latin typeface="Courier New" panose="02070309020205020404" pitchFamily="49" charset="0"/>
                <a:cs typeface="Courier New" panose="02070309020205020404" pitchFamily="49" charset="0"/>
              </a:rPr>
              <a:t>typescript</a:t>
            </a:r>
            <a:r>
              <a:rPr lang="es-ES" dirty="0" smtClean="0">
                <a:solidFill>
                  <a:schemeClr val="bg1">
                    <a:lumMod val="50000"/>
                  </a:schemeClr>
                </a:solidFill>
                <a:latin typeface="Courier New" panose="02070309020205020404" pitchFamily="49" charset="0"/>
                <a:cs typeface="Courier New" panose="02070309020205020404" pitchFamily="49" charset="0"/>
              </a:rPr>
              <a:t> --</a:t>
            </a:r>
            <a:r>
              <a:rPr lang="es-ES" dirty="0" err="1" smtClean="0">
                <a:solidFill>
                  <a:schemeClr val="bg1">
                    <a:lumMod val="50000"/>
                  </a:schemeClr>
                </a:solidFill>
                <a:latin typeface="Courier New" panose="02070309020205020404" pitchFamily="49" charset="0"/>
                <a:cs typeface="Courier New" panose="02070309020205020404" pitchFamily="49" charset="0"/>
              </a:rPr>
              <a:t>save-dev</a:t>
            </a:r>
            <a:endParaRPr lang="es-ES" dirty="0" smtClean="0">
              <a:solidFill>
                <a:schemeClr val="bg1">
                  <a:lumMod val="50000"/>
                </a:schemeClr>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s-ES" dirty="0">
              <a:solidFill>
                <a:schemeClr val="bg1">
                  <a:lumMod val="50000"/>
                </a:schemeClr>
              </a:solidFill>
            </a:endParaRPr>
          </a:p>
          <a:p>
            <a:pPr marL="285750" indent="-285750">
              <a:buFont typeface="Arial" panose="020B0604020202020204" pitchFamily="34" charset="0"/>
              <a:buChar char="•"/>
            </a:pPr>
            <a:r>
              <a:rPr lang="es-ES" dirty="0" smtClean="0">
                <a:solidFill>
                  <a:schemeClr val="bg1">
                    <a:lumMod val="50000"/>
                  </a:schemeClr>
                </a:solidFill>
              </a:rPr>
              <a:t>Generar archivo de configuración</a:t>
            </a:r>
          </a:p>
          <a:p>
            <a:r>
              <a:rPr lang="es-ES" dirty="0" smtClean="0">
                <a:solidFill>
                  <a:schemeClr val="bg1">
                    <a:lumMod val="50000"/>
                  </a:schemeClr>
                </a:solidFill>
                <a:latin typeface="Courier New" panose="02070309020205020404" pitchFamily="49" charset="0"/>
                <a:cs typeface="Courier New" panose="02070309020205020404" pitchFamily="49" charset="0"/>
              </a:rPr>
              <a:t>cd </a:t>
            </a:r>
            <a:r>
              <a:rPr lang="es-ES" dirty="0" err="1" smtClean="0">
                <a:solidFill>
                  <a:schemeClr val="bg1">
                    <a:lumMod val="50000"/>
                  </a:schemeClr>
                </a:solidFill>
                <a:latin typeface="Courier New" panose="02070309020205020404" pitchFamily="49" charset="0"/>
                <a:cs typeface="Courier New" panose="02070309020205020404" pitchFamily="49" charset="0"/>
              </a:rPr>
              <a:t>path</a:t>
            </a:r>
            <a:r>
              <a:rPr lang="es-ES" dirty="0" smtClean="0">
                <a:solidFill>
                  <a:schemeClr val="bg1">
                    <a:lumMod val="50000"/>
                  </a:schemeClr>
                </a:solidFill>
                <a:latin typeface="Courier New" panose="02070309020205020404" pitchFamily="49" charset="0"/>
                <a:cs typeface="Courier New" panose="02070309020205020404" pitchFamily="49" charset="0"/>
              </a:rPr>
              <a:t>/to/</a:t>
            </a:r>
            <a:r>
              <a:rPr lang="es-ES" dirty="0" err="1" smtClean="0">
                <a:solidFill>
                  <a:schemeClr val="bg1">
                    <a:lumMod val="50000"/>
                  </a:schemeClr>
                </a:solidFill>
                <a:latin typeface="Courier New" panose="02070309020205020404" pitchFamily="49" charset="0"/>
                <a:cs typeface="Courier New" panose="02070309020205020404" pitchFamily="49" charset="0"/>
              </a:rPr>
              <a:t>project</a:t>
            </a:r>
            <a:endParaRPr lang="es-ES" dirty="0" smtClean="0">
              <a:solidFill>
                <a:schemeClr val="bg1">
                  <a:lumMod val="50000"/>
                </a:schemeClr>
              </a:solidFill>
              <a:latin typeface="Courier New" panose="02070309020205020404" pitchFamily="49" charset="0"/>
              <a:cs typeface="Courier New" panose="02070309020205020404" pitchFamily="49" charset="0"/>
            </a:endParaRPr>
          </a:p>
          <a:p>
            <a:r>
              <a:rPr lang="es-ES" dirty="0" err="1" smtClean="0">
                <a:solidFill>
                  <a:schemeClr val="bg1">
                    <a:lumMod val="50000"/>
                  </a:schemeClr>
                </a:solidFill>
                <a:latin typeface="Courier New" panose="02070309020205020404" pitchFamily="49" charset="0"/>
                <a:cs typeface="Courier New" panose="02070309020205020404" pitchFamily="49" charset="0"/>
              </a:rPr>
              <a:t>tslist</a:t>
            </a:r>
            <a:r>
              <a:rPr lang="es-ES" dirty="0" smtClean="0">
                <a:solidFill>
                  <a:schemeClr val="bg1">
                    <a:lumMod val="50000"/>
                  </a:schemeClr>
                </a:solidFill>
                <a:latin typeface="Courier New" panose="02070309020205020404" pitchFamily="49" charset="0"/>
                <a:cs typeface="Courier New" panose="02070309020205020404" pitchFamily="49" charset="0"/>
              </a:rPr>
              <a:t> –</a:t>
            </a:r>
            <a:r>
              <a:rPr lang="es-ES" dirty="0" err="1" smtClean="0">
                <a:solidFill>
                  <a:schemeClr val="bg1">
                    <a:lumMod val="50000"/>
                  </a:schemeClr>
                </a:solidFill>
                <a:latin typeface="Courier New" panose="02070309020205020404" pitchFamily="49" charset="0"/>
                <a:cs typeface="Courier New" panose="02070309020205020404" pitchFamily="49" charset="0"/>
              </a:rPr>
              <a:t>init</a:t>
            </a:r>
            <a:endParaRPr lang="es-ES" dirty="0" smtClean="0">
              <a:solidFill>
                <a:schemeClr val="bg1">
                  <a:lumMod val="50000"/>
                </a:schemeClr>
              </a:solidFill>
              <a:latin typeface="Courier New" panose="02070309020205020404" pitchFamily="49" charset="0"/>
              <a:cs typeface="Courier New" panose="02070309020205020404" pitchFamily="49" charset="0"/>
            </a:endParaRPr>
          </a:p>
          <a:p>
            <a:endParaRPr lang="es-ES" dirty="0">
              <a:solidFill>
                <a:schemeClr val="bg1">
                  <a:lumMod val="50000"/>
                </a:schemeClr>
              </a:solidFill>
            </a:endParaRPr>
          </a:p>
          <a:p>
            <a:pPr marL="285750" indent="-285750">
              <a:buFont typeface="Arial" panose="020B0604020202020204" pitchFamily="34" charset="0"/>
              <a:buChar char="•"/>
            </a:pPr>
            <a:r>
              <a:rPr lang="es-ES" dirty="0" smtClean="0">
                <a:solidFill>
                  <a:schemeClr val="bg1">
                    <a:lumMod val="50000"/>
                  </a:schemeClr>
                </a:solidFill>
              </a:rPr>
              <a:t>Ejecutar</a:t>
            </a:r>
          </a:p>
          <a:p>
            <a:r>
              <a:rPr lang="es-ES" dirty="0" err="1" smtClean="0">
                <a:solidFill>
                  <a:schemeClr val="bg1">
                    <a:lumMod val="50000"/>
                  </a:schemeClr>
                </a:solidFill>
                <a:latin typeface="Courier New" panose="02070309020205020404" pitchFamily="49" charset="0"/>
                <a:cs typeface="Courier New" panose="02070309020205020404" pitchFamily="49" charset="0"/>
              </a:rPr>
              <a:t>tslint</a:t>
            </a:r>
            <a:r>
              <a:rPr lang="es-ES" dirty="0" smtClean="0">
                <a:solidFill>
                  <a:schemeClr val="bg1">
                    <a:lumMod val="50000"/>
                  </a:schemeClr>
                </a:solidFill>
                <a:latin typeface="Courier New" panose="02070309020205020404" pitchFamily="49" charset="0"/>
                <a:cs typeface="Courier New" panose="02070309020205020404" pitchFamily="49" charset="0"/>
              </a:rPr>
              <a:t> -c </a:t>
            </a:r>
            <a:r>
              <a:rPr lang="es-ES" dirty="0" err="1" smtClean="0">
                <a:solidFill>
                  <a:schemeClr val="bg1">
                    <a:lumMod val="50000"/>
                  </a:schemeClr>
                </a:solidFill>
                <a:latin typeface="Courier New" panose="02070309020205020404" pitchFamily="49" charset="0"/>
                <a:cs typeface="Courier New" panose="02070309020205020404" pitchFamily="49" charset="0"/>
              </a:rPr>
              <a:t>path</a:t>
            </a:r>
            <a:r>
              <a:rPr lang="es-ES" dirty="0" smtClean="0">
                <a:solidFill>
                  <a:schemeClr val="bg1">
                    <a:lumMod val="50000"/>
                  </a:schemeClr>
                </a:solidFill>
                <a:latin typeface="Courier New" panose="02070309020205020404" pitchFamily="49" charset="0"/>
                <a:cs typeface="Courier New" panose="02070309020205020404" pitchFamily="49" charset="0"/>
              </a:rPr>
              <a:t>/to/</a:t>
            </a:r>
            <a:r>
              <a:rPr lang="es-ES" dirty="0" err="1" smtClean="0">
                <a:solidFill>
                  <a:schemeClr val="bg1">
                    <a:lumMod val="50000"/>
                  </a:schemeClr>
                </a:solidFill>
                <a:latin typeface="Courier New" panose="02070309020205020404" pitchFamily="49" charset="0"/>
                <a:cs typeface="Courier New" panose="02070309020205020404" pitchFamily="49" charset="0"/>
              </a:rPr>
              <a:t>tslint.json</a:t>
            </a:r>
            <a:endParaRPr lang="es-ES" dirty="0">
              <a:solidFill>
                <a:schemeClr val="bg1">
                  <a:lumMod val="50000"/>
                </a:schemeClr>
              </a:solidFill>
              <a:latin typeface="Courier New" panose="02070309020205020404" pitchFamily="49" charset="0"/>
              <a:cs typeface="Courier New" panose="02070309020205020404" pitchFamily="49" charset="0"/>
            </a:endParaRPr>
          </a:p>
        </p:txBody>
      </p:sp>
      <p:sp>
        <p:nvSpPr>
          <p:cNvPr id="5" name="CuadroTexto 4"/>
          <p:cNvSpPr txBox="1"/>
          <p:nvPr/>
        </p:nvSpPr>
        <p:spPr>
          <a:xfrm>
            <a:off x="494270" y="2314831"/>
            <a:ext cx="5033319" cy="4524315"/>
          </a:xfrm>
          <a:prstGeom prst="rect">
            <a:avLst/>
          </a:prstGeom>
          <a:noFill/>
        </p:spPr>
        <p:txBody>
          <a:bodyPr wrap="square" rtlCol="0">
            <a:spAutoFit/>
          </a:bodyPr>
          <a:lstStyle/>
          <a:p>
            <a:r>
              <a:rPr lang="es-ES" dirty="0" smtClean="0">
                <a:solidFill>
                  <a:schemeClr val="bg1">
                    <a:lumMod val="50000"/>
                  </a:schemeClr>
                </a:solidFill>
              </a:rPr>
              <a:t>Se pueden configurar distintas reglas de estilo de código, cada una de las reglas configura una característica, por ejemplo:</a:t>
            </a:r>
          </a:p>
          <a:p>
            <a:pPr marL="285750" indent="-285750">
              <a:buFont typeface="Arial" panose="020B0604020202020204" pitchFamily="34" charset="0"/>
              <a:buChar char="•"/>
            </a:pPr>
            <a:r>
              <a:rPr lang="es-ES" dirty="0" smtClean="0">
                <a:solidFill>
                  <a:schemeClr val="bg1">
                    <a:lumMod val="50000"/>
                  </a:schemeClr>
                </a:solidFill>
              </a:rPr>
              <a:t>Estilo de llaves, abrir en la misma línea o en la siguiente</a:t>
            </a:r>
          </a:p>
          <a:p>
            <a:pPr marL="285750" indent="-285750">
              <a:buFont typeface="Arial" panose="020B0604020202020204" pitchFamily="34" charset="0"/>
              <a:buChar char="•"/>
            </a:pPr>
            <a:r>
              <a:rPr lang="es-ES" dirty="0" smtClean="0">
                <a:solidFill>
                  <a:schemeClr val="bg1">
                    <a:lumMod val="50000"/>
                  </a:schemeClr>
                </a:solidFill>
              </a:rPr>
              <a:t>Tipo de comillas a usar en las cadenas, dobles o simples.</a:t>
            </a:r>
          </a:p>
          <a:p>
            <a:pPr marL="285750" indent="-285750">
              <a:buFont typeface="Arial" panose="020B0604020202020204" pitchFamily="34" charset="0"/>
              <a:buChar char="•"/>
            </a:pPr>
            <a:r>
              <a:rPr lang="es-ES" dirty="0" smtClean="0">
                <a:solidFill>
                  <a:schemeClr val="bg1">
                    <a:lumMod val="50000"/>
                  </a:schemeClr>
                </a:solidFill>
              </a:rPr>
              <a:t>Forzar el punto y coma</a:t>
            </a:r>
            <a:r>
              <a:rPr lang="es-ES" dirty="0">
                <a:solidFill>
                  <a:schemeClr val="bg1">
                    <a:lumMod val="50000"/>
                  </a:schemeClr>
                </a:solidFill>
              </a:rPr>
              <a:t> (;)</a:t>
            </a:r>
            <a:r>
              <a:rPr lang="es-ES" dirty="0" smtClean="0">
                <a:solidFill>
                  <a:schemeClr val="bg1">
                    <a:lumMod val="50000"/>
                  </a:schemeClr>
                </a:solidFill>
              </a:rPr>
              <a:t> al final de cada sentencia.</a:t>
            </a:r>
          </a:p>
          <a:p>
            <a:endParaRPr lang="es-ES" dirty="0">
              <a:solidFill>
                <a:schemeClr val="bg1">
                  <a:lumMod val="50000"/>
                </a:schemeClr>
              </a:solidFill>
            </a:endParaRPr>
          </a:p>
          <a:p>
            <a:r>
              <a:rPr lang="es-ES" dirty="0" smtClean="0">
                <a:solidFill>
                  <a:schemeClr val="bg1">
                    <a:lumMod val="50000"/>
                  </a:schemeClr>
                </a:solidFill>
              </a:rPr>
              <a:t>Existe un archivo de configuración llamado </a:t>
            </a:r>
            <a:r>
              <a:rPr lang="es-ES" dirty="0" err="1" smtClean="0">
                <a:solidFill>
                  <a:schemeClr val="bg1">
                    <a:lumMod val="50000"/>
                  </a:schemeClr>
                </a:solidFill>
              </a:rPr>
              <a:t>tslint.json</a:t>
            </a:r>
            <a:r>
              <a:rPr lang="es-ES" dirty="0" smtClean="0">
                <a:solidFill>
                  <a:schemeClr val="bg1">
                    <a:lumMod val="50000"/>
                  </a:schemeClr>
                </a:solidFill>
              </a:rPr>
              <a:t>, en el cual se almacena la configuración de las reglas.</a:t>
            </a:r>
          </a:p>
          <a:p>
            <a:r>
              <a:rPr lang="es-ES" dirty="0" smtClean="0">
                <a:solidFill>
                  <a:schemeClr val="bg1">
                    <a:lumMod val="50000"/>
                  </a:schemeClr>
                </a:solidFill>
              </a:rPr>
              <a:t>Compartir el archivo </a:t>
            </a:r>
            <a:r>
              <a:rPr lang="es-ES" dirty="0" err="1" smtClean="0">
                <a:solidFill>
                  <a:schemeClr val="bg1">
                    <a:lumMod val="50000"/>
                  </a:schemeClr>
                </a:solidFill>
              </a:rPr>
              <a:t>tslint.json</a:t>
            </a:r>
            <a:r>
              <a:rPr lang="es-ES" dirty="0" smtClean="0">
                <a:solidFill>
                  <a:schemeClr val="bg1">
                    <a:lumMod val="50000"/>
                  </a:schemeClr>
                </a:solidFill>
              </a:rPr>
              <a:t> con el equipo ayuda a que todo el mundo siga las mismas reglas.</a:t>
            </a:r>
            <a:endParaRPr lang="es-ES" dirty="0">
              <a:solidFill>
                <a:schemeClr val="bg1">
                  <a:lumMod val="50000"/>
                </a:schemeClr>
              </a:solidFill>
            </a:endParaRPr>
          </a:p>
        </p:txBody>
      </p:sp>
    </p:spTree>
    <p:extLst>
      <p:ext uri="{BB962C8B-B14F-4D97-AF65-F5344CB8AC3E}">
        <p14:creationId xmlns:p14="http://schemas.microsoft.com/office/powerpoint/2010/main" val="18480083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Trasladando proyectos NPM</a:t>
            </a:r>
            <a:endParaRPr lang="es-ES" dirty="0"/>
          </a:p>
        </p:txBody>
      </p:sp>
      <p:sp>
        <p:nvSpPr>
          <p:cNvPr id="4" name="Marcador de contenido 3"/>
          <p:cNvSpPr>
            <a:spLocks noGrp="1"/>
          </p:cNvSpPr>
          <p:nvPr>
            <p:ph sz="half" idx="2"/>
          </p:nvPr>
        </p:nvSpPr>
        <p:spPr>
          <a:xfrm>
            <a:off x="535459" y="1403798"/>
            <a:ext cx="11013989" cy="4958366"/>
          </a:xfrm>
        </p:spPr>
        <p:txBody>
          <a:bodyPr>
            <a:normAutofit/>
          </a:bodyPr>
          <a:lstStyle/>
          <a:p>
            <a:r>
              <a:rPr lang="es-ES" dirty="0" smtClean="0">
                <a:cs typeface="Courier New" panose="02070309020205020404" pitchFamily="49" charset="0"/>
              </a:rPr>
              <a:t>A la hora de trasladar nuestros proyectos NPM, nos basta con copiar todo nuestro proyecto excepto la carpeta </a:t>
            </a:r>
            <a:r>
              <a:rPr lang="es-ES" dirty="0" err="1" smtClean="0">
                <a:latin typeface="Courier New" panose="02070309020205020404" pitchFamily="49" charset="0"/>
                <a:cs typeface="Courier New" panose="02070309020205020404" pitchFamily="49" charset="0"/>
              </a:rPr>
              <a:t>node_modules</a:t>
            </a:r>
            <a:r>
              <a:rPr lang="es-ES" dirty="0" smtClean="0">
                <a:cs typeface="Courier New" panose="02070309020205020404" pitchFamily="49" charset="0"/>
              </a:rPr>
              <a:t>. Una vez copiado al destino, para hacerlo funcionar, habrá que ejecutar el comando:</a:t>
            </a:r>
          </a:p>
          <a:p>
            <a:pPr marL="457200" lvl="1" indent="0">
              <a:buNone/>
            </a:pPr>
            <a:r>
              <a:rPr lang="es-ES" b="1" dirty="0" err="1" smtClean="0">
                <a:latin typeface="Courier New" panose="02070309020205020404" pitchFamily="49" charset="0"/>
                <a:cs typeface="Courier New" panose="02070309020205020404" pitchFamily="49" charset="0"/>
              </a:rPr>
              <a:t>npm</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install</a:t>
            </a:r>
            <a:endParaRPr lang="es-ES" b="1" dirty="0" smtClean="0">
              <a:latin typeface="Courier New" panose="02070309020205020404" pitchFamily="49" charset="0"/>
              <a:cs typeface="Courier New" panose="02070309020205020404" pitchFamily="49" charset="0"/>
            </a:endParaRPr>
          </a:p>
          <a:p>
            <a:pPr marL="0" indent="0">
              <a:buNone/>
            </a:pPr>
            <a:endParaRPr lang="es-ES" dirty="0" smtClean="0">
              <a:cs typeface="Courier New" panose="02070309020205020404" pitchFamily="49" charset="0"/>
            </a:endParaRPr>
          </a:p>
          <a:p>
            <a:r>
              <a:rPr lang="es-ES" dirty="0" smtClean="0">
                <a:cs typeface="Courier New" panose="02070309020205020404" pitchFamily="49" charset="0"/>
              </a:rPr>
              <a:t>También podemos ahorrarnos el copiar los archivos </a:t>
            </a:r>
            <a:r>
              <a:rPr lang="es-ES" i="1" dirty="0" smtClean="0">
                <a:cs typeface="Courier New" panose="02070309020205020404" pitchFamily="49" charset="0"/>
              </a:rPr>
              <a:t>.</a:t>
            </a:r>
            <a:r>
              <a:rPr lang="es-ES" i="1" dirty="0" err="1" smtClean="0">
                <a:cs typeface="Courier New" panose="02070309020205020404" pitchFamily="49" charset="0"/>
              </a:rPr>
              <a:t>js</a:t>
            </a:r>
            <a:r>
              <a:rPr lang="es-ES" i="1" dirty="0" smtClean="0">
                <a:cs typeface="Courier New" panose="02070309020205020404" pitchFamily="49" charset="0"/>
              </a:rPr>
              <a:t> </a:t>
            </a:r>
            <a:r>
              <a:rPr lang="es-ES" dirty="0" smtClean="0">
                <a:cs typeface="Courier New" panose="02070309020205020404" pitchFamily="49" charset="0"/>
              </a:rPr>
              <a:t>generados a raíz de nuestros archivos </a:t>
            </a:r>
            <a:r>
              <a:rPr lang="es-ES" i="1" dirty="0" smtClean="0">
                <a:cs typeface="Courier New" panose="02070309020205020404" pitchFamily="49" charset="0"/>
              </a:rPr>
              <a:t>.</a:t>
            </a:r>
            <a:r>
              <a:rPr lang="es-ES" i="1" dirty="0" err="1" smtClean="0">
                <a:cs typeface="Courier New" panose="02070309020205020404" pitchFamily="49" charset="0"/>
              </a:rPr>
              <a:t>ts</a:t>
            </a:r>
            <a:r>
              <a:rPr lang="es-ES" dirty="0" smtClean="0">
                <a:cs typeface="Courier New" panose="02070309020205020404" pitchFamily="49" charset="0"/>
              </a:rPr>
              <a:t>.</a:t>
            </a:r>
          </a:p>
          <a:p>
            <a:endParaRPr lang="es-ES" dirty="0" smtClean="0">
              <a:cs typeface="Courier New" panose="02070309020205020404" pitchFamily="49" charset="0"/>
            </a:endParaRPr>
          </a:p>
          <a:p>
            <a:r>
              <a:rPr lang="es-ES" dirty="0" smtClean="0">
                <a:cs typeface="Courier New" panose="02070309020205020404" pitchFamily="49" charset="0"/>
              </a:rPr>
              <a:t>Si subimos nuestro proyecto a algún servidor de control de versiones de código fuente debemos omitir la subida de la carpeta </a:t>
            </a:r>
            <a:r>
              <a:rPr lang="es-ES" dirty="0" err="1" smtClean="0">
                <a:latin typeface="Courier New" panose="02070309020205020404" pitchFamily="49" charset="0"/>
                <a:cs typeface="Courier New" panose="02070309020205020404" pitchFamily="49" charset="0"/>
              </a:rPr>
              <a:t>node_modules</a:t>
            </a:r>
            <a:r>
              <a:rPr lang="es-ES" dirty="0" smtClean="0">
                <a:cs typeface="Courier New" panose="02070309020205020404" pitchFamily="49" charset="0"/>
              </a:rPr>
              <a:t> así como los archivos .</a:t>
            </a:r>
            <a:r>
              <a:rPr lang="es-ES" dirty="0" err="1" smtClean="0">
                <a:cs typeface="Courier New" panose="02070309020205020404" pitchFamily="49" charset="0"/>
              </a:rPr>
              <a:t>js</a:t>
            </a:r>
            <a:r>
              <a:rPr lang="es-ES" dirty="0" smtClean="0">
                <a:cs typeface="Courier New" panose="02070309020205020404" pitchFamily="49" charset="0"/>
              </a:rPr>
              <a:t> generados.</a:t>
            </a:r>
          </a:p>
          <a:p>
            <a:r>
              <a:rPr lang="es-ES" dirty="0" smtClean="0">
                <a:cs typeface="Courier New" panose="02070309020205020404" pitchFamily="49" charset="0"/>
              </a:rPr>
              <a:t>En el caso de usar </a:t>
            </a:r>
            <a:r>
              <a:rPr lang="es-ES" dirty="0" err="1" smtClean="0">
                <a:cs typeface="Courier New" panose="02070309020205020404" pitchFamily="49" charset="0"/>
              </a:rPr>
              <a:t>Git</a:t>
            </a:r>
            <a:r>
              <a:rPr lang="es-ES" dirty="0" smtClean="0">
                <a:cs typeface="Courier New" panose="02070309020205020404" pitchFamily="49" charset="0"/>
              </a:rPr>
              <a:t> podemos usar un archivo </a:t>
            </a:r>
            <a:r>
              <a:rPr lang="es-ES" dirty="0" smtClean="0">
                <a:latin typeface="Courier New" panose="02070309020205020404" pitchFamily="49" charset="0"/>
                <a:cs typeface="Courier New" panose="02070309020205020404" pitchFamily="49" charset="0"/>
              </a:rPr>
              <a:t>.</a:t>
            </a:r>
            <a:r>
              <a:rPr lang="es-ES" dirty="0" err="1" smtClean="0">
                <a:latin typeface="Courier New" panose="02070309020205020404" pitchFamily="49" charset="0"/>
                <a:cs typeface="Courier New" panose="02070309020205020404" pitchFamily="49" charset="0"/>
              </a:rPr>
              <a:t>gitignore</a:t>
            </a:r>
            <a:r>
              <a:rPr lang="es-ES" dirty="0" smtClean="0">
                <a:latin typeface="Courier New" panose="02070309020205020404" pitchFamily="49" charset="0"/>
                <a:cs typeface="Courier New" panose="02070309020205020404" pitchFamily="49" charset="0"/>
              </a:rPr>
              <a:t> </a:t>
            </a:r>
            <a:r>
              <a:rPr lang="es-ES" dirty="0" smtClean="0">
                <a:cs typeface="Courier New" panose="02070309020205020404" pitchFamily="49" charset="0"/>
              </a:rPr>
              <a:t>con un contenido parecido a éste:</a:t>
            </a:r>
          </a:p>
          <a:p>
            <a:pPr marL="457200" lvl="1" indent="0">
              <a:buNone/>
            </a:pPr>
            <a:r>
              <a:rPr lang="es-ES" dirty="0" err="1">
                <a:latin typeface="Courier New" panose="02070309020205020404" pitchFamily="49" charset="0"/>
                <a:cs typeface="Courier New" panose="02070309020205020404" pitchFamily="49" charset="0"/>
              </a:rPr>
              <a:t>node_modules</a:t>
            </a:r>
            <a:endParaRPr lang="es-ES" dirty="0">
              <a:latin typeface="Courier New" panose="02070309020205020404" pitchFamily="49" charset="0"/>
              <a:cs typeface="Courier New" panose="02070309020205020404" pitchFamily="49" charset="0"/>
            </a:endParaRPr>
          </a:p>
          <a:p>
            <a:pPr marL="457200" lvl="1" indent="0">
              <a:buNone/>
            </a:pPr>
            <a:r>
              <a:rPr lang="es-ES" dirty="0">
                <a:latin typeface="Courier New" panose="02070309020205020404" pitchFamily="49" charset="0"/>
                <a:cs typeface="Courier New" panose="02070309020205020404" pitchFamily="49" charset="0"/>
              </a:rPr>
              <a:t>app/**/*.</a:t>
            </a:r>
            <a:r>
              <a:rPr lang="es-ES" dirty="0" err="1">
                <a:latin typeface="Courier New" panose="02070309020205020404" pitchFamily="49" charset="0"/>
                <a:cs typeface="Courier New" panose="02070309020205020404" pitchFamily="49" charset="0"/>
              </a:rPr>
              <a:t>js</a:t>
            </a:r>
            <a:endParaRPr lang="es-ES" dirty="0">
              <a:latin typeface="Courier New" panose="02070309020205020404" pitchFamily="49" charset="0"/>
              <a:cs typeface="Courier New" panose="02070309020205020404" pitchFamily="49" charset="0"/>
            </a:endParaRPr>
          </a:p>
          <a:p>
            <a:pPr marL="457200" lvl="1" indent="0">
              <a:buNone/>
            </a:pPr>
            <a:r>
              <a:rPr lang="es-ES" dirty="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map</a:t>
            </a:r>
            <a:endParaRPr lang="es-ES" dirty="0">
              <a:latin typeface="Courier New" panose="02070309020205020404" pitchFamily="49" charset="0"/>
              <a:cs typeface="Courier New" panose="02070309020205020404" pitchFamily="49" charset="0"/>
            </a:endParaRPr>
          </a:p>
          <a:p>
            <a:pPr marL="457200" lvl="1" indent="0">
              <a:buNone/>
            </a:pPr>
            <a:r>
              <a:rPr lang="es-ES" dirty="0">
                <a:latin typeface="Courier New" panose="02070309020205020404" pitchFamily="49" charset="0"/>
                <a:cs typeface="Courier New" panose="02070309020205020404" pitchFamily="49" charset="0"/>
              </a:rPr>
              <a:t>**/*.log</a:t>
            </a:r>
          </a:p>
          <a:p>
            <a:pPr marL="457200" lvl="1" indent="0">
              <a:buNone/>
            </a:pPr>
            <a:r>
              <a:rPr lang="es-ES" dirty="0" err="1">
                <a:latin typeface="Courier New" panose="02070309020205020404" pitchFamily="49" charset="0"/>
                <a:cs typeface="Courier New" panose="02070309020205020404" pitchFamily="49" charset="0"/>
              </a:rPr>
              <a:t>bundles</a:t>
            </a:r>
            <a:endParaRPr lang="es-ES" dirty="0">
              <a:latin typeface="Courier New" panose="02070309020205020404" pitchFamily="49" charset="0"/>
              <a:cs typeface="Courier New" panose="02070309020205020404" pitchFamily="49" charset="0"/>
            </a:endParaRPr>
          </a:p>
          <a:p>
            <a:pPr marL="457200" lvl="1" indent="0">
              <a:buNone/>
            </a:pPr>
            <a:r>
              <a:rPr lang="es-ES" dirty="0">
                <a:latin typeface="Courier New" panose="02070309020205020404" pitchFamily="49" charset="0"/>
                <a:cs typeface="Courier New" panose="02070309020205020404" pitchFamily="49" charset="0"/>
              </a:rPr>
              <a:t>system.config.js</a:t>
            </a:r>
          </a:p>
          <a:p>
            <a:pPr marL="0" indent="0">
              <a:buNone/>
            </a:pPr>
            <a:endParaRPr lang="es-ES" dirty="0" smtClean="0">
              <a:cs typeface="Courier New" panose="02070309020205020404" pitchFamily="49" charset="0"/>
            </a:endParaRPr>
          </a:p>
        </p:txBody>
      </p:sp>
    </p:spTree>
    <p:extLst>
      <p:ext uri="{BB962C8B-B14F-4D97-AF65-F5344CB8AC3E}">
        <p14:creationId xmlns:p14="http://schemas.microsoft.com/office/powerpoint/2010/main" val="26438834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NPM Scripts</a:t>
            </a:r>
            <a:endParaRPr lang="es-ES" dirty="0"/>
          </a:p>
        </p:txBody>
      </p:sp>
      <p:sp>
        <p:nvSpPr>
          <p:cNvPr id="4" name="Marcador de contenido 3"/>
          <p:cNvSpPr>
            <a:spLocks noGrp="1"/>
          </p:cNvSpPr>
          <p:nvPr>
            <p:ph sz="half" idx="2"/>
          </p:nvPr>
        </p:nvSpPr>
        <p:spPr>
          <a:xfrm>
            <a:off x="267013" y="1387020"/>
            <a:ext cx="6704238" cy="4958366"/>
          </a:xfrm>
        </p:spPr>
        <p:txBody>
          <a:bodyPr>
            <a:normAutofit fontScale="92500" lnSpcReduction="20000"/>
          </a:bodyPr>
          <a:lstStyle/>
          <a:p>
            <a:pPr marL="0" indent="0">
              <a:buNone/>
            </a:pPr>
            <a:r>
              <a:rPr lang="es-ES" dirty="0" smtClean="0">
                <a:cs typeface="Courier New" panose="02070309020205020404" pitchFamily="49" charset="0"/>
              </a:rPr>
              <a:t>En el archivo </a:t>
            </a:r>
            <a:r>
              <a:rPr lang="es-ES" dirty="0" err="1" smtClean="0">
                <a:cs typeface="Courier New" panose="02070309020205020404" pitchFamily="49" charset="0"/>
              </a:rPr>
              <a:t>package.json</a:t>
            </a:r>
            <a:r>
              <a:rPr lang="es-ES" dirty="0" smtClean="0">
                <a:cs typeface="Courier New" panose="02070309020205020404" pitchFamily="49" charset="0"/>
              </a:rPr>
              <a:t> podemos tener una sección </a:t>
            </a:r>
            <a:r>
              <a:rPr lang="es-ES" i="1" dirty="0" smtClean="0">
                <a:cs typeface="Courier New" panose="02070309020205020404" pitchFamily="49" charset="0"/>
              </a:rPr>
              <a:t>scripts</a:t>
            </a:r>
            <a:r>
              <a:rPr lang="es-ES" dirty="0" smtClean="0">
                <a:cs typeface="Courier New" panose="02070309020205020404" pitchFamily="49" charset="0"/>
              </a:rPr>
              <a:t>, en esta sección podemos configurar comandos que nos son útiles para el desarrollo, por ejemplo:</a:t>
            </a:r>
          </a:p>
          <a:p>
            <a:pPr marL="457200" lvl="1" indent="0">
              <a:buNone/>
            </a:pPr>
            <a:r>
              <a:rPr lang="es-ES" dirty="0" smtClean="0">
                <a:latin typeface="Courier New" panose="02070309020205020404" pitchFamily="49" charset="0"/>
                <a:cs typeface="Courier New" panose="02070309020205020404" pitchFamily="49" charset="0"/>
              </a:rPr>
              <a:t>"scripts": {    </a:t>
            </a:r>
          </a:p>
          <a:p>
            <a:pPr marL="457200" lvl="1" indent="0">
              <a:buNone/>
            </a:pPr>
            <a:r>
              <a:rPr lang="es-ES" dirty="0" smtClean="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tsc</a:t>
            </a:r>
            <a:r>
              <a:rPr lang="es-ES" dirty="0" smtClean="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tsc</a:t>
            </a:r>
            <a:r>
              <a:rPr lang="es-ES" dirty="0" smtClean="0">
                <a:latin typeface="Courier New" panose="02070309020205020404" pitchFamily="49" charset="0"/>
                <a:cs typeface="Courier New" panose="02070309020205020404" pitchFamily="49" charset="0"/>
              </a:rPr>
              <a:t>“,</a:t>
            </a:r>
          </a:p>
          <a:p>
            <a:pPr marL="457200" lvl="1" indent="0">
              <a:buNone/>
            </a:pPr>
            <a:r>
              <a:rPr lang="es-ES" dirty="0" smtClean="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tscw</a:t>
            </a:r>
            <a:r>
              <a:rPr lang="es-ES" dirty="0" smtClean="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tsc</a:t>
            </a:r>
            <a:r>
              <a:rPr lang="es-ES" dirty="0" smtClean="0">
                <a:latin typeface="Courier New" panose="02070309020205020404" pitchFamily="49" charset="0"/>
                <a:cs typeface="Courier New" panose="02070309020205020404" pitchFamily="49" charset="0"/>
              </a:rPr>
              <a:t> -w"  </a:t>
            </a:r>
          </a:p>
          <a:p>
            <a:pPr marL="457200" lvl="1" indent="0">
              <a:buNone/>
            </a:pPr>
            <a:r>
              <a:rPr lang="es-ES" dirty="0" smtClean="0">
                <a:latin typeface="Courier New" panose="02070309020205020404" pitchFamily="49" charset="0"/>
                <a:cs typeface="Courier New" panose="02070309020205020404" pitchFamily="49" charset="0"/>
              </a:rPr>
              <a:t>}</a:t>
            </a:r>
          </a:p>
          <a:p>
            <a:pPr marL="0" indent="0">
              <a:buNone/>
            </a:pPr>
            <a:r>
              <a:rPr lang="es-ES" dirty="0" smtClean="0">
                <a:cs typeface="Courier New" panose="02070309020205020404" pitchFamily="49" charset="0"/>
              </a:rPr>
              <a:t>Para lanzar dichos scripts ejecutaremos:</a:t>
            </a:r>
          </a:p>
          <a:p>
            <a:pPr marL="457200" lvl="1" indent="0">
              <a:buNone/>
            </a:pPr>
            <a:r>
              <a:rPr lang="es-ES" dirty="0" err="1" smtClean="0">
                <a:latin typeface="Courier New" panose="02070309020205020404" pitchFamily="49" charset="0"/>
                <a:cs typeface="Courier New" panose="02070309020205020404" pitchFamily="49" charset="0"/>
              </a:rPr>
              <a:t>npm</a:t>
            </a:r>
            <a:r>
              <a:rPr lang="es-ES" dirty="0" smtClean="0">
                <a:latin typeface="Courier New" panose="02070309020205020404" pitchFamily="49" charset="0"/>
                <a:cs typeface="Courier New" panose="02070309020205020404" pitchFamily="49" charset="0"/>
              </a:rPr>
              <a:t> run [</a:t>
            </a:r>
            <a:r>
              <a:rPr lang="es-ES" dirty="0" err="1" smtClean="0">
                <a:latin typeface="Courier New" panose="02070309020205020404" pitchFamily="49" charset="0"/>
                <a:cs typeface="Courier New" panose="02070309020205020404" pitchFamily="49" charset="0"/>
              </a:rPr>
              <a:t>nombre_script</a:t>
            </a:r>
            <a:r>
              <a:rPr lang="es-ES" dirty="0" smtClean="0">
                <a:latin typeface="Courier New" panose="02070309020205020404" pitchFamily="49" charset="0"/>
                <a:cs typeface="Courier New" panose="02070309020205020404" pitchFamily="49" charset="0"/>
              </a:rPr>
              <a:t>]</a:t>
            </a:r>
            <a:endParaRPr lang="es-ES" dirty="0" smtClean="0">
              <a:cs typeface="Courier New" panose="02070309020205020404" pitchFamily="49" charset="0"/>
            </a:endParaRPr>
          </a:p>
          <a:p>
            <a:pPr marL="0" indent="0">
              <a:buNone/>
            </a:pPr>
            <a:endParaRPr lang="es-ES" dirty="0" smtClean="0">
              <a:latin typeface="Courier New" panose="02070309020205020404" pitchFamily="49" charset="0"/>
              <a:cs typeface="Courier New" panose="02070309020205020404" pitchFamily="49" charset="0"/>
            </a:endParaRPr>
          </a:p>
          <a:p>
            <a:pPr marL="0" indent="0">
              <a:buNone/>
            </a:pPr>
            <a:r>
              <a:rPr lang="es-ES" dirty="0" smtClean="0">
                <a:cs typeface="Courier New" panose="02070309020205020404" pitchFamily="49" charset="0"/>
              </a:rPr>
              <a:t>Vamos a crear un script que compile nuestro código </a:t>
            </a:r>
            <a:r>
              <a:rPr lang="es-ES" dirty="0" err="1" smtClean="0">
                <a:cs typeface="Courier New" panose="02070309020205020404" pitchFamily="49" charset="0"/>
              </a:rPr>
              <a:t>typescript</a:t>
            </a:r>
            <a:r>
              <a:rPr lang="es-ES" dirty="0" smtClean="0">
                <a:cs typeface="Courier New" panose="02070309020205020404" pitchFamily="49" charset="0"/>
              </a:rPr>
              <a:t> y que luego lance el servidor web y el </a:t>
            </a:r>
            <a:r>
              <a:rPr lang="es-ES" dirty="0" err="1" smtClean="0">
                <a:cs typeface="Courier New" panose="02070309020205020404" pitchFamily="49" charset="0"/>
              </a:rPr>
              <a:t>typescript</a:t>
            </a:r>
            <a:r>
              <a:rPr lang="es-ES" dirty="0" smtClean="0">
                <a:cs typeface="Courier New" panose="02070309020205020404" pitchFamily="49" charset="0"/>
              </a:rPr>
              <a:t> </a:t>
            </a:r>
            <a:r>
              <a:rPr lang="es-ES" dirty="0" err="1" smtClean="0">
                <a:cs typeface="Courier New" panose="02070309020205020404" pitchFamily="49" charset="0"/>
              </a:rPr>
              <a:t>watch</a:t>
            </a:r>
            <a:r>
              <a:rPr lang="es-ES" dirty="0" smtClean="0">
                <a:cs typeface="Courier New" panose="02070309020205020404" pitchFamily="49" charset="0"/>
              </a:rPr>
              <a:t> de forma concurrente.</a:t>
            </a:r>
          </a:p>
          <a:p>
            <a:pPr marL="0" indent="0">
              <a:buNone/>
            </a:pPr>
            <a:endParaRPr lang="es-ES" dirty="0" smtClean="0">
              <a:cs typeface="Courier New" panose="02070309020205020404" pitchFamily="49" charset="0"/>
            </a:endParaRPr>
          </a:p>
          <a:p>
            <a:pPr marL="0" indent="0">
              <a:buNone/>
            </a:pPr>
            <a:r>
              <a:rPr lang="es-ES" dirty="0" smtClean="0">
                <a:cs typeface="Courier New" panose="02070309020205020404" pitchFamily="49" charset="0"/>
              </a:rPr>
              <a:t>Para ello instalaremos el </a:t>
            </a:r>
            <a:r>
              <a:rPr lang="es-ES" dirty="0" err="1" smtClean="0">
                <a:cs typeface="Courier New" panose="02070309020205020404" pitchFamily="49" charset="0"/>
              </a:rPr>
              <a:t>package</a:t>
            </a:r>
            <a:r>
              <a:rPr lang="es-ES" dirty="0" smtClean="0">
                <a:cs typeface="Courier New" panose="02070309020205020404" pitchFamily="49" charset="0"/>
              </a:rPr>
              <a:t> </a:t>
            </a:r>
            <a:r>
              <a:rPr lang="es-ES" dirty="0" err="1" smtClean="0">
                <a:cs typeface="Courier New" panose="02070309020205020404" pitchFamily="49" charset="0"/>
              </a:rPr>
              <a:t>concurrently</a:t>
            </a:r>
            <a:r>
              <a:rPr lang="es-ES" dirty="0" smtClean="0">
                <a:cs typeface="Courier New" panose="02070309020205020404" pitchFamily="49" charset="0"/>
              </a:rPr>
              <a:t>:</a:t>
            </a:r>
            <a:endParaRPr lang="es-ES" dirty="0" smtClean="0">
              <a:latin typeface="Courier New" panose="02070309020205020404" pitchFamily="49" charset="0"/>
              <a:cs typeface="Courier New" panose="02070309020205020404" pitchFamily="49" charset="0"/>
            </a:endParaRPr>
          </a:p>
          <a:p>
            <a:pPr marL="457200" lvl="1" indent="0">
              <a:buNone/>
            </a:pPr>
            <a:r>
              <a:rPr lang="es-ES" dirty="0" err="1" smtClean="0">
                <a:latin typeface="Courier New" panose="02070309020205020404" pitchFamily="49" charset="0"/>
                <a:cs typeface="Courier New" panose="02070309020205020404" pitchFamily="49" charset="0"/>
              </a:rPr>
              <a:t>npm</a:t>
            </a:r>
            <a:r>
              <a:rPr lang="es-ES" dirty="0" smtClean="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install</a:t>
            </a:r>
            <a:r>
              <a:rPr lang="es-ES" dirty="0" smtClean="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save-dev</a:t>
            </a:r>
            <a:r>
              <a:rPr lang="es-ES" dirty="0" smtClean="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concurrently</a:t>
            </a:r>
            <a:endParaRPr lang="es-ES" dirty="0" smtClean="0">
              <a:latin typeface="Courier New" panose="02070309020205020404" pitchFamily="49" charset="0"/>
              <a:cs typeface="Courier New" panose="02070309020205020404" pitchFamily="49" charset="0"/>
            </a:endParaRPr>
          </a:p>
          <a:p>
            <a:pPr marL="0" indent="0">
              <a:buNone/>
            </a:pPr>
            <a:endParaRPr lang="es-ES" dirty="0" smtClean="0">
              <a:latin typeface="Courier New" panose="02070309020205020404" pitchFamily="49" charset="0"/>
              <a:cs typeface="Courier New" panose="02070309020205020404" pitchFamily="49" charset="0"/>
            </a:endParaRPr>
          </a:p>
          <a:p>
            <a:pPr marL="0" indent="0">
              <a:buNone/>
            </a:pPr>
            <a:r>
              <a:rPr lang="es-ES" dirty="0" smtClean="0">
                <a:cs typeface="Courier New" panose="02070309020205020404" pitchFamily="49" charset="0"/>
              </a:rPr>
              <a:t>Y crearemos el script “</a:t>
            </a:r>
            <a:r>
              <a:rPr lang="es-ES" dirty="0" err="1" smtClean="0">
                <a:cs typeface="Courier New" panose="02070309020205020404" pitchFamily="49" charset="0"/>
              </a:rPr>
              <a:t>start</a:t>
            </a:r>
            <a:r>
              <a:rPr lang="es-ES" dirty="0" smtClean="0">
                <a:cs typeface="Courier New" panose="02070309020205020404" pitchFamily="49" charset="0"/>
              </a:rPr>
              <a:t>” de este modo:</a:t>
            </a:r>
          </a:p>
          <a:p>
            <a:pPr marL="457200" lvl="1" indent="0">
              <a:buNone/>
            </a:pPr>
            <a:r>
              <a:rPr lang="es-ES" dirty="0" smtClean="0">
                <a:latin typeface="Courier New" panose="02070309020205020404" pitchFamily="49" charset="0"/>
                <a:cs typeface="Courier New" panose="02070309020205020404" pitchFamily="49" charset="0"/>
              </a:rPr>
              <a:t>“desarrollo": "</a:t>
            </a:r>
            <a:r>
              <a:rPr lang="es-ES" dirty="0" err="1" smtClean="0">
                <a:latin typeface="Courier New" panose="02070309020205020404" pitchFamily="49" charset="0"/>
                <a:cs typeface="Courier New" panose="02070309020205020404" pitchFamily="49" charset="0"/>
              </a:rPr>
              <a:t>tsc</a:t>
            </a:r>
            <a:r>
              <a:rPr lang="es-ES" dirty="0" smtClean="0">
                <a:latin typeface="Courier New" panose="02070309020205020404" pitchFamily="49" charset="0"/>
                <a:cs typeface="Courier New" panose="02070309020205020404" pitchFamily="49" charset="0"/>
              </a:rPr>
              <a:t> &amp;&amp; </a:t>
            </a:r>
            <a:r>
              <a:rPr lang="es-ES" dirty="0" err="1" smtClean="0">
                <a:latin typeface="Courier New" panose="02070309020205020404" pitchFamily="49" charset="0"/>
                <a:cs typeface="Courier New" panose="02070309020205020404" pitchFamily="49" charset="0"/>
              </a:rPr>
              <a:t>concurrently</a:t>
            </a:r>
            <a:r>
              <a:rPr lang="es-ES" dirty="0" smtClean="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tsc</a:t>
            </a:r>
            <a:r>
              <a:rPr lang="es-ES" dirty="0" smtClean="0">
                <a:latin typeface="Courier New" panose="02070309020205020404" pitchFamily="49" charset="0"/>
                <a:cs typeface="Courier New" panose="02070309020205020404" pitchFamily="49" charset="0"/>
              </a:rPr>
              <a:t> -w\" \"lite-server\" "</a:t>
            </a:r>
          </a:p>
          <a:p>
            <a:pPr marL="0" indent="0">
              <a:buNone/>
            </a:pPr>
            <a:endParaRPr lang="es-ES" dirty="0" smtClean="0">
              <a:latin typeface="Courier New" panose="02070309020205020404" pitchFamily="49" charset="0"/>
              <a:cs typeface="Courier New" panose="02070309020205020404" pitchFamily="49" charset="0"/>
            </a:endParaRPr>
          </a:p>
          <a:p>
            <a:pPr marL="0" indent="0">
              <a:buNone/>
            </a:pPr>
            <a:r>
              <a:rPr lang="es-ES" dirty="0" smtClean="0">
                <a:cs typeface="Courier New" panose="02070309020205020404" pitchFamily="49" charset="0"/>
              </a:rPr>
              <a:t>Ahora cuando queramos empezar a probar nuestro código ejecutaremos:</a:t>
            </a:r>
          </a:p>
          <a:p>
            <a:pPr marL="457200" lvl="1" indent="0">
              <a:buNone/>
            </a:pPr>
            <a:r>
              <a:rPr lang="es-ES" dirty="0" err="1" smtClean="0">
                <a:latin typeface="Courier New" panose="02070309020205020404" pitchFamily="49" charset="0"/>
                <a:cs typeface="Courier New" panose="02070309020205020404" pitchFamily="49" charset="0"/>
              </a:rPr>
              <a:t>npm</a:t>
            </a:r>
            <a:r>
              <a:rPr lang="es-ES" dirty="0" smtClean="0">
                <a:latin typeface="Courier New" panose="02070309020205020404" pitchFamily="49" charset="0"/>
                <a:cs typeface="Courier New" panose="02070309020205020404" pitchFamily="49" charset="0"/>
              </a:rPr>
              <a:t> run </a:t>
            </a:r>
            <a:r>
              <a:rPr lang="es-ES" dirty="0" err="1" smtClean="0">
                <a:latin typeface="Courier New" panose="02070309020205020404" pitchFamily="49" charset="0"/>
                <a:cs typeface="Courier New" panose="02070309020205020404" pitchFamily="49" charset="0"/>
              </a:rPr>
              <a:t>start</a:t>
            </a:r>
            <a:endParaRPr lang="es-ES" dirty="0" smtClean="0">
              <a:latin typeface="Courier New" panose="02070309020205020404" pitchFamily="49" charset="0"/>
              <a:cs typeface="Courier New" panose="02070309020205020404" pitchFamily="49" charset="0"/>
            </a:endParaRPr>
          </a:p>
        </p:txBody>
      </p:sp>
      <p:sp>
        <p:nvSpPr>
          <p:cNvPr id="5" name="Marcador de contenido 3"/>
          <p:cNvSpPr>
            <a:spLocks noGrp="1"/>
          </p:cNvSpPr>
          <p:nvPr>
            <p:ph sz="half" idx="2"/>
          </p:nvPr>
        </p:nvSpPr>
        <p:spPr>
          <a:xfrm>
            <a:off x="6971251" y="1387020"/>
            <a:ext cx="4857226" cy="4958366"/>
          </a:xfrm>
        </p:spPr>
        <p:txBody>
          <a:bodyPr>
            <a:normAutofit fontScale="85000" lnSpcReduction="20000"/>
          </a:bodyPr>
          <a:lstStyle/>
          <a:p>
            <a:pPr marL="0" indent="0">
              <a:buNone/>
            </a:pPr>
            <a:r>
              <a:rPr lang="es-ES" dirty="0" smtClean="0">
                <a:cs typeface="Courier New" panose="02070309020205020404" pitchFamily="49" charset="0"/>
              </a:rPr>
              <a:t>Existen scripts con nombres predeterminados que se ejecutan antes o después de algunas acciones:</a:t>
            </a:r>
          </a:p>
          <a:p>
            <a:pPr marL="0" indent="0">
              <a:buNone/>
            </a:pPr>
            <a:endParaRPr lang="es-ES" dirty="0">
              <a:cs typeface="Courier New" panose="02070309020205020404" pitchFamily="49" charset="0"/>
            </a:endParaRPr>
          </a:p>
          <a:p>
            <a:r>
              <a:rPr lang="en-US" b="1" dirty="0" err="1">
                <a:solidFill>
                  <a:schemeClr val="tx1">
                    <a:lumMod val="50000"/>
                    <a:lumOff val="50000"/>
                  </a:schemeClr>
                </a:solidFill>
                <a:latin typeface="Source Sans Pro"/>
              </a:rPr>
              <a:t>prepublish</a:t>
            </a:r>
            <a:r>
              <a:rPr lang="en-US" dirty="0">
                <a:solidFill>
                  <a:schemeClr val="tx1">
                    <a:lumMod val="50000"/>
                    <a:lumOff val="50000"/>
                  </a:schemeClr>
                </a:solidFill>
                <a:latin typeface="Source Sans Pro"/>
              </a:rPr>
              <a:t>: Run BEFORE the package is published. (Also run on local </a:t>
            </a:r>
            <a:r>
              <a:rPr lang="en-US" dirty="0" err="1">
                <a:solidFill>
                  <a:schemeClr val="tx1">
                    <a:lumMod val="50000"/>
                    <a:lumOff val="50000"/>
                  </a:schemeClr>
                </a:solidFill>
                <a:latin typeface="Source Sans Pro"/>
              </a:rPr>
              <a:t>npm</a:t>
            </a:r>
            <a:r>
              <a:rPr lang="en-US" dirty="0">
                <a:solidFill>
                  <a:schemeClr val="tx1">
                    <a:lumMod val="50000"/>
                    <a:lumOff val="50000"/>
                  </a:schemeClr>
                </a:solidFill>
                <a:latin typeface="Source Sans Pro"/>
              </a:rPr>
              <a:t> </a:t>
            </a:r>
            <a:r>
              <a:rPr lang="en-US" dirty="0" smtClean="0">
                <a:solidFill>
                  <a:schemeClr val="tx1">
                    <a:lumMod val="50000"/>
                    <a:lumOff val="50000"/>
                  </a:schemeClr>
                </a:solidFill>
                <a:latin typeface="Source Sans Pro"/>
              </a:rPr>
              <a:t>install without </a:t>
            </a:r>
            <a:r>
              <a:rPr lang="en-US" dirty="0">
                <a:solidFill>
                  <a:schemeClr val="tx1">
                    <a:lumMod val="50000"/>
                    <a:lumOff val="50000"/>
                  </a:schemeClr>
                </a:solidFill>
                <a:latin typeface="Source Sans Pro"/>
              </a:rPr>
              <a:t>any arguments.)</a:t>
            </a:r>
          </a:p>
          <a:p>
            <a:r>
              <a:rPr lang="en-US" b="1" dirty="0">
                <a:solidFill>
                  <a:schemeClr val="tx1">
                    <a:lumMod val="50000"/>
                    <a:lumOff val="50000"/>
                  </a:schemeClr>
                </a:solidFill>
                <a:latin typeface="Source Sans Pro"/>
              </a:rPr>
              <a:t>publish</a:t>
            </a:r>
            <a:r>
              <a:rPr lang="en-US" dirty="0">
                <a:solidFill>
                  <a:schemeClr val="tx1">
                    <a:lumMod val="50000"/>
                    <a:lumOff val="50000"/>
                  </a:schemeClr>
                </a:solidFill>
                <a:latin typeface="Source Sans Pro"/>
              </a:rPr>
              <a:t>, </a:t>
            </a:r>
            <a:r>
              <a:rPr lang="en-US" b="1" dirty="0" err="1">
                <a:solidFill>
                  <a:schemeClr val="tx1">
                    <a:lumMod val="50000"/>
                    <a:lumOff val="50000"/>
                  </a:schemeClr>
                </a:solidFill>
                <a:latin typeface="Source Sans Pro"/>
              </a:rPr>
              <a:t>postpublish</a:t>
            </a:r>
            <a:r>
              <a:rPr lang="en-US" dirty="0">
                <a:solidFill>
                  <a:schemeClr val="tx1">
                    <a:lumMod val="50000"/>
                    <a:lumOff val="50000"/>
                  </a:schemeClr>
                </a:solidFill>
                <a:latin typeface="Source Sans Pro"/>
              </a:rPr>
              <a:t>: Run AFTER the package is published.</a:t>
            </a:r>
          </a:p>
          <a:p>
            <a:r>
              <a:rPr lang="en-US" b="1" dirty="0">
                <a:solidFill>
                  <a:schemeClr val="tx1">
                    <a:lumMod val="50000"/>
                    <a:lumOff val="50000"/>
                  </a:schemeClr>
                </a:solidFill>
                <a:latin typeface="Source Sans Pro"/>
              </a:rPr>
              <a:t>preinstall</a:t>
            </a:r>
            <a:r>
              <a:rPr lang="en-US" dirty="0">
                <a:solidFill>
                  <a:schemeClr val="tx1">
                    <a:lumMod val="50000"/>
                    <a:lumOff val="50000"/>
                  </a:schemeClr>
                </a:solidFill>
                <a:latin typeface="Source Sans Pro"/>
              </a:rPr>
              <a:t>: Run BEFORE the package is installed</a:t>
            </a:r>
          </a:p>
          <a:p>
            <a:r>
              <a:rPr lang="en-US" b="1" dirty="0">
                <a:solidFill>
                  <a:schemeClr val="tx1">
                    <a:lumMod val="50000"/>
                    <a:lumOff val="50000"/>
                  </a:schemeClr>
                </a:solidFill>
                <a:latin typeface="Source Sans Pro"/>
              </a:rPr>
              <a:t>install</a:t>
            </a:r>
            <a:r>
              <a:rPr lang="en-US" dirty="0">
                <a:solidFill>
                  <a:schemeClr val="tx1">
                    <a:lumMod val="50000"/>
                    <a:lumOff val="50000"/>
                  </a:schemeClr>
                </a:solidFill>
                <a:latin typeface="Source Sans Pro"/>
              </a:rPr>
              <a:t>, </a:t>
            </a:r>
            <a:r>
              <a:rPr lang="en-US" b="1" dirty="0" err="1">
                <a:solidFill>
                  <a:schemeClr val="tx1">
                    <a:lumMod val="50000"/>
                    <a:lumOff val="50000"/>
                  </a:schemeClr>
                </a:solidFill>
                <a:latin typeface="Source Sans Pro"/>
              </a:rPr>
              <a:t>postinstall</a:t>
            </a:r>
            <a:r>
              <a:rPr lang="en-US" dirty="0">
                <a:solidFill>
                  <a:schemeClr val="tx1">
                    <a:lumMod val="50000"/>
                    <a:lumOff val="50000"/>
                  </a:schemeClr>
                </a:solidFill>
                <a:latin typeface="Source Sans Pro"/>
              </a:rPr>
              <a:t>: Run AFTER the package is installed.</a:t>
            </a:r>
          </a:p>
          <a:p>
            <a:r>
              <a:rPr lang="en-US" b="1" dirty="0" err="1">
                <a:solidFill>
                  <a:schemeClr val="tx1">
                    <a:lumMod val="50000"/>
                    <a:lumOff val="50000"/>
                  </a:schemeClr>
                </a:solidFill>
                <a:latin typeface="Source Sans Pro"/>
              </a:rPr>
              <a:t>preuninstall</a:t>
            </a:r>
            <a:r>
              <a:rPr lang="en-US" dirty="0">
                <a:solidFill>
                  <a:schemeClr val="tx1">
                    <a:lumMod val="50000"/>
                    <a:lumOff val="50000"/>
                  </a:schemeClr>
                </a:solidFill>
                <a:latin typeface="Source Sans Pro"/>
              </a:rPr>
              <a:t>, uninstall: Run BEFORE the package is uninstalled.</a:t>
            </a:r>
          </a:p>
          <a:p>
            <a:r>
              <a:rPr lang="en-US" b="1" dirty="0" err="1">
                <a:solidFill>
                  <a:schemeClr val="tx1">
                    <a:lumMod val="50000"/>
                    <a:lumOff val="50000"/>
                  </a:schemeClr>
                </a:solidFill>
                <a:latin typeface="Source Sans Pro"/>
              </a:rPr>
              <a:t>postuninstall</a:t>
            </a:r>
            <a:r>
              <a:rPr lang="en-US" dirty="0">
                <a:solidFill>
                  <a:schemeClr val="tx1">
                    <a:lumMod val="50000"/>
                    <a:lumOff val="50000"/>
                  </a:schemeClr>
                </a:solidFill>
                <a:latin typeface="Source Sans Pro"/>
              </a:rPr>
              <a:t>: Run AFTER the package is uninstalled.</a:t>
            </a:r>
          </a:p>
          <a:p>
            <a:r>
              <a:rPr lang="en-US" b="1" dirty="0" err="1">
                <a:solidFill>
                  <a:schemeClr val="tx1">
                    <a:lumMod val="50000"/>
                    <a:lumOff val="50000"/>
                  </a:schemeClr>
                </a:solidFill>
                <a:latin typeface="Source Sans Pro"/>
              </a:rPr>
              <a:t>preversion</a:t>
            </a:r>
            <a:r>
              <a:rPr lang="en-US" dirty="0">
                <a:solidFill>
                  <a:schemeClr val="tx1">
                    <a:lumMod val="50000"/>
                    <a:lumOff val="50000"/>
                  </a:schemeClr>
                </a:solidFill>
                <a:latin typeface="Source Sans Pro"/>
              </a:rPr>
              <a:t>, </a:t>
            </a:r>
            <a:r>
              <a:rPr lang="en-US" b="1" dirty="0">
                <a:solidFill>
                  <a:schemeClr val="tx1">
                    <a:lumMod val="50000"/>
                    <a:lumOff val="50000"/>
                  </a:schemeClr>
                </a:solidFill>
                <a:latin typeface="Source Sans Pro"/>
              </a:rPr>
              <a:t>version</a:t>
            </a:r>
            <a:r>
              <a:rPr lang="en-US" dirty="0">
                <a:solidFill>
                  <a:schemeClr val="tx1">
                    <a:lumMod val="50000"/>
                    <a:lumOff val="50000"/>
                  </a:schemeClr>
                </a:solidFill>
                <a:latin typeface="Source Sans Pro"/>
              </a:rPr>
              <a:t>: Run BEFORE bump the package version.</a:t>
            </a:r>
          </a:p>
          <a:p>
            <a:r>
              <a:rPr lang="en-US" b="1" dirty="0" err="1">
                <a:solidFill>
                  <a:schemeClr val="tx1">
                    <a:lumMod val="50000"/>
                    <a:lumOff val="50000"/>
                  </a:schemeClr>
                </a:solidFill>
                <a:latin typeface="Source Sans Pro"/>
              </a:rPr>
              <a:t>postversion</a:t>
            </a:r>
            <a:r>
              <a:rPr lang="en-US" dirty="0">
                <a:solidFill>
                  <a:schemeClr val="tx1">
                    <a:lumMod val="50000"/>
                    <a:lumOff val="50000"/>
                  </a:schemeClr>
                </a:solidFill>
                <a:latin typeface="Source Sans Pro"/>
              </a:rPr>
              <a:t>: Run AFTER bump the package version.</a:t>
            </a:r>
          </a:p>
          <a:p>
            <a:r>
              <a:rPr lang="en-US" b="1" dirty="0">
                <a:solidFill>
                  <a:schemeClr val="tx1">
                    <a:lumMod val="50000"/>
                    <a:lumOff val="50000"/>
                  </a:schemeClr>
                </a:solidFill>
                <a:latin typeface="Source Sans Pro"/>
              </a:rPr>
              <a:t>pretest</a:t>
            </a:r>
            <a:r>
              <a:rPr lang="en-US" dirty="0">
                <a:solidFill>
                  <a:schemeClr val="tx1">
                    <a:lumMod val="50000"/>
                    <a:lumOff val="50000"/>
                  </a:schemeClr>
                </a:solidFill>
                <a:latin typeface="Source Sans Pro"/>
              </a:rPr>
              <a:t>, </a:t>
            </a:r>
            <a:r>
              <a:rPr lang="en-US" b="1" dirty="0">
                <a:solidFill>
                  <a:schemeClr val="tx1">
                    <a:lumMod val="50000"/>
                    <a:lumOff val="50000"/>
                  </a:schemeClr>
                </a:solidFill>
                <a:latin typeface="Source Sans Pro"/>
              </a:rPr>
              <a:t>test</a:t>
            </a:r>
            <a:r>
              <a:rPr lang="en-US" dirty="0">
                <a:solidFill>
                  <a:schemeClr val="tx1">
                    <a:lumMod val="50000"/>
                    <a:lumOff val="50000"/>
                  </a:schemeClr>
                </a:solidFill>
                <a:latin typeface="Source Sans Pro"/>
              </a:rPr>
              <a:t>, </a:t>
            </a:r>
            <a:r>
              <a:rPr lang="en-US" b="1" dirty="0">
                <a:solidFill>
                  <a:schemeClr val="tx1">
                    <a:lumMod val="50000"/>
                    <a:lumOff val="50000"/>
                  </a:schemeClr>
                </a:solidFill>
                <a:latin typeface="Source Sans Pro"/>
              </a:rPr>
              <a:t>posttest</a:t>
            </a:r>
            <a:r>
              <a:rPr lang="en-US" dirty="0">
                <a:solidFill>
                  <a:schemeClr val="tx1">
                    <a:lumMod val="50000"/>
                    <a:lumOff val="50000"/>
                  </a:schemeClr>
                </a:solidFill>
                <a:latin typeface="Source Sans Pro"/>
              </a:rPr>
              <a:t>: Run by the </a:t>
            </a:r>
            <a:r>
              <a:rPr lang="en-US" dirty="0" err="1">
                <a:solidFill>
                  <a:schemeClr val="tx1">
                    <a:lumMod val="50000"/>
                    <a:lumOff val="50000"/>
                  </a:schemeClr>
                </a:solidFill>
                <a:latin typeface="Source Sans Pro"/>
              </a:rPr>
              <a:t>npm</a:t>
            </a:r>
            <a:r>
              <a:rPr lang="en-US" dirty="0">
                <a:solidFill>
                  <a:schemeClr val="tx1">
                    <a:lumMod val="50000"/>
                    <a:lumOff val="50000"/>
                  </a:schemeClr>
                </a:solidFill>
                <a:latin typeface="Source Sans Pro"/>
              </a:rPr>
              <a:t> test command.</a:t>
            </a:r>
          </a:p>
          <a:p>
            <a:r>
              <a:rPr lang="en-US" b="1" dirty="0" err="1">
                <a:solidFill>
                  <a:schemeClr val="tx1">
                    <a:lumMod val="50000"/>
                    <a:lumOff val="50000"/>
                  </a:schemeClr>
                </a:solidFill>
                <a:latin typeface="Source Sans Pro"/>
              </a:rPr>
              <a:t>prestop</a:t>
            </a:r>
            <a:r>
              <a:rPr lang="en-US" dirty="0">
                <a:solidFill>
                  <a:schemeClr val="tx1">
                    <a:lumMod val="50000"/>
                    <a:lumOff val="50000"/>
                  </a:schemeClr>
                </a:solidFill>
                <a:latin typeface="Source Sans Pro"/>
              </a:rPr>
              <a:t>, </a:t>
            </a:r>
            <a:r>
              <a:rPr lang="en-US" b="1" dirty="0">
                <a:solidFill>
                  <a:schemeClr val="tx1">
                    <a:lumMod val="50000"/>
                    <a:lumOff val="50000"/>
                  </a:schemeClr>
                </a:solidFill>
                <a:latin typeface="Source Sans Pro"/>
              </a:rPr>
              <a:t>stop</a:t>
            </a:r>
            <a:r>
              <a:rPr lang="en-US" dirty="0">
                <a:solidFill>
                  <a:schemeClr val="tx1">
                    <a:lumMod val="50000"/>
                    <a:lumOff val="50000"/>
                  </a:schemeClr>
                </a:solidFill>
                <a:latin typeface="Source Sans Pro"/>
              </a:rPr>
              <a:t>, </a:t>
            </a:r>
            <a:r>
              <a:rPr lang="en-US" b="1" dirty="0" err="1">
                <a:solidFill>
                  <a:schemeClr val="tx1">
                    <a:lumMod val="50000"/>
                    <a:lumOff val="50000"/>
                  </a:schemeClr>
                </a:solidFill>
                <a:latin typeface="Source Sans Pro"/>
              </a:rPr>
              <a:t>poststop</a:t>
            </a:r>
            <a:r>
              <a:rPr lang="en-US" dirty="0">
                <a:solidFill>
                  <a:schemeClr val="tx1">
                    <a:lumMod val="50000"/>
                    <a:lumOff val="50000"/>
                  </a:schemeClr>
                </a:solidFill>
                <a:latin typeface="Source Sans Pro"/>
              </a:rPr>
              <a:t>: Run by the </a:t>
            </a:r>
            <a:r>
              <a:rPr lang="en-US" dirty="0" err="1">
                <a:solidFill>
                  <a:schemeClr val="tx1">
                    <a:lumMod val="50000"/>
                    <a:lumOff val="50000"/>
                  </a:schemeClr>
                </a:solidFill>
                <a:latin typeface="Source Sans Pro"/>
              </a:rPr>
              <a:t>npm</a:t>
            </a:r>
            <a:r>
              <a:rPr lang="en-US" dirty="0">
                <a:solidFill>
                  <a:schemeClr val="tx1">
                    <a:lumMod val="50000"/>
                    <a:lumOff val="50000"/>
                  </a:schemeClr>
                </a:solidFill>
                <a:latin typeface="Source Sans Pro"/>
              </a:rPr>
              <a:t> stop command.</a:t>
            </a:r>
          </a:p>
          <a:p>
            <a:r>
              <a:rPr lang="en-US" b="1" dirty="0">
                <a:solidFill>
                  <a:schemeClr val="tx1">
                    <a:lumMod val="50000"/>
                    <a:lumOff val="50000"/>
                  </a:schemeClr>
                </a:solidFill>
                <a:latin typeface="Source Sans Pro"/>
              </a:rPr>
              <a:t>prestart</a:t>
            </a:r>
            <a:r>
              <a:rPr lang="en-US" dirty="0">
                <a:solidFill>
                  <a:schemeClr val="tx1">
                    <a:lumMod val="50000"/>
                    <a:lumOff val="50000"/>
                  </a:schemeClr>
                </a:solidFill>
                <a:latin typeface="Source Sans Pro"/>
              </a:rPr>
              <a:t>, </a:t>
            </a:r>
            <a:r>
              <a:rPr lang="en-US" b="1" dirty="0">
                <a:solidFill>
                  <a:schemeClr val="tx1">
                    <a:lumMod val="50000"/>
                    <a:lumOff val="50000"/>
                  </a:schemeClr>
                </a:solidFill>
                <a:latin typeface="Source Sans Pro"/>
              </a:rPr>
              <a:t>start</a:t>
            </a:r>
            <a:r>
              <a:rPr lang="en-US" dirty="0">
                <a:solidFill>
                  <a:schemeClr val="tx1">
                    <a:lumMod val="50000"/>
                    <a:lumOff val="50000"/>
                  </a:schemeClr>
                </a:solidFill>
                <a:latin typeface="Source Sans Pro"/>
              </a:rPr>
              <a:t>, </a:t>
            </a:r>
            <a:r>
              <a:rPr lang="en-US" b="1" dirty="0" err="1">
                <a:solidFill>
                  <a:schemeClr val="tx1">
                    <a:lumMod val="50000"/>
                    <a:lumOff val="50000"/>
                  </a:schemeClr>
                </a:solidFill>
                <a:latin typeface="Source Sans Pro"/>
              </a:rPr>
              <a:t>poststart</a:t>
            </a:r>
            <a:r>
              <a:rPr lang="en-US" dirty="0">
                <a:solidFill>
                  <a:schemeClr val="tx1">
                    <a:lumMod val="50000"/>
                    <a:lumOff val="50000"/>
                  </a:schemeClr>
                </a:solidFill>
                <a:latin typeface="Source Sans Pro"/>
              </a:rPr>
              <a:t>: Run by the </a:t>
            </a:r>
            <a:r>
              <a:rPr lang="en-US" dirty="0" err="1">
                <a:solidFill>
                  <a:schemeClr val="tx1">
                    <a:lumMod val="50000"/>
                    <a:lumOff val="50000"/>
                  </a:schemeClr>
                </a:solidFill>
                <a:latin typeface="Source Sans Pro"/>
              </a:rPr>
              <a:t>npm</a:t>
            </a:r>
            <a:r>
              <a:rPr lang="en-US" dirty="0">
                <a:solidFill>
                  <a:schemeClr val="tx1">
                    <a:lumMod val="50000"/>
                    <a:lumOff val="50000"/>
                  </a:schemeClr>
                </a:solidFill>
                <a:latin typeface="Source Sans Pro"/>
              </a:rPr>
              <a:t> start command.</a:t>
            </a:r>
          </a:p>
          <a:p>
            <a:r>
              <a:rPr lang="en-US" b="1" dirty="0" err="1">
                <a:solidFill>
                  <a:schemeClr val="tx1">
                    <a:lumMod val="50000"/>
                    <a:lumOff val="50000"/>
                  </a:schemeClr>
                </a:solidFill>
                <a:latin typeface="Source Sans Pro"/>
              </a:rPr>
              <a:t>prerestart</a:t>
            </a:r>
            <a:r>
              <a:rPr lang="en-US" dirty="0">
                <a:solidFill>
                  <a:schemeClr val="tx1">
                    <a:lumMod val="50000"/>
                    <a:lumOff val="50000"/>
                  </a:schemeClr>
                </a:solidFill>
                <a:latin typeface="Source Sans Pro"/>
              </a:rPr>
              <a:t>, </a:t>
            </a:r>
            <a:r>
              <a:rPr lang="en-US" b="1" dirty="0">
                <a:solidFill>
                  <a:schemeClr val="tx1">
                    <a:lumMod val="50000"/>
                    <a:lumOff val="50000"/>
                  </a:schemeClr>
                </a:solidFill>
                <a:latin typeface="Source Sans Pro"/>
              </a:rPr>
              <a:t>restart</a:t>
            </a:r>
            <a:r>
              <a:rPr lang="en-US" dirty="0">
                <a:solidFill>
                  <a:schemeClr val="tx1">
                    <a:lumMod val="50000"/>
                    <a:lumOff val="50000"/>
                  </a:schemeClr>
                </a:solidFill>
                <a:latin typeface="Source Sans Pro"/>
              </a:rPr>
              <a:t>, </a:t>
            </a:r>
            <a:r>
              <a:rPr lang="en-US" b="1" dirty="0" err="1">
                <a:solidFill>
                  <a:schemeClr val="tx1">
                    <a:lumMod val="50000"/>
                    <a:lumOff val="50000"/>
                  </a:schemeClr>
                </a:solidFill>
                <a:latin typeface="Source Sans Pro"/>
              </a:rPr>
              <a:t>postrestart</a:t>
            </a:r>
            <a:r>
              <a:rPr lang="en-US" dirty="0">
                <a:solidFill>
                  <a:schemeClr val="tx1">
                    <a:lumMod val="50000"/>
                    <a:lumOff val="50000"/>
                  </a:schemeClr>
                </a:solidFill>
                <a:latin typeface="Source Sans Pro"/>
              </a:rPr>
              <a:t>: Run by the </a:t>
            </a:r>
            <a:r>
              <a:rPr lang="en-US" dirty="0" err="1">
                <a:solidFill>
                  <a:schemeClr val="tx1">
                    <a:lumMod val="50000"/>
                    <a:lumOff val="50000"/>
                  </a:schemeClr>
                </a:solidFill>
                <a:latin typeface="Source Sans Pro"/>
              </a:rPr>
              <a:t>npm</a:t>
            </a:r>
            <a:r>
              <a:rPr lang="en-US" dirty="0">
                <a:solidFill>
                  <a:schemeClr val="tx1">
                    <a:lumMod val="50000"/>
                    <a:lumOff val="50000"/>
                  </a:schemeClr>
                </a:solidFill>
                <a:latin typeface="Source Sans Pro"/>
              </a:rPr>
              <a:t> restart command. Note: </a:t>
            </a:r>
            <a:r>
              <a:rPr lang="en-US" dirty="0" err="1">
                <a:solidFill>
                  <a:schemeClr val="tx1">
                    <a:lumMod val="50000"/>
                    <a:lumOff val="50000"/>
                  </a:schemeClr>
                </a:solidFill>
                <a:latin typeface="Source Sans Pro"/>
              </a:rPr>
              <a:t>npm</a:t>
            </a:r>
            <a:r>
              <a:rPr lang="en-US" dirty="0">
                <a:solidFill>
                  <a:schemeClr val="tx1">
                    <a:lumMod val="50000"/>
                    <a:lumOff val="50000"/>
                  </a:schemeClr>
                </a:solidFill>
                <a:latin typeface="Source Sans Pro"/>
              </a:rPr>
              <a:t> restart will run the stop and start scripts if no restart script is provided</a:t>
            </a:r>
            <a:r>
              <a:rPr lang="en-US" dirty="0" smtClean="0">
                <a:solidFill>
                  <a:schemeClr val="tx1">
                    <a:lumMod val="50000"/>
                    <a:lumOff val="50000"/>
                  </a:schemeClr>
                </a:solidFill>
                <a:latin typeface="Source Sans Pro"/>
              </a:rPr>
              <a:t>.</a:t>
            </a:r>
          </a:p>
          <a:p>
            <a:pPr marL="0" indent="0">
              <a:buNone/>
            </a:pPr>
            <a:endParaRPr lang="en-US" dirty="0">
              <a:solidFill>
                <a:schemeClr val="tx1">
                  <a:lumMod val="50000"/>
                  <a:lumOff val="50000"/>
                </a:schemeClr>
              </a:solidFill>
              <a:latin typeface="Source Sans Pro"/>
            </a:endParaRPr>
          </a:p>
          <a:p>
            <a:pPr marL="0" indent="0">
              <a:buNone/>
            </a:pPr>
            <a:r>
              <a:rPr lang="en-US" dirty="0">
                <a:solidFill>
                  <a:schemeClr val="tx1">
                    <a:lumMod val="50000"/>
                    <a:lumOff val="50000"/>
                  </a:schemeClr>
                </a:solidFill>
                <a:latin typeface="Source Sans Pro"/>
                <a:hlinkClick r:id="rId2"/>
              </a:rPr>
              <a:t>https://</a:t>
            </a:r>
            <a:r>
              <a:rPr lang="en-US" dirty="0" smtClean="0">
                <a:solidFill>
                  <a:schemeClr val="tx1">
                    <a:lumMod val="50000"/>
                    <a:lumOff val="50000"/>
                  </a:schemeClr>
                </a:solidFill>
                <a:latin typeface="Source Sans Pro"/>
                <a:hlinkClick r:id="rId2"/>
              </a:rPr>
              <a:t>docs.npmjs.com/misc/scripts</a:t>
            </a:r>
            <a:endParaRPr lang="en-US" dirty="0" smtClean="0">
              <a:solidFill>
                <a:schemeClr val="tx1">
                  <a:lumMod val="50000"/>
                  <a:lumOff val="50000"/>
                </a:schemeClr>
              </a:solidFill>
              <a:latin typeface="Source Sans Pro"/>
            </a:endParaRPr>
          </a:p>
          <a:p>
            <a:pPr marL="0" indent="0">
              <a:buNone/>
            </a:pPr>
            <a:endParaRPr lang="en-US" dirty="0">
              <a:solidFill>
                <a:schemeClr val="tx1">
                  <a:lumMod val="50000"/>
                  <a:lumOff val="50000"/>
                </a:schemeClr>
              </a:solidFill>
              <a:latin typeface="Source Sans Pro"/>
            </a:endParaRPr>
          </a:p>
          <a:p>
            <a:pPr marL="0" indent="0">
              <a:buNone/>
            </a:pPr>
            <a:endParaRPr lang="es-ES" dirty="0" smtClean="0">
              <a:cs typeface="Courier New" panose="02070309020205020404" pitchFamily="49" charset="0"/>
            </a:endParaRPr>
          </a:p>
        </p:txBody>
      </p:sp>
    </p:spTree>
    <p:extLst>
      <p:ext uri="{BB962C8B-B14F-4D97-AF65-F5344CB8AC3E}">
        <p14:creationId xmlns:p14="http://schemas.microsoft.com/office/powerpoint/2010/main" val="9762979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Automatizar tareas</a:t>
            </a:r>
            <a:endParaRPr lang="es-ES" dirty="0"/>
          </a:p>
        </p:txBody>
      </p:sp>
      <p:sp>
        <p:nvSpPr>
          <p:cNvPr id="4" name="Marcador de contenido 3"/>
          <p:cNvSpPr>
            <a:spLocks noGrp="1"/>
          </p:cNvSpPr>
          <p:nvPr>
            <p:ph sz="half" idx="2"/>
          </p:nvPr>
        </p:nvSpPr>
        <p:spPr>
          <a:xfrm>
            <a:off x="535459" y="1403798"/>
            <a:ext cx="11013989" cy="4958366"/>
          </a:xfrm>
        </p:spPr>
        <p:txBody>
          <a:bodyPr>
            <a:normAutofit/>
          </a:bodyPr>
          <a:lstStyle/>
          <a:p>
            <a:r>
              <a:rPr lang="es-ES" sz="1800" dirty="0" smtClean="0">
                <a:cs typeface="Courier New" panose="02070309020205020404" pitchFamily="49" charset="0"/>
              </a:rPr>
              <a:t>Conforme vamos desarrollando y nuestras aplicaciones van creciendo, surgen tareas de desarrollo:</a:t>
            </a:r>
          </a:p>
          <a:p>
            <a:pPr lvl="1"/>
            <a:r>
              <a:rPr lang="es-ES" sz="1200" dirty="0" smtClean="0">
                <a:cs typeface="Courier New" panose="02070309020205020404" pitchFamily="49" charset="0"/>
              </a:rPr>
              <a:t>Compilación y </a:t>
            </a:r>
            <a:r>
              <a:rPr lang="es-ES" sz="1200" dirty="0" err="1" smtClean="0">
                <a:cs typeface="Courier New" panose="02070309020205020404" pitchFamily="49" charset="0"/>
              </a:rPr>
              <a:t>transpilación</a:t>
            </a:r>
            <a:endParaRPr lang="es-ES" sz="1200" dirty="0" smtClean="0">
              <a:cs typeface="Courier New" panose="02070309020205020404" pitchFamily="49" charset="0"/>
            </a:endParaRPr>
          </a:p>
          <a:p>
            <a:pPr lvl="1"/>
            <a:r>
              <a:rPr lang="es-ES" sz="1200" dirty="0" smtClean="0">
                <a:cs typeface="Courier New" panose="02070309020205020404" pitchFamily="49" charset="0"/>
              </a:rPr>
              <a:t>Generación de CSS a partir de procesadores como SASS o LESS</a:t>
            </a:r>
          </a:p>
          <a:p>
            <a:pPr lvl="1"/>
            <a:r>
              <a:rPr lang="es-ES" sz="1200" dirty="0" smtClean="0">
                <a:cs typeface="Courier New" panose="02070309020205020404" pitchFamily="49" charset="0"/>
              </a:rPr>
              <a:t>Creación de </a:t>
            </a:r>
            <a:r>
              <a:rPr lang="es-ES" sz="1200" dirty="0" err="1" smtClean="0">
                <a:cs typeface="Courier New" panose="02070309020205020404" pitchFamily="49" charset="0"/>
              </a:rPr>
              <a:t>bundles</a:t>
            </a:r>
            <a:endParaRPr lang="es-ES" sz="1200" dirty="0">
              <a:cs typeface="Courier New" panose="02070309020205020404" pitchFamily="49" charset="0"/>
            </a:endParaRPr>
          </a:p>
          <a:p>
            <a:pPr lvl="1"/>
            <a:r>
              <a:rPr lang="es-ES" sz="1200" dirty="0" smtClean="0">
                <a:cs typeface="Courier New" panose="02070309020205020404" pitchFamily="49" charset="0"/>
              </a:rPr>
              <a:t>Ejecución de </a:t>
            </a:r>
            <a:r>
              <a:rPr lang="es-ES" sz="1200" dirty="0" err="1" smtClean="0">
                <a:cs typeface="Courier New" panose="02070309020205020404" pitchFamily="49" charset="0"/>
              </a:rPr>
              <a:t>tests</a:t>
            </a:r>
            <a:endParaRPr lang="es-ES" sz="1200" dirty="0" smtClean="0">
              <a:cs typeface="Courier New" panose="02070309020205020404" pitchFamily="49" charset="0"/>
            </a:endParaRPr>
          </a:p>
          <a:p>
            <a:pPr marL="457200" lvl="1" indent="0">
              <a:buNone/>
            </a:pPr>
            <a:endParaRPr lang="es-ES" sz="1200" dirty="0" smtClean="0">
              <a:cs typeface="Courier New" panose="02070309020205020404" pitchFamily="49" charset="0"/>
            </a:endParaRPr>
          </a:p>
          <a:p>
            <a:r>
              <a:rPr lang="es-ES" sz="1800" dirty="0" smtClean="0">
                <a:cs typeface="Courier New" panose="02070309020205020404" pitchFamily="49" charset="0"/>
              </a:rPr>
              <a:t>Para orquestar las herramientas de desarrollo que utilizamos, se suelen escribir fragmentos de código a modo de scripts que sean capaces de automatizar tareas para lanzarlas en cualquier momento.</a:t>
            </a:r>
          </a:p>
          <a:p>
            <a:endParaRPr lang="es-ES" sz="1800" dirty="0" smtClean="0">
              <a:cs typeface="Courier New" panose="02070309020205020404" pitchFamily="49" charset="0"/>
            </a:endParaRPr>
          </a:p>
          <a:p>
            <a:r>
              <a:rPr lang="es-ES" sz="1800" dirty="0" smtClean="0">
                <a:cs typeface="Courier New" panose="02070309020205020404" pitchFamily="49" charset="0"/>
              </a:rPr>
              <a:t>Existen varias utilidades para automatizar tareas, las más famosas son GRUNT y GULP.</a:t>
            </a:r>
          </a:p>
          <a:p>
            <a:endParaRPr lang="es-ES" sz="1800" dirty="0" smtClean="0">
              <a:cs typeface="Courier New" panose="02070309020205020404" pitchFamily="49" charset="0"/>
            </a:endParaRPr>
          </a:p>
          <a:p>
            <a:pPr lvl="1"/>
            <a:r>
              <a:rPr lang="es-ES" sz="1200" dirty="0" smtClean="0">
                <a:cs typeface="Courier New" panose="02070309020205020404" pitchFamily="49" charset="0"/>
              </a:rPr>
              <a:t>GRUNT es una herramienta de automatización de tareas basado en configuración, se define un objeto JavaScript donde sus propiedades son tareas de las cuales cuelgan sus opciones</a:t>
            </a:r>
            <a:r>
              <a:rPr lang="es-ES" sz="1200" dirty="0">
                <a:cs typeface="Courier New" panose="02070309020205020404" pitchFamily="49" charset="0"/>
              </a:rPr>
              <a:t>, ejemplo: </a:t>
            </a:r>
            <a:r>
              <a:rPr lang="es-ES" sz="1200" dirty="0">
                <a:cs typeface="Courier New" panose="02070309020205020404" pitchFamily="49" charset="0"/>
                <a:hlinkClick r:id="rId2"/>
              </a:rPr>
              <a:t>https://</a:t>
            </a:r>
            <a:r>
              <a:rPr lang="es-ES" sz="1200" dirty="0" smtClean="0">
                <a:cs typeface="Courier New" panose="02070309020205020404" pitchFamily="49" charset="0"/>
                <a:hlinkClick r:id="rId2"/>
              </a:rPr>
              <a:t>github.com/TypeStrong/dts-bundle/blob/master/Gruntfile.js</a:t>
            </a:r>
            <a:endParaRPr lang="es-ES" sz="1200" dirty="0" smtClean="0">
              <a:cs typeface="Courier New" panose="02070309020205020404" pitchFamily="49" charset="0"/>
            </a:endParaRPr>
          </a:p>
          <a:p>
            <a:pPr marL="457200" lvl="1" indent="0">
              <a:buNone/>
            </a:pPr>
            <a:r>
              <a:rPr lang="es-ES" sz="1200" dirty="0">
                <a:cs typeface="Courier New" panose="02070309020205020404" pitchFamily="49" charset="0"/>
              </a:rPr>
              <a:t>	</a:t>
            </a:r>
            <a:r>
              <a:rPr lang="es-ES" sz="1200" dirty="0" smtClean="0">
                <a:cs typeface="Courier New" panose="02070309020205020404" pitchFamily="49" charset="0"/>
              </a:rPr>
              <a:t>Las tareas van generando ficheros y se van usando entre las distintas tareas.</a:t>
            </a:r>
          </a:p>
          <a:p>
            <a:pPr marL="457200" lvl="1" indent="0">
              <a:buNone/>
            </a:pPr>
            <a:endParaRPr lang="es-ES" sz="1200" dirty="0" smtClean="0">
              <a:cs typeface="Courier New" panose="02070309020205020404" pitchFamily="49" charset="0"/>
            </a:endParaRPr>
          </a:p>
          <a:p>
            <a:pPr lvl="1"/>
            <a:r>
              <a:rPr lang="es-ES" sz="1200" dirty="0" smtClean="0">
                <a:cs typeface="Courier New" panose="02070309020205020404" pitchFamily="49" charset="0"/>
              </a:rPr>
              <a:t>GULP es una herramienta de automatización basado en </a:t>
            </a:r>
            <a:r>
              <a:rPr lang="es-ES" sz="1200" dirty="0" err="1" smtClean="0">
                <a:cs typeface="Courier New" panose="02070309020205020404" pitchFamily="49" charset="0"/>
              </a:rPr>
              <a:t>streams</a:t>
            </a:r>
            <a:r>
              <a:rPr lang="es-ES" sz="1200" dirty="0" smtClean="0">
                <a:cs typeface="Courier New" panose="02070309020205020404" pitchFamily="49" charset="0"/>
              </a:rPr>
              <a:t>, nos permite definir tareas en JavaScript enlazarlas y ejecutarlas, podemos ver un </a:t>
            </a:r>
            <a:r>
              <a:rPr lang="es-ES" sz="1200" dirty="0">
                <a:cs typeface="Courier New" panose="02070309020205020404" pitchFamily="49" charset="0"/>
              </a:rPr>
              <a:t>ejemplo aquí: </a:t>
            </a:r>
            <a:r>
              <a:rPr lang="es-ES" sz="1200" dirty="0">
                <a:cs typeface="Courier New" panose="02070309020205020404" pitchFamily="49" charset="0"/>
                <a:hlinkClick r:id="rId3"/>
              </a:rPr>
              <a:t>https://</a:t>
            </a:r>
            <a:r>
              <a:rPr lang="es-ES" sz="1200" dirty="0" smtClean="0">
                <a:cs typeface="Courier New" panose="02070309020205020404" pitchFamily="49" charset="0"/>
                <a:hlinkClick r:id="rId3"/>
              </a:rPr>
              <a:t>github.com/tolemac/Ng2Emulation/blob/master/gulpfile.js</a:t>
            </a:r>
            <a:endParaRPr lang="es-ES" sz="1200" dirty="0" smtClean="0">
              <a:cs typeface="Courier New" panose="02070309020205020404" pitchFamily="49" charset="0"/>
            </a:endParaRPr>
          </a:p>
          <a:p>
            <a:pPr lvl="1"/>
            <a:endParaRPr lang="es-ES" sz="1200" dirty="0" smtClean="0">
              <a:cs typeface="Courier New" panose="02070309020205020404" pitchFamily="49" charset="0"/>
            </a:endParaRPr>
          </a:p>
        </p:txBody>
      </p:sp>
    </p:spTree>
    <p:extLst>
      <p:ext uri="{BB962C8B-B14F-4D97-AF65-F5344CB8AC3E}">
        <p14:creationId xmlns:p14="http://schemas.microsoft.com/office/powerpoint/2010/main" val="1936192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ECMAScript</a:t>
            </a:r>
            <a:r>
              <a:rPr lang="es-ES" dirty="0"/>
              <a:t> 6 – </a:t>
            </a:r>
            <a:r>
              <a:rPr lang="es-ES" dirty="0" smtClean="0"/>
              <a:t>Novedades</a:t>
            </a:r>
            <a:endParaRPr lang="es-ES" dirty="0"/>
          </a:p>
        </p:txBody>
      </p:sp>
      <p:sp>
        <p:nvSpPr>
          <p:cNvPr id="3" name="Marcador de contenido 2"/>
          <p:cNvSpPr>
            <a:spLocks noGrp="1"/>
          </p:cNvSpPr>
          <p:nvPr>
            <p:ph idx="1"/>
          </p:nvPr>
        </p:nvSpPr>
        <p:spPr>
          <a:xfrm>
            <a:off x="604434" y="1549400"/>
            <a:ext cx="4948641" cy="4351338"/>
          </a:xfrm>
        </p:spPr>
        <p:txBody>
          <a:bodyPr>
            <a:normAutofit/>
          </a:bodyPr>
          <a:lstStyle/>
          <a:p>
            <a:pPr marL="285750" indent="-285750">
              <a:buFont typeface="Arial" panose="020B0604020202020204" pitchFamily="34" charset="0"/>
              <a:buChar char="•"/>
            </a:pPr>
            <a:r>
              <a:rPr lang="es-ES" dirty="0" smtClean="0"/>
              <a:t>Palabras clave </a:t>
            </a:r>
            <a:r>
              <a:rPr lang="es-ES" b="1" dirty="0" err="1" smtClean="0">
                <a:latin typeface="Courier New" panose="02070309020205020404" pitchFamily="49" charset="0"/>
                <a:cs typeface="Courier New" panose="02070309020205020404" pitchFamily="49" charset="0"/>
              </a:rPr>
              <a:t>let</a:t>
            </a:r>
            <a:r>
              <a:rPr lang="es-ES" dirty="0" smtClean="0"/>
              <a:t> y </a:t>
            </a:r>
            <a:r>
              <a:rPr lang="es-ES" b="1" dirty="0" err="1" smtClean="0">
                <a:latin typeface="Courier New" panose="02070309020205020404" pitchFamily="49" charset="0"/>
                <a:cs typeface="Courier New" panose="02070309020205020404" pitchFamily="49" charset="0"/>
              </a:rPr>
              <a:t>const</a:t>
            </a:r>
            <a:endParaRPr lang="es-ES" b="1" dirty="0" smtClean="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s-ES" dirty="0" smtClean="0">
                <a:cs typeface="Courier New" panose="02070309020205020404" pitchFamily="49" charset="0"/>
              </a:rPr>
              <a:t>Block-</a:t>
            </a:r>
            <a:r>
              <a:rPr lang="es-ES" dirty="0" err="1" smtClean="0">
                <a:cs typeface="Courier New" panose="02070309020205020404" pitchFamily="49" charset="0"/>
              </a:rPr>
              <a:t>scoped</a:t>
            </a:r>
            <a:r>
              <a:rPr lang="es-ES" dirty="0" smtClean="0">
                <a:cs typeface="Courier New" panose="02070309020205020404" pitchFamily="49" charset="0"/>
              </a:rPr>
              <a:t> variables &amp; </a:t>
            </a:r>
            <a:r>
              <a:rPr lang="es-ES" dirty="0" err="1" smtClean="0">
                <a:cs typeface="Courier New" panose="02070309020205020404" pitchFamily="49" charset="0"/>
              </a:rPr>
              <a:t>functions</a:t>
            </a:r>
            <a:endParaRPr lang="es-ES" dirty="0" smtClean="0">
              <a:cs typeface="Courier New" panose="02070309020205020404" pitchFamily="49" charset="0"/>
            </a:endParaRPr>
          </a:p>
          <a:p>
            <a:pPr marL="285750" indent="-285750">
              <a:buFont typeface="Arial" panose="020B0604020202020204" pitchFamily="34" charset="0"/>
              <a:buChar char="•"/>
            </a:pPr>
            <a:r>
              <a:rPr lang="es-ES" dirty="0" err="1" smtClean="0">
                <a:cs typeface="Courier New" panose="02070309020205020404" pitchFamily="49" charset="0"/>
              </a:rPr>
              <a:t>Arrow</a:t>
            </a:r>
            <a:r>
              <a:rPr lang="es-ES" dirty="0" smtClean="0">
                <a:cs typeface="Courier New" panose="02070309020205020404" pitchFamily="49" charset="0"/>
              </a:rPr>
              <a:t> </a:t>
            </a:r>
            <a:r>
              <a:rPr lang="es-ES" dirty="0" err="1" smtClean="0">
                <a:cs typeface="Courier New" panose="02070309020205020404" pitchFamily="49" charset="0"/>
              </a:rPr>
              <a:t>functions</a:t>
            </a:r>
            <a:r>
              <a:rPr lang="es-ES" dirty="0" smtClean="0">
                <a:cs typeface="Courier New" panose="02070309020205020404" pitchFamily="49" charset="0"/>
              </a:rPr>
              <a:t>, funciones lambda</a:t>
            </a:r>
          </a:p>
          <a:p>
            <a:pPr marL="285750" indent="-285750">
              <a:buFont typeface="Arial" panose="020B0604020202020204" pitchFamily="34" charset="0"/>
              <a:buChar char="•"/>
            </a:pPr>
            <a:r>
              <a:rPr lang="es-ES" dirty="0" smtClean="0">
                <a:cs typeface="Courier New" panose="02070309020205020404" pitchFamily="49" charset="0"/>
              </a:rPr>
              <a:t>Nuevo operador </a:t>
            </a:r>
            <a:r>
              <a:rPr lang="es-ES" b="1" dirty="0" smtClean="0">
                <a:cs typeface="Courier New" panose="02070309020205020404" pitchFamily="49" charset="0"/>
              </a:rPr>
              <a:t>spread</a:t>
            </a:r>
            <a:endParaRPr lang="es-ES" dirty="0" smtClean="0">
              <a:cs typeface="Courier New" panose="02070309020205020404" pitchFamily="49" charset="0"/>
            </a:endParaRPr>
          </a:p>
          <a:p>
            <a:pPr marL="285750" indent="-285750">
              <a:buFont typeface="Arial" panose="020B0604020202020204" pitchFamily="34" charset="0"/>
              <a:buChar char="•"/>
            </a:pPr>
            <a:r>
              <a:rPr lang="es-ES" dirty="0" smtClean="0">
                <a:cs typeface="Courier New" panose="02070309020205020404" pitchFamily="49" charset="0"/>
              </a:rPr>
              <a:t>Valores por defecto para parámetros</a:t>
            </a:r>
          </a:p>
          <a:p>
            <a:pPr marL="285750" indent="-285750">
              <a:buFont typeface="Arial" panose="020B0604020202020204" pitchFamily="34" charset="0"/>
              <a:buChar char="•"/>
            </a:pPr>
            <a:r>
              <a:rPr lang="es-ES" dirty="0" smtClean="0">
                <a:cs typeface="Courier New" panose="02070309020205020404" pitchFamily="49" charset="0"/>
              </a:rPr>
              <a:t>Parámetros indefinidos</a:t>
            </a:r>
          </a:p>
        </p:txBody>
      </p:sp>
      <p:sp>
        <p:nvSpPr>
          <p:cNvPr id="4" name="Marcador de contenido 2"/>
          <p:cNvSpPr txBox="1">
            <a:spLocks/>
          </p:cNvSpPr>
          <p:nvPr/>
        </p:nvSpPr>
        <p:spPr>
          <a:xfrm>
            <a:off x="5553075" y="1549400"/>
            <a:ext cx="5467350" cy="4351338"/>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s-ES" dirty="0">
                <a:cs typeface="Courier New" panose="02070309020205020404" pitchFamily="49" charset="0"/>
              </a:rPr>
              <a:t>Nueva sentencia </a:t>
            </a:r>
            <a:r>
              <a:rPr lang="es-ES" b="1" dirty="0" err="1">
                <a:latin typeface="Courier New" panose="02070309020205020404" pitchFamily="49" charset="0"/>
                <a:cs typeface="Courier New" panose="02070309020205020404" pitchFamily="49" charset="0"/>
              </a:rPr>
              <a:t>for</a:t>
            </a:r>
            <a:r>
              <a:rPr lang="es-ES" b="1" dirty="0">
                <a:latin typeface="Courier New" panose="02070309020205020404" pitchFamily="49" charset="0"/>
                <a:cs typeface="Courier New" panose="02070309020205020404" pitchFamily="49" charset="0"/>
              </a:rPr>
              <a:t> … </a:t>
            </a:r>
            <a:r>
              <a:rPr lang="es-ES" b="1" dirty="0" smtClean="0">
                <a:latin typeface="Courier New" panose="02070309020205020404" pitchFamily="49" charset="0"/>
                <a:cs typeface="Courier New" panose="02070309020205020404" pitchFamily="49" charset="0"/>
              </a:rPr>
              <a:t>of</a:t>
            </a:r>
            <a:endParaRPr lang="es-ES" dirty="0" smtClean="0">
              <a:cs typeface="Courier New" panose="02070309020205020404" pitchFamily="49" charset="0"/>
            </a:endParaRPr>
          </a:p>
          <a:p>
            <a:pPr marL="285750" indent="-285750">
              <a:buFont typeface="Arial" panose="020B0604020202020204" pitchFamily="34" charset="0"/>
              <a:buChar char="•"/>
            </a:pPr>
            <a:r>
              <a:rPr lang="es-ES" dirty="0" smtClean="0">
                <a:cs typeface="Courier New" panose="02070309020205020404" pitchFamily="49" charset="0"/>
              </a:rPr>
              <a:t>Interpolación </a:t>
            </a:r>
            <a:r>
              <a:rPr lang="es-ES" dirty="0">
                <a:cs typeface="Courier New" panose="02070309020205020404" pitchFamily="49" charset="0"/>
              </a:rPr>
              <a:t>de cadenas con </a:t>
            </a:r>
            <a:r>
              <a:rPr lang="es-ES" b="1" dirty="0">
                <a:latin typeface="Courier New" panose="02070309020205020404" pitchFamily="49" charset="0"/>
                <a:cs typeface="Courier New" panose="02070309020205020404" pitchFamily="49" charset="0"/>
              </a:rPr>
              <a:t>`${variable</a:t>
            </a:r>
            <a:r>
              <a:rPr lang="es-ES" b="1" dirty="0" smtClean="0">
                <a:latin typeface="Courier New" panose="02070309020205020404" pitchFamily="49" charset="0"/>
                <a:cs typeface="Courier New" panose="02070309020205020404" pitchFamily="49" charset="0"/>
              </a:rPr>
              <a:t>}`</a:t>
            </a:r>
            <a:endParaRPr lang="es-ES" dirty="0" smtClean="0"/>
          </a:p>
          <a:p>
            <a:pPr marL="285750" indent="-285750">
              <a:buFont typeface="Arial" panose="020B0604020202020204" pitchFamily="34" charset="0"/>
              <a:buChar char="•"/>
            </a:pPr>
            <a:r>
              <a:rPr lang="es-ES" dirty="0" smtClean="0"/>
              <a:t>Clases</a:t>
            </a:r>
            <a:endParaRPr lang="es-ES" b="1" dirty="0" smtClean="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s-ES" b="1" dirty="0" smtClean="0">
                <a:cs typeface="Courier New" panose="02070309020205020404" pitchFamily="49" charset="0"/>
              </a:rPr>
              <a:t>Módulos</a:t>
            </a:r>
          </a:p>
          <a:p>
            <a:pPr marL="285750" indent="-285750">
              <a:buFont typeface="Arial" panose="020B0604020202020204" pitchFamily="34" charset="0"/>
              <a:buChar char="•"/>
            </a:pPr>
            <a:r>
              <a:rPr lang="es-ES" dirty="0" smtClean="0">
                <a:cs typeface="Courier New" panose="02070309020205020404" pitchFamily="49" charset="0"/>
              </a:rPr>
              <a:t>Nueva API para </a:t>
            </a:r>
            <a:r>
              <a:rPr lang="es-ES" dirty="0" err="1" smtClean="0">
                <a:latin typeface="Courier New" panose="02070309020205020404" pitchFamily="49" charset="0"/>
                <a:cs typeface="Courier New" panose="02070309020205020404" pitchFamily="49" charset="0"/>
              </a:rPr>
              <a:t>String</a:t>
            </a:r>
            <a:r>
              <a:rPr lang="es-ES" dirty="0" smtClean="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Array</a:t>
            </a:r>
            <a:r>
              <a:rPr lang="es-ES" dirty="0" smtClean="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Math</a:t>
            </a:r>
            <a:r>
              <a:rPr lang="es-ES" dirty="0" smtClean="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Object</a:t>
            </a:r>
            <a:r>
              <a:rPr lang="es-ES" dirty="0" smtClean="0">
                <a:latin typeface="Courier New" panose="02070309020205020404" pitchFamily="49" charset="0"/>
                <a:cs typeface="Courier New" panose="02070309020205020404" pitchFamily="49" charset="0"/>
              </a:rPr>
              <a:t>,</a:t>
            </a:r>
            <a:r>
              <a:rPr lang="es-ES" dirty="0" smtClean="0">
                <a:cs typeface="Courier New" panose="02070309020205020404" pitchFamily="49" charset="0"/>
              </a:rPr>
              <a:t> </a:t>
            </a:r>
            <a:r>
              <a:rPr lang="es-ES" dirty="0" smtClean="0">
                <a:cs typeface="Courier New" panose="02070309020205020404" pitchFamily="49" charset="0"/>
              </a:rPr>
              <a:t>…</a:t>
            </a:r>
          </a:p>
          <a:p>
            <a:pPr marL="285750" indent="-285750">
              <a:buFont typeface="Arial" panose="020B0604020202020204" pitchFamily="34" charset="0"/>
              <a:buChar char="•"/>
            </a:pPr>
            <a:r>
              <a:rPr lang="es-ES" dirty="0" smtClean="0">
                <a:cs typeface="Courier New" panose="02070309020205020404" pitchFamily="49" charset="0"/>
              </a:rPr>
              <a:t>Decoradores @</a:t>
            </a:r>
            <a:endParaRPr lang="es-ES" dirty="0" smtClean="0">
              <a:cs typeface="Courier New" panose="02070309020205020404" pitchFamily="49" charset="0"/>
            </a:endParaRPr>
          </a:p>
        </p:txBody>
      </p:sp>
      <p:sp>
        <p:nvSpPr>
          <p:cNvPr id="5" name="CuadroTexto 4"/>
          <p:cNvSpPr txBox="1"/>
          <p:nvPr/>
        </p:nvSpPr>
        <p:spPr>
          <a:xfrm>
            <a:off x="604434" y="5531406"/>
            <a:ext cx="5988691" cy="369332"/>
          </a:xfrm>
          <a:prstGeom prst="rect">
            <a:avLst/>
          </a:prstGeom>
          <a:noFill/>
        </p:spPr>
        <p:txBody>
          <a:bodyPr wrap="none" rtlCol="0">
            <a:spAutoFit/>
          </a:bodyPr>
          <a:lstStyle/>
          <a:p>
            <a:r>
              <a:rPr lang="en-US" b="1" dirty="0" smtClean="0">
                <a:hlinkClick r:id="rId2"/>
              </a:rPr>
              <a:t>ECMAScript </a:t>
            </a:r>
            <a:r>
              <a:rPr lang="en-US" b="1" dirty="0">
                <a:hlinkClick r:id="rId2"/>
              </a:rPr>
              <a:t>6</a:t>
            </a:r>
            <a:r>
              <a:rPr lang="en-US" dirty="0">
                <a:hlinkClick r:id="rId2"/>
              </a:rPr>
              <a:t> — New Features: Overview &amp; </a:t>
            </a:r>
            <a:r>
              <a:rPr lang="en-US" dirty="0" smtClean="0">
                <a:hlinkClick r:id="rId2"/>
              </a:rPr>
              <a:t>Comparison</a:t>
            </a:r>
            <a:endParaRPr lang="es-ES" dirty="0"/>
          </a:p>
        </p:txBody>
      </p:sp>
    </p:spTree>
    <p:extLst>
      <p:ext uri="{BB962C8B-B14F-4D97-AF65-F5344CB8AC3E}">
        <p14:creationId xmlns:p14="http://schemas.microsoft.com/office/powerpoint/2010/main" val="13885162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Automatizar tareas – </a:t>
            </a:r>
            <a:r>
              <a:rPr lang="es-ES" dirty="0" err="1" smtClean="0"/>
              <a:t>Gulp</a:t>
            </a:r>
            <a:endParaRPr lang="es-ES" dirty="0"/>
          </a:p>
        </p:txBody>
      </p:sp>
      <p:sp>
        <p:nvSpPr>
          <p:cNvPr id="4" name="Marcador de contenido 3"/>
          <p:cNvSpPr>
            <a:spLocks noGrp="1"/>
          </p:cNvSpPr>
          <p:nvPr>
            <p:ph sz="half" idx="2"/>
          </p:nvPr>
        </p:nvSpPr>
        <p:spPr>
          <a:xfrm>
            <a:off x="535459" y="1403798"/>
            <a:ext cx="5239265" cy="4958366"/>
          </a:xfrm>
        </p:spPr>
        <p:txBody>
          <a:bodyPr>
            <a:normAutofit/>
          </a:bodyPr>
          <a:lstStyle/>
          <a:p>
            <a:r>
              <a:rPr lang="es-ES" b="1" dirty="0" err="1" smtClean="0">
                <a:latin typeface="Courier New" panose="02070309020205020404" pitchFamily="49" charset="0"/>
                <a:cs typeface="Courier New" panose="02070309020205020404" pitchFamily="49" charset="0"/>
              </a:rPr>
              <a:t>gulp</a:t>
            </a:r>
            <a:r>
              <a:rPr lang="es-ES" b="1" dirty="0" smtClean="0">
                <a:latin typeface="Courier New" panose="02070309020205020404" pitchFamily="49" charset="0"/>
                <a:cs typeface="Courier New" panose="02070309020205020404" pitchFamily="49" charset="0"/>
              </a:rPr>
              <a:t>-cli</a:t>
            </a:r>
            <a:r>
              <a:rPr lang="es-ES" dirty="0" smtClean="0">
                <a:cs typeface="Courier New" panose="02070309020205020404" pitchFamily="49" charset="0"/>
              </a:rPr>
              <a:t> debe estar instalado de forma global para usarlo desde la línea de comandos.</a:t>
            </a:r>
          </a:p>
          <a:p>
            <a:r>
              <a:rPr lang="es-ES" dirty="0" smtClean="0">
                <a:cs typeface="Courier New" panose="02070309020205020404" pitchFamily="49" charset="0"/>
              </a:rPr>
              <a:t>Debe ser usado desde un proyecto </a:t>
            </a:r>
            <a:r>
              <a:rPr lang="es-ES" dirty="0" err="1" smtClean="0">
                <a:cs typeface="Courier New" panose="02070309020205020404" pitchFamily="49" charset="0"/>
              </a:rPr>
              <a:t>npm</a:t>
            </a:r>
            <a:r>
              <a:rPr lang="es-ES" dirty="0" smtClean="0">
                <a:cs typeface="Courier New" panose="02070309020205020404" pitchFamily="49" charset="0"/>
              </a:rPr>
              <a:t>, puesto que cargará los </a:t>
            </a:r>
            <a:r>
              <a:rPr lang="es-ES" dirty="0" err="1" smtClean="0">
                <a:cs typeface="Courier New" panose="02070309020205020404" pitchFamily="49" charset="0"/>
              </a:rPr>
              <a:t>plugins</a:t>
            </a:r>
            <a:r>
              <a:rPr lang="es-ES" dirty="0" smtClean="0">
                <a:cs typeface="Courier New" panose="02070309020205020404" pitchFamily="49" charset="0"/>
              </a:rPr>
              <a:t> de </a:t>
            </a:r>
            <a:r>
              <a:rPr lang="es-ES" b="1" dirty="0" err="1" smtClean="0">
                <a:latin typeface="Courier New" panose="02070309020205020404" pitchFamily="49" charset="0"/>
                <a:cs typeface="Courier New" panose="02070309020205020404" pitchFamily="49" charset="0"/>
              </a:rPr>
              <a:t>node_modules</a:t>
            </a:r>
            <a:r>
              <a:rPr lang="es-ES" dirty="0" smtClean="0">
                <a:cs typeface="Courier New" panose="02070309020205020404" pitchFamily="49" charset="0"/>
              </a:rPr>
              <a:t>.</a:t>
            </a:r>
          </a:p>
          <a:p>
            <a:r>
              <a:rPr lang="es-ES" dirty="0" smtClean="0">
                <a:cs typeface="Courier New" panose="02070309020205020404" pitchFamily="49" charset="0"/>
              </a:rPr>
              <a:t>Podemos crear tareas con </a:t>
            </a:r>
            <a:r>
              <a:rPr lang="es-ES" b="1" dirty="0" err="1" smtClean="0">
                <a:latin typeface="Courier New" panose="02070309020205020404" pitchFamily="49" charset="0"/>
                <a:cs typeface="Courier New" panose="02070309020205020404" pitchFamily="49" charset="0"/>
              </a:rPr>
              <a:t>gulp.task</a:t>
            </a:r>
            <a:r>
              <a:rPr lang="es-ES" dirty="0" smtClean="0">
                <a:cs typeface="Courier New" panose="02070309020205020404" pitchFamily="49" charset="0"/>
              </a:rPr>
              <a:t> pasándole el nombre de la tarea, las dependencias y la función con el código de la tarea:</a:t>
            </a:r>
          </a:p>
          <a:p>
            <a:pPr marL="457200" lvl="1" indent="0">
              <a:buNone/>
            </a:pPr>
            <a:r>
              <a:rPr lang="es-ES" sz="1100" b="1" dirty="0" err="1">
                <a:latin typeface="Courier New" panose="02070309020205020404" pitchFamily="49" charset="0"/>
                <a:cs typeface="Courier New" panose="02070309020205020404" pitchFamily="49" charset="0"/>
              </a:rPr>
              <a:t>gulp.task</a:t>
            </a:r>
            <a:r>
              <a:rPr lang="es-ES" sz="1100" b="1" dirty="0">
                <a:latin typeface="Courier New" panose="02070309020205020404" pitchFamily="49" charset="0"/>
                <a:cs typeface="Courier New" panose="02070309020205020404" pitchFamily="49" charset="0"/>
              </a:rPr>
              <a:t>(“minitarea1”, </a:t>
            </a:r>
            <a:r>
              <a:rPr lang="es-ES" sz="1100" b="1" dirty="0" err="1">
                <a:latin typeface="Courier New" panose="02070309020205020404" pitchFamily="49" charset="0"/>
                <a:cs typeface="Courier New" panose="02070309020205020404" pitchFamily="49" charset="0"/>
              </a:rPr>
              <a:t>function</a:t>
            </a:r>
            <a:r>
              <a:rPr lang="es-ES" sz="1100" b="1" dirty="0">
                <a:latin typeface="Courier New" panose="02070309020205020404" pitchFamily="49" charset="0"/>
                <a:cs typeface="Courier New" panose="02070309020205020404" pitchFamily="49" charset="0"/>
              </a:rPr>
              <a:t>() {});</a:t>
            </a:r>
          </a:p>
          <a:p>
            <a:pPr marL="457200" lvl="1" indent="0">
              <a:buNone/>
            </a:pPr>
            <a:r>
              <a:rPr lang="es-ES" sz="1100" b="1" dirty="0" err="1">
                <a:latin typeface="Courier New" panose="02070309020205020404" pitchFamily="49" charset="0"/>
                <a:cs typeface="Courier New" panose="02070309020205020404" pitchFamily="49" charset="0"/>
              </a:rPr>
              <a:t>gulp.task</a:t>
            </a:r>
            <a:r>
              <a:rPr lang="es-ES" sz="1100" b="1" dirty="0">
                <a:latin typeface="Courier New" panose="02070309020205020404" pitchFamily="49" charset="0"/>
                <a:cs typeface="Courier New" panose="02070309020205020404" pitchFamily="49" charset="0"/>
              </a:rPr>
              <a:t>(“</a:t>
            </a:r>
            <a:r>
              <a:rPr lang="es-ES" sz="1100" b="1" dirty="0" smtClean="0">
                <a:latin typeface="Courier New" panose="02070309020205020404" pitchFamily="49" charset="0"/>
                <a:cs typeface="Courier New" panose="02070309020205020404" pitchFamily="49" charset="0"/>
              </a:rPr>
              <a:t>minitarea2”, </a:t>
            </a:r>
            <a:r>
              <a:rPr lang="es-ES" sz="1100" b="1" dirty="0" err="1">
                <a:latin typeface="Courier New" panose="02070309020205020404" pitchFamily="49" charset="0"/>
                <a:cs typeface="Courier New" panose="02070309020205020404" pitchFamily="49" charset="0"/>
              </a:rPr>
              <a:t>function</a:t>
            </a:r>
            <a:r>
              <a:rPr lang="es-ES" sz="1100" b="1" dirty="0">
                <a:latin typeface="Courier New" panose="02070309020205020404" pitchFamily="49" charset="0"/>
                <a:cs typeface="Courier New" panose="02070309020205020404" pitchFamily="49" charset="0"/>
              </a:rPr>
              <a:t>() </a:t>
            </a:r>
            <a:r>
              <a:rPr lang="es-ES" sz="1100" b="1" dirty="0" smtClean="0">
                <a:latin typeface="Courier New" panose="02070309020205020404" pitchFamily="49" charset="0"/>
                <a:cs typeface="Courier New" panose="02070309020205020404" pitchFamily="49" charset="0"/>
              </a:rPr>
              <a:t>{});</a:t>
            </a:r>
          </a:p>
          <a:p>
            <a:pPr marL="457200" lvl="1" indent="0">
              <a:buNone/>
            </a:pPr>
            <a:r>
              <a:rPr lang="es-ES" sz="1100" b="1" dirty="0" err="1" smtClean="0">
                <a:latin typeface="Courier New" panose="02070309020205020404" pitchFamily="49" charset="0"/>
                <a:cs typeface="Courier New" panose="02070309020205020404" pitchFamily="49" charset="0"/>
              </a:rPr>
              <a:t>gulp.task</a:t>
            </a:r>
            <a:r>
              <a:rPr lang="es-ES" sz="1100" b="1" dirty="0" smtClean="0">
                <a:latin typeface="Courier New" panose="02070309020205020404" pitchFamily="49" charset="0"/>
                <a:cs typeface="Courier New" panose="02070309020205020404" pitchFamily="49" charset="0"/>
              </a:rPr>
              <a:t>(“tarea1”, [“minitarea1”, “minitarea2”], </a:t>
            </a:r>
          </a:p>
          <a:p>
            <a:pPr marL="457200" lvl="1" indent="0">
              <a:buNone/>
            </a:pPr>
            <a:r>
              <a:rPr lang="es-ES" sz="1100" b="1" dirty="0" smtClean="0">
                <a:latin typeface="Courier New" panose="02070309020205020404" pitchFamily="49" charset="0"/>
                <a:cs typeface="Courier New" panose="02070309020205020404" pitchFamily="49" charset="0"/>
              </a:rPr>
              <a:t>  </a:t>
            </a:r>
            <a:r>
              <a:rPr lang="es-ES" sz="1100" b="1" dirty="0" err="1" smtClean="0">
                <a:latin typeface="Courier New" panose="02070309020205020404" pitchFamily="49" charset="0"/>
                <a:cs typeface="Courier New" panose="02070309020205020404" pitchFamily="49" charset="0"/>
              </a:rPr>
              <a:t>function</a:t>
            </a:r>
            <a:r>
              <a:rPr lang="es-ES" sz="1100" b="1" dirty="0" smtClean="0">
                <a:latin typeface="Courier New" panose="02070309020205020404" pitchFamily="49" charset="0"/>
                <a:cs typeface="Courier New" panose="02070309020205020404" pitchFamily="49" charset="0"/>
              </a:rPr>
              <a:t>() {  // Código de la tarea. });</a:t>
            </a:r>
            <a:endParaRPr lang="es-ES" sz="1100" b="1" dirty="0">
              <a:latin typeface="Courier New" panose="02070309020205020404" pitchFamily="49" charset="0"/>
              <a:cs typeface="Courier New" panose="02070309020205020404" pitchFamily="49" charset="0"/>
            </a:endParaRPr>
          </a:p>
          <a:p>
            <a:pPr marL="457200" lvl="1" indent="0">
              <a:buNone/>
            </a:pPr>
            <a:r>
              <a:rPr lang="es-ES" sz="1100" b="1" dirty="0" err="1" smtClean="0">
                <a:latin typeface="Courier New" panose="02070309020205020404" pitchFamily="49" charset="0"/>
                <a:cs typeface="Courier New" panose="02070309020205020404" pitchFamily="49" charset="0"/>
              </a:rPr>
              <a:t>gulp.task</a:t>
            </a:r>
            <a:r>
              <a:rPr lang="es-ES" sz="1100" b="1" dirty="0" smtClean="0">
                <a:latin typeface="Courier New" panose="02070309020205020404" pitchFamily="49" charset="0"/>
                <a:cs typeface="Courier New" panose="02070309020205020404" pitchFamily="49" charset="0"/>
              </a:rPr>
              <a:t>(“default”, [“tarea1”]);</a:t>
            </a:r>
          </a:p>
          <a:p>
            <a:endParaRPr lang="es-ES" dirty="0" smtClean="0">
              <a:cs typeface="Courier New" panose="02070309020205020404" pitchFamily="49" charset="0"/>
            </a:endParaRPr>
          </a:p>
          <a:p>
            <a:r>
              <a:rPr lang="es-ES" dirty="0" smtClean="0">
                <a:cs typeface="Courier New" panose="02070309020205020404" pitchFamily="49" charset="0"/>
              </a:rPr>
              <a:t>Por defecto se ejecuta la tarea llamada “default”, podemos invocar la </a:t>
            </a:r>
            <a:r>
              <a:rPr lang="es-ES" dirty="0" err="1" smtClean="0">
                <a:cs typeface="Courier New" panose="02070309020205020404" pitchFamily="49" charset="0"/>
              </a:rPr>
              <a:t>ejecuión</a:t>
            </a:r>
            <a:r>
              <a:rPr lang="es-ES" dirty="0" smtClean="0">
                <a:cs typeface="Courier New" panose="02070309020205020404" pitchFamily="49" charset="0"/>
              </a:rPr>
              <a:t> de una tarea desde la línea de comandos:</a:t>
            </a:r>
          </a:p>
          <a:p>
            <a:pPr marL="457200" lvl="1" indent="0">
              <a:buNone/>
            </a:pPr>
            <a:r>
              <a:rPr lang="es-ES" b="1" dirty="0" err="1" smtClean="0">
                <a:latin typeface="Courier New" panose="02070309020205020404" pitchFamily="49" charset="0"/>
                <a:cs typeface="Courier New" panose="02070309020205020404" pitchFamily="49" charset="0"/>
              </a:rPr>
              <a:t>gulp</a:t>
            </a:r>
            <a:r>
              <a:rPr lang="es-ES" b="1" dirty="0" smtClean="0">
                <a:latin typeface="Courier New" panose="02070309020205020404" pitchFamily="49" charset="0"/>
                <a:cs typeface="Courier New" panose="02070309020205020404" pitchFamily="49" charset="0"/>
              </a:rPr>
              <a:t> minitarea2</a:t>
            </a:r>
          </a:p>
          <a:p>
            <a:pPr marL="457200" lvl="1" indent="0">
              <a:buNone/>
            </a:pPr>
            <a:r>
              <a:rPr lang="es-ES" b="1" dirty="0" err="1" smtClean="0">
                <a:latin typeface="Courier New" panose="02070309020205020404" pitchFamily="49" charset="0"/>
                <a:cs typeface="Courier New" panose="02070309020205020404" pitchFamily="49" charset="0"/>
              </a:rPr>
              <a:t>gulp</a:t>
            </a:r>
            <a:r>
              <a:rPr lang="es-ES" b="1" dirty="0" smtClean="0">
                <a:latin typeface="Courier New" panose="02070309020205020404" pitchFamily="49" charset="0"/>
                <a:cs typeface="Courier New" panose="02070309020205020404" pitchFamily="49" charset="0"/>
              </a:rPr>
              <a:t> tarea1</a:t>
            </a:r>
          </a:p>
          <a:p>
            <a:pPr marL="457200" lvl="1" indent="0">
              <a:buNone/>
            </a:pPr>
            <a:r>
              <a:rPr lang="es-ES" b="1" dirty="0" err="1" smtClean="0">
                <a:latin typeface="Courier New" panose="02070309020205020404" pitchFamily="49" charset="0"/>
                <a:cs typeface="Courier New" panose="02070309020205020404" pitchFamily="49" charset="0"/>
              </a:rPr>
              <a:t>gulp</a:t>
            </a:r>
            <a:r>
              <a:rPr lang="es-ES" b="1" dirty="0" smtClean="0">
                <a:latin typeface="Courier New" panose="02070309020205020404" pitchFamily="49" charset="0"/>
                <a:cs typeface="Courier New" panose="02070309020205020404" pitchFamily="49" charset="0"/>
              </a:rPr>
              <a:t> default</a:t>
            </a:r>
          </a:p>
          <a:p>
            <a:pPr marL="457200" lvl="1" indent="0">
              <a:buNone/>
            </a:pPr>
            <a:r>
              <a:rPr lang="es-ES" b="1" dirty="0" err="1" smtClean="0">
                <a:latin typeface="Courier New" panose="02070309020205020404" pitchFamily="49" charset="0"/>
                <a:cs typeface="Courier New" panose="02070309020205020404" pitchFamily="49" charset="0"/>
              </a:rPr>
              <a:t>gulp</a:t>
            </a:r>
            <a:endParaRPr lang="es-ES" b="1" dirty="0">
              <a:latin typeface="Courier New" panose="02070309020205020404" pitchFamily="49" charset="0"/>
              <a:cs typeface="Courier New" panose="02070309020205020404" pitchFamily="49" charset="0"/>
            </a:endParaRPr>
          </a:p>
        </p:txBody>
      </p:sp>
      <p:sp>
        <p:nvSpPr>
          <p:cNvPr id="5" name="Marcador de contenido 3"/>
          <p:cNvSpPr>
            <a:spLocks noGrp="1"/>
          </p:cNvSpPr>
          <p:nvPr>
            <p:ph sz="half" idx="2"/>
          </p:nvPr>
        </p:nvSpPr>
        <p:spPr>
          <a:xfrm>
            <a:off x="6108186" y="1403798"/>
            <a:ext cx="5239265" cy="4958366"/>
          </a:xfrm>
        </p:spPr>
        <p:txBody>
          <a:bodyPr>
            <a:normAutofit/>
          </a:bodyPr>
          <a:lstStyle/>
          <a:p>
            <a:pPr marL="342900" indent="-342900">
              <a:buFont typeface="+mj-lt"/>
              <a:buAutoNum type="arabicPeriod"/>
            </a:pPr>
            <a:r>
              <a:rPr lang="es-ES" dirty="0" smtClean="0">
                <a:cs typeface="Courier New" panose="02070309020205020404" pitchFamily="49" charset="0"/>
              </a:rPr>
              <a:t>Instalar </a:t>
            </a:r>
            <a:r>
              <a:rPr lang="es-ES" dirty="0" err="1" smtClean="0">
                <a:cs typeface="Courier New" panose="02070309020205020404" pitchFamily="49" charset="0"/>
              </a:rPr>
              <a:t>gulp</a:t>
            </a:r>
            <a:r>
              <a:rPr lang="es-ES" dirty="0" smtClean="0">
                <a:cs typeface="Courier New" panose="02070309020205020404" pitchFamily="49" charset="0"/>
              </a:rPr>
              <a:t> de forma global.</a:t>
            </a:r>
          </a:p>
          <a:p>
            <a:pPr marL="457200" lvl="1" indent="0">
              <a:buNone/>
            </a:pPr>
            <a:r>
              <a:rPr lang="es-ES" b="1" dirty="0" err="1" smtClean="0">
                <a:latin typeface="Courier New" panose="02070309020205020404" pitchFamily="49" charset="0"/>
                <a:cs typeface="Courier New" panose="02070309020205020404" pitchFamily="49" charset="0"/>
              </a:rPr>
              <a:t>npm</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install</a:t>
            </a:r>
            <a:r>
              <a:rPr lang="es-ES" b="1" dirty="0" smtClean="0">
                <a:latin typeface="Courier New" panose="02070309020205020404" pitchFamily="49" charset="0"/>
                <a:cs typeface="Courier New" panose="02070309020205020404" pitchFamily="49" charset="0"/>
              </a:rPr>
              <a:t> –g </a:t>
            </a:r>
            <a:r>
              <a:rPr lang="es-ES" b="1" dirty="0" err="1" smtClean="0">
                <a:latin typeface="Courier New" panose="02070309020205020404" pitchFamily="49" charset="0"/>
                <a:cs typeface="Courier New" panose="02070309020205020404" pitchFamily="49" charset="0"/>
              </a:rPr>
              <a:t>gulp</a:t>
            </a:r>
            <a:r>
              <a:rPr lang="es-ES" b="1" dirty="0" smtClean="0">
                <a:latin typeface="Courier New" panose="02070309020205020404" pitchFamily="49" charset="0"/>
                <a:cs typeface="Courier New" panose="02070309020205020404" pitchFamily="49" charset="0"/>
              </a:rPr>
              <a:t>-cli</a:t>
            </a:r>
          </a:p>
          <a:p>
            <a:pPr marL="342900" indent="-342900">
              <a:buFont typeface="+mj-lt"/>
              <a:buAutoNum type="arabicPeriod"/>
            </a:pPr>
            <a:r>
              <a:rPr lang="es-ES" dirty="0" smtClean="0">
                <a:cs typeface="Courier New" panose="02070309020205020404" pitchFamily="49" charset="0"/>
              </a:rPr>
              <a:t>Crear un proyecto </a:t>
            </a:r>
            <a:r>
              <a:rPr lang="es-ES" dirty="0" err="1" smtClean="0">
                <a:cs typeface="Courier New" panose="02070309020205020404" pitchFamily="49" charset="0"/>
              </a:rPr>
              <a:t>npm</a:t>
            </a:r>
            <a:r>
              <a:rPr lang="es-ES" dirty="0" smtClean="0">
                <a:cs typeface="Courier New" panose="02070309020205020404" pitchFamily="49" charset="0"/>
              </a:rPr>
              <a:t>.</a:t>
            </a:r>
          </a:p>
          <a:p>
            <a:pPr marL="457200" lvl="1" indent="0">
              <a:buNone/>
            </a:pPr>
            <a:r>
              <a:rPr lang="es-ES" b="1" dirty="0" err="1" smtClean="0">
                <a:latin typeface="Courier New" panose="02070309020205020404" pitchFamily="49" charset="0"/>
                <a:cs typeface="Courier New" panose="02070309020205020404" pitchFamily="49" charset="0"/>
              </a:rPr>
              <a:t>npm</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init</a:t>
            </a:r>
            <a:endParaRPr lang="es-ES" b="1" dirty="0" smtClean="0">
              <a:latin typeface="Courier New" panose="02070309020205020404" pitchFamily="49" charset="0"/>
              <a:cs typeface="Courier New" panose="02070309020205020404" pitchFamily="49" charset="0"/>
            </a:endParaRPr>
          </a:p>
          <a:p>
            <a:pPr marL="342900" indent="-342900">
              <a:buFont typeface="+mj-lt"/>
              <a:buAutoNum type="arabicPeriod"/>
            </a:pPr>
            <a:r>
              <a:rPr lang="es-ES" dirty="0" smtClean="0">
                <a:cs typeface="Courier New" panose="02070309020205020404" pitchFamily="49" charset="0"/>
              </a:rPr>
              <a:t>Instalar </a:t>
            </a:r>
            <a:r>
              <a:rPr lang="es-ES" dirty="0" err="1" smtClean="0">
                <a:cs typeface="Courier New" panose="02070309020205020404" pitchFamily="49" charset="0"/>
              </a:rPr>
              <a:t>gulp</a:t>
            </a:r>
            <a:r>
              <a:rPr lang="es-ES" dirty="0" smtClean="0">
                <a:cs typeface="Courier New" panose="02070309020205020404" pitchFamily="49" charset="0"/>
              </a:rPr>
              <a:t> en el proyecto.</a:t>
            </a:r>
          </a:p>
          <a:p>
            <a:pPr marL="457200" lvl="1" indent="0">
              <a:buNone/>
            </a:pPr>
            <a:r>
              <a:rPr lang="es-ES" b="1" dirty="0" err="1" smtClean="0">
                <a:latin typeface="Courier New" panose="02070309020205020404" pitchFamily="49" charset="0"/>
                <a:cs typeface="Courier New" panose="02070309020205020404" pitchFamily="49" charset="0"/>
              </a:rPr>
              <a:t>npm</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install</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save-dev</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gulp</a:t>
            </a:r>
            <a:endParaRPr lang="es-ES" b="1" dirty="0" smtClean="0">
              <a:latin typeface="Courier New" panose="02070309020205020404" pitchFamily="49" charset="0"/>
              <a:cs typeface="Courier New" panose="02070309020205020404" pitchFamily="49" charset="0"/>
            </a:endParaRPr>
          </a:p>
          <a:p>
            <a:pPr marL="342900" indent="-342900">
              <a:buFont typeface="+mj-lt"/>
              <a:buAutoNum type="arabicPeriod"/>
            </a:pPr>
            <a:r>
              <a:rPr lang="es-ES" dirty="0" smtClean="0">
                <a:cs typeface="Courier New" panose="02070309020205020404" pitchFamily="49" charset="0"/>
              </a:rPr>
              <a:t>Crear un fichero gulpfile.js en el raíz del proyecto.</a:t>
            </a:r>
          </a:p>
          <a:p>
            <a:pPr marL="457200" lvl="1" indent="0">
              <a:buNone/>
            </a:pPr>
            <a:r>
              <a:rPr lang="es-ES" b="1" dirty="0" err="1" smtClean="0">
                <a:latin typeface="Courier New" panose="02070309020205020404" pitchFamily="49" charset="0"/>
                <a:cs typeface="Courier New" panose="02070309020205020404" pitchFamily="49" charset="0"/>
              </a:rPr>
              <a:t>var</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gulp</a:t>
            </a:r>
            <a:r>
              <a:rPr lang="es-ES" b="1" dirty="0" smtClean="0">
                <a:latin typeface="Courier New" panose="02070309020205020404" pitchFamily="49" charset="0"/>
                <a:cs typeface="Courier New" panose="02070309020205020404" pitchFamily="49" charset="0"/>
              </a:rPr>
              <a:t> = </a:t>
            </a:r>
            <a:r>
              <a:rPr lang="es-ES" b="1" dirty="0" err="1" smtClean="0">
                <a:latin typeface="Courier New" panose="02070309020205020404" pitchFamily="49" charset="0"/>
                <a:cs typeface="Courier New" panose="02070309020205020404" pitchFamily="49" charset="0"/>
              </a:rPr>
              <a:t>require</a:t>
            </a:r>
            <a:r>
              <a:rPr lang="es-ES" b="1" dirty="0" smtClean="0">
                <a:latin typeface="Courier New" panose="02070309020205020404" pitchFamily="49" charset="0"/>
                <a:cs typeface="Courier New" panose="02070309020205020404" pitchFamily="49" charset="0"/>
              </a:rPr>
              <a:t>(“</a:t>
            </a:r>
            <a:r>
              <a:rPr lang="es-ES" b="1" dirty="0" err="1" smtClean="0">
                <a:latin typeface="Courier New" panose="02070309020205020404" pitchFamily="49" charset="0"/>
                <a:cs typeface="Courier New" panose="02070309020205020404" pitchFamily="49" charset="0"/>
              </a:rPr>
              <a:t>gulp</a:t>
            </a:r>
            <a:r>
              <a:rPr lang="es-ES" b="1" dirty="0" smtClean="0">
                <a:latin typeface="Courier New" panose="02070309020205020404" pitchFamily="49" charset="0"/>
                <a:cs typeface="Courier New" panose="02070309020205020404" pitchFamily="49" charset="0"/>
              </a:rPr>
              <a:t>”);</a:t>
            </a:r>
          </a:p>
          <a:p>
            <a:pPr marL="457200" lvl="1" indent="0">
              <a:buNone/>
            </a:pPr>
            <a:endParaRPr lang="es-ES" b="1" dirty="0" smtClean="0">
              <a:latin typeface="Courier New" panose="02070309020205020404" pitchFamily="49" charset="0"/>
              <a:cs typeface="Courier New" panose="02070309020205020404" pitchFamily="49" charset="0"/>
            </a:endParaRPr>
          </a:p>
          <a:p>
            <a:pPr marL="457200" lvl="1" indent="0">
              <a:buNone/>
            </a:pPr>
            <a:r>
              <a:rPr lang="es-ES" b="1" dirty="0" err="1" smtClean="0">
                <a:latin typeface="Courier New" panose="02070309020205020404" pitchFamily="49" charset="0"/>
                <a:cs typeface="Courier New" panose="02070309020205020404" pitchFamily="49" charset="0"/>
              </a:rPr>
              <a:t>gulp.task</a:t>
            </a:r>
            <a:r>
              <a:rPr lang="es-ES" b="1" dirty="0" smtClean="0">
                <a:latin typeface="Courier New" panose="02070309020205020404" pitchFamily="49" charset="0"/>
                <a:cs typeface="Courier New" panose="02070309020205020404" pitchFamily="49" charset="0"/>
              </a:rPr>
              <a:t>(“default”, </a:t>
            </a:r>
            <a:r>
              <a:rPr lang="es-ES" b="1" dirty="0" err="1" smtClean="0">
                <a:latin typeface="Courier New" panose="02070309020205020404" pitchFamily="49" charset="0"/>
                <a:cs typeface="Courier New" panose="02070309020205020404" pitchFamily="49" charset="0"/>
              </a:rPr>
              <a:t>function</a:t>
            </a:r>
            <a:r>
              <a:rPr lang="es-ES" b="1" dirty="0" smtClean="0">
                <a:latin typeface="Courier New" panose="02070309020205020404" pitchFamily="49" charset="0"/>
                <a:cs typeface="Courier New" panose="02070309020205020404" pitchFamily="49" charset="0"/>
              </a:rPr>
              <a:t>() {</a:t>
            </a:r>
          </a:p>
          <a:p>
            <a:pPr marL="457200" lvl="1" indent="0">
              <a:buNone/>
            </a:pPr>
            <a:r>
              <a:rPr lang="es-ES" b="1" dirty="0" smtClean="0">
                <a:latin typeface="Courier New" panose="02070309020205020404" pitchFamily="49" charset="0"/>
                <a:cs typeface="Courier New" panose="02070309020205020404" pitchFamily="49" charset="0"/>
              </a:rPr>
              <a:t>    console.log(“Mi primera tarea </a:t>
            </a:r>
            <a:r>
              <a:rPr lang="es-ES" b="1" dirty="0" err="1" smtClean="0">
                <a:latin typeface="Courier New" panose="02070309020205020404" pitchFamily="49" charset="0"/>
                <a:cs typeface="Courier New" panose="02070309020205020404" pitchFamily="49" charset="0"/>
              </a:rPr>
              <a:t>Gulp</a:t>
            </a:r>
            <a:r>
              <a:rPr lang="es-ES" b="1" dirty="0" smtClean="0">
                <a:latin typeface="Courier New" panose="02070309020205020404" pitchFamily="49" charset="0"/>
                <a:cs typeface="Courier New" panose="02070309020205020404" pitchFamily="49" charset="0"/>
              </a:rPr>
              <a:t>”);</a:t>
            </a:r>
          </a:p>
          <a:p>
            <a:pPr marL="457200" lvl="1" indent="0">
              <a:buNone/>
            </a:pPr>
            <a:r>
              <a:rPr lang="es-ES" b="1" dirty="0" smtClean="0">
                <a:latin typeface="Courier New" panose="02070309020205020404" pitchFamily="49" charset="0"/>
                <a:cs typeface="Courier New" panose="02070309020205020404" pitchFamily="49" charset="0"/>
              </a:rPr>
              <a:t>});</a:t>
            </a:r>
          </a:p>
          <a:p>
            <a:pPr marL="457200" lvl="1" indent="0">
              <a:buNone/>
            </a:pPr>
            <a:endParaRPr lang="es-ES" dirty="0" smtClean="0">
              <a:cs typeface="Courier New" panose="02070309020205020404" pitchFamily="49" charset="0"/>
            </a:endParaRPr>
          </a:p>
          <a:p>
            <a:pPr marL="342900" indent="-342900">
              <a:buFont typeface="+mj-lt"/>
              <a:buAutoNum type="arabicPeriod"/>
            </a:pPr>
            <a:r>
              <a:rPr lang="es-ES" dirty="0" smtClean="0">
                <a:cs typeface="Courier New" panose="02070309020205020404" pitchFamily="49" charset="0"/>
              </a:rPr>
              <a:t>Ejecutar </a:t>
            </a:r>
            <a:r>
              <a:rPr lang="es-ES" dirty="0" err="1" smtClean="0">
                <a:cs typeface="Courier New" panose="02070309020205020404" pitchFamily="49" charset="0"/>
              </a:rPr>
              <a:t>Gulp</a:t>
            </a:r>
            <a:r>
              <a:rPr lang="es-ES" dirty="0" smtClean="0">
                <a:cs typeface="Courier New" panose="02070309020205020404" pitchFamily="49" charset="0"/>
              </a:rPr>
              <a:t>:</a:t>
            </a:r>
          </a:p>
          <a:p>
            <a:pPr marL="457200" lvl="1" indent="0">
              <a:buNone/>
            </a:pPr>
            <a:r>
              <a:rPr lang="es-ES" b="1" dirty="0" err="1" smtClean="0">
                <a:latin typeface="Courier New" panose="02070309020205020404" pitchFamily="49" charset="0"/>
                <a:cs typeface="Courier New" panose="02070309020205020404" pitchFamily="49" charset="0"/>
              </a:rPr>
              <a:t>gulp</a:t>
            </a:r>
            <a:endParaRPr lang="es-ES" b="1" dirty="0" smtClean="0">
              <a:latin typeface="Courier New" panose="02070309020205020404" pitchFamily="49" charset="0"/>
              <a:cs typeface="Courier New" panose="02070309020205020404" pitchFamily="49" charset="0"/>
            </a:endParaRPr>
          </a:p>
          <a:p>
            <a:pPr marL="0" indent="0">
              <a:buNone/>
            </a:pPr>
            <a:endParaRPr lang="es-ES" dirty="0">
              <a:cs typeface="Courier New" panose="02070309020205020404" pitchFamily="49" charset="0"/>
            </a:endParaRPr>
          </a:p>
        </p:txBody>
      </p:sp>
    </p:spTree>
    <p:extLst>
      <p:ext uri="{BB962C8B-B14F-4D97-AF65-F5344CB8AC3E}">
        <p14:creationId xmlns:p14="http://schemas.microsoft.com/office/powerpoint/2010/main" val="22887338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 – </a:t>
            </a:r>
            <a:r>
              <a:rPr lang="es-ES" dirty="0" err="1" smtClean="0"/>
              <a:t>Gulp</a:t>
            </a:r>
            <a:endParaRPr lang="es-ES" dirty="0"/>
          </a:p>
        </p:txBody>
      </p:sp>
      <p:sp>
        <p:nvSpPr>
          <p:cNvPr id="4" name="Marcador de contenido 3"/>
          <p:cNvSpPr>
            <a:spLocks noGrp="1"/>
          </p:cNvSpPr>
          <p:nvPr>
            <p:ph sz="half" idx="2"/>
          </p:nvPr>
        </p:nvSpPr>
        <p:spPr>
          <a:xfrm>
            <a:off x="535459" y="1403798"/>
            <a:ext cx="11467071" cy="4958366"/>
          </a:xfrm>
        </p:spPr>
        <p:txBody>
          <a:bodyPr>
            <a:normAutofit/>
          </a:bodyPr>
          <a:lstStyle/>
          <a:p>
            <a:r>
              <a:rPr lang="es-ES" sz="2000" dirty="0" smtClean="0">
                <a:cs typeface="Courier New" panose="02070309020205020404" pitchFamily="49" charset="0"/>
              </a:rPr>
              <a:t>Usando el proyecto del ejercicio anterior, crearemos un archivo </a:t>
            </a:r>
            <a:r>
              <a:rPr lang="es-ES" sz="2000" dirty="0" err="1" smtClean="0">
                <a:cs typeface="Courier New" panose="02070309020205020404" pitchFamily="49" charset="0"/>
              </a:rPr>
              <a:t>gulp</a:t>
            </a:r>
            <a:r>
              <a:rPr lang="es-ES" sz="2000" dirty="0" smtClean="0">
                <a:cs typeface="Courier New" panose="02070309020205020404" pitchFamily="49" charset="0"/>
              </a:rPr>
              <a:t> con una tarea para crear un </a:t>
            </a:r>
            <a:r>
              <a:rPr lang="es-ES" sz="2000" dirty="0" err="1" smtClean="0">
                <a:cs typeface="Courier New" panose="02070309020205020404" pitchFamily="49" charset="0"/>
              </a:rPr>
              <a:t>bundle</a:t>
            </a:r>
            <a:r>
              <a:rPr lang="es-ES" sz="2000" dirty="0" smtClean="0">
                <a:cs typeface="Courier New" panose="02070309020205020404" pitchFamily="49" charset="0"/>
              </a:rPr>
              <a:t> de los </a:t>
            </a:r>
            <a:r>
              <a:rPr lang="es-ES" sz="2000" dirty="0" err="1" smtClean="0">
                <a:cs typeface="Courier New" panose="02070309020205020404" pitchFamily="49" charset="0"/>
              </a:rPr>
              <a:t>polyfills</a:t>
            </a:r>
            <a:r>
              <a:rPr lang="es-ES" sz="2000" dirty="0" smtClean="0">
                <a:cs typeface="Courier New" panose="02070309020205020404" pitchFamily="49" charset="0"/>
              </a:rPr>
              <a:t> (</a:t>
            </a:r>
            <a:r>
              <a:rPr lang="es-ES" sz="2000" dirty="0" err="1" smtClean="0">
                <a:cs typeface="Courier New" panose="02070309020205020404" pitchFamily="49" charset="0"/>
              </a:rPr>
              <a:t>core-js</a:t>
            </a:r>
            <a:r>
              <a:rPr lang="es-ES" sz="2000" dirty="0" smtClean="0">
                <a:cs typeface="Courier New" panose="02070309020205020404" pitchFamily="49" charset="0"/>
              </a:rPr>
              <a:t> y </a:t>
            </a:r>
            <a:r>
              <a:rPr lang="es-ES" sz="2000" dirty="0" err="1" smtClean="0">
                <a:cs typeface="Courier New" panose="02070309020205020404" pitchFamily="49" charset="0"/>
              </a:rPr>
              <a:t>systemjs</a:t>
            </a:r>
            <a:r>
              <a:rPr lang="es-ES" sz="2000" dirty="0" smtClean="0">
                <a:cs typeface="Courier New" panose="02070309020205020404" pitchFamily="49" charset="0"/>
              </a:rPr>
              <a:t>), usando </a:t>
            </a:r>
            <a:r>
              <a:rPr lang="es-ES" sz="2000" dirty="0" err="1" smtClean="0">
                <a:cs typeface="Courier New" panose="02070309020205020404" pitchFamily="49" charset="0"/>
                <a:hlinkClick r:id="rId2"/>
              </a:rPr>
              <a:t>gulp-concat</a:t>
            </a:r>
            <a:r>
              <a:rPr lang="es-ES" sz="2000" dirty="0" smtClean="0">
                <a:cs typeface="Courier New" panose="02070309020205020404" pitchFamily="49" charset="0"/>
              </a:rPr>
              <a:t> y </a:t>
            </a:r>
            <a:r>
              <a:rPr lang="es-ES" sz="2000" dirty="0" err="1" smtClean="0">
                <a:cs typeface="Courier New" panose="02070309020205020404" pitchFamily="49" charset="0"/>
                <a:hlinkClick r:id="rId3"/>
              </a:rPr>
              <a:t>gulp-uglify</a:t>
            </a:r>
            <a:r>
              <a:rPr lang="es-ES" sz="2000" dirty="0" smtClean="0">
                <a:cs typeface="Courier New" panose="02070309020205020404" pitchFamily="49" charset="0"/>
              </a:rPr>
              <a:t>.</a:t>
            </a:r>
          </a:p>
          <a:p>
            <a:pPr lvl="1"/>
            <a:r>
              <a:rPr lang="es-ES" sz="1800" dirty="0">
                <a:cs typeface="Courier New" panose="02070309020205020404" pitchFamily="49" charset="0"/>
                <a:hlinkClick r:id="rId2"/>
              </a:rPr>
              <a:t>https://</a:t>
            </a:r>
            <a:r>
              <a:rPr lang="es-ES" sz="1800" dirty="0" smtClean="0">
                <a:cs typeface="Courier New" panose="02070309020205020404" pitchFamily="49" charset="0"/>
                <a:hlinkClick r:id="rId2"/>
              </a:rPr>
              <a:t>github.com/contra/gulp-concat</a:t>
            </a:r>
            <a:endParaRPr lang="es-ES" sz="1800" dirty="0" smtClean="0">
              <a:cs typeface="Courier New" panose="02070309020205020404" pitchFamily="49" charset="0"/>
            </a:endParaRPr>
          </a:p>
          <a:p>
            <a:pPr lvl="1"/>
            <a:r>
              <a:rPr lang="es-ES" sz="1800" dirty="0">
                <a:cs typeface="Courier New" panose="02070309020205020404" pitchFamily="49" charset="0"/>
                <a:hlinkClick r:id="rId4"/>
              </a:rPr>
              <a:t>https://</a:t>
            </a:r>
            <a:r>
              <a:rPr lang="es-ES" sz="1800" dirty="0" smtClean="0">
                <a:cs typeface="Courier New" panose="02070309020205020404" pitchFamily="49" charset="0"/>
                <a:hlinkClick r:id="rId4"/>
              </a:rPr>
              <a:t>github.com/contra/gulp-uglify</a:t>
            </a:r>
            <a:endParaRPr lang="es-ES" sz="1800" dirty="0" smtClean="0">
              <a:cs typeface="Courier New" panose="02070309020205020404" pitchFamily="49" charset="0"/>
            </a:endParaRPr>
          </a:p>
          <a:p>
            <a:pPr marL="0" indent="0">
              <a:buNone/>
            </a:pPr>
            <a:endParaRPr lang="es-ES" sz="2000" dirty="0" smtClean="0">
              <a:cs typeface="Courier New" panose="02070309020205020404" pitchFamily="49" charset="0"/>
            </a:endParaRPr>
          </a:p>
          <a:p>
            <a:r>
              <a:rPr lang="es-ES" sz="2000" dirty="0" smtClean="0">
                <a:cs typeface="Courier New" panose="02070309020205020404" pitchFamily="49" charset="0"/>
              </a:rPr>
              <a:t>Como entrada tomaremos:</a:t>
            </a:r>
          </a:p>
          <a:p>
            <a:pPr marL="457200" lvl="1" indent="0">
              <a:buNone/>
            </a:pPr>
            <a:r>
              <a:rPr lang="es-ES" sz="1800" dirty="0" err="1">
                <a:latin typeface="Courier New" panose="02070309020205020404" pitchFamily="49" charset="0"/>
                <a:cs typeface="Courier New" panose="02070309020205020404" pitchFamily="49" charset="0"/>
              </a:rPr>
              <a:t>gulp.src</a:t>
            </a:r>
            <a:r>
              <a:rPr lang="es-ES" sz="1800" dirty="0">
                <a:latin typeface="Courier New" panose="02070309020205020404" pitchFamily="49" charset="0"/>
                <a:cs typeface="Courier New" panose="02070309020205020404" pitchFamily="49" charset="0"/>
              </a:rPr>
              <a:t>(["./</a:t>
            </a:r>
            <a:r>
              <a:rPr lang="es-ES" sz="1800" dirty="0" err="1">
                <a:latin typeface="Courier New" panose="02070309020205020404" pitchFamily="49" charset="0"/>
                <a:cs typeface="Courier New" panose="02070309020205020404" pitchFamily="49" charset="0"/>
              </a:rPr>
              <a:t>node_modules</a:t>
            </a:r>
            <a:r>
              <a:rPr lang="es-ES" sz="1800" dirty="0">
                <a:latin typeface="Courier New" panose="02070309020205020404" pitchFamily="49" charset="0"/>
                <a:cs typeface="Courier New" panose="02070309020205020404" pitchFamily="49" charset="0"/>
              </a:rPr>
              <a:t>/</a:t>
            </a:r>
            <a:r>
              <a:rPr lang="es-ES" sz="1800" dirty="0" err="1">
                <a:latin typeface="Courier New" panose="02070309020205020404" pitchFamily="49" charset="0"/>
                <a:cs typeface="Courier New" panose="02070309020205020404" pitchFamily="49" charset="0"/>
              </a:rPr>
              <a:t>core-js</a:t>
            </a:r>
            <a:r>
              <a:rPr lang="es-ES" sz="1800" dirty="0">
                <a:latin typeface="Courier New" panose="02070309020205020404" pitchFamily="49" charset="0"/>
                <a:cs typeface="Courier New" panose="02070309020205020404" pitchFamily="49" charset="0"/>
              </a:rPr>
              <a:t>/</a:t>
            </a:r>
            <a:r>
              <a:rPr lang="es-ES" sz="1800" dirty="0" err="1">
                <a:latin typeface="Courier New" panose="02070309020205020404" pitchFamily="49" charset="0"/>
                <a:cs typeface="Courier New" panose="02070309020205020404" pitchFamily="49" charset="0"/>
              </a:rPr>
              <a:t>client</a:t>
            </a:r>
            <a:r>
              <a:rPr lang="es-ES" sz="1800" dirty="0">
                <a:latin typeface="Courier New" panose="02070309020205020404" pitchFamily="49" charset="0"/>
                <a:cs typeface="Courier New" panose="02070309020205020404" pitchFamily="49" charset="0"/>
              </a:rPr>
              <a:t>/shim.min.js</a:t>
            </a:r>
            <a:r>
              <a:rPr lang="es-ES" sz="1800" dirty="0" smtClean="0">
                <a:latin typeface="Courier New" panose="02070309020205020404" pitchFamily="49" charset="0"/>
                <a:cs typeface="Courier New" panose="02070309020205020404" pitchFamily="49" charset="0"/>
              </a:rPr>
              <a:t>",</a:t>
            </a:r>
            <a:endParaRPr lang="es-ES" sz="1800" dirty="0">
              <a:latin typeface="Courier New" panose="02070309020205020404" pitchFamily="49" charset="0"/>
              <a:cs typeface="Courier New" panose="02070309020205020404" pitchFamily="49" charset="0"/>
            </a:endParaRPr>
          </a:p>
          <a:p>
            <a:pPr marL="457200" lvl="1" indent="0">
              <a:buNone/>
            </a:pPr>
            <a:r>
              <a:rPr lang="es-ES" sz="1800" dirty="0">
                <a:latin typeface="Courier New" panose="02070309020205020404" pitchFamily="49" charset="0"/>
                <a:cs typeface="Courier New" panose="02070309020205020404" pitchFamily="49" charset="0"/>
              </a:rPr>
              <a:t>        "./</a:t>
            </a:r>
            <a:r>
              <a:rPr lang="es-ES" sz="1800" dirty="0" err="1">
                <a:latin typeface="Courier New" panose="02070309020205020404" pitchFamily="49" charset="0"/>
                <a:cs typeface="Courier New" panose="02070309020205020404" pitchFamily="49" charset="0"/>
              </a:rPr>
              <a:t>node_modules</a:t>
            </a:r>
            <a:r>
              <a:rPr lang="es-ES" sz="1800" dirty="0">
                <a:latin typeface="Courier New" panose="02070309020205020404" pitchFamily="49" charset="0"/>
                <a:cs typeface="Courier New" panose="02070309020205020404" pitchFamily="49" charset="0"/>
              </a:rPr>
              <a:t>/</a:t>
            </a:r>
            <a:r>
              <a:rPr lang="es-ES" sz="1800" dirty="0" err="1">
                <a:latin typeface="Courier New" panose="02070309020205020404" pitchFamily="49" charset="0"/>
                <a:cs typeface="Courier New" panose="02070309020205020404" pitchFamily="49" charset="0"/>
              </a:rPr>
              <a:t>systemjs</a:t>
            </a:r>
            <a:r>
              <a:rPr lang="es-ES" sz="1800" dirty="0">
                <a:latin typeface="Courier New" panose="02070309020205020404" pitchFamily="49" charset="0"/>
                <a:cs typeface="Courier New" panose="02070309020205020404" pitchFamily="49" charset="0"/>
              </a:rPr>
              <a:t>/</a:t>
            </a:r>
            <a:r>
              <a:rPr lang="es-ES" sz="1800" dirty="0" err="1">
                <a:latin typeface="Courier New" panose="02070309020205020404" pitchFamily="49" charset="0"/>
                <a:cs typeface="Courier New" panose="02070309020205020404" pitchFamily="49" charset="0"/>
              </a:rPr>
              <a:t>dist</a:t>
            </a:r>
            <a:r>
              <a:rPr lang="es-ES" sz="1800" dirty="0">
                <a:latin typeface="Courier New" panose="02070309020205020404" pitchFamily="49" charset="0"/>
                <a:cs typeface="Courier New" panose="02070309020205020404" pitchFamily="49" charset="0"/>
              </a:rPr>
              <a:t>/system.js</a:t>
            </a:r>
            <a:r>
              <a:rPr lang="es-ES" sz="1800" dirty="0" smtClean="0">
                <a:latin typeface="Courier New" panose="02070309020205020404" pitchFamily="49" charset="0"/>
                <a:cs typeface="Courier New" panose="02070309020205020404" pitchFamily="49" charset="0"/>
              </a:rPr>
              <a:t>"])</a:t>
            </a:r>
          </a:p>
          <a:p>
            <a:pPr marL="0" indent="0">
              <a:buNone/>
            </a:pPr>
            <a:endParaRPr lang="es-ES" sz="2000" dirty="0" smtClean="0">
              <a:cs typeface="Courier New" panose="02070309020205020404" pitchFamily="49" charset="0"/>
            </a:endParaRPr>
          </a:p>
          <a:p>
            <a:r>
              <a:rPr lang="es-ES" sz="2000" dirty="0" smtClean="0">
                <a:cs typeface="Courier New" panose="02070309020205020404" pitchFamily="49" charset="0"/>
              </a:rPr>
              <a:t>Y crearemos el </a:t>
            </a:r>
            <a:r>
              <a:rPr lang="es-ES" sz="2000" dirty="0" err="1" smtClean="0">
                <a:cs typeface="Courier New" panose="02070309020205020404" pitchFamily="49" charset="0"/>
              </a:rPr>
              <a:t>bundle</a:t>
            </a:r>
            <a:r>
              <a:rPr lang="es-ES" sz="2000" dirty="0" smtClean="0">
                <a:cs typeface="Courier New" panose="02070309020205020404" pitchFamily="49" charset="0"/>
              </a:rPr>
              <a:t> en la carpeta “</a:t>
            </a:r>
            <a:r>
              <a:rPr lang="es-ES" sz="2000" dirty="0" err="1" smtClean="0">
                <a:cs typeface="Courier New" panose="02070309020205020404" pitchFamily="49" charset="0"/>
              </a:rPr>
              <a:t>bundles</a:t>
            </a:r>
            <a:r>
              <a:rPr lang="es-ES" sz="2000" dirty="0" smtClean="0">
                <a:cs typeface="Courier New" panose="02070309020205020404" pitchFamily="49" charset="0"/>
              </a:rPr>
              <a:t>”:</a:t>
            </a:r>
          </a:p>
          <a:p>
            <a:pPr marL="457200" lvl="1" indent="0">
              <a:buNone/>
            </a:pPr>
            <a:r>
              <a:rPr lang="es-ES" sz="1800" dirty="0">
                <a:latin typeface="Courier New" panose="02070309020205020404" pitchFamily="49" charset="0"/>
                <a:cs typeface="Courier New" panose="02070309020205020404" pitchFamily="49" charset="0"/>
              </a:rPr>
              <a:t>.pipe(</a:t>
            </a:r>
            <a:r>
              <a:rPr lang="es-ES" sz="1800" dirty="0" err="1">
                <a:latin typeface="Courier New" panose="02070309020205020404" pitchFamily="49" charset="0"/>
                <a:cs typeface="Courier New" panose="02070309020205020404" pitchFamily="49" charset="0"/>
              </a:rPr>
              <a:t>gulp.dest</a:t>
            </a:r>
            <a:r>
              <a:rPr lang="es-ES" sz="1800" dirty="0">
                <a:latin typeface="Courier New" panose="02070309020205020404" pitchFamily="49" charset="0"/>
                <a:cs typeface="Courier New" panose="02070309020205020404" pitchFamily="49" charset="0"/>
              </a:rPr>
              <a:t>("./</a:t>
            </a:r>
            <a:r>
              <a:rPr lang="es-ES" sz="1800" dirty="0" err="1">
                <a:latin typeface="Courier New" panose="02070309020205020404" pitchFamily="49" charset="0"/>
                <a:cs typeface="Courier New" panose="02070309020205020404" pitchFamily="49" charset="0"/>
              </a:rPr>
              <a:t>bundles</a:t>
            </a:r>
            <a:r>
              <a:rPr lang="es-ES" sz="1800" dirty="0" smtClean="0">
                <a:latin typeface="Courier New" panose="02070309020205020404" pitchFamily="49" charset="0"/>
                <a:cs typeface="Courier New" panose="02070309020205020404" pitchFamily="49" charset="0"/>
              </a:rPr>
              <a:t>"));</a:t>
            </a:r>
          </a:p>
          <a:p>
            <a:pPr marL="0" indent="0">
              <a:buNone/>
            </a:pPr>
            <a:endParaRPr lang="es-ES" sz="2000" dirty="0">
              <a:latin typeface="Courier New" panose="02070309020205020404" pitchFamily="49" charset="0"/>
              <a:cs typeface="Courier New" panose="02070309020205020404" pitchFamily="49" charset="0"/>
            </a:endParaRPr>
          </a:p>
          <a:p>
            <a:r>
              <a:rPr lang="es-ES" sz="2000" dirty="0" smtClean="0">
                <a:cs typeface="Courier New" panose="02070309020205020404" pitchFamily="49" charset="0"/>
              </a:rPr>
              <a:t>Por último cambiaremos “index.html” para que en vez de hacer 2 </a:t>
            </a:r>
            <a:r>
              <a:rPr lang="es-ES" sz="2000" dirty="0" err="1" smtClean="0">
                <a:cs typeface="Courier New" panose="02070309020205020404" pitchFamily="49" charset="0"/>
              </a:rPr>
              <a:t>requests</a:t>
            </a:r>
            <a:r>
              <a:rPr lang="es-ES" sz="2000" dirty="0" smtClean="0">
                <a:cs typeface="Courier New" panose="02070309020205020404" pitchFamily="49" charset="0"/>
              </a:rPr>
              <a:t> haga solo uno para el </a:t>
            </a:r>
            <a:r>
              <a:rPr lang="es-ES" sz="2000" dirty="0" err="1" smtClean="0">
                <a:cs typeface="Courier New" panose="02070309020205020404" pitchFamily="49" charset="0"/>
              </a:rPr>
              <a:t>bundle</a:t>
            </a:r>
            <a:r>
              <a:rPr lang="es-ES" sz="2000" dirty="0" smtClean="0">
                <a:cs typeface="Courier New" panose="02070309020205020404" pitchFamily="49" charset="0"/>
              </a:rPr>
              <a:t>.</a:t>
            </a:r>
            <a:endParaRPr lang="es-ES" sz="2000" dirty="0">
              <a:cs typeface="Courier New" panose="02070309020205020404" pitchFamily="49" charset="0"/>
            </a:endParaRPr>
          </a:p>
        </p:txBody>
      </p:sp>
    </p:spTree>
    <p:extLst>
      <p:ext uri="{BB962C8B-B14F-4D97-AF65-F5344CB8AC3E}">
        <p14:creationId xmlns:p14="http://schemas.microsoft.com/office/powerpoint/2010/main" val="24916138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Bundles</a:t>
            </a:r>
            <a:r>
              <a:rPr lang="es-ES" dirty="0"/>
              <a:t> </a:t>
            </a:r>
            <a:r>
              <a:rPr lang="es-ES" dirty="0" err="1"/>
              <a:t>SystemJS</a:t>
            </a:r>
            <a:r>
              <a:rPr lang="es-ES" dirty="0"/>
              <a:t> – </a:t>
            </a:r>
            <a:r>
              <a:rPr lang="es-ES" dirty="0" err="1" smtClean="0"/>
              <a:t>SystemJS</a:t>
            </a:r>
            <a:r>
              <a:rPr lang="es-ES" dirty="0" smtClean="0"/>
              <a:t>/</a:t>
            </a:r>
            <a:r>
              <a:rPr lang="es-ES" dirty="0" err="1" smtClean="0"/>
              <a:t>Builder</a:t>
            </a:r>
            <a:r>
              <a:rPr lang="es-ES" dirty="0" smtClean="0"/>
              <a:t> (I)</a:t>
            </a:r>
            <a:endParaRPr lang="es-ES" dirty="0"/>
          </a:p>
        </p:txBody>
      </p:sp>
      <p:sp>
        <p:nvSpPr>
          <p:cNvPr id="4" name="Marcador de contenido 3"/>
          <p:cNvSpPr>
            <a:spLocks noGrp="1"/>
          </p:cNvSpPr>
          <p:nvPr>
            <p:ph sz="half" idx="2"/>
          </p:nvPr>
        </p:nvSpPr>
        <p:spPr>
          <a:xfrm>
            <a:off x="430340" y="1387323"/>
            <a:ext cx="11267389" cy="2443272"/>
          </a:xfrm>
        </p:spPr>
        <p:txBody>
          <a:bodyPr>
            <a:normAutofit/>
          </a:bodyPr>
          <a:lstStyle/>
          <a:p>
            <a:r>
              <a:rPr lang="es-ES" dirty="0" err="1" smtClean="0">
                <a:cs typeface="Courier New" panose="02070309020205020404" pitchFamily="49" charset="0"/>
              </a:rPr>
              <a:t>SystemJS</a:t>
            </a:r>
            <a:r>
              <a:rPr lang="es-ES" dirty="0" smtClean="0">
                <a:cs typeface="Courier New" panose="02070309020205020404" pitchFamily="49" charset="0"/>
              </a:rPr>
              <a:t> tiene una utilidad para hacer </a:t>
            </a:r>
            <a:r>
              <a:rPr lang="es-ES" dirty="0" err="1" smtClean="0">
                <a:cs typeface="Courier New" panose="02070309020205020404" pitchFamily="49" charset="0"/>
              </a:rPr>
              <a:t>bundles</a:t>
            </a:r>
            <a:r>
              <a:rPr lang="es-ES" dirty="0" smtClean="0">
                <a:cs typeface="Courier New" panose="02070309020205020404" pitchFamily="49" charset="0"/>
              </a:rPr>
              <a:t> de módulos.</a:t>
            </a:r>
          </a:p>
          <a:p>
            <a:pPr marL="457200" lvl="1" indent="0">
              <a:buNone/>
            </a:pPr>
            <a:r>
              <a:rPr lang="es-ES" dirty="0">
                <a:cs typeface="Courier New" panose="02070309020205020404" pitchFamily="49" charset="0"/>
                <a:hlinkClick r:id="rId2"/>
              </a:rPr>
              <a:t>https://</a:t>
            </a:r>
            <a:r>
              <a:rPr lang="es-ES" dirty="0" smtClean="0">
                <a:cs typeface="Courier New" panose="02070309020205020404" pitchFamily="49" charset="0"/>
                <a:hlinkClick r:id="rId2"/>
              </a:rPr>
              <a:t>github.com/systemjs/builder</a:t>
            </a:r>
            <a:endParaRPr lang="es-ES" dirty="0" smtClean="0">
              <a:cs typeface="Courier New" panose="02070309020205020404" pitchFamily="49" charset="0"/>
            </a:endParaRPr>
          </a:p>
          <a:p>
            <a:r>
              <a:rPr lang="es-ES" dirty="0" smtClean="0">
                <a:cs typeface="Courier New" panose="02070309020205020404" pitchFamily="49" charset="0"/>
              </a:rPr>
              <a:t>Esta operación implica que el </a:t>
            </a:r>
            <a:r>
              <a:rPr lang="es-ES" dirty="0" err="1" smtClean="0">
                <a:cs typeface="Courier New" panose="02070309020205020404" pitchFamily="49" charset="0"/>
              </a:rPr>
              <a:t>bundle</a:t>
            </a:r>
            <a:r>
              <a:rPr lang="es-ES" dirty="0" smtClean="0">
                <a:cs typeface="Courier New" panose="02070309020205020404" pitchFamily="49" charset="0"/>
              </a:rPr>
              <a:t> resultado debe de contener instrucciones para declarar cada uno de los módulos que contiene, por lo tanto no se trata de una concatenación simple como la que hemos realizado con los </a:t>
            </a:r>
            <a:r>
              <a:rPr lang="es-ES" dirty="0" err="1" smtClean="0">
                <a:cs typeface="Courier New" panose="02070309020205020404" pitchFamily="49" charset="0"/>
              </a:rPr>
              <a:t>polyfills</a:t>
            </a:r>
            <a:r>
              <a:rPr lang="es-ES" dirty="0" smtClean="0">
                <a:cs typeface="Courier New" panose="02070309020205020404" pitchFamily="49" charset="0"/>
              </a:rPr>
              <a:t>.</a:t>
            </a:r>
          </a:p>
          <a:p>
            <a:r>
              <a:rPr lang="es-ES" dirty="0" smtClean="0">
                <a:cs typeface="Courier New" panose="02070309020205020404" pitchFamily="49" charset="0"/>
              </a:rPr>
              <a:t>El </a:t>
            </a:r>
            <a:r>
              <a:rPr lang="es-ES" dirty="0" err="1" smtClean="0">
                <a:cs typeface="Courier New" panose="02070309020205020404" pitchFamily="49" charset="0"/>
              </a:rPr>
              <a:t>package</a:t>
            </a:r>
            <a:r>
              <a:rPr lang="es-ES" dirty="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systemjs-builder</a:t>
            </a:r>
            <a:r>
              <a:rPr lang="es-ES" dirty="0" smtClean="0">
                <a:cs typeface="Courier New" panose="02070309020205020404" pitchFamily="49" charset="0"/>
              </a:rPr>
              <a:t> se puede usar directamente desde cualquier ejecutable en </a:t>
            </a:r>
            <a:r>
              <a:rPr lang="es-ES" dirty="0" err="1" smtClean="0">
                <a:cs typeface="Courier New" panose="02070309020205020404" pitchFamily="49" charset="0"/>
              </a:rPr>
              <a:t>NodeJS</a:t>
            </a:r>
            <a:r>
              <a:rPr lang="es-ES" dirty="0" smtClean="0">
                <a:cs typeface="Courier New" panose="02070309020205020404" pitchFamily="49" charset="0"/>
              </a:rPr>
              <a:t>, por lo tanto podemos usarlo en un archivo </a:t>
            </a:r>
            <a:r>
              <a:rPr lang="es-ES" dirty="0" err="1" smtClean="0">
                <a:cs typeface="Courier New" panose="02070309020205020404" pitchFamily="49" charset="0"/>
              </a:rPr>
              <a:t>Gulp</a:t>
            </a:r>
            <a:r>
              <a:rPr lang="es-ES" dirty="0" smtClean="0">
                <a:cs typeface="Courier New" panose="02070309020205020404" pitchFamily="49" charset="0"/>
              </a:rPr>
              <a:t>.</a:t>
            </a:r>
          </a:p>
          <a:p>
            <a:r>
              <a:rPr lang="es-ES" dirty="0" smtClean="0">
                <a:cs typeface="Courier New" panose="02070309020205020404" pitchFamily="49" charset="0"/>
              </a:rPr>
              <a:t>Para construir el </a:t>
            </a:r>
            <a:r>
              <a:rPr lang="es-ES" dirty="0" err="1" smtClean="0">
                <a:cs typeface="Courier New" panose="02070309020205020404" pitchFamily="49" charset="0"/>
              </a:rPr>
              <a:t>bundle</a:t>
            </a:r>
            <a:r>
              <a:rPr lang="es-ES" dirty="0" smtClean="0">
                <a:cs typeface="Courier New" panose="02070309020205020404" pitchFamily="49" charset="0"/>
              </a:rPr>
              <a:t> le daremos al </a:t>
            </a:r>
            <a:r>
              <a:rPr lang="es-ES" dirty="0" err="1" smtClean="0">
                <a:cs typeface="Courier New" panose="02070309020205020404" pitchFamily="49" charset="0"/>
              </a:rPr>
              <a:t>builder</a:t>
            </a:r>
            <a:r>
              <a:rPr lang="es-ES" dirty="0" smtClean="0">
                <a:cs typeface="Courier New" panose="02070309020205020404" pitchFamily="49" charset="0"/>
              </a:rPr>
              <a:t> un archivo de entrada y la utilidad será capaz de ir profundizando en cada una de sus dependencias y añadiendo ficheros al </a:t>
            </a:r>
            <a:r>
              <a:rPr lang="es-ES" dirty="0" err="1" smtClean="0">
                <a:cs typeface="Courier New" panose="02070309020205020404" pitchFamily="49" charset="0"/>
              </a:rPr>
              <a:t>bundle</a:t>
            </a:r>
            <a:r>
              <a:rPr lang="es-ES" dirty="0" smtClean="0">
                <a:cs typeface="Courier New" panose="02070309020205020404" pitchFamily="49" charset="0"/>
              </a:rPr>
              <a:t>.</a:t>
            </a:r>
          </a:p>
          <a:p>
            <a:r>
              <a:rPr lang="es-ES" dirty="0" smtClean="0">
                <a:cs typeface="Courier New" panose="02070309020205020404" pitchFamily="49" charset="0"/>
              </a:rPr>
              <a:t>El </a:t>
            </a:r>
            <a:r>
              <a:rPr lang="es-ES" dirty="0" err="1" smtClean="0">
                <a:cs typeface="Courier New" panose="02070309020205020404" pitchFamily="49" charset="0"/>
              </a:rPr>
              <a:t>builder</a:t>
            </a:r>
            <a:r>
              <a:rPr lang="es-ES" dirty="0" smtClean="0">
                <a:cs typeface="Courier New" panose="02070309020205020404" pitchFamily="49" charset="0"/>
              </a:rPr>
              <a:t> acepta los mismos parámetros que usamos en </a:t>
            </a:r>
            <a:r>
              <a:rPr lang="es-ES" dirty="0" err="1" smtClean="0">
                <a:latin typeface="Courier New" panose="02070309020205020404" pitchFamily="49" charset="0"/>
                <a:cs typeface="Courier New" panose="02070309020205020404" pitchFamily="49" charset="0"/>
              </a:rPr>
              <a:t>system.config.ts</a:t>
            </a:r>
            <a:r>
              <a:rPr lang="es-ES" dirty="0" smtClean="0">
                <a:cs typeface="Courier New" panose="02070309020205020404" pitchFamily="49" charset="0"/>
              </a:rPr>
              <a:t> para encontrar los módulos en disco.</a:t>
            </a:r>
            <a:endParaRPr lang="es-ES" dirty="0">
              <a:cs typeface="Courier New" panose="02070309020205020404" pitchFamily="49" charset="0"/>
            </a:endParaRPr>
          </a:p>
        </p:txBody>
      </p:sp>
      <p:sp>
        <p:nvSpPr>
          <p:cNvPr id="3" name="CuadroTexto 2"/>
          <p:cNvSpPr txBox="1"/>
          <p:nvPr/>
        </p:nvSpPr>
        <p:spPr>
          <a:xfrm>
            <a:off x="430340" y="3830595"/>
            <a:ext cx="10099589" cy="2893100"/>
          </a:xfrm>
          <a:prstGeom prst="rect">
            <a:avLst/>
          </a:prstGeom>
          <a:noFill/>
        </p:spPr>
        <p:txBody>
          <a:bodyPr wrap="square" rtlCol="0">
            <a:spAutoFit/>
          </a:bodyPr>
          <a:lstStyle/>
          <a:p>
            <a:pPr lvl="1"/>
            <a:r>
              <a:rPr lang="es-ES" altLang="es-ES" sz="1600" dirty="0" err="1">
                <a:solidFill>
                  <a:srgbClr val="A71D5D"/>
                </a:solidFill>
                <a:latin typeface="Courier New" panose="02070309020205020404" pitchFamily="49" charset="0"/>
                <a:cs typeface="Courier New" panose="02070309020205020404" pitchFamily="49" charset="0"/>
              </a:rPr>
              <a:t>var</a:t>
            </a: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err="1">
                <a:solidFill>
                  <a:srgbClr val="333333"/>
                </a:solidFill>
                <a:latin typeface="Courier New" panose="02070309020205020404" pitchFamily="49" charset="0"/>
                <a:cs typeface="Courier New" panose="02070309020205020404" pitchFamily="49" charset="0"/>
              </a:rPr>
              <a:t>Builder</a:t>
            </a: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a:solidFill>
                  <a:srgbClr val="A71D5D"/>
                </a:solidFill>
                <a:latin typeface="Courier New" panose="02070309020205020404" pitchFamily="49" charset="0"/>
                <a:cs typeface="Courier New" panose="02070309020205020404" pitchFamily="49" charset="0"/>
              </a:rPr>
              <a:t>=</a:t>
            </a: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err="1">
                <a:solidFill>
                  <a:srgbClr val="0086B3"/>
                </a:solidFill>
                <a:latin typeface="Courier New" panose="02070309020205020404" pitchFamily="49" charset="0"/>
                <a:cs typeface="Courier New" panose="02070309020205020404" pitchFamily="49" charset="0"/>
              </a:rPr>
              <a:t>require</a:t>
            </a:r>
            <a:r>
              <a:rPr lang="es-ES" altLang="es-ES" sz="1600" dirty="0">
                <a:solidFill>
                  <a:srgbClr val="333333"/>
                </a:solidFill>
                <a:latin typeface="Courier New" panose="02070309020205020404" pitchFamily="49" charset="0"/>
                <a:cs typeface="Courier New" panose="02070309020205020404" pitchFamily="49" charset="0"/>
              </a:rPr>
              <a:t>(</a:t>
            </a:r>
            <a:r>
              <a:rPr lang="es-ES" altLang="es-ES" sz="1600" dirty="0">
                <a:solidFill>
                  <a:srgbClr val="183691"/>
                </a:solidFill>
                <a:latin typeface="Courier New" panose="02070309020205020404" pitchFamily="49" charset="0"/>
                <a:cs typeface="Courier New" panose="02070309020205020404" pitchFamily="49" charset="0"/>
              </a:rPr>
              <a:t>'</a:t>
            </a:r>
            <a:r>
              <a:rPr lang="es-ES" altLang="es-ES" sz="1600" dirty="0" err="1">
                <a:solidFill>
                  <a:srgbClr val="183691"/>
                </a:solidFill>
                <a:latin typeface="Courier New" panose="02070309020205020404" pitchFamily="49" charset="0"/>
                <a:cs typeface="Courier New" panose="02070309020205020404" pitchFamily="49" charset="0"/>
              </a:rPr>
              <a:t>systemjs-builder</a:t>
            </a:r>
            <a:r>
              <a:rPr lang="es-ES" altLang="es-ES" sz="1600" dirty="0" smtClean="0">
                <a:solidFill>
                  <a:srgbClr val="183691"/>
                </a:solidFill>
                <a:latin typeface="Courier New" panose="02070309020205020404" pitchFamily="49" charset="0"/>
                <a:cs typeface="Courier New" panose="02070309020205020404" pitchFamily="49" charset="0"/>
              </a:rPr>
              <a:t>'</a:t>
            </a:r>
            <a:r>
              <a:rPr lang="es-ES" altLang="es-ES" sz="1600" dirty="0" smtClean="0">
                <a:solidFill>
                  <a:srgbClr val="333333"/>
                </a:solidFill>
                <a:latin typeface="Courier New" panose="02070309020205020404" pitchFamily="49" charset="0"/>
                <a:cs typeface="Courier New" panose="02070309020205020404" pitchFamily="49" charset="0"/>
              </a:rPr>
              <a:t>);</a:t>
            </a:r>
          </a:p>
          <a:p>
            <a:pPr lvl="1"/>
            <a:r>
              <a:rPr lang="es-ES" altLang="es-ES" sz="1600" dirty="0" err="1" smtClean="0">
                <a:solidFill>
                  <a:srgbClr val="A71D5D"/>
                </a:solidFill>
                <a:latin typeface="Courier New" panose="02070309020205020404" pitchFamily="49" charset="0"/>
                <a:cs typeface="Courier New" panose="02070309020205020404" pitchFamily="49" charset="0"/>
              </a:rPr>
              <a:t>var</a:t>
            </a:r>
            <a:r>
              <a:rPr lang="es-ES" altLang="es-ES" sz="1600" dirty="0" smtClean="0">
                <a:solidFill>
                  <a:srgbClr val="333333"/>
                </a:solidFill>
                <a:latin typeface="Courier New" panose="02070309020205020404" pitchFamily="49" charset="0"/>
                <a:cs typeface="Courier New" panose="02070309020205020404" pitchFamily="49" charset="0"/>
              </a:rPr>
              <a:t> </a:t>
            </a:r>
            <a:r>
              <a:rPr lang="es-ES" altLang="es-ES" sz="1600" dirty="0" err="1">
                <a:solidFill>
                  <a:srgbClr val="333333"/>
                </a:solidFill>
                <a:latin typeface="Courier New" panose="02070309020205020404" pitchFamily="49" charset="0"/>
                <a:cs typeface="Courier New" panose="02070309020205020404" pitchFamily="49" charset="0"/>
              </a:rPr>
              <a:t>builder</a:t>
            </a: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a:solidFill>
                  <a:srgbClr val="A71D5D"/>
                </a:solidFill>
                <a:latin typeface="Courier New" panose="02070309020205020404" pitchFamily="49" charset="0"/>
                <a:cs typeface="Courier New" panose="02070309020205020404" pitchFamily="49" charset="0"/>
              </a:rPr>
              <a:t>=</a:t>
            </a: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a:solidFill>
                  <a:srgbClr val="A71D5D"/>
                </a:solidFill>
                <a:latin typeface="Courier New" panose="02070309020205020404" pitchFamily="49" charset="0"/>
                <a:cs typeface="Courier New" panose="02070309020205020404" pitchFamily="49" charset="0"/>
              </a:rPr>
              <a:t>new</a:t>
            </a: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err="1">
                <a:solidFill>
                  <a:srgbClr val="795DA3"/>
                </a:solidFill>
                <a:latin typeface="Courier New" panose="02070309020205020404" pitchFamily="49" charset="0"/>
                <a:cs typeface="Courier New" panose="02070309020205020404" pitchFamily="49" charset="0"/>
              </a:rPr>
              <a:t>Builder</a:t>
            </a:r>
            <a:r>
              <a:rPr lang="es-ES" altLang="es-ES" sz="1600" dirty="0" smtClean="0">
                <a:solidFill>
                  <a:srgbClr val="333333"/>
                </a:solidFill>
                <a:latin typeface="Courier New" panose="02070309020205020404" pitchFamily="49" charset="0"/>
                <a:cs typeface="Courier New" panose="02070309020205020404" pitchFamily="49" charset="0"/>
              </a:rPr>
              <a:t>({</a:t>
            </a:r>
          </a:p>
          <a:p>
            <a:pPr lvl="1"/>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smtClean="0">
                <a:solidFill>
                  <a:srgbClr val="333333"/>
                </a:solidFill>
                <a:latin typeface="Courier New" panose="02070309020205020404" pitchFamily="49" charset="0"/>
                <a:cs typeface="Courier New" panose="02070309020205020404" pitchFamily="49" charset="0"/>
              </a:rPr>
              <a:t> </a:t>
            </a:r>
            <a:r>
              <a:rPr lang="es-ES" altLang="es-ES" sz="1600" dirty="0" err="1">
                <a:solidFill>
                  <a:srgbClr val="333333"/>
                </a:solidFill>
                <a:latin typeface="Courier New" panose="02070309020205020404" pitchFamily="49" charset="0"/>
                <a:cs typeface="Courier New" panose="02070309020205020404" pitchFamily="49" charset="0"/>
              </a:rPr>
              <a:t>baseURL</a:t>
            </a:r>
            <a:r>
              <a:rPr lang="es-ES" altLang="es-ES" sz="1600" dirty="0">
                <a:solidFill>
                  <a:srgbClr val="A71D5D"/>
                </a:solidFill>
                <a:latin typeface="Courier New" panose="02070309020205020404" pitchFamily="49" charset="0"/>
                <a:cs typeface="Courier New" panose="02070309020205020404" pitchFamily="49" charset="0"/>
              </a:rPr>
              <a:t>:</a:t>
            </a: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smtClean="0">
                <a:solidFill>
                  <a:srgbClr val="183691"/>
                </a:solidFill>
                <a:latin typeface="Courier New" panose="02070309020205020404" pitchFamily="49" charset="0"/>
                <a:cs typeface="Courier New" panose="02070309020205020404" pitchFamily="49" charset="0"/>
              </a:rPr>
              <a:t>'./'</a:t>
            </a:r>
            <a:r>
              <a:rPr lang="es-ES" altLang="es-ES" sz="1600" dirty="0" smtClean="0">
                <a:solidFill>
                  <a:srgbClr val="333333"/>
                </a:solidFill>
                <a:latin typeface="Courier New" panose="02070309020205020404" pitchFamily="49" charset="0"/>
                <a:cs typeface="Courier New" panose="02070309020205020404" pitchFamily="49" charset="0"/>
              </a:rPr>
              <a:t>, </a:t>
            </a:r>
          </a:p>
          <a:p>
            <a:pPr lvl="1"/>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smtClean="0">
                <a:solidFill>
                  <a:srgbClr val="333333"/>
                </a:solidFill>
                <a:latin typeface="Courier New" panose="02070309020205020404" pitchFamily="49" charset="0"/>
                <a:cs typeface="Courier New" panose="02070309020205020404" pitchFamily="49" charset="0"/>
              </a:rPr>
              <a:t> </a:t>
            </a:r>
            <a:r>
              <a:rPr lang="es-ES" altLang="es-ES" sz="1600" dirty="0" err="1" smtClean="0">
                <a:solidFill>
                  <a:srgbClr val="333333"/>
                </a:solidFill>
                <a:latin typeface="Courier New" panose="02070309020205020404" pitchFamily="49" charset="0"/>
                <a:cs typeface="Courier New" panose="02070309020205020404" pitchFamily="49" charset="0"/>
              </a:rPr>
              <a:t>map</a:t>
            </a:r>
            <a:r>
              <a:rPr lang="es-ES" altLang="es-ES" sz="1600" dirty="0">
                <a:solidFill>
                  <a:srgbClr val="A71D5D"/>
                </a:solidFill>
                <a:latin typeface="Courier New" panose="02070309020205020404" pitchFamily="49" charset="0"/>
                <a:cs typeface="Courier New" panose="02070309020205020404" pitchFamily="49" charset="0"/>
              </a:rPr>
              <a:t>:</a:t>
            </a:r>
            <a:r>
              <a:rPr lang="es-ES" altLang="es-ES" sz="1600" dirty="0">
                <a:solidFill>
                  <a:srgbClr val="333333"/>
                </a:solidFill>
                <a:latin typeface="Courier New" panose="02070309020205020404" pitchFamily="49" charset="0"/>
                <a:cs typeface="Courier New" panose="02070309020205020404" pitchFamily="49" charset="0"/>
              </a:rPr>
              <a:t> { </a:t>
            </a:r>
            <a:endParaRPr lang="es-ES" altLang="es-ES" sz="1600" dirty="0" smtClean="0">
              <a:solidFill>
                <a:srgbClr val="333333"/>
              </a:solidFill>
              <a:latin typeface="Courier New" panose="02070309020205020404" pitchFamily="49" charset="0"/>
              <a:cs typeface="Courier New" panose="02070309020205020404" pitchFamily="49" charset="0"/>
            </a:endParaRPr>
          </a:p>
          <a:p>
            <a:pPr lvl="1"/>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smtClean="0">
                <a:solidFill>
                  <a:srgbClr val="333333"/>
                </a:solidFill>
                <a:latin typeface="Courier New" panose="02070309020205020404" pitchFamily="49" charset="0"/>
                <a:cs typeface="Courier New" panose="02070309020205020404" pitchFamily="49" charset="0"/>
              </a:rPr>
              <a:t> } </a:t>
            </a:r>
            <a:r>
              <a:rPr lang="es-ES" altLang="es-ES" sz="1600" dirty="0">
                <a:solidFill>
                  <a:srgbClr val="969896"/>
                </a:solidFill>
                <a:latin typeface="Courier New" panose="02070309020205020404" pitchFamily="49" charset="0"/>
                <a:cs typeface="Courier New" panose="02070309020205020404" pitchFamily="49" charset="0"/>
              </a:rPr>
              <a:t>// etc. </a:t>
            </a:r>
            <a:r>
              <a:rPr lang="es-ES" altLang="es-ES" sz="1600" dirty="0" err="1">
                <a:solidFill>
                  <a:srgbClr val="969896"/>
                </a:solidFill>
                <a:latin typeface="Courier New" panose="02070309020205020404" pitchFamily="49" charset="0"/>
                <a:cs typeface="Courier New" panose="02070309020205020404" pitchFamily="49" charset="0"/>
              </a:rPr>
              <a:t>config</a:t>
            </a:r>
            <a:r>
              <a:rPr lang="es-ES" altLang="es-ES" sz="1600" dirty="0">
                <a:solidFill>
                  <a:srgbClr val="333333"/>
                </a:solidFill>
                <a:latin typeface="Courier New" panose="02070309020205020404" pitchFamily="49" charset="0"/>
                <a:cs typeface="Courier New" panose="02070309020205020404" pitchFamily="49" charset="0"/>
              </a:rPr>
              <a:t> </a:t>
            </a:r>
            <a:endParaRPr lang="es-ES" altLang="es-ES" sz="1600" dirty="0" smtClean="0">
              <a:solidFill>
                <a:srgbClr val="333333"/>
              </a:solidFill>
              <a:latin typeface="Courier New" panose="02070309020205020404" pitchFamily="49" charset="0"/>
              <a:cs typeface="Courier New" panose="02070309020205020404" pitchFamily="49" charset="0"/>
            </a:endParaRPr>
          </a:p>
          <a:p>
            <a:pPr lvl="1"/>
            <a:r>
              <a:rPr lang="es-ES" altLang="es-ES" sz="1600" dirty="0" smtClean="0">
                <a:solidFill>
                  <a:srgbClr val="333333"/>
                </a:solidFill>
                <a:latin typeface="Courier New" panose="02070309020205020404" pitchFamily="49" charset="0"/>
                <a:cs typeface="Courier New" panose="02070309020205020404" pitchFamily="49" charset="0"/>
              </a:rPr>
              <a:t>}); </a:t>
            </a:r>
          </a:p>
          <a:p>
            <a:pPr lvl="1"/>
            <a:endParaRPr lang="es-ES" altLang="es-ES" sz="1600" dirty="0" smtClean="0">
              <a:solidFill>
                <a:srgbClr val="333333"/>
              </a:solidFill>
              <a:latin typeface="Courier New" panose="02070309020205020404" pitchFamily="49" charset="0"/>
              <a:cs typeface="Courier New" panose="02070309020205020404" pitchFamily="49" charset="0"/>
            </a:endParaRPr>
          </a:p>
          <a:p>
            <a:pPr lvl="1"/>
            <a:r>
              <a:rPr lang="es-ES" altLang="es-ES" sz="1600" dirty="0" err="1" smtClean="0">
                <a:solidFill>
                  <a:srgbClr val="333333"/>
                </a:solidFill>
                <a:latin typeface="Courier New" panose="02070309020205020404" pitchFamily="49" charset="0"/>
                <a:cs typeface="Courier New" panose="02070309020205020404" pitchFamily="49" charset="0"/>
              </a:rPr>
              <a:t>builder.</a:t>
            </a:r>
            <a:r>
              <a:rPr lang="es-ES" altLang="es-ES" sz="1600" dirty="0" err="1" smtClean="0">
                <a:solidFill>
                  <a:srgbClr val="795DA3"/>
                </a:solidFill>
                <a:latin typeface="Courier New" panose="02070309020205020404" pitchFamily="49" charset="0"/>
                <a:cs typeface="Courier New" panose="02070309020205020404" pitchFamily="49" charset="0"/>
              </a:rPr>
              <a:t>bundle</a:t>
            </a:r>
            <a:r>
              <a:rPr lang="es-ES" altLang="es-ES" sz="1600" dirty="0" smtClean="0">
                <a:solidFill>
                  <a:srgbClr val="333333"/>
                </a:solidFill>
                <a:latin typeface="Courier New" panose="02070309020205020404" pitchFamily="49" charset="0"/>
                <a:cs typeface="Courier New" panose="02070309020205020404" pitchFamily="49" charset="0"/>
              </a:rPr>
              <a:t>(</a:t>
            </a:r>
            <a:r>
              <a:rPr lang="es-ES" altLang="es-ES" sz="1600" dirty="0" smtClean="0">
                <a:solidFill>
                  <a:srgbClr val="183691"/>
                </a:solidFill>
                <a:latin typeface="Courier New" panose="02070309020205020404" pitchFamily="49" charset="0"/>
                <a:cs typeface="Courier New" panose="02070309020205020404" pitchFamily="49" charset="0"/>
              </a:rPr>
              <a:t>‘./app/tareas/</a:t>
            </a:r>
            <a:r>
              <a:rPr lang="es-ES" altLang="es-ES" sz="1600" dirty="0" err="1" smtClean="0">
                <a:solidFill>
                  <a:srgbClr val="183691"/>
                </a:solidFill>
                <a:latin typeface="Courier New" panose="02070309020205020404" pitchFamily="49" charset="0"/>
                <a:cs typeface="Courier New" panose="02070309020205020404" pitchFamily="49" charset="0"/>
              </a:rPr>
              <a:t>tareaController</a:t>
            </a:r>
            <a:r>
              <a:rPr lang="es-ES" altLang="es-ES" sz="1600" dirty="0" smtClean="0">
                <a:solidFill>
                  <a:srgbClr val="183691"/>
                </a:solidFill>
                <a:latin typeface="Courier New" panose="02070309020205020404" pitchFamily="49" charset="0"/>
                <a:cs typeface="Courier New" panose="02070309020205020404" pitchFamily="49" charset="0"/>
              </a:rPr>
              <a:t>’</a:t>
            </a:r>
            <a:r>
              <a:rPr lang="es-ES" altLang="es-ES" sz="1600" dirty="0" smtClean="0">
                <a:solidFill>
                  <a:srgbClr val="333333"/>
                </a:solidFill>
                <a:latin typeface="Courier New" panose="02070309020205020404" pitchFamily="49" charset="0"/>
                <a:cs typeface="Courier New" panose="02070309020205020404" pitchFamily="49" charset="0"/>
              </a:rPr>
              <a:t>, </a:t>
            </a:r>
            <a:r>
              <a:rPr lang="es-ES" altLang="es-ES" sz="1600" dirty="0" smtClean="0">
                <a:solidFill>
                  <a:srgbClr val="183691"/>
                </a:solidFill>
                <a:latin typeface="Courier New" panose="02070309020205020404" pitchFamily="49" charset="0"/>
                <a:cs typeface="Courier New" panose="02070309020205020404" pitchFamily="49" charset="0"/>
              </a:rPr>
              <a:t>‘bundle-tareas.js’</a:t>
            </a:r>
            <a:r>
              <a:rPr lang="es-ES" altLang="es-ES" sz="1600" dirty="0" smtClean="0">
                <a:solidFill>
                  <a:srgbClr val="333333"/>
                </a:solidFill>
                <a:latin typeface="Courier New" panose="02070309020205020404" pitchFamily="49" charset="0"/>
                <a:cs typeface="Courier New" panose="02070309020205020404" pitchFamily="49" charset="0"/>
              </a:rPr>
              <a:t>, </a:t>
            </a:r>
          </a:p>
          <a:p>
            <a:pPr lvl="1"/>
            <a:r>
              <a:rPr lang="es-ES" altLang="es-ES" sz="1600" dirty="0" smtClean="0">
                <a:solidFill>
                  <a:srgbClr val="333333"/>
                </a:solidFill>
                <a:latin typeface="Courier New" panose="02070309020205020404" pitchFamily="49" charset="0"/>
                <a:cs typeface="Courier New" panose="02070309020205020404" pitchFamily="49" charset="0"/>
              </a:rPr>
              <a:t>{ </a:t>
            </a:r>
            <a:r>
              <a:rPr lang="es-ES" altLang="es-ES" sz="1600" dirty="0" err="1">
                <a:solidFill>
                  <a:srgbClr val="333333"/>
                </a:solidFill>
                <a:latin typeface="Courier New" panose="02070309020205020404" pitchFamily="49" charset="0"/>
                <a:cs typeface="Courier New" panose="02070309020205020404" pitchFamily="49" charset="0"/>
              </a:rPr>
              <a:t>minify</a:t>
            </a:r>
            <a:r>
              <a:rPr lang="es-ES" altLang="es-ES" sz="1600" dirty="0">
                <a:solidFill>
                  <a:srgbClr val="A71D5D"/>
                </a:solidFill>
                <a:latin typeface="Courier New" panose="02070309020205020404" pitchFamily="49" charset="0"/>
                <a:cs typeface="Courier New" panose="02070309020205020404" pitchFamily="49" charset="0"/>
              </a:rPr>
              <a:t>:</a:t>
            </a: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smtClean="0">
                <a:solidFill>
                  <a:srgbClr val="0086B3"/>
                </a:solidFill>
                <a:latin typeface="Courier New" panose="02070309020205020404" pitchFamily="49" charset="0"/>
                <a:cs typeface="Courier New" panose="02070309020205020404" pitchFamily="49" charset="0"/>
              </a:rPr>
              <a:t>false</a:t>
            </a:r>
            <a:r>
              <a:rPr lang="es-ES" altLang="es-ES" sz="1600" dirty="0" smtClean="0">
                <a:solidFill>
                  <a:srgbClr val="333333"/>
                </a:solidFill>
                <a:latin typeface="Courier New" panose="02070309020205020404" pitchFamily="49" charset="0"/>
                <a:cs typeface="Courier New" panose="02070309020205020404" pitchFamily="49" charset="0"/>
              </a:rPr>
              <a:t>, </a:t>
            </a:r>
            <a:r>
              <a:rPr lang="es-ES" altLang="es-ES" sz="1600" dirty="0" err="1">
                <a:solidFill>
                  <a:srgbClr val="333333"/>
                </a:solidFill>
                <a:latin typeface="Courier New" panose="02070309020205020404" pitchFamily="49" charset="0"/>
                <a:cs typeface="Courier New" panose="02070309020205020404" pitchFamily="49" charset="0"/>
              </a:rPr>
              <a:t>sourceMaps</a:t>
            </a:r>
            <a:r>
              <a:rPr lang="es-ES" altLang="es-ES" sz="1600" dirty="0">
                <a:solidFill>
                  <a:srgbClr val="A71D5D"/>
                </a:solidFill>
                <a:latin typeface="Courier New" panose="02070309020205020404" pitchFamily="49" charset="0"/>
                <a:cs typeface="Courier New" panose="02070309020205020404" pitchFamily="49" charset="0"/>
              </a:rPr>
              <a:t>:</a:t>
            </a: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a:solidFill>
                  <a:srgbClr val="0086B3"/>
                </a:solidFill>
                <a:latin typeface="Courier New" panose="02070309020205020404" pitchFamily="49" charset="0"/>
                <a:cs typeface="Courier New" panose="02070309020205020404" pitchFamily="49" charset="0"/>
              </a:rPr>
              <a:t>true</a:t>
            </a: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400" dirty="0">
                <a:latin typeface="Courier New" panose="02070309020205020404" pitchFamily="49" charset="0"/>
                <a:cs typeface="Courier New" panose="02070309020205020404" pitchFamily="49" charset="0"/>
              </a:rPr>
              <a:t> </a:t>
            </a:r>
            <a:endParaRPr lang="es-ES" altLang="es-ES" sz="4000" dirty="0">
              <a:latin typeface="Courier New" panose="02070309020205020404" pitchFamily="49" charset="0"/>
              <a:cs typeface="Courier New" panose="02070309020205020404" pitchFamily="49" charset="0"/>
            </a:endParaRPr>
          </a:p>
          <a:p>
            <a:endParaRPr lang="es-ES" dirty="0" smtClean="0"/>
          </a:p>
          <a:p>
            <a:endParaRPr lang="es-ES" dirty="0"/>
          </a:p>
        </p:txBody>
      </p:sp>
    </p:spTree>
    <p:extLst>
      <p:ext uri="{BB962C8B-B14F-4D97-AF65-F5344CB8AC3E}">
        <p14:creationId xmlns:p14="http://schemas.microsoft.com/office/powerpoint/2010/main" val="12607099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Bundles</a:t>
            </a:r>
            <a:r>
              <a:rPr lang="es-ES" dirty="0"/>
              <a:t> </a:t>
            </a:r>
            <a:r>
              <a:rPr lang="es-ES" dirty="0" err="1"/>
              <a:t>SystemJS</a:t>
            </a:r>
            <a:r>
              <a:rPr lang="es-ES" dirty="0"/>
              <a:t> – </a:t>
            </a:r>
            <a:r>
              <a:rPr lang="es-ES" dirty="0" err="1" smtClean="0"/>
              <a:t>SystemJS</a:t>
            </a:r>
            <a:r>
              <a:rPr lang="es-ES" dirty="0" smtClean="0"/>
              <a:t>/</a:t>
            </a:r>
            <a:r>
              <a:rPr lang="es-ES" dirty="0" err="1" smtClean="0"/>
              <a:t>Builder</a:t>
            </a:r>
            <a:r>
              <a:rPr lang="es-ES" dirty="0" smtClean="0"/>
              <a:t> (II)</a:t>
            </a:r>
            <a:endParaRPr lang="es-ES" dirty="0"/>
          </a:p>
        </p:txBody>
      </p:sp>
      <p:sp>
        <p:nvSpPr>
          <p:cNvPr id="4" name="Marcador de contenido 3"/>
          <p:cNvSpPr>
            <a:spLocks noGrp="1"/>
          </p:cNvSpPr>
          <p:nvPr>
            <p:ph sz="half" idx="2"/>
          </p:nvPr>
        </p:nvSpPr>
        <p:spPr>
          <a:xfrm>
            <a:off x="430340" y="1387323"/>
            <a:ext cx="11267389" cy="2298852"/>
          </a:xfrm>
        </p:spPr>
        <p:txBody>
          <a:bodyPr>
            <a:normAutofit/>
          </a:bodyPr>
          <a:lstStyle/>
          <a:p>
            <a:r>
              <a:rPr lang="es-ES" dirty="0" smtClean="0">
                <a:cs typeface="Courier New" panose="02070309020205020404" pitchFamily="49" charset="0"/>
              </a:rPr>
              <a:t>El </a:t>
            </a:r>
            <a:r>
              <a:rPr lang="es-ES" dirty="0" err="1" smtClean="0">
                <a:cs typeface="Courier New" panose="02070309020205020404" pitchFamily="49" charset="0"/>
              </a:rPr>
              <a:t>builder</a:t>
            </a:r>
            <a:r>
              <a:rPr lang="es-ES" dirty="0" smtClean="0">
                <a:cs typeface="Courier New" panose="02070309020205020404" pitchFamily="49" charset="0"/>
              </a:rPr>
              <a:t> acepta como entrada una expresión aritmética, es decir, podemos darle varios puntos de entrada y establecer un operador que indicará como debe tratar dichos puntos de entrada. Por ejemplo podríamos querer generar un </a:t>
            </a:r>
            <a:r>
              <a:rPr lang="es-ES" dirty="0" err="1" smtClean="0">
                <a:cs typeface="Courier New" panose="02070309020205020404" pitchFamily="49" charset="0"/>
              </a:rPr>
              <a:t>bundle</a:t>
            </a:r>
            <a:r>
              <a:rPr lang="es-ES" dirty="0" smtClean="0">
                <a:cs typeface="Courier New" panose="02070309020205020404" pitchFamily="49" charset="0"/>
              </a:rPr>
              <a:t> con los módulos de tareas pero que no incluya las dependencias de módulos de terceras partes, como por ejemplo “</a:t>
            </a:r>
            <a:r>
              <a:rPr lang="es-ES" dirty="0" err="1" smtClean="0">
                <a:cs typeface="Courier New" panose="02070309020205020404" pitchFamily="49" charset="0"/>
              </a:rPr>
              <a:t>jquery</a:t>
            </a:r>
            <a:r>
              <a:rPr lang="es-ES" dirty="0" smtClean="0">
                <a:cs typeface="Courier New" panose="02070309020205020404" pitchFamily="49" charset="0"/>
              </a:rPr>
              <a:t>”:</a:t>
            </a:r>
          </a:p>
          <a:p>
            <a:pPr marL="457200" lvl="1" indent="0">
              <a:buNone/>
            </a:pPr>
            <a:r>
              <a:rPr lang="es-ES" altLang="es-ES" dirty="0" err="1">
                <a:solidFill>
                  <a:srgbClr val="333333"/>
                </a:solidFill>
                <a:latin typeface="Courier New" panose="02070309020205020404" pitchFamily="49" charset="0"/>
                <a:cs typeface="Courier New" panose="02070309020205020404" pitchFamily="49" charset="0"/>
              </a:rPr>
              <a:t>builder.</a:t>
            </a:r>
            <a:r>
              <a:rPr lang="es-ES" altLang="es-ES" dirty="0" err="1">
                <a:solidFill>
                  <a:srgbClr val="795DA3"/>
                </a:solidFill>
                <a:latin typeface="Courier New" panose="02070309020205020404" pitchFamily="49" charset="0"/>
                <a:cs typeface="Courier New" panose="02070309020205020404" pitchFamily="49" charset="0"/>
              </a:rPr>
              <a:t>bundle</a:t>
            </a:r>
            <a:r>
              <a:rPr lang="es-ES" altLang="es-ES" dirty="0" smtClean="0">
                <a:solidFill>
                  <a:srgbClr val="333333"/>
                </a:solidFill>
                <a:latin typeface="Courier New" panose="02070309020205020404" pitchFamily="49" charset="0"/>
                <a:cs typeface="Courier New" panose="02070309020205020404" pitchFamily="49" charset="0"/>
              </a:rPr>
              <a:t>(</a:t>
            </a:r>
            <a:r>
              <a:rPr lang="es-ES" altLang="es-ES" dirty="0" smtClean="0">
                <a:solidFill>
                  <a:srgbClr val="183691"/>
                </a:solidFill>
                <a:latin typeface="Courier New" panose="02070309020205020404" pitchFamily="49" charset="0"/>
                <a:cs typeface="Courier New" panose="02070309020205020404" pitchFamily="49" charset="0"/>
              </a:rPr>
              <a:t>‘./app/tareas/tareasController.js - ./app/vendor.js’</a:t>
            </a:r>
            <a:r>
              <a:rPr lang="es-ES" altLang="es-ES" dirty="0" smtClean="0">
                <a:solidFill>
                  <a:srgbClr val="333333"/>
                </a:solidFill>
                <a:latin typeface="Courier New" panose="02070309020205020404" pitchFamily="49" charset="0"/>
                <a:cs typeface="Courier New" panose="02070309020205020404" pitchFamily="49" charset="0"/>
              </a:rPr>
              <a:t>, </a:t>
            </a:r>
            <a:r>
              <a:rPr lang="es-ES" altLang="es-ES" dirty="0" smtClean="0">
                <a:solidFill>
                  <a:srgbClr val="183691"/>
                </a:solidFill>
                <a:latin typeface="Courier New" panose="02070309020205020404" pitchFamily="49" charset="0"/>
                <a:cs typeface="Courier New" panose="02070309020205020404" pitchFamily="49" charset="0"/>
              </a:rPr>
              <a:t>‘bundle-tareas.js’</a:t>
            </a:r>
            <a:r>
              <a:rPr lang="es-ES" altLang="es-ES" dirty="0" smtClean="0">
                <a:solidFill>
                  <a:srgbClr val="333333"/>
                </a:solidFill>
                <a:latin typeface="Courier New" panose="02070309020205020404" pitchFamily="49" charset="0"/>
                <a:cs typeface="Courier New" panose="02070309020205020404" pitchFamily="49" charset="0"/>
              </a:rPr>
              <a:t>);</a:t>
            </a:r>
            <a:endParaRPr lang="es-ES" altLang="es-ES" sz="3600" dirty="0">
              <a:solidFill>
                <a:schemeClr val="tx1"/>
              </a:solidFill>
              <a:latin typeface="Courier New" panose="02070309020205020404" pitchFamily="49" charset="0"/>
              <a:cs typeface="Courier New" panose="02070309020205020404" pitchFamily="49" charset="0"/>
            </a:endParaRPr>
          </a:p>
          <a:p>
            <a:r>
              <a:rPr lang="es-ES" dirty="0" smtClean="0">
                <a:cs typeface="Courier New" panose="02070309020205020404" pitchFamily="49" charset="0"/>
              </a:rPr>
              <a:t>Podríamos también realizar un </a:t>
            </a:r>
            <a:r>
              <a:rPr lang="es-ES" dirty="0" err="1" smtClean="0">
                <a:cs typeface="Courier New" panose="02070309020205020404" pitchFamily="49" charset="0"/>
              </a:rPr>
              <a:t>bundle</a:t>
            </a:r>
            <a:r>
              <a:rPr lang="es-ES" dirty="0" smtClean="0">
                <a:cs typeface="Courier New" panose="02070309020205020404" pitchFamily="49" charset="0"/>
              </a:rPr>
              <a:t> con las partes comunes entre dos módulos:</a:t>
            </a:r>
          </a:p>
          <a:p>
            <a:pPr marL="457200" lvl="2" indent="0">
              <a:buNone/>
            </a:pPr>
            <a:r>
              <a:rPr lang="es-ES" altLang="es-ES" sz="1400" dirty="0" err="1">
                <a:solidFill>
                  <a:srgbClr val="333333"/>
                </a:solidFill>
                <a:latin typeface="Courier New" panose="02070309020205020404" pitchFamily="49" charset="0"/>
                <a:cs typeface="Courier New" panose="02070309020205020404" pitchFamily="49" charset="0"/>
              </a:rPr>
              <a:t>builder.</a:t>
            </a:r>
            <a:r>
              <a:rPr lang="es-ES" altLang="es-ES" sz="1400" dirty="0" err="1">
                <a:solidFill>
                  <a:srgbClr val="795DA3"/>
                </a:solidFill>
                <a:latin typeface="Courier New" panose="02070309020205020404" pitchFamily="49" charset="0"/>
                <a:cs typeface="Courier New" panose="02070309020205020404" pitchFamily="49" charset="0"/>
              </a:rPr>
              <a:t>bundle</a:t>
            </a:r>
            <a:r>
              <a:rPr lang="es-ES" altLang="es-ES" sz="1400" dirty="0">
                <a:solidFill>
                  <a:srgbClr val="333333"/>
                </a:solidFill>
                <a:latin typeface="Courier New" panose="02070309020205020404" pitchFamily="49" charset="0"/>
                <a:cs typeface="Courier New" panose="02070309020205020404" pitchFamily="49" charset="0"/>
              </a:rPr>
              <a:t>(</a:t>
            </a:r>
            <a:r>
              <a:rPr lang="es-ES" altLang="es-ES" sz="1400" dirty="0">
                <a:solidFill>
                  <a:srgbClr val="183691"/>
                </a:solidFill>
                <a:latin typeface="Courier New" panose="02070309020205020404" pitchFamily="49" charset="0"/>
                <a:cs typeface="Courier New" panose="02070309020205020404" pitchFamily="49" charset="0"/>
              </a:rPr>
              <a:t>‘./app/tareas/tareasController.js </a:t>
            </a:r>
            <a:r>
              <a:rPr lang="es-ES" altLang="es-ES" sz="1400" dirty="0" smtClean="0">
                <a:solidFill>
                  <a:srgbClr val="183691"/>
                </a:solidFill>
                <a:latin typeface="Courier New" panose="02070309020205020404" pitchFamily="49" charset="0"/>
                <a:cs typeface="Courier New" panose="02070309020205020404" pitchFamily="49" charset="0"/>
              </a:rPr>
              <a:t>&amp; </a:t>
            </a:r>
            <a:r>
              <a:rPr lang="es-ES" altLang="es-ES" sz="1400" dirty="0">
                <a:solidFill>
                  <a:srgbClr val="183691"/>
                </a:solidFill>
                <a:latin typeface="Courier New" panose="02070309020205020404" pitchFamily="49" charset="0"/>
                <a:cs typeface="Courier New" panose="02070309020205020404" pitchFamily="49" charset="0"/>
              </a:rPr>
              <a:t>./</a:t>
            </a:r>
            <a:r>
              <a:rPr lang="es-ES" altLang="es-ES" sz="1400" dirty="0" smtClean="0">
                <a:solidFill>
                  <a:srgbClr val="183691"/>
                </a:solidFill>
                <a:latin typeface="Courier New" panose="02070309020205020404" pitchFamily="49" charset="0"/>
                <a:cs typeface="Courier New" panose="02070309020205020404" pitchFamily="49" charset="0"/>
              </a:rPr>
              <a:t>app/expedientes/expedientesController.js’</a:t>
            </a:r>
            <a:r>
              <a:rPr lang="es-ES" altLang="es-ES" sz="1400" dirty="0" smtClean="0">
                <a:solidFill>
                  <a:srgbClr val="333333"/>
                </a:solidFill>
                <a:latin typeface="Courier New" panose="02070309020205020404" pitchFamily="49" charset="0"/>
                <a:cs typeface="Courier New" panose="02070309020205020404" pitchFamily="49" charset="0"/>
              </a:rPr>
              <a:t>,</a:t>
            </a:r>
          </a:p>
          <a:p>
            <a:pPr marL="457200" lvl="2" indent="0">
              <a:buNone/>
            </a:pPr>
            <a:r>
              <a:rPr lang="es-ES" altLang="es-ES" sz="1400" dirty="0" smtClean="0">
                <a:solidFill>
                  <a:srgbClr val="183691"/>
                </a:solidFill>
                <a:latin typeface="Courier New" panose="02070309020205020404" pitchFamily="49" charset="0"/>
                <a:cs typeface="Courier New" panose="02070309020205020404" pitchFamily="49" charset="0"/>
              </a:rPr>
              <a:t>‘bundle-common.js’</a:t>
            </a:r>
            <a:r>
              <a:rPr lang="es-ES" altLang="es-ES" sz="1400" dirty="0" smtClean="0">
                <a:solidFill>
                  <a:srgbClr val="333333"/>
                </a:solidFill>
                <a:latin typeface="Courier New" panose="02070309020205020404" pitchFamily="49" charset="0"/>
                <a:cs typeface="Courier New" panose="02070309020205020404" pitchFamily="49" charset="0"/>
              </a:rPr>
              <a:t>);</a:t>
            </a:r>
            <a:endParaRPr lang="es-ES" altLang="es-ES" sz="3600" dirty="0">
              <a:solidFill>
                <a:schemeClr val="tx1"/>
              </a:solidFill>
              <a:latin typeface="Courier New" panose="02070309020205020404" pitchFamily="49" charset="0"/>
              <a:cs typeface="Courier New" panose="02070309020205020404" pitchFamily="49" charset="0"/>
            </a:endParaRPr>
          </a:p>
          <a:p>
            <a:pPr marL="0" indent="0">
              <a:buNone/>
            </a:pPr>
            <a:endParaRPr lang="es-ES" dirty="0">
              <a:cs typeface="Courier New" panose="02070309020205020404" pitchFamily="49" charset="0"/>
            </a:endParaRPr>
          </a:p>
        </p:txBody>
      </p:sp>
      <p:sp>
        <p:nvSpPr>
          <p:cNvPr id="6" name="CuadroTexto 5"/>
          <p:cNvSpPr txBox="1"/>
          <p:nvPr/>
        </p:nvSpPr>
        <p:spPr>
          <a:xfrm>
            <a:off x="430340" y="3571875"/>
            <a:ext cx="11267389" cy="3447098"/>
          </a:xfrm>
          <a:prstGeom prst="rect">
            <a:avLst/>
          </a:prstGeom>
          <a:noFill/>
        </p:spPr>
        <p:txBody>
          <a:bodyPr wrap="square" rtlCol="0">
            <a:spAutoFit/>
          </a:bodyPr>
          <a:lstStyle/>
          <a:p>
            <a:r>
              <a:rPr lang="es-ES" dirty="0" smtClean="0">
                <a:solidFill>
                  <a:schemeClr val="bg1">
                    <a:lumMod val="50000"/>
                  </a:schemeClr>
                </a:solidFill>
              </a:rPr>
              <a:t>Para integrar el </a:t>
            </a:r>
            <a:r>
              <a:rPr lang="es-ES" dirty="0" err="1" smtClean="0">
                <a:solidFill>
                  <a:schemeClr val="bg1">
                    <a:lumMod val="50000"/>
                  </a:schemeClr>
                </a:solidFill>
              </a:rPr>
              <a:t>builder</a:t>
            </a:r>
            <a:r>
              <a:rPr lang="es-ES" dirty="0" smtClean="0">
                <a:solidFill>
                  <a:schemeClr val="bg1">
                    <a:lumMod val="50000"/>
                  </a:schemeClr>
                </a:solidFill>
              </a:rPr>
              <a:t> en el flujo de ejecución de </a:t>
            </a:r>
            <a:r>
              <a:rPr lang="es-ES" dirty="0" err="1" smtClean="0">
                <a:solidFill>
                  <a:schemeClr val="bg1">
                    <a:lumMod val="50000"/>
                  </a:schemeClr>
                </a:solidFill>
              </a:rPr>
              <a:t>Gulp</a:t>
            </a:r>
            <a:r>
              <a:rPr lang="es-ES" dirty="0" smtClean="0">
                <a:solidFill>
                  <a:schemeClr val="bg1">
                    <a:lumMod val="50000"/>
                  </a:schemeClr>
                </a:solidFill>
              </a:rPr>
              <a:t>, hay que llamar al </a:t>
            </a:r>
            <a:r>
              <a:rPr lang="es-ES" dirty="0" err="1" smtClean="0">
                <a:solidFill>
                  <a:schemeClr val="bg1">
                    <a:lumMod val="50000"/>
                  </a:schemeClr>
                </a:solidFill>
              </a:rPr>
              <a:t>callback</a:t>
            </a:r>
            <a:r>
              <a:rPr lang="es-ES" dirty="0" smtClean="0">
                <a:solidFill>
                  <a:schemeClr val="bg1">
                    <a:lumMod val="50000"/>
                  </a:schemeClr>
                </a:solidFill>
              </a:rPr>
              <a:t> que recibe la tarea cuando el </a:t>
            </a:r>
            <a:r>
              <a:rPr lang="es-ES" dirty="0" err="1" smtClean="0">
                <a:solidFill>
                  <a:schemeClr val="bg1">
                    <a:lumMod val="50000"/>
                  </a:schemeClr>
                </a:solidFill>
              </a:rPr>
              <a:t>builder</a:t>
            </a:r>
            <a:r>
              <a:rPr lang="es-ES" dirty="0" smtClean="0">
                <a:solidFill>
                  <a:schemeClr val="bg1">
                    <a:lumMod val="50000"/>
                  </a:schemeClr>
                </a:solidFill>
              </a:rPr>
              <a:t> termina, hay que responder a la </a:t>
            </a:r>
            <a:r>
              <a:rPr lang="es-ES" dirty="0" err="1" smtClean="0">
                <a:solidFill>
                  <a:schemeClr val="bg1">
                    <a:lumMod val="50000"/>
                  </a:schemeClr>
                </a:solidFill>
              </a:rPr>
              <a:t>promise</a:t>
            </a:r>
            <a:r>
              <a:rPr lang="es-ES" dirty="0" smtClean="0">
                <a:solidFill>
                  <a:schemeClr val="bg1">
                    <a:lumMod val="50000"/>
                  </a:schemeClr>
                </a:solidFill>
              </a:rPr>
              <a:t> que devuelve:</a:t>
            </a:r>
          </a:p>
          <a:p>
            <a:endParaRPr lang="es-ES" dirty="0">
              <a:solidFill>
                <a:schemeClr val="bg1">
                  <a:lumMod val="50000"/>
                </a:schemeClr>
              </a:solidFill>
            </a:endParaRPr>
          </a:p>
          <a:p>
            <a:pPr lvl="1"/>
            <a:r>
              <a:rPr lang="es-ES" altLang="es-ES" sz="1600" dirty="0" err="1" smtClean="0">
                <a:latin typeface="Courier New" panose="02070309020205020404" pitchFamily="49" charset="0"/>
                <a:cs typeface="Courier New" panose="02070309020205020404" pitchFamily="49" charset="0"/>
              </a:rPr>
              <a:t>gulp.task</a:t>
            </a:r>
            <a:r>
              <a:rPr lang="es-ES" altLang="es-ES" sz="1600" dirty="0" smtClean="0">
                <a:solidFill>
                  <a:schemeClr val="accent1">
                    <a:lumMod val="50000"/>
                  </a:schemeClr>
                </a:solidFill>
                <a:latin typeface="Courier New" panose="02070309020205020404" pitchFamily="49" charset="0"/>
                <a:cs typeface="Courier New" panose="02070309020205020404" pitchFamily="49" charset="0"/>
              </a:rPr>
              <a:t>(‘</a:t>
            </a:r>
            <a:r>
              <a:rPr lang="es-ES" altLang="es-ES" sz="1600" dirty="0" err="1" smtClean="0">
                <a:solidFill>
                  <a:schemeClr val="accent1">
                    <a:lumMod val="50000"/>
                  </a:schemeClr>
                </a:solidFill>
                <a:latin typeface="Courier New" panose="02070309020205020404" pitchFamily="49" charset="0"/>
                <a:cs typeface="Courier New" panose="02070309020205020404" pitchFamily="49" charset="0"/>
              </a:rPr>
              <a:t>bundle</a:t>
            </a:r>
            <a:r>
              <a:rPr lang="es-ES" altLang="es-ES" sz="1600" dirty="0" smtClean="0">
                <a:solidFill>
                  <a:schemeClr val="accent1">
                    <a:lumMod val="50000"/>
                  </a:schemeClr>
                </a:solidFill>
                <a:latin typeface="Courier New" panose="02070309020205020404" pitchFamily="49" charset="0"/>
                <a:cs typeface="Courier New" panose="02070309020205020404" pitchFamily="49" charset="0"/>
              </a:rPr>
              <a:t>-blablá’</a:t>
            </a:r>
            <a:r>
              <a:rPr lang="es-ES" altLang="es-ES" sz="1600" dirty="0" smtClean="0">
                <a:latin typeface="Courier New" panose="02070309020205020404" pitchFamily="49" charset="0"/>
                <a:cs typeface="Courier New" panose="02070309020205020404" pitchFamily="49" charset="0"/>
              </a:rPr>
              <a:t>,</a:t>
            </a:r>
            <a:r>
              <a:rPr lang="es-ES" altLang="es-ES" sz="1600" dirty="0" smtClean="0">
                <a:solidFill>
                  <a:srgbClr val="A71D5D"/>
                </a:solidFill>
                <a:latin typeface="Courier New" panose="02070309020205020404" pitchFamily="49" charset="0"/>
                <a:cs typeface="Courier New" panose="02070309020205020404" pitchFamily="49" charset="0"/>
              </a:rPr>
              <a:t> </a:t>
            </a:r>
            <a:r>
              <a:rPr lang="es-ES" altLang="es-ES" sz="1600" dirty="0" err="1" smtClean="0">
                <a:solidFill>
                  <a:srgbClr val="0070C0"/>
                </a:solidFill>
                <a:latin typeface="Courier New" panose="02070309020205020404" pitchFamily="49" charset="0"/>
                <a:cs typeface="Courier New" panose="02070309020205020404" pitchFamily="49" charset="0"/>
              </a:rPr>
              <a:t>function</a:t>
            </a:r>
            <a:r>
              <a:rPr lang="es-ES" altLang="es-ES" sz="1600" dirty="0" smtClean="0">
                <a:solidFill>
                  <a:srgbClr val="0070C0"/>
                </a:solidFill>
                <a:latin typeface="Courier New" panose="02070309020205020404" pitchFamily="49" charset="0"/>
                <a:cs typeface="Courier New" panose="02070309020205020404" pitchFamily="49" charset="0"/>
              </a:rPr>
              <a:t> </a:t>
            </a:r>
            <a:r>
              <a:rPr lang="es-ES" altLang="es-ES" sz="1600" dirty="0" smtClean="0">
                <a:latin typeface="Courier New" panose="02070309020205020404" pitchFamily="49" charset="0"/>
                <a:cs typeface="Courier New" panose="02070309020205020404" pitchFamily="49" charset="0"/>
              </a:rPr>
              <a:t>(</a:t>
            </a:r>
            <a:r>
              <a:rPr lang="es-ES" altLang="es-ES" sz="1600" dirty="0" err="1" smtClean="0">
                <a:latin typeface="Courier New" panose="02070309020205020404" pitchFamily="49" charset="0"/>
                <a:cs typeface="Courier New" panose="02070309020205020404" pitchFamily="49" charset="0"/>
              </a:rPr>
              <a:t>cb</a:t>
            </a:r>
            <a:r>
              <a:rPr lang="es-ES" altLang="es-ES" sz="1600" dirty="0" smtClean="0">
                <a:latin typeface="Courier New" panose="02070309020205020404" pitchFamily="49" charset="0"/>
                <a:cs typeface="Courier New" panose="02070309020205020404" pitchFamily="49" charset="0"/>
              </a:rPr>
              <a:t>) {</a:t>
            </a:r>
          </a:p>
          <a:p>
            <a:pPr lvl="2"/>
            <a:r>
              <a:rPr lang="es-ES" altLang="es-ES" sz="1600" dirty="0" smtClean="0">
                <a:solidFill>
                  <a:srgbClr val="333333"/>
                </a:solidFill>
                <a:latin typeface="Courier New" panose="02070309020205020404" pitchFamily="49" charset="0"/>
                <a:cs typeface="Courier New" panose="02070309020205020404" pitchFamily="49" charset="0"/>
              </a:rPr>
              <a:t>...</a:t>
            </a:r>
          </a:p>
          <a:p>
            <a:pPr lvl="2"/>
            <a:r>
              <a:rPr lang="es-ES" altLang="es-ES" sz="1600" dirty="0" smtClean="0">
                <a:solidFill>
                  <a:srgbClr val="333333"/>
                </a:solidFill>
                <a:latin typeface="Courier New" panose="02070309020205020404" pitchFamily="49" charset="0"/>
                <a:cs typeface="Courier New" panose="02070309020205020404" pitchFamily="49" charset="0"/>
              </a:rPr>
              <a:t>...</a:t>
            </a:r>
            <a:endParaRPr lang="es-ES" altLang="es-ES" sz="1600" dirty="0">
              <a:solidFill>
                <a:srgbClr val="333333"/>
              </a:solidFill>
              <a:latin typeface="Courier New" panose="02070309020205020404" pitchFamily="49" charset="0"/>
              <a:cs typeface="Courier New" panose="02070309020205020404" pitchFamily="49" charset="0"/>
            </a:endParaRPr>
          </a:p>
          <a:p>
            <a:pPr lvl="2"/>
            <a:r>
              <a:rPr lang="es-ES" altLang="es-ES" sz="1600" dirty="0" err="1">
                <a:solidFill>
                  <a:srgbClr val="333333"/>
                </a:solidFill>
                <a:latin typeface="Courier New" panose="02070309020205020404" pitchFamily="49" charset="0"/>
                <a:cs typeface="Courier New" panose="02070309020205020404" pitchFamily="49" charset="0"/>
              </a:rPr>
              <a:t>builder.</a:t>
            </a:r>
            <a:r>
              <a:rPr lang="es-ES" altLang="es-ES" sz="1600" dirty="0" err="1">
                <a:solidFill>
                  <a:srgbClr val="795DA3"/>
                </a:solidFill>
                <a:latin typeface="Courier New" panose="02070309020205020404" pitchFamily="49" charset="0"/>
                <a:cs typeface="Courier New" panose="02070309020205020404" pitchFamily="49" charset="0"/>
              </a:rPr>
              <a:t>bundle</a:t>
            </a:r>
            <a:r>
              <a:rPr lang="es-ES" altLang="es-ES" sz="1600" dirty="0">
                <a:solidFill>
                  <a:srgbClr val="333333"/>
                </a:solidFill>
                <a:latin typeface="Courier New" panose="02070309020205020404" pitchFamily="49" charset="0"/>
                <a:cs typeface="Courier New" panose="02070309020205020404" pitchFamily="49" charset="0"/>
              </a:rPr>
              <a:t>(</a:t>
            </a:r>
            <a:r>
              <a:rPr lang="es-ES" altLang="es-ES" sz="1600" dirty="0">
                <a:solidFill>
                  <a:srgbClr val="183691"/>
                </a:solidFill>
                <a:latin typeface="Courier New" panose="02070309020205020404" pitchFamily="49" charset="0"/>
                <a:cs typeface="Courier New" panose="02070309020205020404" pitchFamily="49" charset="0"/>
              </a:rPr>
              <a:t>‘./app/tareas/</a:t>
            </a:r>
            <a:r>
              <a:rPr lang="es-ES" altLang="es-ES" sz="1600" dirty="0" err="1">
                <a:solidFill>
                  <a:srgbClr val="183691"/>
                </a:solidFill>
                <a:latin typeface="Courier New" panose="02070309020205020404" pitchFamily="49" charset="0"/>
                <a:cs typeface="Courier New" panose="02070309020205020404" pitchFamily="49" charset="0"/>
              </a:rPr>
              <a:t>tareaController</a:t>
            </a:r>
            <a:r>
              <a:rPr lang="es-ES" altLang="es-ES" sz="1600" dirty="0">
                <a:solidFill>
                  <a:srgbClr val="183691"/>
                </a:solidFill>
                <a:latin typeface="Courier New" panose="02070309020205020404" pitchFamily="49" charset="0"/>
                <a:cs typeface="Courier New" panose="02070309020205020404" pitchFamily="49" charset="0"/>
              </a:rPr>
              <a:t>’</a:t>
            </a: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a:solidFill>
                  <a:srgbClr val="183691"/>
                </a:solidFill>
                <a:latin typeface="Courier New" panose="02070309020205020404" pitchFamily="49" charset="0"/>
                <a:cs typeface="Courier New" panose="02070309020205020404" pitchFamily="49" charset="0"/>
              </a:rPr>
              <a:t>‘bundle-tareas.js</a:t>
            </a:r>
            <a:r>
              <a:rPr lang="es-ES" altLang="es-ES" sz="1600" dirty="0" smtClean="0">
                <a:solidFill>
                  <a:srgbClr val="183691"/>
                </a:solidFill>
                <a:latin typeface="Courier New" panose="02070309020205020404" pitchFamily="49" charset="0"/>
                <a:cs typeface="Courier New" panose="02070309020205020404" pitchFamily="49" charset="0"/>
              </a:rPr>
              <a:t>’</a:t>
            </a:r>
            <a:r>
              <a:rPr lang="es-ES" altLang="es-ES" sz="1600" dirty="0" smtClean="0">
                <a:solidFill>
                  <a:srgbClr val="333333"/>
                </a:solidFill>
                <a:latin typeface="Courier New" panose="02070309020205020404" pitchFamily="49" charset="0"/>
                <a:cs typeface="Courier New" panose="02070309020205020404" pitchFamily="49" charset="0"/>
              </a:rPr>
              <a:t>)</a:t>
            </a:r>
          </a:p>
          <a:p>
            <a:pPr lvl="2"/>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smtClean="0">
                <a:solidFill>
                  <a:srgbClr val="333333"/>
                </a:solidFill>
                <a:latin typeface="Courier New" panose="02070309020205020404" pitchFamily="49" charset="0"/>
                <a:cs typeface="Courier New" panose="02070309020205020404" pitchFamily="49" charset="0"/>
              </a:rPr>
              <a:t>.</a:t>
            </a:r>
            <a:r>
              <a:rPr lang="es-ES" altLang="es-ES" sz="1600" dirty="0" err="1" smtClean="0">
                <a:solidFill>
                  <a:srgbClr val="333333"/>
                </a:solidFill>
                <a:latin typeface="Courier New" panose="02070309020205020404" pitchFamily="49" charset="0"/>
                <a:cs typeface="Courier New" panose="02070309020205020404" pitchFamily="49" charset="0"/>
              </a:rPr>
              <a:t>then</a:t>
            </a:r>
            <a:r>
              <a:rPr lang="es-ES" altLang="es-ES" sz="1600" dirty="0" smtClean="0">
                <a:solidFill>
                  <a:srgbClr val="333333"/>
                </a:solidFill>
                <a:latin typeface="Courier New" panose="02070309020205020404" pitchFamily="49" charset="0"/>
                <a:cs typeface="Courier New" panose="02070309020205020404" pitchFamily="49" charset="0"/>
              </a:rPr>
              <a:t>(</a:t>
            </a:r>
            <a:r>
              <a:rPr lang="es-ES" altLang="es-ES" sz="1600" dirty="0" err="1" smtClean="0">
                <a:solidFill>
                  <a:srgbClr val="333333"/>
                </a:solidFill>
                <a:latin typeface="Courier New" panose="02070309020205020404" pitchFamily="49" charset="0"/>
                <a:cs typeface="Courier New" panose="02070309020205020404" pitchFamily="49" charset="0"/>
              </a:rPr>
              <a:t>function</a:t>
            </a: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smtClean="0">
                <a:solidFill>
                  <a:srgbClr val="333333"/>
                </a:solidFill>
                <a:latin typeface="Courier New" panose="02070309020205020404" pitchFamily="49" charset="0"/>
                <a:cs typeface="Courier New" panose="02070309020205020404" pitchFamily="49" charset="0"/>
              </a:rPr>
              <a:t>() { </a:t>
            </a:r>
            <a:r>
              <a:rPr lang="es-ES" altLang="es-ES" sz="1600" dirty="0" err="1" smtClean="0">
                <a:solidFill>
                  <a:srgbClr val="333333"/>
                </a:solidFill>
                <a:latin typeface="Courier New" panose="02070309020205020404" pitchFamily="49" charset="0"/>
                <a:cs typeface="Courier New" panose="02070309020205020404" pitchFamily="49" charset="0"/>
              </a:rPr>
              <a:t>cb</a:t>
            </a:r>
            <a:r>
              <a:rPr lang="es-ES" altLang="es-ES" sz="1600" dirty="0" smtClean="0">
                <a:solidFill>
                  <a:srgbClr val="333333"/>
                </a:solidFill>
                <a:latin typeface="Courier New" panose="02070309020205020404" pitchFamily="49" charset="0"/>
                <a:cs typeface="Courier New" panose="02070309020205020404" pitchFamily="49" charset="0"/>
              </a:rPr>
              <a:t>(); })</a:t>
            </a:r>
          </a:p>
          <a:p>
            <a:pPr lvl="2"/>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smtClean="0">
                <a:solidFill>
                  <a:srgbClr val="333333"/>
                </a:solidFill>
                <a:latin typeface="Courier New" panose="02070309020205020404" pitchFamily="49" charset="0"/>
                <a:cs typeface="Courier New" panose="02070309020205020404" pitchFamily="49" charset="0"/>
              </a:rPr>
              <a:t>.catch(</a:t>
            </a:r>
            <a:r>
              <a:rPr lang="es-ES" altLang="es-ES" sz="1600" dirty="0" err="1" smtClean="0">
                <a:solidFill>
                  <a:srgbClr val="333333"/>
                </a:solidFill>
                <a:latin typeface="Courier New" panose="02070309020205020404" pitchFamily="49" charset="0"/>
                <a:cs typeface="Courier New" panose="02070309020205020404" pitchFamily="49" charset="0"/>
              </a:rPr>
              <a:t>function</a:t>
            </a:r>
            <a:r>
              <a:rPr lang="es-ES" altLang="es-ES" sz="1600" dirty="0" smtClean="0">
                <a:solidFill>
                  <a:srgbClr val="333333"/>
                </a:solidFill>
                <a:latin typeface="Courier New" panose="02070309020205020404" pitchFamily="49" charset="0"/>
                <a:cs typeface="Courier New" panose="02070309020205020404" pitchFamily="49" charset="0"/>
              </a:rPr>
              <a:t> (</a:t>
            </a:r>
            <a:r>
              <a:rPr lang="es-ES" altLang="es-ES" sz="1600" dirty="0" err="1" smtClean="0">
                <a:solidFill>
                  <a:srgbClr val="333333"/>
                </a:solidFill>
                <a:latin typeface="Courier New" panose="02070309020205020404" pitchFamily="49" charset="0"/>
                <a:cs typeface="Courier New" panose="02070309020205020404" pitchFamily="49" charset="0"/>
              </a:rPr>
              <a:t>err</a:t>
            </a:r>
            <a:r>
              <a:rPr lang="es-ES" altLang="es-ES" sz="1600" dirty="0" smtClean="0">
                <a:solidFill>
                  <a:srgbClr val="333333"/>
                </a:solidFill>
                <a:latin typeface="Courier New" panose="02070309020205020404" pitchFamily="49" charset="0"/>
                <a:cs typeface="Courier New" panose="02070309020205020404" pitchFamily="49" charset="0"/>
              </a:rPr>
              <a:t>) { </a:t>
            </a:r>
            <a:r>
              <a:rPr lang="es-ES" altLang="es-ES" sz="1600" dirty="0" err="1" smtClean="0">
                <a:solidFill>
                  <a:srgbClr val="333333"/>
                </a:solidFill>
                <a:latin typeface="Courier New" panose="02070309020205020404" pitchFamily="49" charset="0"/>
                <a:cs typeface="Courier New" panose="02070309020205020404" pitchFamily="49" charset="0"/>
              </a:rPr>
              <a:t>cb</a:t>
            </a:r>
            <a:r>
              <a:rPr lang="es-ES" altLang="es-ES" sz="1600" dirty="0" smtClean="0">
                <a:solidFill>
                  <a:srgbClr val="333333"/>
                </a:solidFill>
                <a:latin typeface="Courier New" panose="02070309020205020404" pitchFamily="49" charset="0"/>
                <a:cs typeface="Courier New" panose="02070309020205020404" pitchFamily="49" charset="0"/>
              </a:rPr>
              <a:t>(</a:t>
            </a:r>
            <a:r>
              <a:rPr lang="es-ES" altLang="es-ES" sz="1600" dirty="0" err="1" smtClean="0">
                <a:solidFill>
                  <a:srgbClr val="333333"/>
                </a:solidFill>
                <a:latin typeface="Courier New" panose="02070309020205020404" pitchFamily="49" charset="0"/>
                <a:cs typeface="Courier New" panose="02070309020205020404" pitchFamily="49" charset="0"/>
              </a:rPr>
              <a:t>err</a:t>
            </a:r>
            <a:r>
              <a:rPr lang="es-ES" altLang="es-ES" sz="1600" dirty="0" smtClean="0">
                <a:solidFill>
                  <a:srgbClr val="333333"/>
                </a:solidFill>
                <a:latin typeface="Courier New" panose="02070309020205020404" pitchFamily="49" charset="0"/>
                <a:cs typeface="Courier New" panose="02070309020205020404" pitchFamily="49" charset="0"/>
              </a:rPr>
              <a:t>); });</a:t>
            </a:r>
            <a:endParaRPr lang="es-ES" altLang="es-ES" sz="1400" dirty="0">
              <a:latin typeface="Courier New" panose="02070309020205020404" pitchFamily="49" charset="0"/>
              <a:cs typeface="Courier New" panose="02070309020205020404" pitchFamily="49" charset="0"/>
            </a:endParaRPr>
          </a:p>
          <a:p>
            <a:pPr lvl="1"/>
            <a:r>
              <a:rPr lang="es-ES" altLang="es-ES" sz="1600" dirty="0" smtClean="0">
                <a:latin typeface="Courier New" panose="02070309020205020404" pitchFamily="49" charset="0"/>
                <a:cs typeface="Courier New" panose="02070309020205020404" pitchFamily="49" charset="0"/>
              </a:rPr>
              <a:t>});</a:t>
            </a:r>
            <a:endParaRPr lang="es-ES" altLang="es-ES" sz="1600" dirty="0">
              <a:latin typeface="Courier New" panose="02070309020205020404" pitchFamily="49" charset="0"/>
              <a:cs typeface="Courier New" panose="02070309020205020404" pitchFamily="49" charset="0"/>
            </a:endParaRPr>
          </a:p>
          <a:p>
            <a:endParaRPr lang="es-ES" dirty="0" smtClean="0">
              <a:solidFill>
                <a:schemeClr val="bg1">
                  <a:lumMod val="50000"/>
                </a:schemeClr>
              </a:solidFill>
            </a:endParaRPr>
          </a:p>
          <a:p>
            <a:endParaRPr lang="es-ES" dirty="0" smtClean="0">
              <a:solidFill>
                <a:schemeClr val="bg1">
                  <a:lumMod val="50000"/>
                </a:schemeClr>
              </a:solidFill>
            </a:endParaRPr>
          </a:p>
          <a:p>
            <a:endParaRPr lang="es-ES" dirty="0"/>
          </a:p>
        </p:txBody>
      </p:sp>
    </p:spTree>
    <p:extLst>
      <p:ext uri="{BB962C8B-B14F-4D97-AF65-F5344CB8AC3E}">
        <p14:creationId xmlns:p14="http://schemas.microsoft.com/office/powerpoint/2010/main" val="14854400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Bundles</a:t>
            </a:r>
            <a:r>
              <a:rPr lang="es-ES" dirty="0"/>
              <a:t> </a:t>
            </a:r>
            <a:r>
              <a:rPr lang="es-ES" dirty="0" err="1"/>
              <a:t>SystemJS</a:t>
            </a:r>
            <a:r>
              <a:rPr lang="es-ES" dirty="0"/>
              <a:t> – </a:t>
            </a:r>
            <a:r>
              <a:rPr lang="es-ES" dirty="0" err="1" smtClean="0"/>
              <a:t>SystemJS</a:t>
            </a:r>
            <a:r>
              <a:rPr lang="es-ES" dirty="0" smtClean="0"/>
              <a:t>/</a:t>
            </a:r>
            <a:r>
              <a:rPr lang="es-ES" dirty="0" err="1" smtClean="0"/>
              <a:t>Builder</a:t>
            </a:r>
            <a:r>
              <a:rPr lang="es-ES" dirty="0" smtClean="0"/>
              <a:t> (III)</a:t>
            </a:r>
            <a:endParaRPr lang="es-ES" dirty="0"/>
          </a:p>
        </p:txBody>
      </p:sp>
      <p:sp>
        <p:nvSpPr>
          <p:cNvPr id="4" name="Marcador de contenido 3"/>
          <p:cNvSpPr>
            <a:spLocks noGrp="1"/>
          </p:cNvSpPr>
          <p:nvPr>
            <p:ph sz="half" idx="2"/>
          </p:nvPr>
        </p:nvSpPr>
        <p:spPr>
          <a:xfrm>
            <a:off x="430340" y="1387322"/>
            <a:ext cx="11267389" cy="4803927"/>
          </a:xfrm>
        </p:spPr>
        <p:txBody>
          <a:bodyPr>
            <a:normAutofit lnSpcReduction="10000"/>
          </a:bodyPr>
          <a:lstStyle/>
          <a:p>
            <a:r>
              <a:rPr lang="es-ES" dirty="0" smtClean="0">
                <a:cs typeface="Courier New" panose="02070309020205020404" pitchFamily="49" charset="0"/>
              </a:rPr>
              <a:t>Una vez que tenemos los </a:t>
            </a:r>
            <a:r>
              <a:rPr lang="es-ES" dirty="0" err="1" smtClean="0">
                <a:cs typeface="Courier New" panose="02070309020205020404" pitchFamily="49" charset="0"/>
              </a:rPr>
              <a:t>bundles</a:t>
            </a:r>
            <a:r>
              <a:rPr lang="es-ES" dirty="0" smtClean="0">
                <a:cs typeface="Courier New" panose="02070309020205020404" pitchFamily="49" charset="0"/>
              </a:rPr>
              <a:t> construidos hay que indicarle a </a:t>
            </a:r>
            <a:r>
              <a:rPr lang="es-ES" dirty="0" err="1" smtClean="0">
                <a:cs typeface="Courier New" panose="02070309020205020404" pitchFamily="49" charset="0"/>
              </a:rPr>
              <a:t>SystemJS</a:t>
            </a:r>
            <a:r>
              <a:rPr lang="es-ES" dirty="0" smtClean="0">
                <a:cs typeface="Courier New" panose="02070309020205020404" pitchFamily="49" charset="0"/>
              </a:rPr>
              <a:t> en la configuración que módulos van en qué </a:t>
            </a:r>
            <a:r>
              <a:rPr lang="es-ES" dirty="0" err="1" smtClean="0">
                <a:cs typeface="Courier New" panose="02070309020205020404" pitchFamily="49" charset="0"/>
              </a:rPr>
              <a:t>bundles</a:t>
            </a:r>
            <a:r>
              <a:rPr lang="es-ES" dirty="0" smtClean="0">
                <a:cs typeface="Courier New" panose="02070309020205020404" pitchFamily="49" charset="0"/>
              </a:rPr>
              <a:t>.</a:t>
            </a:r>
          </a:p>
          <a:p>
            <a:r>
              <a:rPr lang="es-ES" dirty="0" smtClean="0">
                <a:cs typeface="Courier New" panose="02070309020205020404" pitchFamily="49" charset="0"/>
              </a:rPr>
              <a:t>En el objeto de configuración debemos añadir una propiedad “</a:t>
            </a:r>
            <a:r>
              <a:rPr lang="es-ES" dirty="0" err="1" smtClean="0">
                <a:cs typeface="Courier New" panose="02070309020205020404" pitchFamily="49" charset="0"/>
              </a:rPr>
              <a:t>bundles</a:t>
            </a:r>
            <a:r>
              <a:rPr lang="es-ES" dirty="0" smtClean="0">
                <a:cs typeface="Courier New" panose="02070309020205020404" pitchFamily="49" charset="0"/>
              </a:rPr>
              <a:t>” con un objeto donde cada propiedad es la </a:t>
            </a:r>
            <a:r>
              <a:rPr lang="es-ES" dirty="0" err="1" smtClean="0">
                <a:cs typeface="Courier New" panose="02070309020205020404" pitchFamily="49" charset="0"/>
              </a:rPr>
              <a:t>url</a:t>
            </a:r>
            <a:r>
              <a:rPr lang="es-ES" dirty="0" smtClean="0">
                <a:cs typeface="Courier New" panose="02070309020205020404" pitchFamily="49" charset="0"/>
              </a:rPr>
              <a:t> relativa del </a:t>
            </a:r>
            <a:r>
              <a:rPr lang="es-ES" dirty="0" err="1" smtClean="0">
                <a:cs typeface="Courier New" panose="02070309020205020404" pitchFamily="49" charset="0"/>
              </a:rPr>
              <a:t>bundle</a:t>
            </a:r>
            <a:r>
              <a:rPr lang="es-ES" dirty="0" smtClean="0">
                <a:cs typeface="Courier New" panose="02070309020205020404" pitchFamily="49" charset="0"/>
              </a:rPr>
              <a:t> y el valor debe ser el </a:t>
            </a:r>
            <a:r>
              <a:rPr lang="es-ES" dirty="0" err="1" smtClean="0">
                <a:cs typeface="Courier New" panose="02070309020205020404" pitchFamily="49" charset="0"/>
              </a:rPr>
              <a:t>array</a:t>
            </a:r>
            <a:r>
              <a:rPr lang="es-ES" dirty="0" smtClean="0">
                <a:cs typeface="Courier New" panose="02070309020205020404" pitchFamily="49" charset="0"/>
              </a:rPr>
              <a:t> de los nombres de los módulos que se incluyen en el </a:t>
            </a:r>
            <a:r>
              <a:rPr lang="es-ES" dirty="0" err="1" smtClean="0">
                <a:cs typeface="Courier New" panose="02070309020205020404" pitchFamily="49" charset="0"/>
              </a:rPr>
              <a:t>bundle</a:t>
            </a:r>
            <a:r>
              <a:rPr lang="es-ES" dirty="0" smtClean="0">
                <a:cs typeface="Courier New" panose="02070309020205020404" pitchFamily="49" charset="0"/>
              </a:rPr>
              <a:t>:</a:t>
            </a:r>
          </a:p>
          <a:p>
            <a:pPr marL="0" indent="0">
              <a:buNone/>
            </a:pPr>
            <a:endParaRPr lang="es-ES" altLang="es-ES" dirty="0" smtClean="0">
              <a:solidFill>
                <a:srgbClr val="333333"/>
              </a:solidFill>
              <a:latin typeface="Courier New" panose="02070309020205020404" pitchFamily="49" charset="0"/>
              <a:cs typeface="Courier New" panose="02070309020205020404" pitchFamily="49" charset="0"/>
            </a:endParaRPr>
          </a:p>
          <a:p>
            <a:pPr marL="457200" lvl="1" indent="0">
              <a:buNone/>
            </a:pPr>
            <a:r>
              <a:rPr lang="es-ES" altLang="es-ES" sz="1600" dirty="0" err="1" smtClean="0">
                <a:solidFill>
                  <a:srgbClr val="333333"/>
                </a:solidFill>
                <a:latin typeface="Courier New" panose="02070309020205020404" pitchFamily="49" charset="0"/>
                <a:cs typeface="Courier New" panose="02070309020205020404" pitchFamily="49" charset="0"/>
              </a:rPr>
              <a:t>SystemJS.</a:t>
            </a:r>
            <a:r>
              <a:rPr lang="es-ES" altLang="es-ES" sz="1600" dirty="0" err="1" smtClean="0">
                <a:solidFill>
                  <a:srgbClr val="795DA3"/>
                </a:solidFill>
                <a:latin typeface="Courier New" panose="02070309020205020404" pitchFamily="49" charset="0"/>
                <a:cs typeface="Courier New" panose="02070309020205020404" pitchFamily="49" charset="0"/>
              </a:rPr>
              <a:t>config</a:t>
            </a:r>
            <a:r>
              <a:rPr lang="es-ES" altLang="es-ES" sz="1600" dirty="0">
                <a:solidFill>
                  <a:srgbClr val="333333"/>
                </a:solidFill>
                <a:latin typeface="Courier New" panose="02070309020205020404" pitchFamily="49" charset="0"/>
                <a:cs typeface="Courier New" panose="02070309020205020404" pitchFamily="49" charset="0"/>
              </a:rPr>
              <a:t>({ </a:t>
            </a:r>
            <a:endParaRPr lang="es-ES" altLang="es-ES" sz="1600" dirty="0" smtClean="0">
              <a:solidFill>
                <a:srgbClr val="333333"/>
              </a:solidFill>
              <a:latin typeface="Courier New" panose="02070309020205020404" pitchFamily="49" charset="0"/>
              <a:cs typeface="Courier New" panose="02070309020205020404" pitchFamily="49" charset="0"/>
            </a:endParaRPr>
          </a:p>
          <a:p>
            <a:pPr marL="457200" lvl="1" indent="0">
              <a:buNone/>
            </a:pP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err="1" smtClean="0">
                <a:solidFill>
                  <a:srgbClr val="333333"/>
                </a:solidFill>
                <a:latin typeface="Courier New" panose="02070309020205020404" pitchFamily="49" charset="0"/>
                <a:cs typeface="Courier New" panose="02070309020205020404" pitchFamily="49" charset="0"/>
              </a:rPr>
              <a:t>bundles</a:t>
            </a:r>
            <a:r>
              <a:rPr lang="es-ES" altLang="es-ES" sz="1600" dirty="0">
                <a:solidFill>
                  <a:srgbClr val="A71D5D"/>
                </a:solidFill>
                <a:latin typeface="Courier New" panose="02070309020205020404" pitchFamily="49" charset="0"/>
                <a:cs typeface="Courier New" panose="02070309020205020404" pitchFamily="49" charset="0"/>
              </a:rPr>
              <a:t>:</a:t>
            </a:r>
            <a:r>
              <a:rPr lang="es-ES" altLang="es-ES" sz="1600" dirty="0">
                <a:solidFill>
                  <a:srgbClr val="333333"/>
                </a:solidFill>
                <a:latin typeface="Courier New" panose="02070309020205020404" pitchFamily="49" charset="0"/>
                <a:cs typeface="Courier New" panose="02070309020205020404" pitchFamily="49" charset="0"/>
              </a:rPr>
              <a:t> { </a:t>
            </a:r>
            <a:endParaRPr lang="es-ES" altLang="es-ES" sz="1600" dirty="0" smtClean="0">
              <a:solidFill>
                <a:srgbClr val="333333"/>
              </a:solidFill>
              <a:latin typeface="Courier New" panose="02070309020205020404" pitchFamily="49" charset="0"/>
              <a:cs typeface="Courier New" panose="02070309020205020404" pitchFamily="49" charset="0"/>
            </a:endParaRPr>
          </a:p>
          <a:p>
            <a:pPr marL="457200" lvl="1" indent="0">
              <a:buNone/>
            </a:pP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smtClean="0">
                <a:solidFill>
                  <a:srgbClr val="333333"/>
                </a:solidFill>
                <a:latin typeface="Courier New" panose="02070309020205020404" pitchFamily="49" charset="0"/>
                <a:cs typeface="Courier New" panose="02070309020205020404" pitchFamily="49" charset="0"/>
              </a:rPr>
              <a:t>	</a:t>
            </a:r>
            <a:r>
              <a:rPr lang="es-ES" altLang="es-ES" sz="1600" dirty="0" smtClean="0">
                <a:solidFill>
                  <a:srgbClr val="183691"/>
                </a:solidFill>
                <a:latin typeface="Courier New" panose="02070309020205020404" pitchFamily="49" charset="0"/>
                <a:cs typeface="Courier New" panose="02070309020205020404" pitchFamily="49" charset="0"/>
              </a:rPr>
              <a:t>‘./</a:t>
            </a:r>
            <a:r>
              <a:rPr lang="es-ES" altLang="es-ES" sz="1600" dirty="0" err="1" smtClean="0">
                <a:solidFill>
                  <a:srgbClr val="183691"/>
                </a:solidFill>
                <a:latin typeface="Courier New" panose="02070309020205020404" pitchFamily="49" charset="0"/>
                <a:cs typeface="Courier New" panose="02070309020205020404" pitchFamily="49" charset="0"/>
              </a:rPr>
              <a:t>bundles</a:t>
            </a:r>
            <a:r>
              <a:rPr lang="es-ES" altLang="es-ES" sz="1600" dirty="0" smtClean="0">
                <a:solidFill>
                  <a:srgbClr val="183691"/>
                </a:solidFill>
                <a:latin typeface="Courier New" panose="02070309020205020404" pitchFamily="49" charset="0"/>
                <a:cs typeface="Courier New" panose="02070309020205020404" pitchFamily="49" charset="0"/>
              </a:rPr>
              <a:t>/</a:t>
            </a:r>
            <a:r>
              <a:rPr lang="es-ES" altLang="es-ES" sz="1600" dirty="0" err="1" smtClean="0">
                <a:solidFill>
                  <a:srgbClr val="183691"/>
                </a:solidFill>
                <a:latin typeface="Courier New" panose="02070309020205020404" pitchFamily="49" charset="0"/>
                <a:cs typeface="Courier New" panose="02070309020205020404" pitchFamily="49" charset="0"/>
              </a:rPr>
              <a:t>vendor-bundle</a:t>
            </a:r>
            <a:r>
              <a:rPr lang="es-ES" altLang="es-ES" sz="1600" dirty="0" smtClean="0">
                <a:solidFill>
                  <a:srgbClr val="183691"/>
                </a:solidFill>
                <a:latin typeface="Courier New" panose="02070309020205020404" pitchFamily="49" charset="0"/>
                <a:cs typeface="Courier New" panose="02070309020205020404" pitchFamily="49" charset="0"/>
              </a:rPr>
              <a:t>'</a:t>
            </a:r>
            <a:r>
              <a:rPr lang="es-ES" altLang="es-ES" sz="1600" dirty="0" smtClean="0">
                <a:solidFill>
                  <a:srgbClr val="A71D5D"/>
                </a:solidFill>
                <a:latin typeface="Courier New" panose="02070309020205020404" pitchFamily="49" charset="0"/>
                <a:cs typeface="Courier New" panose="02070309020205020404" pitchFamily="49" charset="0"/>
              </a:rPr>
              <a:t>:</a:t>
            </a:r>
            <a:r>
              <a:rPr lang="es-ES" altLang="es-ES" sz="1600" dirty="0" smtClean="0">
                <a:solidFill>
                  <a:srgbClr val="333333"/>
                </a:solidFill>
                <a:latin typeface="Courier New" panose="02070309020205020404" pitchFamily="49" charset="0"/>
                <a:cs typeface="Courier New" panose="02070309020205020404" pitchFamily="49" charset="0"/>
              </a:rPr>
              <a:t> [</a:t>
            </a:r>
          </a:p>
          <a:p>
            <a:pPr marL="457200" lvl="1" indent="0">
              <a:buNone/>
            </a:pP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smtClean="0">
                <a:solidFill>
                  <a:srgbClr val="333333"/>
                </a:solidFill>
                <a:latin typeface="Courier New" panose="02070309020205020404" pitchFamily="49" charset="0"/>
                <a:cs typeface="Courier New" panose="02070309020205020404" pitchFamily="49" charset="0"/>
              </a:rPr>
              <a:t>		</a:t>
            </a:r>
            <a:r>
              <a:rPr lang="es-ES" altLang="es-ES" sz="1600" dirty="0" smtClean="0">
                <a:solidFill>
                  <a:srgbClr val="183691"/>
                </a:solidFill>
                <a:latin typeface="Courier New" panose="02070309020205020404" pitchFamily="49" charset="0"/>
                <a:cs typeface="Courier New" panose="02070309020205020404" pitchFamily="49" charset="0"/>
              </a:rPr>
              <a:t>'</a:t>
            </a:r>
            <a:r>
              <a:rPr lang="es-ES" altLang="es-ES" sz="1600" dirty="0" err="1" smtClean="0">
                <a:solidFill>
                  <a:srgbClr val="183691"/>
                </a:solidFill>
                <a:latin typeface="Courier New" panose="02070309020205020404" pitchFamily="49" charset="0"/>
                <a:cs typeface="Courier New" panose="02070309020205020404" pitchFamily="49" charset="0"/>
              </a:rPr>
              <a:t>jquery</a:t>
            </a:r>
            <a:r>
              <a:rPr lang="es-ES" altLang="es-ES" sz="1600" dirty="0">
                <a:solidFill>
                  <a:srgbClr val="183691"/>
                </a:solidFill>
                <a:latin typeface="Courier New" panose="02070309020205020404" pitchFamily="49" charset="0"/>
                <a:cs typeface="Courier New" panose="02070309020205020404" pitchFamily="49" charset="0"/>
              </a:rPr>
              <a:t>'</a:t>
            </a:r>
            <a:r>
              <a:rPr lang="es-ES" altLang="es-ES" sz="1600" dirty="0">
                <a:solidFill>
                  <a:srgbClr val="333333"/>
                </a:solidFill>
                <a:latin typeface="Courier New" panose="02070309020205020404" pitchFamily="49" charset="0"/>
                <a:cs typeface="Courier New" panose="02070309020205020404" pitchFamily="49" charset="0"/>
              </a:rPr>
              <a:t>, </a:t>
            </a:r>
            <a:endParaRPr lang="es-ES" altLang="es-ES" sz="1600" dirty="0" smtClean="0">
              <a:solidFill>
                <a:srgbClr val="333333"/>
              </a:solidFill>
              <a:latin typeface="Courier New" panose="02070309020205020404" pitchFamily="49" charset="0"/>
              <a:cs typeface="Courier New" panose="02070309020205020404" pitchFamily="49" charset="0"/>
            </a:endParaRPr>
          </a:p>
          <a:p>
            <a:pPr marL="457200" lvl="1" indent="0">
              <a:buNone/>
            </a:pP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smtClean="0">
                <a:solidFill>
                  <a:srgbClr val="333333"/>
                </a:solidFill>
                <a:latin typeface="Courier New" panose="02070309020205020404" pitchFamily="49" charset="0"/>
                <a:cs typeface="Courier New" panose="02070309020205020404" pitchFamily="49" charset="0"/>
              </a:rPr>
              <a:t>		</a:t>
            </a:r>
            <a:r>
              <a:rPr lang="es-ES" altLang="es-ES" sz="1600" dirty="0" smtClean="0">
                <a:solidFill>
                  <a:srgbClr val="183691"/>
                </a:solidFill>
                <a:latin typeface="Courier New" panose="02070309020205020404" pitchFamily="49" charset="0"/>
                <a:cs typeface="Courier New" panose="02070309020205020404" pitchFamily="49" charset="0"/>
              </a:rPr>
              <a:t>‘</a:t>
            </a:r>
            <a:r>
              <a:rPr lang="es-ES" altLang="es-ES" sz="1600" dirty="0" err="1" smtClean="0">
                <a:solidFill>
                  <a:srgbClr val="183691"/>
                </a:solidFill>
                <a:latin typeface="Courier New" panose="02070309020205020404" pitchFamily="49" charset="0"/>
                <a:cs typeface="Courier New" panose="02070309020205020404" pitchFamily="49" charset="0"/>
              </a:rPr>
              <a:t>bootstrap</a:t>
            </a:r>
            <a:r>
              <a:rPr lang="es-ES" altLang="es-ES" sz="1600" dirty="0" smtClean="0">
                <a:solidFill>
                  <a:srgbClr val="183691"/>
                </a:solidFill>
                <a:latin typeface="Courier New" panose="02070309020205020404" pitchFamily="49" charset="0"/>
                <a:cs typeface="Courier New" panose="02070309020205020404" pitchFamily="49" charset="0"/>
              </a:rPr>
              <a:t>‘</a:t>
            </a:r>
          </a:p>
          <a:p>
            <a:pPr marL="457200" lvl="1" indent="0">
              <a:buNone/>
            </a:pPr>
            <a:r>
              <a:rPr lang="es-ES" altLang="es-ES" sz="1600" dirty="0">
                <a:solidFill>
                  <a:srgbClr val="183691"/>
                </a:solidFill>
                <a:latin typeface="Courier New" panose="02070309020205020404" pitchFamily="49" charset="0"/>
                <a:cs typeface="Courier New" panose="02070309020205020404" pitchFamily="49" charset="0"/>
              </a:rPr>
              <a:t>	</a:t>
            </a:r>
            <a:r>
              <a:rPr lang="es-ES" altLang="es-ES" sz="1600" dirty="0" smtClean="0">
                <a:solidFill>
                  <a:srgbClr val="183691"/>
                </a:solidFill>
                <a:latin typeface="Courier New" panose="02070309020205020404" pitchFamily="49" charset="0"/>
                <a:cs typeface="Courier New" panose="02070309020205020404" pitchFamily="49" charset="0"/>
              </a:rPr>
              <a:t>	</a:t>
            </a:r>
            <a:r>
              <a:rPr lang="es-ES" altLang="es-ES" sz="1600" dirty="0" smtClean="0">
                <a:solidFill>
                  <a:srgbClr val="333333"/>
                </a:solidFill>
                <a:latin typeface="Courier New" panose="02070309020205020404" pitchFamily="49" charset="0"/>
                <a:cs typeface="Courier New" panose="02070309020205020404" pitchFamily="49" charset="0"/>
              </a:rPr>
              <a:t>],</a:t>
            </a:r>
          </a:p>
          <a:p>
            <a:pPr marL="457200" lvl="1" indent="0">
              <a:buNone/>
            </a:pP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a:solidFill>
                  <a:srgbClr val="183691"/>
                </a:solidFill>
                <a:latin typeface="Courier New" panose="02070309020205020404" pitchFamily="49" charset="0"/>
                <a:cs typeface="Courier New" panose="02070309020205020404" pitchFamily="49" charset="0"/>
              </a:rPr>
              <a:t>‘./</a:t>
            </a:r>
            <a:r>
              <a:rPr lang="es-ES" altLang="es-ES" sz="1600" dirty="0" err="1" smtClean="0">
                <a:solidFill>
                  <a:srgbClr val="183691"/>
                </a:solidFill>
                <a:latin typeface="Courier New" panose="02070309020205020404" pitchFamily="49" charset="0"/>
                <a:cs typeface="Courier New" panose="02070309020205020404" pitchFamily="49" charset="0"/>
              </a:rPr>
              <a:t>bundles</a:t>
            </a:r>
            <a:r>
              <a:rPr lang="es-ES" altLang="es-ES" sz="1600" dirty="0" smtClean="0">
                <a:solidFill>
                  <a:srgbClr val="183691"/>
                </a:solidFill>
                <a:latin typeface="Courier New" panose="02070309020205020404" pitchFamily="49" charset="0"/>
                <a:cs typeface="Courier New" panose="02070309020205020404" pitchFamily="49" charset="0"/>
              </a:rPr>
              <a:t>/tareas-</a:t>
            </a:r>
            <a:r>
              <a:rPr lang="es-ES" altLang="es-ES" sz="1600" dirty="0" err="1" smtClean="0">
                <a:solidFill>
                  <a:srgbClr val="183691"/>
                </a:solidFill>
                <a:latin typeface="Courier New" panose="02070309020205020404" pitchFamily="49" charset="0"/>
                <a:cs typeface="Courier New" panose="02070309020205020404" pitchFamily="49" charset="0"/>
              </a:rPr>
              <a:t>bundle</a:t>
            </a:r>
            <a:r>
              <a:rPr lang="es-ES" altLang="es-ES" sz="1600" dirty="0">
                <a:solidFill>
                  <a:srgbClr val="183691"/>
                </a:solidFill>
                <a:latin typeface="Courier New" panose="02070309020205020404" pitchFamily="49" charset="0"/>
                <a:cs typeface="Courier New" panose="02070309020205020404" pitchFamily="49" charset="0"/>
              </a:rPr>
              <a:t>'</a:t>
            </a:r>
            <a:r>
              <a:rPr lang="es-ES" altLang="es-ES" sz="1600" dirty="0">
                <a:solidFill>
                  <a:srgbClr val="A71D5D"/>
                </a:solidFill>
                <a:latin typeface="Courier New" panose="02070309020205020404" pitchFamily="49" charset="0"/>
                <a:cs typeface="Courier New" panose="02070309020205020404" pitchFamily="49" charset="0"/>
              </a:rPr>
              <a:t>:</a:t>
            </a:r>
            <a:r>
              <a:rPr lang="es-ES" altLang="es-ES" sz="1600" dirty="0">
                <a:solidFill>
                  <a:srgbClr val="333333"/>
                </a:solidFill>
                <a:latin typeface="Courier New" panose="02070309020205020404" pitchFamily="49" charset="0"/>
                <a:cs typeface="Courier New" panose="02070309020205020404" pitchFamily="49" charset="0"/>
              </a:rPr>
              <a:t> [</a:t>
            </a:r>
          </a:p>
          <a:p>
            <a:pPr marL="457200" lvl="1" indent="0">
              <a:buNone/>
            </a:pP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a:solidFill>
                  <a:srgbClr val="183691"/>
                </a:solidFill>
                <a:latin typeface="Courier New" panose="02070309020205020404" pitchFamily="49" charset="0"/>
                <a:cs typeface="Courier New" panose="02070309020205020404" pitchFamily="49" charset="0"/>
              </a:rPr>
              <a:t>‘./app/tareas/</a:t>
            </a:r>
            <a:r>
              <a:rPr lang="es-ES" altLang="es-ES" sz="1600" dirty="0" err="1">
                <a:solidFill>
                  <a:srgbClr val="183691"/>
                </a:solidFill>
                <a:latin typeface="Courier New" panose="02070309020205020404" pitchFamily="49" charset="0"/>
                <a:cs typeface="Courier New" panose="02070309020205020404" pitchFamily="49" charset="0"/>
              </a:rPr>
              <a:t>tareaController</a:t>
            </a:r>
            <a:r>
              <a:rPr lang="es-ES" altLang="es-ES" sz="1600" dirty="0">
                <a:solidFill>
                  <a:srgbClr val="183691"/>
                </a:solidFill>
                <a:latin typeface="Courier New" panose="02070309020205020404" pitchFamily="49" charset="0"/>
                <a:cs typeface="Courier New" panose="02070309020205020404" pitchFamily="49" charset="0"/>
              </a:rPr>
              <a:t>'</a:t>
            </a:r>
            <a:r>
              <a:rPr lang="es-ES" altLang="es-ES" sz="1600" dirty="0">
                <a:solidFill>
                  <a:srgbClr val="333333"/>
                </a:solidFill>
                <a:latin typeface="Courier New" panose="02070309020205020404" pitchFamily="49" charset="0"/>
                <a:cs typeface="Courier New" panose="02070309020205020404" pitchFamily="49" charset="0"/>
              </a:rPr>
              <a:t>, </a:t>
            </a:r>
          </a:p>
          <a:p>
            <a:pPr marL="457200" lvl="1" indent="0">
              <a:buNone/>
            </a:pP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a:solidFill>
                  <a:srgbClr val="183691"/>
                </a:solidFill>
                <a:latin typeface="Courier New" panose="02070309020205020404" pitchFamily="49" charset="0"/>
                <a:cs typeface="Courier New" panose="02070309020205020404" pitchFamily="49" charset="0"/>
              </a:rPr>
              <a:t>‘./</a:t>
            </a:r>
            <a:r>
              <a:rPr lang="es-ES" altLang="es-ES" sz="1600" dirty="0" smtClean="0">
                <a:solidFill>
                  <a:srgbClr val="183691"/>
                </a:solidFill>
                <a:latin typeface="Courier New" panose="02070309020205020404" pitchFamily="49" charset="0"/>
                <a:cs typeface="Courier New" panose="02070309020205020404" pitchFamily="49" charset="0"/>
              </a:rPr>
              <a:t>app/tareas/</a:t>
            </a:r>
            <a:r>
              <a:rPr lang="es-ES" altLang="es-ES" sz="1600" dirty="0" err="1" smtClean="0">
                <a:solidFill>
                  <a:srgbClr val="183691"/>
                </a:solidFill>
                <a:latin typeface="Courier New" panose="02070309020205020404" pitchFamily="49" charset="0"/>
                <a:cs typeface="Courier New" panose="02070309020205020404" pitchFamily="49" charset="0"/>
              </a:rPr>
              <a:t>tareaService</a:t>
            </a:r>
            <a:r>
              <a:rPr lang="es-ES" altLang="es-ES" sz="1600" dirty="0" smtClean="0">
                <a:solidFill>
                  <a:srgbClr val="183691"/>
                </a:solidFill>
                <a:latin typeface="Courier New" panose="02070309020205020404" pitchFamily="49" charset="0"/>
                <a:cs typeface="Courier New" panose="02070309020205020404" pitchFamily="49" charset="0"/>
              </a:rPr>
              <a:t>'</a:t>
            </a:r>
            <a:r>
              <a:rPr lang="es-ES" altLang="es-ES" sz="1600" dirty="0" smtClean="0">
                <a:solidFill>
                  <a:srgbClr val="333333"/>
                </a:solidFill>
                <a:latin typeface="Courier New" panose="02070309020205020404" pitchFamily="49" charset="0"/>
                <a:cs typeface="Courier New" panose="02070309020205020404" pitchFamily="49" charset="0"/>
              </a:rPr>
              <a:t>,</a:t>
            </a:r>
          </a:p>
          <a:p>
            <a:pPr marL="457200" lvl="1" indent="0">
              <a:buNone/>
            </a:pP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smtClean="0">
                <a:solidFill>
                  <a:srgbClr val="333333"/>
                </a:solidFill>
                <a:latin typeface="Courier New" panose="02070309020205020404" pitchFamily="49" charset="0"/>
                <a:cs typeface="Courier New" panose="02070309020205020404" pitchFamily="49" charset="0"/>
              </a:rPr>
              <a:t>		...</a:t>
            </a:r>
            <a:endParaRPr lang="es-ES" altLang="es-ES" sz="1600" dirty="0">
              <a:solidFill>
                <a:srgbClr val="333333"/>
              </a:solidFill>
              <a:latin typeface="Courier New" panose="02070309020205020404" pitchFamily="49" charset="0"/>
              <a:cs typeface="Courier New" panose="02070309020205020404" pitchFamily="49" charset="0"/>
            </a:endParaRPr>
          </a:p>
          <a:p>
            <a:pPr marL="457200" lvl="1" indent="0">
              <a:buNone/>
            </a:pPr>
            <a:r>
              <a:rPr lang="es-ES" altLang="es-ES" sz="1600" dirty="0">
                <a:solidFill>
                  <a:srgbClr val="183691"/>
                </a:solidFill>
                <a:latin typeface="Courier New" panose="02070309020205020404" pitchFamily="49" charset="0"/>
                <a:cs typeface="Courier New" panose="02070309020205020404" pitchFamily="49" charset="0"/>
              </a:rPr>
              <a:t>		</a:t>
            </a:r>
            <a:r>
              <a:rPr lang="es-ES" altLang="es-ES" sz="1600" dirty="0">
                <a:solidFill>
                  <a:srgbClr val="333333"/>
                </a:solidFill>
                <a:latin typeface="Courier New" panose="02070309020205020404" pitchFamily="49" charset="0"/>
                <a:cs typeface="Courier New" panose="02070309020205020404" pitchFamily="49" charset="0"/>
              </a:rPr>
              <a:t>] </a:t>
            </a:r>
          </a:p>
          <a:p>
            <a:pPr marL="457200" lvl="1" indent="0">
              <a:buNone/>
            </a:pPr>
            <a:r>
              <a:rPr lang="es-ES" altLang="es-ES" sz="1600" dirty="0">
                <a:solidFill>
                  <a:srgbClr val="333333"/>
                </a:solidFill>
                <a:latin typeface="Courier New" panose="02070309020205020404" pitchFamily="49" charset="0"/>
                <a:cs typeface="Courier New" panose="02070309020205020404" pitchFamily="49" charset="0"/>
              </a:rPr>
              <a:t>	},</a:t>
            </a:r>
          </a:p>
          <a:p>
            <a:pPr marL="457200" lvl="1" indent="0">
              <a:buNone/>
            </a:pPr>
            <a:r>
              <a:rPr lang="es-ES" altLang="es-ES" sz="1600" dirty="0" smtClean="0">
                <a:solidFill>
                  <a:srgbClr val="333333"/>
                </a:solidFill>
                <a:latin typeface="Courier New" panose="02070309020205020404" pitchFamily="49" charset="0"/>
                <a:cs typeface="Courier New" panose="02070309020205020404" pitchFamily="49" charset="0"/>
              </a:rPr>
              <a:t>});</a:t>
            </a:r>
            <a:endParaRPr lang="es-E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44359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Bundles</a:t>
            </a:r>
            <a:r>
              <a:rPr lang="es-ES" dirty="0"/>
              <a:t> </a:t>
            </a:r>
            <a:r>
              <a:rPr lang="es-ES" dirty="0" err="1"/>
              <a:t>SystemJS</a:t>
            </a:r>
            <a:r>
              <a:rPr lang="es-ES" dirty="0"/>
              <a:t> – </a:t>
            </a:r>
            <a:r>
              <a:rPr lang="es-ES" dirty="0" smtClean="0"/>
              <a:t>Ejercicio</a:t>
            </a:r>
            <a:endParaRPr lang="es-ES" dirty="0"/>
          </a:p>
        </p:txBody>
      </p:sp>
      <p:sp>
        <p:nvSpPr>
          <p:cNvPr id="4" name="Marcador de contenido 3"/>
          <p:cNvSpPr>
            <a:spLocks noGrp="1"/>
          </p:cNvSpPr>
          <p:nvPr>
            <p:ph sz="half" idx="2"/>
          </p:nvPr>
        </p:nvSpPr>
        <p:spPr>
          <a:xfrm>
            <a:off x="430340" y="1387322"/>
            <a:ext cx="11267389" cy="4022877"/>
          </a:xfrm>
        </p:spPr>
        <p:txBody>
          <a:bodyPr>
            <a:normAutofit/>
          </a:bodyPr>
          <a:lstStyle/>
          <a:p>
            <a:r>
              <a:rPr lang="es-ES" dirty="0" smtClean="0">
                <a:cs typeface="Courier New" panose="02070309020205020404" pitchFamily="49" charset="0"/>
              </a:rPr>
              <a:t>Siguiendo con el ejercicio que tenemos, vamos a crear un </a:t>
            </a:r>
            <a:r>
              <a:rPr lang="es-ES" dirty="0" err="1" smtClean="0">
                <a:cs typeface="Courier New" panose="02070309020205020404" pitchFamily="49" charset="0"/>
              </a:rPr>
              <a:t>bundle</a:t>
            </a:r>
            <a:r>
              <a:rPr lang="es-ES" dirty="0" smtClean="0">
                <a:cs typeface="Courier New" panose="02070309020205020404" pitchFamily="49" charset="0"/>
              </a:rPr>
              <a:t> para todos los módulos de </a:t>
            </a:r>
            <a:r>
              <a:rPr lang="es-ES" dirty="0" err="1" smtClean="0">
                <a:cs typeface="Courier New" panose="02070309020205020404" pitchFamily="49" charset="0"/>
              </a:rPr>
              <a:t>vendor</a:t>
            </a:r>
            <a:r>
              <a:rPr lang="es-ES" dirty="0" smtClean="0">
                <a:cs typeface="Courier New" panose="02070309020205020404" pitchFamily="49" charset="0"/>
              </a:rPr>
              <a:t> y otro para el resto de nuestra aplicación de tareas, controlador, </a:t>
            </a:r>
            <a:r>
              <a:rPr lang="es-ES" dirty="0" err="1" smtClean="0">
                <a:cs typeface="Courier New" panose="02070309020205020404" pitchFamily="49" charset="0"/>
              </a:rPr>
              <a:t>servidio</a:t>
            </a:r>
            <a:r>
              <a:rPr lang="es-ES" dirty="0" smtClean="0">
                <a:cs typeface="Courier New" panose="02070309020205020404" pitchFamily="49" charset="0"/>
              </a:rPr>
              <a:t> y librería.</a:t>
            </a:r>
            <a:endParaRPr lang="es-ES" dirty="0">
              <a:cs typeface="Courier New" panose="02070309020205020404" pitchFamily="49" charset="0"/>
            </a:endParaRPr>
          </a:p>
        </p:txBody>
      </p:sp>
    </p:spTree>
    <p:extLst>
      <p:ext uri="{BB962C8B-B14F-4D97-AF65-F5344CB8AC3E}">
        <p14:creationId xmlns:p14="http://schemas.microsoft.com/office/powerpoint/2010/main" val="18990535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4886" y="2852965"/>
            <a:ext cx="4285928" cy="925848"/>
          </a:xfrm>
        </p:spPr>
        <p:txBody>
          <a:bodyPr/>
          <a:lstStyle/>
          <a:p>
            <a:r>
              <a:rPr lang="es-ES" b="1" noProof="1" smtClean="0"/>
              <a:t>Fin</a:t>
            </a:r>
            <a:endParaRPr lang="es-ES" b="1" noProof="1"/>
          </a:p>
        </p:txBody>
      </p:sp>
      <p:sp>
        <p:nvSpPr>
          <p:cNvPr id="3" name="Marcador de posición de texto 2"/>
          <p:cNvSpPr>
            <a:spLocks noGrp="1"/>
          </p:cNvSpPr>
          <p:nvPr>
            <p:ph type="body" idx="1"/>
          </p:nvPr>
        </p:nvSpPr>
        <p:spPr>
          <a:xfrm>
            <a:off x="5840963" y="2043404"/>
            <a:ext cx="6242180" cy="2546059"/>
          </a:xfrm>
        </p:spPr>
        <p:txBody>
          <a:bodyPr>
            <a:noAutofit/>
          </a:bodyPr>
          <a:lstStyle/>
          <a:p>
            <a:r>
              <a:rPr lang="es-ES" sz="2400" b="1" noProof="1" smtClean="0"/>
              <a:t>Ruegos y preguntas</a:t>
            </a:r>
            <a:endParaRPr lang="es-ES" sz="2400" b="1" noProof="1"/>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Módulos en JavaScript</a:t>
            </a:r>
          </a:p>
        </p:txBody>
      </p:sp>
      <p:sp>
        <p:nvSpPr>
          <p:cNvPr id="3" name="Marcador de contenido 2"/>
          <p:cNvSpPr>
            <a:spLocks noGrp="1"/>
          </p:cNvSpPr>
          <p:nvPr>
            <p:ph idx="1"/>
          </p:nvPr>
        </p:nvSpPr>
        <p:spPr>
          <a:xfrm>
            <a:off x="604434" y="1586728"/>
            <a:ext cx="10515600" cy="4351338"/>
          </a:xfrm>
        </p:spPr>
        <p:txBody>
          <a:bodyPr/>
          <a:lstStyle/>
          <a:p>
            <a:pPr marL="285750" indent="-285750">
              <a:buFont typeface="Arial" panose="020B0604020202020204" pitchFamily="34" charset="0"/>
              <a:buChar char="•"/>
            </a:pPr>
            <a:r>
              <a:rPr lang="es-ES" dirty="0" smtClean="0"/>
              <a:t>En la especificación del lenguaje </a:t>
            </a:r>
            <a:r>
              <a:rPr lang="es-ES" dirty="0" err="1" smtClean="0"/>
              <a:t>ECMAScript</a:t>
            </a:r>
            <a:r>
              <a:rPr lang="es-ES" dirty="0" smtClean="0"/>
              <a:t> 5 no existen los módulos. </a:t>
            </a:r>
          </a:p>
          <a:p>
            <a:pPr marL="285750" indent="-285750">
              <a:buFont typeface="Arial" panose="020B0604020202020204" pitchFamily="34" charset="0"/>
              <a:buChar char="•"/>
            </a:pPr>
            <a:r>
              <a:rPr lang="es-ES" dirty="0" smtClean="0"/>
              <a:t>Los módulos nacen como una respuesta a unas necesidades.</a:t>
            </a:r>
          </a:p>
          <a:p>
            <a:pPr marL="285750" indent="-285750">
              <a:buFont typeface="Arial" panose="020B0604020202020204" pitchFamily="34" charset="0"/>
              <a:buChar char="•"/>
            </a:pPr>
            <a:r>
              <a:rPr lang="es-ES" dirty="0" smtClean="0"/>
              <a:t>En </a:t>
            </a:r>
            <a:r>
              <a:rPr lang="es-ES" dirty="0" err="1" smtClean="0"/>
              <a:t>ECMAScript</a:t>
            </a:r>
            <a:r>
              <a:rPr lang="es-ES" dirty="0" smtClean="0"/>
              <a:t> 5 los módulos se definen según estándares que han surgido de la comunidad.</a:t>
            </a:r>
          </a:p>
          <a:p>
            <a:pPr marL="285750" indent="-285750">
              <a:buFont typeface="Arial" panose="020B0604020202020204" pitchFamily="34" charset="0"/>
              <a:buChar char="•"/>
            </a:pPr>
            <a:r>
              <a:rPr lang="es-ES" dirty="0" err="1" smtClean="0"/>
              <a:t>ECMAScript</a:t>
            </a:r>
            <a:r>
              <a:rPr lang="es-ES" dirty="0" smtClean="0"/>
              <a:t> 6 cubre la definición, exportación e importación de módulos.</a:t>
            </a:r>
          </a:p>
          <a:p>
            <a:pPr marL="285750" indent="-285750">
              <a:buFont typeface="Arial" panose="020B0604020202020204" pitchFamily="34" charset="0"/>
              <a:buChar char="•"/>
            </a:pPr>
            <a:r>
              <a:rPr lang="es-ES" dirty="0" smtClean="0"/>
              <a:t>Mientras que no llega </a:t>
            </a:r>
            <a:r>
              <a:rPr lang="es-ES" dirty="0" err="1" smtClean="0"/>
              <a:t>ECMAScript</a:t>
            </a:r>
            <a:r>
              <a:rPr lang="es-ES" dirty="0" smtClean="0"/>
              <a:t> 6 a los navegadores ¿Qué hacemos?</a:t>
            </a:r>
          </a:p>
          <a:p>
            <a:pPr marL="285750" indent="-285750">
              <a:buFont typeface="Arial" panose="020B0604020202020204" pitchFamily="34" charset="0"/>
              <a:buChar char="•"/>
            </a:pPr>
            <a:r>
              <a:rPr lang="es-ES" dirty="0" smtClean="0"/>
              <a:t>Existen proyectos Open </a:t>
            </a:r>
            <a:r>
              <a:rPr lang="es-ES" dirty="0" err="1" smtClean="0"/>
              <a:t>Source</a:t>
            </a:r>
            <a:r>
              <a:rPr lang="es-ES" dirty="0" smtClean="0"/>
              <a:t> que definen </a:t>
            </a:r>
            <a:r>
              <a:rPr lang="es-ES" dirty="0" err="1" smtClean="0"/>
              <a:t>polyfills</a:t>
            </a:r>
            <a:r>
              <a:rPr lang="es-ES" dirty="0" smtClean="0"/>
              <a:t> para la gestión de los módulos.</a:t>
            </a:r>
          </a:p>
          <a:p>
            <a:pPr marL="285750" indent="-285750">
              <a:buFont typeface="Arial" panose="020B0604020202020204" pitchFamily="34" charset="0"/>
              <a:buChar char="•"/>
            </a:pPr>
            <a:r>
              <a:rPr lang="es-ES" dirty="0" err="1" smtClean="0"/>
              <a:t>TypeScript</a:t>
            </a:r>
            <a:r>
              <a:rPr lang="es-ES" dirty="0" smtClean="0"/>
              <a:t> y Babel admiten la sintaxis </a:t>
            </a:r>
            <a:r>
              <a:rPr lang="es-ES" dirty="0" err="1" smtClean="0"/>
              <a:t>ECMAScript</a:t>
            </a:r>
            <a:r>
              <a:rPr lang="es-ES" dirty="0" smtClean="0"/>
              <a:t> 6</a:t>
            </a:r>
            <a:endParaRPr lang="es-ES" dirty="0"/>
          </a:p>
        </p:txBody>
      </p:sp>
    </p:spTree>
    <p:extLst>
      <p:ext uri="{BB962C8B-B14F-4D97-AF65-F5344CB8AC3E}">
        <p14:creationId xmlns:p14="http://schemas.microsoft.com/office/powerpoint/2010/main" val="513140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0"/>
              </a:spcBef>
            </a:pPr>
            <a:r>
              <a:rPr lang="es-ES" dirty="0" smtClean="0"/>
              <a:t>Módulos </a:t>
            </a:r>
            <a:r>
              <a:rPr lang="es-ES" dirty="0"/>
              <a:t>en </a:t>
            </a:r>
            <a:r>
              <a:rPr lang="es-ES" dirty="0" smtClean="0"/>
              <a:t>JavaScript ES5</a:t>
            </a:r>
            <a:endParaRPr lang="es-ES" noProof="1"/>
          </a:p>
        </p:txBody>
      </p:sp>
      <p:sp>
        <p:nvSpPr>
          <p:cNvPr id="5" name="Marcador de contenido 2"/>
          <p:cNvSpPr>
            <a:spLocks noGrp="1"/>
          </p:cNvSpPr>
          <p:nvPr>
            <p:ph idx="1"/>
          </p:nvPr>
        </p:nvSpPr>
        <p:spPr>
          <a:xfrm>
            <a:off x="604434" y="1479636"/>
            <a:ext cx="9813323" cy="4849780"/>
          </a:xfrm>
        </p:spPr>
        <p:txBody>
          <a:bodyPr>
            <a:noAutofit/>
          </a:bodyPr>
          <a:lstStyle/>
          <a:p>
            <a:r>
              <a:rPr lang="es-ES" sz="1300" dirty="0" smtClean="0"/>
              <a:t>El código JavaScript se separa en distintos ficheros .</a:t>
            </a:r>
            <a:r>
              <a:rPr lang="es-ES" sz="1300" dirty="0" err="1" smtClean="0"/>
              <a:t>js</a:t>
            </a:r>
            <a:r>
              <a:rPr lang="es-ES" sz="1300" dirty="0" smtClean="0"/>
              <a:t>, pero se ejecutan sobre </a:t>
            </a:r>
            <a:r>
              <a:rPr lang="es-ES" sz="1300" b="1" dirty="0" smtClean="0"/>
              <a:t>el mismo </a:t>
            </a:r>
            <a:r>
              <a:rPr lang="es-ES" sz="1300" b="1" dirty="0" err="1" smtClean="0"/>
              <a:t>scope</a:t>
            </a:r>
            <a:r>
              <a:rPr lang="es-ES" sz="1300" dirty="0" smtClean="0"/>
              <a:t> por lo que pueden surgir inconvenientes a la hora de gestionar </a:t>
            </a:r>
            <a:r>
              <a:rPr lang="es-ES" sz="1300" b="1" dirty="0" smtClean="0"/>
              <a:t>recursos globales</a:t>
            </a:r>
            <a:r>
              <a:rPr lang="es-ES" sz="1300" dirty="0" smtClean="0"/>
              <a:t>.</a:t>
            </a:r>
          </a:p>
          <a:p>
            <a:r>
              <a:rPr lang="es-ES" sz="1300" dirty="0"/>
              <a:t>Los módulos en JavaScript surgen por la necesidad de </a:t>
            </a:r>
            <a:r>
              <a:rPr lang="es-ES" sz="1300" b="1" dirty="0" smtClean="0"/>
              <a:t>encapsular el </a:t>
            </a:r>
            <a:r>
              <a:rPr lang="es-ES" sz="1300" b="1" dirty="0"/>
              <a:t>código </a:t>
            </a:r>
            <a:r>
              <a:rPr lang="es-ES" sz="1300" dirty="0" smtClean="0"/>
              <a:t>de los distintos ficheros de forma que un fragmento de código no colisione con otro. Favorecen la </a:t>
            </a:r>
            <a:r>
              <a:rPr lang="es-ES" sz="1300" b="1" dirty="0" err="1" smtClean="0"/>
              <a:t>mantenibilidad</a:t>
            </a:r>
            <a:r>
              <a:rPr lang="es-ES" sz="1300" dirty="0" smtClean="0"/>
              <a:t>, permiten usar </a:t>
            </a:r>
            <a:r>
              <a:rPr lang="es-ES" sz="1300" b="1" dirty="0" err="1" smtClean="0"/>
              <a:t>namespaces</a:t>
            </a:r>
            <a:r>
              <a:rPr lang="es-ES" sz="1300" dirty="0" smtClean="0"/>
              <a:t> y fomentan la </a:t>
            </a:r>
            <a:r>
              <a:rPr lang="es-ES" sz="1300" b="1" dirty="0" smtClean="0"/>
              <a:t>reusabilidad</a:t>
            </a:r>
            <a:r>
              <a:rPr lang="es-ES" sz="1300" dirty="0" smtClean="0"/>
              <a:t>.</a:t>
            </a:r>
          </a:p>
          <a:p>
            <a:r>
              <a:rPr lang="es-ES" sz="1300" dirty="0" smtClean="0"/>
              <a:t>Existen distintos mecanismos para organizar el código en los ficheros JavaScript.</a:t>
            </a:r>
          </a:p>
          <a:p>
            <a:pPr marL="285750" indent="-285750">
              <a:lnSpc>
                <a:spcPct val="120000"/>
              </a:lnSpc>
              <a:buFont typeface="Arial" panose="020B0604020202020204" pitchFamily="34" charset="0"/>
              <a:buChar char="•"/>
            </a:pPr>
            <a:r>
              <a:rPr lang="es-ES" sz="1300" dirty="0" smtClean="0"/>
              <a:t>Usando </a:t>
            </a:r>
            <a:r>
              <a:rPr lang="es-ES" sz="1300" b="1" dirty="0" err="1" smtClean="0"/>
              <a:t>scope</a:t>
            </a:r>
            <a:r>
              <a:rPr lang="es-ES" sz="1300" b="1" dirty="0" smtClean="0"/>
              <a:t> global</a:t>
            </a:r>
            <a:r>
              <a:rPr lang="es-ES" sz="1300" dirty="0" smtClean="0"/>
              <a:t>. No hay encapsulación y las variables pueden colisionar.</a:t>
            </a:r>
          </a:p>
          <a:p>
            <a:pPr marL="285750" indent="-285750">
              <a:lnSpc>
                <a:spcPct val="120000"/>
              </a:lnSpc>
              <a:buFont typeface="Arial" panose="020B0604020202020204" pitchFamily="34" charset="0"/>
              <a:buChar char="•"/>
            </a:pPr>
            <a:r>
              <a:rPr lang="es-ES" sz="1300" dirty="0" smtClean="0"/>
              <a:t>Usando </a:t>
            </a:r>
            <a:r>
              <a:rPr lang="es-ES" sz="1300" b="1" dirty="0" err="1" smtClean="0"/>
              <a:t>closures</a:t>
            </a:r>
            <a:r>
              <a:rPr lang="es-ES" sz="1300" dirty="0" smtClean="0"/>
              <a:t>. Es la implementación pura del patrón Módulo. La encapsulación es completa pero no hay una forma estándar de gestionar las dependencias. Se depende del orden en que se ejecutan los módulos.</a:t>
            </a:r>
          </a:p>
          <a:p>
            <a:pPr marL="285750" indent="-285750">
              <a:lnSpc>
                <a:spcPct val="120000"/>
              </a:lnSpc>
              <a:buFont typeface="Arial" panose="020B0604020202020204" pitchFamily="34" charset="0"/>
              <a:buChar char="•"/>
            </a:pPr>
            <a:r>
              <a:rPr lang="es-ES" sz="1300" b="1" dirty="0" err="1" smtClean="0"/>
              <a:t>CommonJS</a:t>
            </a:r>
            <a:r>
              <a:rPr lang="es-ES" sz="1300" dirty="0" smtClean="0"/>
              <a:t>. Sistema de módulos usado en </a:t>
            </a:r>
            <a:r>
              <a:rPr lang="es-ES" sz="1300" b="1" dirty="0" err="1" smtClean="0"/>
              <a:t>NodeJs</a:t>
            </a:r>
            <a:r>
              <a:rPr lang="es-ES" sz="1300" dirty="0" smtClean="0"/>
              <a:t>. Está pensado para trabajar de </a:t>
            </a:r>
            <a:r>
              <a:rPr lang="es-ES" sz="1300" b="1" dirty="0" smtClean="0"/>
              <a:t>forma síncrona</a:t>
            </a:r>
            <a:r>
              <a:rPr lang="es-ES" sz="1300" dirty="0" smtClean="0"/>
              <a:t>.</a:t>
            </a:r>
          </a:p>
          <a:p>
            <a:pPr marL="285750" indent="-285750">
              <a:lnSpc>
                <a:spcPct val="120000"/>
              </a:lnSpc>
              <a:buFont typeface="Arial" panose="020B0604020202020204" pitchFamily="34" charset="0"/>
              <a:buChar char="•"/>
            </a:pPr>
            <a:r>
              <a:rPr lang="es-ES" sz="1300" b="1" dirty="0" smtClean="0"/>
              <a:t>AMD</a:t>
            </a:r>
            <a:r>
              <a:rPr lang="es-ES" sz="1300" dirty="0" smtClean="0"/>
              <a:t>. </a:t>
            </a:r>
            <a:r>
              <a:rPr lang="es-ES" sz="1300" dirty="0" err="1"/>
              <a:t>Asynchronous</a:t>
            </a:r>
            <a:r>
              <a:rPr lang="es-ES" sz="1300" dirty="0"/>
              <a:t> </a:t>
            </a:r>
            <a:r>
              <a:rPr lang="es-ES" sz="1300" dirty="0" smtClean="0"/>
              <a:t>Module </a:t>
            </a:r>
            <a:r>
              <a:rPr lang="es-ES" sz="1300" dirty="0" err="1" smtClean="0"/>
              <a:t>Definition</a:t>
            </a:r>
            <a:r>
              <a:rPr lang="es-ES" sz="1300" dirty="0" smtClean="0"/>
              <a:t>. Pensado para su uso en el Browser. Necesita implementación específica, se suele usar </a:t>
            </a:r>
            <a:r>
              <a:rPr lang="es-ES" sz="1300" b="1" dirty="0" err="1" smtClean="0"/>
              <a:t>RequireJS</a:t>
            </a:r>
            <a:r>
              <a:rPr lang="es-ES" sz="1300" dirty="0" smtClean="0"/>
              <a:t>.</a:t>
            </a:r>
          </a:p>
          <a:p>
            <a:pPr marL="285750" indent="-285750">
              <a:lnSpc>
                <a:spcPct val="120000"/>
              </a:lnSpc>
              <a:buFont typeface="Arial" panose="020B0604020202020204" pitchFamily="34" charset="0"/>
              <a:buChar char="•"/>
            </a:pPr>
            <a:r>
              <a:rPr lang="es-ES" sz="1300" b="1" dirty="0" smtClean="0"/>
              <a:t>UMD</a:t>
            </a:r>
            <a:r>
              <a:rPr lang="es-ES" sz="1300" dirty="0" smtClean="0"/>
              <a:t>. Universal Module </a:t>
            </a:r>
            <a:r>
              <a:rPr lang="es-ES" sz="1300" dirty="0" err="1" smtClean="0"/>
              <a:t>Definition</a:t>
            </a:r>
            <a:r>
              <a:rPr lang="es-ES" sz="1300" dirty="0" smtClean="0"/>
              <a:t>. Usa </a:t>
            </a:r>
            <a:r>
              <a:rPr lang="es-ES" sz="1300" dirty="0" err="1" smtClean="0"/>
              <a:t>CommonJS</a:t>
            </a:r>
            <a:r>
              <a:rPr lang="es-ES" sz="1300" dirty="0" smtClean="0"/>
              <a:t> + AMD para que los módulos puedan ser usados de los dos modos.</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0"/>
              </a:spcBef>
            </a:pPr>
            <a:r>
              <a:rPr lang="es-ES" dirty="0" smtClean="0"/>
              <a:t>Módulos </a:t>
            </a:r>
            <a:r>
              <a:rPr lang="es-ES" dirty="0"/>
              <a:t>en </a:t>
            </a:r>
            <a:r>
              <a:rPr lang="es-ES" dirty="0" smtClean="0"/>
              <a:t>JavaScript ES5 – </a:t>
            </a:r>
            <a:r>
              <a:rPr lang="es-ES" noProof="1" smtClean="0"/>
              <a:t>Scope global</a:t>
            </a:r>
            <a:endParaRPr lang="es-ES" noProof="1"/>
          </a:p>
        </p:txBody>
      </p:sp>
      <p:sp>
        <p:nvSpPr>
          <p:cNvPr id="3" name="CuadroTexto 2"/>
          <p:cNvSpPr txBox="1"/>
          <p:nvPr/>
        </p:nvSpPr>
        <p:spPr>
          <a:xfrm>
            <a:off x="604434" y="2203503"/>
            <a:ext cx="4742482" cy="3970318"/>
          </a:xfrm>
          <a:prstGeom prst="rect">
            <a:avLst/>
          </a:prstGeom>
          <a:noFill/>
          <a:ln w="3175">
            <a:solidFill>
              <a:schemeClr val="tx1"/>
            </a:solidFill>
          </a:ln>
        </p:spPr>
        <p:txBody>
          <a:bodyPr wrap="square" rtlCol="0">
            <a:spAutoFit/>
          </a:bodyPr>
          <a:lstStyle/>
          <a:p>
            <a:r>
              <a:rPr lang="es-ES" sz="1050" dirty="0" smtClean="0">
                <a:latin typeface="Courier New" panose="02070309020205020404" pitchFamily="49" charset="0"/>
                <a:cs typeface="Courier New" panose="02070309020205020404" pitchFamily="49" charset="0"/>
              </a:rPr>
              <a:t>// Contabilidad.js</a:t>
            </a:r>
          </a:p>
          <a:p>
            <a:endParaRPr lang="es-ES" sz="1050" b="1" dirty="0" smtClean="0">
              <a:latin typeface="Courier New" panose="02070309020205020404" pitchFamily="49" charset="0"/>
              <a:cs typeface="Courier New" panose="02070309020205020404" pitchFamily="49" charset="0"/>
            </a:endParaRPr>
          </a:p>
          <a:p>
            <a:r>
              <a:rPr lang="es-ES" sz="1050" b="1" dirty="0" err="1" smtClean="0">
                <a:latin typeface="Courier New" panose="02070309020205020404" pitchFamily="49" charset="0"/>
                <a:cs typeface="Courier New" panose="02070309020205020404" pitchFamily="49" charset="0"/>
              </a:rPr>
              <a:t>function</a:t>
            </a:r>
            <a:r>
              <a:rPr lang="es-ES" sz="1050" dirty="0" smtClean="0">
                <a:latin typeface="Courier New" panose="02070309020205020404" pitchFamily="49" charset="0"/>
                <a:cs typeface="Courier New" panose="02070309020205020404" pitchFamily="49" charset="0"/>
              </a:rPr>
              <a:t> </a:t>
            </a:r>
            <a:r>
              <a:rPr lang="es-ES" sz="1050" dirty="0">
                <a:latin typeface="Courier New" panose="02070309020205020404" pitchFamily="49" charset="0"/>
                <a:cs typeface="Courier New" panose="02070309020205020404" pitchFamily="49" charset="0"/>
              </a:rPr>
              <a:t>Cuenta(</a:t>
            </a:r>
            <a:r>
              <a:rPr lang="es-ES" sz="1050" dirty="0" err="1">
                <a:latin typeface="Courier New" panose="02070309020205020404" pitchFamily="49" charset="0"/>
                <a:cs typeface="Courier New" panose="02070309020205020404" pitchFamily="49" charset="0"/>
              </a:rPr>
              <a:t>numerocuenta</a:t>
            </a:r>
            <a:r>
              <a:rPr lang="es-ES" sz="1050" dirty="0">
                <a:latin typeface="Courier New" panose="02070309020205020404" pitchFamily="49" charset="0"/>
                <a:cs typeface="Courier New" panose="02070309020205020404" pitchFamily="49" charset="0"/>
              </a:rPr>
              <a:t>, saldo) {</a:t>
            </a:r>
          </a:p>
          <a:p>
            <a:r>
              <a:rPr lang="es-ES" sz="1050" dirty="0">
                <a:latin typeface="Courier New" panose="02070309020205020404" pitchFamily="49" charset="0"/>
                <a:cs typeface="Courier New" panose="02070309020205020404" pitchFamily="49" charset="0"/>
              </a:rPr>
              <a:t>    </a:t>
            </a:r>
            <a:r>
              <a:rPr lang="es-ES" sz="1050" b="1" dirty="0" err="1">
                <a:latin typeface="Courier New" panose="02070309020205020404" pitchFamily="49" charset="0"/>
                <a:cs typeface="Courier New" panose="02070309020205020404" pitchFamily="49" charset="0"/>
              </a:rPr>
              <a:t>this</a:t>
            </a:r>
            <a:r>
              <a:rPr lang="es-ES" sz="1050" dirty="0" err="1">
                <a:latin typeface="Courier New" panose="02070309020205020404" pitchFamily="49" charset="0"/>
                <a:cs typeface="Courier New" panose="02070309020205020404" pitchFamily="49" charset="0"/>
              </a:rPr>
              <a:t>.numerocuenta</a:t>
            </a:r>
            <a:r>
              <a:rPr lang="es-ES" sz="1050" dirty="0">
                <a:latin typeface="Courier New" panose="02070309020205020404" pitchFamily="49" charset="0"/>
                <a:cs typeface="Courier New" panose="02070309020205020404" pitchFamily="49" charset="0"/>
              </a:rPr>
              <a:t> = </a:t>
            </a:r>
            <a:r>
              <a:rPr lang="es-ES" sz="1050" dirty="0" err="1">
                <a:latin typeface="Courier New" panose="02070309020205020404" pitchFamily="49" charset="0"/>
                <a:cs typeface="Courier New" panose="02070309020205020404" pitchFamily="49" charset="0"/>
              </a:rPr>
              <a:t>numerocuenta</a:t>
            </a:r>
            <a:r>
              <a:rPr lang="es-ES" sz="1050" dirty="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    </a:t>
            </a:r>
            <a:r>
              <a:rPr lang="es-ES" sz="1050" b="1" dirty="0" err="1">
                <a:latin typeface="Courier New" panose="02070309020205020404" pitchFamily="49" charset="0"/>
                <a:cs typeface="Courier New" panose="02070309020205020404" pitchFamily="49" charset="0"/>
              </a:rPr>
              <a:t>this</a:t>
            </a:r>
            <a:r>
              <a:rPr lang="es-ES" sz="1050" dirty="0" err="1">
                <a:latin typeface="Courier New" panose="02070309020205020404" pitchFamily="49" charset="0"/>
                <a:cs typeface="Courier New" panose="02070309020205020404" pitchFamily="49" charset="0"/>
              </a:rPr>
              <a:t>.saldo</a:t>
            </a:r>
            <a:r>
              <a:rPr lang="es-ES" sz="1050" dirty="0">
                <a:latin typeface="Courier New" panose="02070309020205020404" pitchFamily="49" charset="0"/>
                <a:cs typeface="Courier New" panose="02070309020205020404" pitchFamily="49" charset="0"/>
              </a:rPr>
              <a:t> = saldo;</a:t>
            </a:r>
          </a:p>
          <a:p>
            <a:r>
              <a:rPr lang="es-ES" sz="1050" dirty="0">
                <a:latin typeface="Courier New" panose="02070309020205020404" pitchFamily="49" charset="0"/>
                <a:cs typeface="Courier New" panose="02070309020205020404" pitchFamily="49" charset="0"/>
              </a:rPr>
              <a:t>};</a:t>
            </a:r>
          </a:p>
          <a:p>
            <a:endParaRPr lang="es-ES" sz="1050" dirty="0" smtClean="0">
              <a:latin typeface="Courier New" panose="02070309020205020404" pitchFamily="49" charset="0"/>
              <a:cs typeface="Courier New" panose="02070309020205020404" pitchFamily="49" charset="0"/>
            </a:endParaRPr>
          </a:p>
          <a:p>
            <a:r>
              <a:rPr lang="es-ES" sz="1050" b="1" dirty="0" err="1" smtClean="0">
                <a:latin typeface="Courier New" panose="02070309020205020404" pitchFamily="49" charset="0"/>
                <a:cs typeface="Courier New" panose="02070309020205020404" pitchFamily="49" charset="0"/>
              </a:rPr>
              <a:t>var</a:t>
            </a:r>
            <a:r>
              <a:rPr lang="es-ES" sz="1050" dirty="0" smtClean="0">
                <a:latin typeface="Courier New" panose="02070309020205020404" pitchFamily="49" charset="0"/>
                <a:cs typeface="Courier New" panose="02070309020205020404" pitchFamily="49" charset="0"/>
              </a:rPr>
              <a:t> </a:t>
            </a:r>
            <a:r>
              <a:rPr lang="es-ES" sz="1050" dirty="0">
                <a:latin typeface="Courier New" panose="02070309020205020404" pitchFamily="49" charset="0"/>
                <a:cs typeface="Courier New" panose="02070309020205020404" pitchFamily="49" charset="0"/>
              </a:rPr>
              <a:t>_</a:t>
            </a:r>
            <a:r>
              <a:rPr lang="es-ES" sz="1050" dirty="0" smtClean="0">
                <a:latin typeface="Courier New" panose="02070309020205020404" pitchFamily="49" charset="0"/>
                <a:cs typeface="Courier New" panose="02070309020205020404" pitchFamily="49" charset="0"/>
              </a:rPr>
              <a:t>cuentas = [];</a:t>
            </a:r>
          </a:p>
          <a:p>
            <a:r>
              <a:rPr lang="es-ES" sz="1050" dirty="0" smtClean="0">
                <a:latin typeface="Courier New" panose="02070309020205020404" pitchFamily="49" charset="0"/>
                <a:cs typeface="Courier New" panose="02070309020205020404" pitchFamily="49" charset="0"/>
              </a:rPr>
              <a:t>	</a:t>
            </a:r>
            <a:r>
              <a:rPr lang="es-ES" sz="1050" dirty="0">
                <a:latin typeface="Courier New" panose="02070309020205020404" pitchFamily="49" charset="0"/>
                <a:cs typeface="Courier New" panose="02070309020205020404" pitchFamily="49" charset="0"/>
              </a:rPr>
              <a:t>   </a:t>
            </a:r>
            <a:endParaRPr lang="es-ES" sz="1050" dirty="0" smtClean="0">
              <a:latin typeface="Courier New" panose="02070309020205020404" pitchFamily="49" charset="0"/>
              <a:cs typeface="Courier New" panose="02070309020205020404" pitchFamily="49" charset="0"/>
            </a:endParaRPr>
          </a:p>
          <a:p>
            <a:r>
              <a:rPr lang="es-ES" sz="1050" b="1" dirty="0" err="1" smtClean="0">
                <a:latin typeface="Courier New" panose="02070309020205020404" pitchFamily="49" charset="0"/>
                <a:cs typeface="Courier New" panose="02070309020205020404" pitchFamily="49" charset="0"/>
              </a:rPr>
              <a:t>function</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(cuenta) {</a:t>
            </a:r>
          </a:p>
          <a:p>
            <a:r>
              <a:rPr lang="es-ES" sz="1050" dirty="0" smtClean="0">
                <a:latin typeface="Courier New" panose="02070309020205020404" pitchFamily="49" charset="0"/>
                <a:cs typeface="Courier New" panose="02070309020205020404" pitchFamily="49" charset="0"/>
              </a:rPr>
              <a:t>	_</a:t>
            </a:r>
            <a:r>
              <a:rPr lang="es-ES" sz="1050" dirty="0" err="1" smtClean="0">
                <a:latin typeface="Courier New" panose="02070309020205020404" pitchFamily="49" charset="0"/>
                <a:cs typeface="Courier New" panose="02070309020205020404" pitchFamily="49" charset="0"/>
              </a:rPr>
              <a:t>cuentas.push</a:t>
            </a:r>
            <a:r>
              <a:rPr lang="es-ES" sz="1050" dirty="0" smtClean="0">
                <a:latin typeface="Courier New" panose="02070309020205020404" pitchFamily="49" charset="0"/>
                <a:cs typeface="Courier New" panose="02070309020205020404" pitchFamily="49" charset="0"/>
              </a:rPr>
              <a:t>(cuenta);</a:t>
            </a:r>
          </a:p>
          <a:p>
            <a:r>
              <a:rPr lang="es-ES" sz="1050" dirty="0" smtClean="0">
                <a:latin typeface="Courier New" panose="02070309020205020404" pitchFamily="49" charset="0"/>
                <a:cs typeface="Courier New" panose="02070309020205020404" pitchFamily="49" charset="0"/>
              </a:rPr>
              <a:t>}</a:t>
            </a:r>
          </a:p>
          <a:p>
            <a:endParaRPr lang="es-ES" sz="1050" dirty="0" smtClean="0">
              <a:latin typeface="Courier New" panose="02070309020205020404" pitchFamily="49" charset="0"/>
              <a:cs typeface="Courier New" panose="02070309020205020404" pitchFamily="49" charset="0"/>
            </a:endParaRPr>
          </a:p>
          <a:p>
            <a:r>
              <a:rPr lang="es-ES" sz="1050" b="1" dirty="0" err="1" smtClean="0">
                <a:latin typeface="Courier New" panose="02070309020205020404" pitchFamily="49" charset="0"/>
                <a:cs typeface="Courier New" panose="02070309020205020404" pitchFamily="49" charset="0"/>
              </a:rPr>
              <a:t>function</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leerCuentas</a:t>
            </a:r>
            <a:r>
              <a:rPr lang="es-ES" sz="1050" dirty="0" smtClean="0">
                <a:latin typeface="Courier New" panose="02070309020205020404" pitchFamily="49" charset="0"/>
                <a:cs typeface="Courier New" panose="02070309020205020404" pitchFamily="49" charset="0"/>
              </a:rPr>
              <a:t>() </a:t>
            </a:r>
            <a:r>
              <a:rPr lang="es-ES" sz="1050" dirty="0">
                <a:latin typeface="Courier New" panose="02070309020205020404" pitchFamily="49" charset="0"/>
                <a:cs typeface="Courier New" panose="02070309020205020404" pitchFamily="49" charset="0"/>
              </a:rPr>
              <a:t>{ </a:t>
            </a:r>
            <a:r>
              <a:rPr lang="es-ES" sz="1050" b="1" dirty="0" err="1">
                <a:latin typeface="Courier New" panose="02070309020205020404" pitchFamily="49" charset="0"/>
                <a:cs typeface="Courier New" panose="02070309020205020404" pitchFamily="49" charset="0"/>
              </a:rPr>
              <a:t>return</a:t>
            </a:r>
            <a:r>
              <a:rPr lang="es-ES" sz="1050" dirty="0">
                <a:latin typeface="Courier New" panose="02070309020205020404" pitchFamily="49" charset="0"/>
                <a:cs typeface="Courier New" panose="02070309020205020404" pitchFamily="49" charset="0"/>
              </a:rPr>
              <a:t> _</a:t>
            </a:r>
            <a:r>
              <a:rPr lang="es-ES" sz="1050" dirty="0" smtClean="0">
                <a:latin typeface="Courier New" panose="02070309020205020404" pitchFamily="49" charset="0"/>
                <a:cs typeface="Courier New" panose="02070309020205020404" pitchFamily="49" charset="0"/>
              </a:rPr>
              <a:t>cuentas; }</a:t>
            </a:r>
            <a:endParaRPr lang="es-ES" sz="1050" dirty="0">
              <a:latin typeface="Courier New" panose="02070309020205020404" pitchFamily="49" charset="0"/>
              <a:cs typeface="Courier New" panose="02070309020205020404" pitchFamily="49" charset="0"/>
            </a:endParaRPr>
          </a:p>
          <a:p>
            <a:r>
              <a:rPr lang="es-ES" sz="1050" b="1" dirty="0" err="1" smtClean="0">
                <a:latin typeface="Courier New" panose="02070309020205020404" pitchFamily="49" charset="0"/>
                <a:cs typeface="Courier New" panose="02070309020205020404" pitchFamily="49" charset="0"/>
              </a:rPr>
              <a:t>function</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leerSaldoTotal</a:t>
            </a:r>
            <a:r>
              <a:rPr lang="es-ES" sz="1050" dirty="0" smtClean="0">
                <a:latin typeface="Courier New" panose="02070309020205020404" pitchFamily="49" charset="0"/>
                <a:cs typeface="Courier New" panose="02070309020205020404" pitchFamily="49" charset="0"/>
              </a:rPr>
              <a:t>() </a:t>
            </a:r>
          </a:p>
          <a:p>
            <a:r>
              <a:rPr lang="es-ES" sz="1050" dirty="0" smtClean="0">
                <a:latin typeface="Courier New" panose="02070309020205020404" pitchFamily="49" charset="0"/>
                <a:cs typeface="Courier New" panose="02070309020205020404" pitchFamily="49" charset="0"/>
              </a:rPr>
              <a:t>{ </a:t>
            </a:r>
          </a:p>
          <a:p>
            <a:r>
              <a:rPr lang="es-ES" sz="1050" dirty="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var</a:t>
            </a:r>
            <a:r>
              <a:rPr lang="es-ES" sz="1050" dirty="0" smtClean="0">
                <a:latin typeface="Courier New" panose="02070309020205020404" pitchFamily="49" charset="0"/>
                <a:cs typeface="Courier New" panose="02070309020205020404" pitchFamily="49" charset="0"/>
              </a:rPr>
              <a:t> total = 0;</a:t>
            </a:r>
          </a:p>
          <a:p>
            <a:r>
              <a:rPr lang="es-ES" sz="1050"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for</a:t>
            </a:r>
            <a:r>
              <a:rPr lang="es-ES" sz="1050" dirty="0" smtClean="0">
                <a:latin typeface="Courier New" panose="02070309020205020404" pitchFamily="49" charset="0"/>
                <a:cs typeface="Courier New" panose="02070309020205020404" pitchFamily="49" charset="0"/>
              </a:rPr>
              <a:t> (i = 0; i &lt; _</a:t>
            </a:r>
            <a:r>
              <a:rPr lang="es-ES" sz="1050" dirty="0" err="1" smtClean="0">
                <a:latin typeface="Courier New" panose="02070309020205020404" pitchFamily="49" charset="0"/>
                <a:cs typeface="Courier New" panose="02070309020205020404" pitchFamily="49" charset="0"/>
              </a:rPr>
              <a:t>cuentas.lenght</a:t>
            </a:r>
            <a:r>
              <a:rPr lang="es-ES" sz="1050" dirty="0" smtClean="0">
                <a:latin typeface="Courier New" panose="02070309020205020404" pitchFamily="49" charset="0"/>
                <a:cs typeface="Courier New" panose="02070309020205020404" pitchFamily="49" charset="0"/>
              </a:rPr>
              <a:t>; i++) {</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total += _</a:t>
            </a:r>
            <a:r>
              <a:rPr lang="es-ES" sz="1050" dirty="0" err="1" smtClean="0">
                <a:latin typeface="Courier New" panose="02070309020205020404" pitchFamily="49" charset="0"/>
                <a:cs typeface="Courier New" panose="02070309020205020404" pitchFamily="49" charset="0"/>
              </a:rPr>
              <a:t>cuentas.saldo</a:t>
            </a:r>
            <a:r>
              <a:rPr lang="es-ES" sz="1050" dirty="0" smtClean="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	}</a:t>
            </a:r>
            <a:endParaRPr lang="es-ES" sz="1050" dirty="0" smtClean="0">
              <a:latin typeface="Courier New" panose="02070309020205020404" pitchFamily="49" charset="0"/>
              <a:cs typeface="Courier New" panose="02070309020205020404" pitchFamily="49" charset="0"/>
            </a:endParaRPr>
          </a:p>
          <a:p>
            <a:r>
              <a:rPr lang="es-ES" sz="1050" b="1" dirty="0">
                <a:latin typeface="Courier New" panose="02070309020205020404" pitchFamily="49" charset="0"/>
                <a:cs typeface="Courier New" panose="02070309020205020404" pitchFamily="49" charset="0"/>
              </a:rPr>
              <a:t>	</a:t>
            </a:r>
            <a:endParaRPr lang="es-ES" sz="1050" b="1" dirty="0" smtClean="0">
              <a:latin typeface="Courier New" panose="02070309020205020404" pitchFamily="49" charset="0"/>
              <a:cs typeface="Courier New" panose="02070309020205020404" pitchFamily="49" charset="0"/>
            </a:endParaRPr>
          </a:p>
          <a:p>
            <a:r>
              <a:rPr lang="es-ES" sz="1050" b="1" dirty="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return</a:t>
            </a:r>
            <a:r>
              <a:rPr lang="es-ES" sz="1050" dirty="0" smtClean="0">
                <a:latin typeface="Courier New" panose="02070309020205020404" pitchFamily="49" charset="0"/>
                <a:cs typeface="Courier New" panose="02070309020205020404" pitchFamily="49" charset="0"/>
              </a:rPr>
              <a:t> </a:t>
            </a:r>
            <a:r>
              <a:rPr lang="es-ES" sz="1050" dirty="0">
                <a:latin typeface="Courier New" panose="02070309020205020404" pitchFamily="49" charset="0"/>
                <a:cs typeface="Courier New" panose="02070309020205020404" pitchFamily="49" charset="0"/>
              </a:rPr>
              <a:t>t</a:t>
            </a:r>
            <a:r>
              <a:rPr lang="es-ES" sz="1050" dirty="0" smtClean="0">
                <a:latin typeface="Courier New" panose="02070309020205020404" pitchFamily="49" charset="0"/>
                <a:cs typeface="Courier New" panose="02070309020205020404" pitchFamily="49" charset="0"/>
              </a:rPr>
              <a:t>otal; </a:t>
            </a:r>
          </a:p>
          <a:p>
            <a:r>
              <a:rPr lang="es-ES" sz="1050" dirty="0" smtClean="0">
                <a:latin typeface="Courier New" panose="02070309020205020404" pitchFamily="49" charset="0"/>
                <a:cs typeface="Courier New" panose="02070309020205020404" pitchFamily="49" charset="0"/>
              </a:rPr>
              <a:t>}</a:t>
            </a:r>
          </a:p>
          <a:p>
            <a:endParaRPr lang="es-ES" sz="1050" dirty="0"/>
          </a:p>
        </p:txBody>
      </p:sp>
      <p:sp>
        <p:nvSpPr>
          <p:cNvPr id="11" name="CuadroTexto 10"/>
          <p:cNvSpPr txBox="1"/>
          <p:nvPr/>
        </p:nvSpPr>
        <p:spPr>
          <a:xfrm>
            <a:off x="5684109" y="2203503"/>
            <a:ext cx="5857101" cy="4131900"/>
          </a:xfrm>
          <a:prstGeom prst="rect">
            <a:avLst/>
          </a:prstGeom>
          <a:noFill/>
          <a:ln w="3175">
            <a:solidFill>
              <a:schemeClr val="tx1"/>
            </a:solidFill>
          </a:ln>
        </p:spPr>
        <p:txBody>
          <a:bodyPr wrap="square" rtlCol="0">
            <a:spAutoFit/>
          </a:bodyPr>
          <a:lstStyle/>
          <a:p>
            <a:r>
              <a:rPr lang="es-ES" sz="1050" dirty="0" smtClean="0">
                <a:latin typeface="Courier New" panose="02070309020205020404" pitchFamily="49" charset="0"/>
                <a:cs typeface="Courier New" panose="02070309020205020404" pitchFamily="49" charset="0"/>
              </a:rPr>
              <a:t>&lt;!-– index.html --&gt;</a:t>
            </a:r>
          </a:p>
          <a:p>
            <a:r>
              <a:rPr lang="es-ES" sz="1050" dirty="0" smtClean="0">
                <a:latin typeface="Courier New" panose="02070309020205020404" pitchFamily="49" charset="0"/>
                <a:cs typeface="Courier New" panose="02070309020205020404" pitchFamily="49" charset="0"/>
              </a:rPr>
              <a:t>&lt;!DOCTYPE </a:t>
            </a:r>
            <a:r>
              <a:rPr lang="es-ES" sz="1050" dirty="0" err="1" smtClean="0">
                <a:latin typeface="Courier New" panose="02070309020205020404" pitchFamily="49" charset="0"/>
                <a:cs typeface="Courier New" panose="02070309020205020404" pitchFamily="49" charset="0"/>
              </a:rPr>
              <a:t>html</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&lt;</a:t>
            </a:r>
            <a:r>
              <a:rPr lang="es-ES" sz="1050" dirty="0" err="1" smtClean="0">
                <a:latin typeface="Courier New" panose="02070309020205020404" pitchFamily="49" charset="0"/>
                <a:cs typeface="Courier New" panose="02070309020205020404" pitchFamily="49" charset="0"/>
              </a:rPr>
              <a:t>html</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  &lt;head&gt;    </a:t>
            </a:r>
          </a:p>
          <a:p>
            <a:r>
              <a:rPr lang="es-ES" sz="1050" dirty="0" smtClean="0">
                <a:latin typeface="Courier New" panose="02070309020205020404" pitchFamily="49" charset="0"/>
                <a:cs typeface="Courier New" panose="02070309020205020404" pitchFamily="49" charset="0"/>
              </a:rPr>
              <a:t>    &lt;</a:t>
            </a:r>
            <a:r>
              <a:rPr lang="es-ES" sz="1050" b="1" dirty="0" smtClean="0">
                <a:latin typeface="Courier New" panose="02070309020205020404" pitchFamily="49" charset="0"/>
                <a:cs typeface="Courier New" panose="02070309020205020404" pitchFamily="49" charset="0"/>
              </a:rPr>
              <a:t>script</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src</a:t>
            </a:r>
            <a:r>
              <a:rPr lang="es-ES" sz="1050" dirty="0" smtClean="0">
                <a:latin typeface="Courier New" panose="02070309020205020404" pitchFamily="49" charset="0"/>
                <a:cs typeface="Courier New" panose="02070309020205020404" pitchFamily="49" charset="0"/>
              </a:rPr>
              <a:t>="</a:t>
            </a:r>
            <a:r>
              <a:rPr lang="es-ES" sz="1050" b="1" dirty="0" smtClean="0">
                <a:latin typeface="Courier New" panose="02070309020205020404" pitchFamily="49" charset="0"/>
                <a:cs typeface="Courier New" panose="02070309020205020404" pitchFamily="49" charset="0"/>
              </a:rPr>
              <a:t>contabilidad.js</a:t>
            </a:r>
            <a:r>
              <a:rPr lang="es-ES" sz="1050" dirty="0" smtClean="0">
                <a:latin typeface="Courier New" panose="02070309020205020404" pitchFamily="49" charset="0"/>
                <a:cs typeface="Courier New" panose="02070309020205020404" pitchFamily="49" charset="0"/>
              </a:rPr>
              <a:t>"&gt;&lt;/script&gt;</a:t>
            </a:r>
          </a:p>
          <a:p>
            <a:r>
              <a:rPr lang="es-ES" sz="1050" dirty="0" smtClean="0">
                <a:latin typeface="Courier New" panose="02070309020205020404" pitchFamily="49" charset="0"/>
                <a:cs typeface="Courier New" panose="02070309020205020404" pitchFamily="49" charset="0"/>
              </a:rPr>
              <a:t>  &lt;/head&gt;</a:t>
            </a:r>
          </a:p>
          <a:p>
            <a:r>
              <a:rPr lang="es-ES" sz="1050" dirty="0" smtClean="0">
                <a:latin typeface="Courier New" panose="02070309020205020404" pitchFamily="49" charset="0"/>
                <a:cs typeface="Courier New" panose="02070309020205020404" pitchFamily="49" charset="0"/>
              </a:rPr>
              <a:t>  &lt;</a:t>
            </a:r>
            <a:r>
              <a:rPr lang="es-ES" sz="1050" dirty="0" err="1" smtClean="0">
                <a:latin typeface="Courier New" panose="02070309020205020404" pitchFamily="49" charset="0"/>
                <a:cs typeface="Courier New" panose="02070309020205020404" pitchFamily="49" charset="0"/>
              </a:rPr>
              <a:t>body</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    &lt;</a:t>
            </a:r>
            <a:r>
              <a:rPr lang="es-ES" sz="1050" b="1" dirty="0" smtClean="0">
                <a:latin typeface="Courier New" panose="02070309020205020404" pitchFamily="49" charset="0"/>
                <a:cs typeface="Courier New" panose="02070309020205020404" pitchFamily="49" charset="0"/>
              </a:rPr>
              <a:t>script</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a:t>
            </a:r>
            <a:r>
              <a:rPr lang="es-ES" sz="1050" b="1" dirty="0" smtClean="0">
                <a:latin typeface="Courier New" panose="02070309020205020404" pitchFamily="49" charset="0"/>
                <a:cs typeface="Courier New" panose="02070309020205020404" pitchFamily="49" charset="0"/>
              </a:rPr>
              <a:t>new</a:t>
            </a:r>
            <a:r>
              <a:rPr lang="es-ES" sz="1050" dirty="0" smtClean="0">
                <a:latin typeface="Courier New" panose="02070309020205020404" pitchFamily="49" charset="0"/>
                <a:cs typeface="Courier New" panose="02070309020205020404" pitchFamily="49" charset="0"/>
              </a:rPr>
              <a:t> Cuenta(929230982, 1000));</a:t>
            </a:r>
          </a:p>
          <a:p>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a:t>
            </a:r>
            <a:r>
              <a:rPr lang="es-ES" sz="1050" b="1" dirty="0" smtClean="0">
                <a:latin typeface="Courier New" panose="02070309020205020404" pitchFamily="49" charset="0"/>
                <a:cs typeface="Courier New" panose="02070309020205020404" pitchFamily="49" charset="0"/>
              </a:rPr>
              <a:t>new</a:t>
            </a:r>
            <a:r>
              <a:rPr lang="es-ES" sz="1050" dirty="0" smtClean="0">
                <a:latin typeface="Courier New" panose="02070309020205020404" pitchFamily="49" charset="0"/>
                <a:cs typeface="Courier New" panose="02070309020205020404" pitchFamily="49" charset="0"/>
              </a:rPr>
              <a:t> Cuenta(929230983, 2000));</a:t>
            </a:r>
          </a:p>
          <a:p>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a:t>
            </a:r>
            <a:r>
              <a:rPr lang="es-ES" sz="1050" b="1" dirty="0" smtClean="0">
                <a:latin typeface="Courier New" panose="02070309020205020404" pitchFamily="49" charset="0"/>
                <a:cs typeface="Courier New" panose="02070309020205020404" pitchFamily="49" charset="0"/>
              </a:rPr>
              <a:t>new</a:t>
            </a:r>
            <a:r>
              <a:rPr lang="es-ES" sz="1050" dirty="0" smtClean="0">
                <a:latin typeface="Courier New" panose="02070309020205020404" pitchFamily="49" charset="0"/>
                <a:cs typeface="Courier New" panose="02070309020205020404" pitchFamily="49" charset="0"/>
              </a:rPr>
              <a:t> Cuenta(929230984, 3000));</a:t>
            </a:r>
          </a:p>
          <a:p>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alert</a:t>
            </a:r>
            <a:r>
              <a:rPr lang="es-ES" sz="1050" dirty="0" smtClean="0">
                <a:latin typeface="Courier New" panose="02070309020205020404" pitchFamily="49" charset="0"/>
                <a:cs typeface="Courier New" panose="02070309020205020404" pitchFamily="49" charset="0"/>
              </a:rPr>
              <a:t>("El saldo total es: " + </a:t>
            </a:r>
            <a:r>
              <a:rPr lang="es-ES" sz="1050" b="1" dirty="0" err="1" smtClean="0">
                <a:latin typeface="Courier New" panose="02070309020205020404" pitchFamily="49" charset="0"/>
                <a:cs typeface="Courier New" panose="02070309020205020404" pitchFamily="49" charset="0"/>
              </a:rPr>
              <a:t>leerSaldoTotal</a:t>
            </a:r>
            <a:r>
              <a:rPr lang="es-ES" sz="1050" dirty="0" smtClean="0">
                <a:latin typeface="Courier New" panose="02070309020205020404" pitchFamily="49" charset="0"/>
                <a:cs typeface="Courier New" panose="02070309020205020404" pitchFamily="49" charset="0"/>
              </a:rPr>
              <a:t>());</a:t>
            </a:r>
          </a:p>
          <a:p>
            <a:endParaRPr lang="es-ES" sz="1050" dirty="0" smtClean="0">
              <a:latin typeface="Courier New" panose="02070309020205020404" pitchFamily="49" charset="0"/>
              <a:cs typeface="Courier New" panose="02070309020205020404" pitchFamily="49" charset="0"/>
            </a:endParaRPr>
          </a:p>
          <a:p>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var</a:t>
            </a:r>
            <a:r>
              <a:rPr lang="es-ES" sz="1050" dirty="0" smtClean="0">
                <a:latin typeface="Courier New" panose="02070309020205020404" pitchFamily="49" charset="0"/>
                <a:cs typeface="Courier New" panose="02070309020205020404" pitchFamily="49" charset="0"/>
              </a:rPr>
              <a:t> </a:t>
            </a:r>
            <a:r>
              <a:rPr lang="es-ES" sz="1050" b="1" dirty="0" smtClean="0">
                <a:latin typeface="Courier New" panose="02070309020205020404" pitchFamily="49" charset="0"/>
                <a:cs typeface="Courier New" panose="02070309020205020404" pitchFamily="49" charset="0"/>
              </a:rPr>
              <a:t>Cuenta</a:t>
            </a:r>
            <a:r>
              <a:rPr lang="es-ES" sz="1050" dirty="0" smtClean="0">
                <a:latin typeface="Courier New" panose="02070309020205020404" pitchFamily="49" charset="0"/>
                <a:cs typeface="Courier New" panose="02070309020205020404" pitchFamily="49" charset="0"/>
              </a:rPr>
              <a:t> = </a:t>
            </a:r>
            <a:r>
              <a:rPr lang="es-ES" sz="1050" b="1" dirty="0" err="1" smtClean="0">
                <a:latin typeface="Courier New" panose="02070309020205020404" pitchFamily="49" charset="0"/>
                <a:cs typeface="Courier New" panose="02070309020205020404" pitchFamily="49" charset="0"/>
              </a:rPr>
              <a:t>leerCuentas</a:t>
            </a:r>
            <a:r>
              <a:rPr lang="es-ES" sz="1050" dirty="0" smtClean="0">
                <a:latin typeface="Courier New" panose="02070309020205020404" pitchFamily="49" charset="0"/>
                <a:cs typeface="Courier New" panose="02070309020205020404" pitchFamily="49" charset="0"/>
              </a:rPr>
              <a:t>()[0];</a:t>
            </a:r>
          </a:p>
          <a:p>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alert</a:t>
            </a:r>
            <a:r>
              <a:rPr lang="es-ES" sz="1050" dirty="0" smtClean="0">
                <a:latin typeface="Courier New" panose="02070309020205020404" pitchFamily="49" charset="0"/>
                <a:cs typeface="Courier New" panose="02070309020205020404" pitchFamily="49" charset="0"/>
              </a:rPr>
              <a:t>("El saldo de la primera cuenta es “ + </a:t>
            </a:r>
            <a:r>
              <a:rPr lang="es-ES" sz="1050" dirty="0" err="1" smtClean="0">
                <a:latin typeface="Courier New" panose="02070309020205020404" pitchFamily="49" charset="0"/>
                <a:cs typeface="Courier New" panose="02070309020205020404" pitchFamily="49" charset="0"/>
              </a:rPr>
              <a:t>Cuenta.saldo</a:t>
            </a:r>
            <a:r>
              <a:rPr lang="es-ES" sz="1050" dirty="0" smtClean="0">
                <a:latin typeface="Courier New" panose="02070309020205020404" pitchFamily="49" charset="0"/>
                <a:cs typeface="Courier New" panose="02070309020205020404" pitchFamily="49" charset="0"/>
              </a:rPr>
              <a:t>);</a:t>
            </a:r>
          </a:p>
          <a:p>
            <a:endParaRPr lang="es-ES" sz="1050" dirty="0" smtClean="0">
              <a:latin typeface="Courier New" panose="02070309020205020404" pitchFamily="49" charset="0"/>
              <a:cs typeface="Courier New" panose="02070309020205020404" pitchFamily="49" charset="0"/>
            </a:endParaRPr>
          </a:p>
          <a:p>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var</a:t>
            </a:r>
            <a:r>
              <a:rPr lang="es-ES" sz="1050" dirty="0" smtClean="0">
                <a:latin typeface="Courier New" panose="02070309020205020404" pitchFamily="49" charset="0"/>
                <a:cs typeface="Courier New" panose="02070309020205020404" pitchFamily="49" charset="0"/>
              </a:rPr>
              <a:t> _cuentas = “Las cuentas están configuradas”;</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alert</a:t>
            </a:r>
            <a:r>
              <a:rPr lang="es-ES" sz="1050" dirty="0" smtClean="0">
                <a:latin typeface="Courier New" panose="02070309020205020404" pitchFamily="49" charset="0"/>
                <a:cs typeface="Courier New" panose="02070309020205020404" pitchFamily="49" charset="0"/>
              </a:rPr>
              <a:t>(_cuentas);      </a:t>
            </a:r>
          </a:p>
          <a:p>
            <a:endParaRPr lang="es-ES" sz="1050" dirty="0" smtClean="0">
              <a:latin typeface="Courier New" panose="02070309020205020404" pitchFamily="49" charset="0"/>
              <a:cs typeface="Courier New" panose="02070309020205020404" pitchFamily="49" charset="0"/>
            </a:endParaRPr>
          </a:p>
          <a:p>
            <a:r>
              <a:rPr lang="es-ES" sz="1050" dirty="0" smtClean="0">
                <a:latin typeface="Courier New" panose="02070309020205020404" pitchFamily="49" charset="0"/>
                <a:cs typeface="Courier New" panose="02070309020205020404" pitchFamily="49" charset="0"/>
              </a:rPr>
              <a:t>    &lt;/</a:t>
            </a:r>
            <a:r>
              <a:rPr lang="es-ES" sz="1050" b="1" dirty="0" smtClean="0">
                <a:latin typeface="Courier New" panose="02070309020205020404" pitchFamily="49" charset="0"/>
                <a:cs typeface="Courier New" panose="02070309020205020404" pitchFamily="49" charset="0"/>
              </a:rPr>
              <a:t>script</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  &lt;/</a:t>
            </a:r>
            <a:r>
              <a:rPr lang="es-ES" sz="1050" dirty="0" err="1" smtClean="0">
                <a:latin typeface="Courier New" panose="02070309020205020404" pitchFamily="49" charset="0"/>
                <a:cs typeface="Courier New" panose="02070309020205020404" pitchFamily="49" charset="0"/>
              </a:rPr>
              <a:t>body</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&lt;/</a:t>
            </a:r>
            <a:r>
              <a:rPr lang="es-ES" sz="1050" dirty="0" err="1" smtClean="0">
                <a:latin typeface="Courier New" panose="02070309020205020404" pitchFamily="49" charset="0"/>
                <a:cs typeface="Courier New" panose="02070309020205020404" pitchFamily="49" charset="0"/>
              </a:rPr>
              <a:t>html</a:t>
            </a:r>
            <a:r>
              <a:rPr lang="es-ES" sz="1050" dirty="0" smtClean="0">
                <a:latin typeface="Courier New" panose="02070309020205020404" pitchFamily="49" charset="0"/>
                <a:cs typeface="Courier New" panose="02070309020205020404" pitchFamily="49" charset="0"/>
              </a:rPr>
              <a:t>&gt;</a:t>
            </a:r>
          </a:p>
          <a:p>
            <a:endParaRPr lang="es-ES" sz="1050" dirty="0" smtClean="0"/>
          </a:p>
          <a:p>
            <a:endParaRPr lang="es-ES" sz="1050" dirty="0"/>
          </a:p>
          <a:p>
            <a:endParaRPr lang="es-ES" sz="1050" dirty="0"/>
          </a:p>
        </p:txBody>
      </p:sp>
      <p:cxnSp>
        <p:nvCxnSpPr>
          <p:cNvPr id="15" name="Conector recto de flecha 14"/>
          <p:cNvCxnSpPr/>
          <p:nvPr/>
        </p:nvCxnSpPr>
        <p:spPr>
          <a:xfrm flipV="1">
            <a:off x="2199352" y="2961385"/>
            <a:ext cx="1581664" cy="4942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Elipse 15"/>
          <p:cNvSpPr/>
          <p:nvPr/>
        </p:nvSpPr>
        <p:spPr>
          <a:xfrm>
            <a:off x="3764692" y="2582444"/>
            <a:ext cx="1828800" cy="6343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p:cNvSpPr txBox="1"/>
          <p:nvPr/>
        </p:nvSpPr>
        <p:spPr>
          <a:xfrm>
            <a:off x="3855309" y="2582444"/>
            <a:ext cx="1491607" cy="646331"/>
          </a:xfrm>
          <a:prstGeom prst="rect">
            <a:avLst/>
          </a:prstGeom>
          <a:noFill/>
        </p:spPr>
        <p:txBody>
          <a:bodyPr wrap="square" rtlCol="0">
            <a:spAutoFit/>
          </a:bodyPr>
          <a:lstStyle/>
          <a:p>
            <a:pPr algn="ctr"/>
            <a:r>
              <a:rPr lang="es-ES" sz="1200" dirty="0" smtClean="0"/>
              <a:t>Variable global para guardar el estado</a:t>
            </a:r>
            <a:endParaRPr lang="es-ES" sz="1200" dirty="0"/>
          </a:p>
        </p:txBody>
      </p:sp>
      <p:sp>
        <p:nvSpPr>
          <p:cNvPr id="18" name="Rectángulo redondeado 17"/>
          <p:cNvSpPr/>
          <p:nvPr/>
        </p:nvSpPr>
        <p:spPr>
          <a:xfrm>
            <a:off x="6031684" y="2806906"/>
            <a:ext cx="3271707" cy="31878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redondeado 18"/>
          <p:cNvSpPr/>
          <p:nvPr/>
        </p:nvSpPr>
        <p:spPr>
          <a:xfrm>
            <a:off x="6107185" y="4316925"/>
            <a:ext cx="4865615" cy="4110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4" name="Conector recto de flecha 23"/>
          <p:cNvCxnSpPr>
            <a:endCxn id="26" idx="4"/>
          </p:cNvCxnSpPr>
          <p:nvPr/>
        </p:nvCxnSpPr>
        <p:spPr>
          <a:xfrm flipH="1" flipV="1">
            <a:off x="10477889" y="3050187"/>
            <a:ext cx="25128" cy="12667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CuadroTexto 24"/>
          <p:cNvSpPr txBox="1"/>
          <p:nvPr/>
        </p:nvSpPr>
        <p:spPr>
          <a:xfrm>
            <a:off x="9751102" y="2645685"/>
            <a:ext cx="1470274" cy="253916"/>
          </a:xfrm>
          <a:prstGeom prst="rect">
            <a:avLst/>
          </a:prstGeom>
          <a:noFill/>
        </p:spPr>
        <p:txBody>
          <a:bodyPr wrap="none" rtlCol="0">
            <a:spAutoFit/>
          </a:bodyPr>
          <a:lstStyle/>
          <a:p>
            <a:r>
              <a:rPr lang="es-ES" sz="1050" dirty="0" smtClean="0"/>
              <a:t>Fin de la clase Cuenta</a:t>
            </a:r>
            <a:endParaRPr lang="es-ES" sz="1050" dirty="0"/>
          </a:p>
        </p:txBody>
      </p:sp>
      <p:sp>
        <p:nvSpPr>
          <p:cNvPr id="26" name="Elipse 25"/>
          <p:cNvSpPr/>
          <p:nvPr/>
        </p:nvSpPr>
        <p:spPr>
          <a:xfrm>
            <a:off x="9529894" y="2455486"/>
            <a:ext cx="1895989" cy="5947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CuadroTexto 27"/>
          <p:cNvSpPr txBox="1"/>
          <p:nvPr/>
        </p:nvSpPr>
        <p:spPr>
          <a:xfrm>
            <a:off x="604434" y="1403142"/>
            <a:ext cx="10821449" cy="646331"/>
          </a:xfrm>
          <a:prstGeom prst="rect">
            <a:avLst/>
          </a:prstGeom>
          <a:noFill/>
        </p:spPr>
        <p:txBody>
          <a:bodyPr wrap="square" rtlCol="0">
            <a:spAutoFit/>
          </a:bodyPr>
          <a:lstStyle/>
          <a:p>
            <a:r>
              <a:rPr lang="es-ES" dirty="0" smtClean="0">
                <a:solidFill>
                  <a:schemeClr val="bg1">
                    <a:lumMod val="50000"/>
                  </a:schemeClr>
                </a:solidFill>
              </a:rPr>
              <a:t>La forma inicial de separar código en ficheros .</a:t>
            </a:r>
            <a:r>
              <a:rPr lang="es-ES" dirty="0" err="1" smtClean="0">
                <a:solidFill>
                  <a:schemeClr val="bg1">
                    <a:lumMod val="50000"/>
                  </a:schemeClr>
                </a:solidFill>
              </a:rPr>
              <a:t>js</a:t>
            </a:r>
            <a:r>
              <a:rPr lang="es-ES" dirty="0" smtClean="0">
                <a:solidFill>
                  <a:schemeClr val="bg1">
                    <a:lumMod val="50000"/>
                  </a:schemeClr>
                </a:solidFill>
              </a:rPr>
              <a:t> es separar funcionalidades, de este modo se corre el riesgo de que hayan colisiones de variables.</a:t>
            </a:r>
            <a:endParaRPr lang="es-ES" dirty="0">
              <a:solidFill>
                <a:schemeClr val="bg1">
                  <a:lumMod val="50000"/>
                </a:schemeClr>
              </a:solidFill>
            </a:endParaRPr>
          </a:p>
        </p:txBody>
      </p:sp>
      <p:sp>
        <p:nvSpPr>
          <p:cNvPr id="29" name="Rectángulo redondeado 28"/>
          <p:cNvSpPr/>
          <p:nvPr/>
        </p:nvSpPr>
        <p:spPr>
          <a:xfrm>
            <a:off x="6107185" y="4795095"/>
            <a:ext cx="4865615" cy="36851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1" name="Conector recto de flecha 30"/>
          <p:cNvCxnSpPr/>
          <p:nvPr/>
        </p:nvCxnSpPr>
        <p:spPr>
          <a:xfrm>
            <a:off x="8456103" y="5163609"/>
            <a:ext cx="8389" cy="3786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Elipse 31"/>
          <p:cNvSpPr/>
          <p:nvPr/>
        </p:nvSpPr>
        <p:spPr>
          <a:xfrm>
            <a:off x="7354209" y="5589492"/>
            <a:ext cx="2217788" cy="4052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CuadroTexto 32"/>
          <p:cNvSpPr txBox="1"/>
          <p:nvPr/>
        </p:nvSpPr>
        <p:spPr>
          <a:xfrm>
            <a:off x="7815350" y="5592926"/>
            <a:ext cx="1281505" cy="338554"/>
          </a:xfrm>
          <a:prstGeom prst="rect">
            <a:avLst/>
          </a:prstGeom>
          <a:noFill/>
        </p:spPr>
        <p:txBody>
          <a:bodyPr wrap="none" rtlCol="0">
            <a:spAutoFit/>
          </a:bodyPr>
          <a:lstStyle/>
          <a:p>
            <a:r>
              <a:rPr lang="es-ES" sz="1600" dirty="0" smtClean="0"/>
              <a:t>¡</a:t>
            </a:r>
            <a:r>
              <a:rPr lang="es-ES" sz="1600" dirty="0" err="1" smtClean="0"/>
              <a:t>Game</a:t>
            </a:r>
            <a:r>
              <a:rPr lang="es-ES" sz="1600" dirty="0" smtClean="0"/>
              <a:t> </a:t>
            </a:r>
            <a:r>
              <a:rPr lang="es-ES" sz="1600" dirty="0" err="1" smtClean="0"/>
              <a:t>over</a:t>
            </a:r>
            <a:r>
              <a:rPr lang="es-ES" sz="1600" dirty="0" smtClean="0"/>
              <a:t>!</a:t>
            </a:r>
            <a:endParaRPr lang="es-ES" sz="1600" dirty="0"/>
          </a:p>
        </p:txBody>
      </p:sp>
    </p:spTree>
    <p:extLst>
      <p:ext uri="{BB962C8B-B14F-4D97-AF65-F5344CB8AC3E}">
        <p14:creationId xmlns:p14="http://schemas.microsoft.com/office/powerpoint/2010/main" val="1766349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par>
                                <p:cTn id="24" presetID="22" presetClass="entr" presetSubtype="4"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down)">
                                      <p:cBhvr>
                                        <p:cTn id="26" dur="500"/>
                                        <p:tgtEl>
                                          <p:spTgt spid="24"/>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00"/>
                                        <p:tgtEl>
                                          <p:spTgt spid="2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down)">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p:cTn id="42" dur="500" fill="hold"/>
                                        <p:tgtEl>
                                          <p:spTgt spid="32"/>
                                        </p:tgtEl>
                                        <p:attrNameLst>
                                          <p:attrName>ppt_w</p:attrName>
                                        </p:attrNameLst>
                                      </p:cBhvr>
                                      <p:tavLst>
                                        <p:tav tm="0">
                                          <p:val>
                                            <p:fltVal val="0"/>
                                          </p:val>
                                        </p:tav>
                                        <p:tav tm="100000">
                                          <p:val>
                                            <p:strVal val="#ppt_w"/>
                                          </p:val>
                                        </p:tav>
                                      </p:tavLst>
                                    </p:anim>
                                    <p:anim calcmode="lin" valueType="num">
                                      <p:cBhvr>
                                        <p:cTn id="43" dur="500" fill="hold"/>
                                        <p:tgtEl>
                                          <p:spTgt spid="32"/>
                                        </p:tgtEl>
                                        <p:attrNameLst>
                                          <p:attrName>ppt_h</p:attrName>
                                        </p:attrNameLst>
                                      </p:cBhvr>
                                      <p:tavLst>
                                        <p:tav tm="0">
                                          <p:val>
                                            <p:fltVal val="0"/>
                                          </p:val>
                                        </p:tav>
                                        <p:tav tm="100000">
                                          <p:val>
                                            <p:strVal val="#ppt_h"/>
                                          </p:val>
                                        </p:tav>
                                      </p:tavLst>
                                    </p:anim>
                                    <p:animEffect transition="in" filter="fade">
                                      <p:cBhvr>
                                        <p:cTn id="44" dur="500"/>
                                        <p:tgtEl>
                                          <p:spTgt spid="32"/>
                                        </p:tgtEl>
                                      </p:cBhvr>
                                    </p:animEffect>
                                  </p:childTnLst>
                                </p:cTn>
                              </p:par>
                              <p:par>
                                <p:cTn id="45" presetID="53" presetClass="entr" presetSubtype="16"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p:cTn id="47" dur="500" fill="hold"/>
                                        <p:tgtEl>
                                          <p:spTgt spid="31"/>
                                        </p:tgtEl>
                                        <p:attrNameLst>
                                          <p:attrName>ppt_w</p:attrName>
                                        </p:attrNameLst>
                                      </p:cBhvr>
                                      <p:tavLst>
                                        <p:tav tm="0">
                                          <p:val>
                                            <p:fltVal val="0"/>
                                          </p:val>
                                        </p:tav>
                                        <p:tav tm="100000">
                                          <p:val>
                                            <p:strVal val="#ppt_w"/>
                                          </p:val>
                                        </p:tav>
                                      </p:tavLst>
                                    </p:anim>
                                    <p:anim calcmode="lin" valueType="num">
                                      <p:cBhvr>
                                        <p:cTn id="48" dur="500" fill="hold"/>
                                        <p:tgtEl>
                                          <p:spTgt spid="31"/>
                                        </p:tgtEl>
                                        <p:attrNameLst>
                                          <p:attrName>ppt_h</p:attrName>
                                        </p:attrNameLst>
                                      </p:cBhvr>
                                      <p:tavLst>
                                        <p:tav tm="0">
                                          <p:val>
                                            <p:fltVal val="0"/>
                                          </p:val>
                                        </p:tav>
                                        <p:tav tm="100000">
                                          <p:val>
                                            <p:strVal val="#ppt_h"/>
                                          </p:val>
                                        </p:tav>
                                      </p:tavLst>
                                    </p:anim>
                                    <p:animEffect transition="in" filter="fade">
                                      <p:cBhvr>
                                        <p:cTn id="49" dur="500"/>
                                        <p:tgtEl>
                                          <p:spTgt spid="31"/>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p:cTn id="52" dur="500" fill="hold"/>
                                        <p:tgtEl>
                                          <p:spTgt spid="29"/>
                                        </p:tgtEl>
                                        <p:attrNameLst>
                                          <p:attrName>ppt_w</p:attrName>
                                        </p:attrNameLst>
                                      </p:cBhvr>
                                      <p:tavLst>
                                        <p:tav tm="0">
                                          <p:val>
                                            <p:fltVal val="0"/>
                                          </p:val>
                                        </p:tav>
                                        <p:tav tm="100000">
                                          <p:val>
                                            <p:strVal val="#ppt_w"/>
                                          </p:val>
                                        </p:tav>
                                      </p:tavLst>
                                    </p:anim>
                                    <p:anim calcmode="lin" valueType="num">
                                      <p:cBhvr>
                                        <p:cTn id="53" dur="500" fill="hold"/>
                                        <p:tgtEl>
                                          <p:spTgt spid="29"/>
                                        </p:tgtEl>
                                        <p:attrNameLst>
                                          <p:attrName>ppt_h</p:attrName>
                                        </p:attrNameLst>
                                      </p:cBhvr>
                                      <p:tavLst>
                                        <p:tav tm="0">
                                          <p:val>
                                            <p:fltVal val="0"/>
                                          </p:val>
                                        </p:tav>
                                        <p:tav tm="100000">
                                          <p:val>
                                            <p:strVal val="#ppt_h"/>
                                          </p:val>
                                        </p:tav>
                                      </p:tavLst>
                                    </p:anim>
                                    <p:animEffect transition="in" filter="fade">
                                      <p:cBhvr>
                                        <p:cTn id="5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P spid="19" grpId="0" animBg="1"/>
      <p:bldP spid="25" grpId="0"/>
      <p:bldP spid="26" grpId="0" animBg="1"/>
      <p:bldP spid="29" grpId="0" animBg="1"/>
      <p:bldP spid="32" grpId="0" animBg="1"/>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0"/>
              </a:spcBef>
            </a:pPr>
            <a:r>
              <a:rPr lang="es-ES" dirty="0"/>
              <a:t>Módulos en JavaScript </a:t>
            </a:r>
            <a:r>
              <a:rPr lang="es-ES" dirty="0" smtClean="0"/>
              <a:t>ES5 – </a:t>
            </a:r>
            <a:r>
              <a:rPr lang="es-ES" noProof="1" smtClean="0"/>
              <a:t>Closures</a:t>
            </a:r>
            <a:endParaRPr lang="es-ES" noProof="1"/>
          </a:p>
        </p:txBody>
      </p:sp>
      <p:sp>
        <p:nvSpPr>
          <p:cNvPr id="4" name="CuadroTexto 3"/>
          <p:cNvSpPr txBox="1"/>
          <p:nvPr/>
        </p:nvSpPr>
        <p:spPr>
          <a:xfrm>
            <a:off x="604434" y="1429830"/>
            <a:ext cx="4527738" cy="5101397"/>
          </a:xfrm>
          <a:prstGeom prst="rect">
            <a:avLst/>
          </a:prstGeom>
          <a:noFill/>
          <a:ln w="3175">
            <a:solidFill>
              <a:schemeClr val="tx1"/>
            </a:solidFill>
          </a:ln>
        </p:spPr>
        <p:txBody>
          <a:bodyPr wrap="square" rtlCol="0">
            <a:spAutoFit/>
          </a:bodyPr>
          <a:lstStyle/>
          <a:p>
            <a:r>
              <a:rPr lang="es-ES" sz="1050" dirty="0" smtClean="0">
                <a:latin typeface="Courier New" panose="02070309020205020404" pitchFamily="49" charset="0"/>
                <a:cs typeface="Courier New" panose="02070309020205020404" pitchFamily="49" charset="0"/>
              </a:rPr>
              <a:t>// Contabilidad.js</a:t>
            </a:r>
          </a:p>
          <a:p>
            <a:r>
              <a:rPr lang="es-ES" sz="1050" b="1" dirty="0" err="1" smtClean="0">
                <a:latin typeface="Courier New" panose="02070309020205020404" pitchFamily="49" charset="0"/>
                <a:cs typeface="Courier New" panose="02070309020205020404" pitchFamily="49" charset="0"/>
              </a:rPr>
              <a:t>var</a:t>
            </a:r>
            <a:r>
              <a:rPr lang="es-ES" sz="1050" b="1" dirty="0" smtClean="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Contabilidad = </a:t>
            </a:r>
            <a:r>
              <a:rPr lang="es-ES" sz="1050" b="1" dirty="0" err="1" smtClean="0">
                <a:latin typeface="Courier New" panose="02070309020205020404" pitchFamily="49" charset="0"/>
                <a:cs typeface="Courier New" panose="02070309020205020404" pitchFamily="49" charset="0"/>
              </a:rPr>
              <a:t>function</a:t>
            </a:r>
            <a:r>
              <a:rPr lang="es-ES" sz="1050" dirty="0" smtClean="0">
                <a:latin typeface="Courier New" panose="02070309020205020404" pitchFamily="49" charset="0"/>
                <a:cs typeface="Courier New" panose="02070309020205020404" pitchFamily="49" charset="0"/>
              </a:rPr>
              <a:t> () {</a:t>
            </a:r>
          </a:p>
          <a:p>
            <a:r>
              <a:rPr lang="es-ES" sz="1050" b="1" dirty="0" smtClean="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Variables y métodos privados.</a:t>
            </a:r>
            <a:endParaRPr lang="es-ES" sz="1050" b="1" dirty="0" smtClean="0">
              <a:latin typeface="Courier New" panose="02070309020205020404" pitchFamily="49" charset="0"/>
              <a:cs typeface="Courier New" panose="02070309020205020404" pitchFamily="49" charset="0"/>
            </a:endParaRPr>
          </a:p>
          <a:p>
            <a:r>
              <a:rPr lang="es-ES" sz="1050" b="1" dirty="0">
                <a:latin typeface="Courier New" panose="02070309020205020404" pitchFamily="49" charset="0"/>
                <a:cs typeface="Courier New" panose="02070309020205020404" pitchFamily="49" charset="0"/>
              </a:rPr>
              <a:t> </a:t>
            </a:r>
            <a:r>
              <a:rPr lang="es-ES" sz="1050" b="1"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function</a:t>
            </a:r>
            <a:r>
              <a:rPr lang="es-ES" sz="1050" dirty="0" smtClean="0">
                <a:latin typeface="Courier New" panose="02070309020205020404" pitchFamily="49" charset="0"/>
                <a:cs typeface="Courier New" panose="02070309020205020404" pitchFamily="49" charset="0"/>
              </a:rPr>
              <a:t> </a:t>
            </a:r>
            <a:r>
              <a:rPr lang="es-ES" sz="1050" dirty="0">
                <a:latin typeface="Courier New" panose="02070309020205020404" pitchFamily="49" charset="0"/>
                <a:cs typeface="Courier New" panose="02070309020205020404" pitchFamily="49" charset="0"/>
              </a:rPr>
              <a:t>Cuenta(</a:t>
            </a:r>
            <a:r>
              <a:rPr lang="es-ES" sz="1050" dirty="0" err="1">
                <a:latin typeface="Courier New" panose="02070309020205020404" pitchFamily="49" charset="0"/>
                <a:cs typeface="Courier New" panose="02070309020205020404" pitchFamily="49" charset="0"/>
              </a:rPr>
              <a:t>numerocuenta</a:t>
            </a:r>
            <a:r>
              <a:rPr lang="es-ES" sz="1050" dirty="0">
                <a:latin typeface="Courier New" panose="02070309020205020404" pitchFamily="49" charset="0"/>
                <a:cs typeface="Courier New" panose="02070309020205020404" pitchFamily="49" charset="0"/>
              </a:rPr>
              <a:t>, saldo) {</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this</a:t>
            </a:r>
            <a:r>
              <a:rPr lang="es-ES" sz="1050" dirty="0" err="1" smtClean="0">
                <a:latin typeface="Courier New" panose="02070309020205020404" pitchFamily="49" charset="0"/>
                <a:cs typeface="Courier New" panose="02070309020205020404" pitchFamily="49" charset="0"/>
              </a:rPr>
              <a:t>.numerocuenta</a:t>
            </a:r>
            <a:r>
              <a:rPr lang="es-ES" sz="1050" dirty="0" smtClean="0">
                <a:latin typeface="Courier New" panose="02070309020205020404" pitchFamily="49" charset="0"/>
                <a:cs typeface="Courier New" panose="02070309020205020404" pitchFamily="49" charset="0"/>
              </a:rPr>
              <a:t> </a:t>
            </a:r>
            <a:r>
              <a:rPr lang="es-ES" sz="1050" dirty="0">
                <a:latin typeface="Courier New" panose="02070309020205020404" pitchFamily="49" charset="0"/>
                <a:cs typeface="Courier New" panose="02070309020205020404" pitchFamily="49" charset="0"/>
              </a:rPr>
              <a:t>= </a:t>
            </a:r>
            <a:r>
              <a:rPr lang="es-ES" sz="1050" dirty="0" err="1">
                <a:latin typeface="Courier New" panose="02070309020205020404" pitchFamily="49" charset="0"/>
                <a:cs typeface="Courier New" panose="02070309020205020404" pitchFamily="49" charset="0"/>
              </a:rPr>
              <a:t>numerocuenta</a:t>
            </a:r>
            <a:r>
              <a:rPr lang="es-ES" sz="1050" dirty="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    </a:t>
            </a:r>
            <a:r>
              <a:rPr lang="es-ES" sz="1050" b="1" dirty="0" err="1">
                <a:latin typeface="Courier New" panose="02070309020205020404" pitchFamily="49" charset="0"/>
                <a:cs typeface="Courier New" panose="02070309020205020404" pitchFamily="49" charset="0"/>
              </a:rPr>
              <a:t>this</a:t>
            </a:r>
            <a:r>
              <a:rPr lang="es-ES" sz="1050" dirty="0" err="1">
                <a:latin typeface="Courier New" panose="02070309020205020404" pitchFamily="49" charset="0"/>
                <a:cs typeface="Courier New" panose="02070309020205020404" pitchFamily="49" charset="0"/>
              </a:rPr>
              <a:t>.saldo</a:t>
            </a:r>
            <a:r>
              <a:rPr lang="es-ES" sz="1050" dirty="0">
                <a:latin typeface="Courier New" panose="02070309020205020404" pitchFamily="49" charset="0"/>
                <a:cs typeface="Courier New" panose="02070309020205020404" pitchFamily="49" charset="0"/>
              </a:rPr>
              <a:t> = saldo;</a:t>
            </a:r>
          </a:p>
          <a:p>
            <a:r>
              <a:rPr lang="es-ES" sz="1050" dirty="0" smtClean="0">
                <a:latin typeface="Courier New" panose="02070309020205020404" pitchFamily="49" charset="0"/>
                <a:cs typeface="Courier New" panose="02070309020205020404" pitchFamily="49" charset="0"/>
              </a:rPr>
              <a:t>  };</a:t>
            </a:r>
            <a:endParaRPr lang="es-ES" sz="1050" dirty="0">
              <a:latin typeface="Courier New" panose="02070309020205020404" pitchFamily="49" charset="0"/>
              <a:cs typeface="Courier New" panose="02070309020205020404" pitchFamily="49" charset="0"/>
            </a:endParaRPr>
          </a:p>
          <a:p>
            <a:endParaRPr lang="es-ES" sz="1050" dirty="0" smtClean="0">
              <a:latin typeface="Courier New" panose="02070309020205020404" pitchFamily="49" charset="0"/>
              <a:cs typeface="Courier New" panose="02070309020205020404" pitchFamily="49" charset="0"/>
            </a:endParaRPr>
          </a:p>
          <a:p>
            <a:r>
              <a:rPr lang="es-ES" sz="1050" b="1"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var</a:t>
            </a:r>
            <a:r>
              <a:rPr lang="es-ES" sz="1050" dirty="0" smtClean="0">
                <a:latin typeface="Courier New" panose="02070309020205020404" pitchFamily="49" charset="0"/>
                <a:cs typeface="Courier New" panose="02070309020205020404" pitchFamily="49" charset="0"/>
              </a:rPr>
              <a:t> </a:t>
            </a:r>
            <a:r>
              <a:rPr lang="es-ES" sz="1050" dirty="0">
                <a:latin typeface="Courier New" panose="02070309020205020404" pitchFamily="49" charset="0"/>
                <a:cs typeface="Courier New" panose="02070309020205020404" pitchFamily="49" charset="0"/>
              </a:rPr>
              <a:t>_</a:t>
            </a:r>
            <a:r>
              <a:rPr lang="es-ES" sz="1050" dirty="0" smtClean="0">
                <a:latin typeface="Courier New" panose="02070309020205020404" pitchFamily="49" charset="0"/>
                <a:cs typeface="Courier New" panose="02070309020205020404" pitchFamily="49" charset="0"/>
              </a:rPr>
              <a:t>cuentas = [];</a:t>
            </a:r>
          </a:p>
          <a:p>
            <a:r>
              <a:rPr lang="es-ES" sz="1050" dirty="0" smtClean="0">
                <a:latin typeface="Courier New" panose="02070309020205020404" pitchFamily="49" charset="0"/>
                <a:cs typeface="Courier New" panose="02070309020205020404" pitchFamily="49" charset="0"/>
              </a:rPr>
              <a:t>	</a:t>
            </a:r>
            <a:r>
              <a:rPr lang="es-ES" sz="1050" dirty="0">
                <a:latin typeface="Courier New" panose="02070309020205020404" pitchFamily="49" charset="0"/>
                <a:cs typeface="Courier New" panose="02070309020205020404" pitchFamily="49" charset="0"/>
              </a:rPr>
              <a:t>   </a:t>
            </a:r>
            <a:endParaRPr lang="es-ES" sz="1050" dirty="0" smtClean="0">
              <a:latin typeface="Courier New" panose="02070309020205020404" pitchFamily="49" charset="0"/>
              <a:cs typeface="Courier New" panose="02070309020205020404" pitchFamily="49" charset="0"/>
            </a:endParaRPr>
          </a:p>
          <a:p>
            <a:r>
              <a:rPr lang="es-ES" sz="1050" b="1"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function</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(numero, saldo) {</a:t>
            </a:r>
          </a:p>
          <a:p>
            <a:r>
              <a:rPr lang="es-ES" sz="1050" dirty="0" smtClean="0">
                <a:latin typeface="Courier New" panose="02070309020205020404" pitchFamily="49" charset="0"/>
                <a:cs typeface="Courier New" panose="02070309020205020404" pitchFamily="49" charset="0"/>
              </a:rPr>
              <a:t>    _</a:t>
            </a:r>
            <a:r>
              <a:rPr lang="es-ES" sz="1050" dirty="0" err="1" smtClean="0">
                <a:latin typeface="Courier New" panose="02070309020205020404" pitchFamily="49" charset="0"/>
                <a:cs typeface="Courier New" panose="02070309020205020404" pitchFamily="49" charset="0"/>
              </a:rPr>
              <a:t>cuentas.push</a:t>
            </a:r>
            <a:r>
              <a:rPr lang="es-ES" sz="1050" dirty="0" smtClean="0">
                <a:latin typeface="Courier New" panose="02070309020205020404" pitchFamily="49" charset="0"/>
                <a:cs typeface="Courier New" panose="02070309020205020404" pitchFamily="49" charset="0"/>
              </a:rPr>
              <a:t>(new Cuenta(numero, saldo));</a:t>
            </a:r>
          </a:p>
          <a:p>
            <a:r>
              <a:rPr lang="es-ES" sz="1050" dirty="0" smtClean="0">
                <a:latin typeface="Courier New" panose="02070309020205020404" pitchFamily="49" charset="0"/>
                <a:cs typeface="Courier New" panose="02070309020205020404" pitchFamily="49" charset="0"/>
              </a:rPr>
              <a:t>  }</a:t>
            </a:r>
          </a:p>
          <a:p>
            <a:endParaRPr lang="es-ES" sz="1050" dirty="0" smtClean="0">
              <a:latin typeface="Courier New" panose="02070309020205020404" pitchFamily="49" charset="0"/>
              <a:cs typeface="Courier New" panose="02070309020205020404" pitchFamily="49" charset="0"/>
            </a:endParaRPr>
          </a:p>
          <a:p>
            <a:r>
              <a:rPr lang="es-ES" sz="1050" b="1"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function</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leerCuentas</a:t>
            </a:r>
            <a:r>
              <a:rPr lang="es-ES" sz="1050" dirty="0" smtClean="0">
                <a:latin typeface="Courier New" panose="02070309020205020404" pitchFamily="49" charset="0"/>
                <a:cs typeface="Courier New" panose="02070309020205020404" pitchFamily="49" charset="0"/>
              </a:rPr>
              <a:t>() </a:t>
            </a:r>
            <a:r>
              <a:rPr lang="es-ES" sz="1050" dirty="0">
                <a:latin typeface="Courier New" panose="02070309020205020404" pitchFamily="49" charset="0"/>
                <a:cs typeface="Courier New" panose="02070309020205020404" pitchFamily="49" charset="0"/>
              </a:rPr>
              <a:t>{ </a:t>
            </a:r>
            <a:r>
              <a:rPr lang="es-ES" sz="1050" b="1" dirty="0" err="1">
                <a:latin typeface="Courier New" panose="02070309020205020404" pitchFamily="49" charset="0"/>
                <a:cs typeface="Courier New" panose="02070309020205020404" pitchFamily="49" charset="0"/>
              </a:rPr>
              <a:t>return</a:t>
            </a:r>
            <a:r>
              <a:rPr lang="es-ES" sz="1050" dirty="0">
                <a:latin typeface="Courier New" panose="02070309020205020404" pitchFamily="49" charset="0"/>
                <a:cs typeface="Courier New" panose="02070309020205020404" pitchFamily="49" charset="0"/>
              </a:rPr>
              <a:t> _</a:t>
            </a:r>
            <a:r>
              <a:rPr lang="es-ES" sz="1050" dirty="0" smtClean="0">
                <a:latin typeface="Courier New" panose="02070309020205020404" pitchFamily="49" charset="0"/>
                <a:cs typeface="Courier New" panose="02070309020205020404" pitchFamily="49" charset="0"/>
              </a:rPr>
              <a:t>cuentas; }</a:t>
            </a:r>
            <a:endParaRPr lang="es-ES" sz="1050" dirty="0">
              <a:latin typeface="Courier New" panose="02070309020205020404" pitchFamily="49" charset="0"/>
              <a:cs typeface="Courier New" panose="02070309020205020404" pitchFamily="49" charset="0"/>
            </a:endParaRPr>
          </a:p>
          <a:p>
            <a:r>
              <a:rPr lang="es-ES" sz="1050" b="1"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function</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leerSaldoTotal</a:t>
            </a:r>
            <a:r>
              <a:rPr lang="es-ES" sz="1050" dirty="0" smtClean="0">
                <a:latin typeface="Courier New" panose="02070309020205020404" pitchFamily="49" charset="0"/>
                <a:cs typeface="Courier New" panose="02070309020205020404" pitchFamily="49" charset="0"/>
              </a:rPr>
              <a:t>()</a:t>
            </a:r>
          </a:p>
          <a:p>
            <a:r>
              <a:rPr lang="es-ES" sz="1050" dirty="0" smtClean="0">
                <a:latin typeface="Courier New" panose="02070309020205020404" pitchFamily="49" charset="0"/>
                <a:cs typeface="Courier New" panose="02070309020205020404" pitchFamily="49" charset="0"/>
              </a:rPr>
              <a:t>  { </a:t>
            </a:r>
          </a:p>
          <a:p>
            <a:r>
              <a:rPr lang="es-ES" sz="1050"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var</a:t>
            </a:r>
            <a:r>
              <a:rPr lang="es-ES" sz="1050" dirty="0" smtClean="0">
                <a:latin typeface="Courier New" panose="02070309020205020404" pitchFamily="49" charset="0"/>
                <a:cs typeface="Courier New" panose="02070309020205020404" pitchFamily="49" charset="0"/>
              </a:rPr>
              <a:t> total = 0;</a:t>
            </a:r>
          </a:p>
          <a:p>
            <a:r>
              <a:rPr lang="es-ES" sz="1050" b="1"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for</a:t>
            </a:r>
            <a:r>
              <a:rPr lang="es-ES" sz="1050" dirty="0" smtClean="0">
                <a:latin typeface="Courier New" panose="02070309020205020404" pitchFamily="49" charset="0"/>
                <a:cs typeface="Courier New" panose="02070309020205020404" pitchFamily="49" charset="0"/>
              </a:rPr>
              <a:t> (i = 0; i &lt; _</a:t>
            </a:r>
            <a:r>
              <a:rPr lang="es-ES" sz="1050" dirty="0" err="1" smtClean="0">
                <a:latin typeface="Courier New" panose="02070309020205020404" pitchFamily="49" charset="0"/>
                <a:cs typeface="Courier New" panose="02070309020205020404" pitchFamily="49" charset="0"/>
              </a:rPr>
              <a:t>cuentas.lenght</a:t>
            </a:r>
            <a:r>
              <a:rPr lang="es-ES" sz="1050" dirty="0" smtClean="0">
                <a:latin typeface="Courier New" panose="02070309020205020404" pitchFamily="49" charset="0"/>
                <a:cs typeface="Courier New" panose="02070309020205020404" pitchFamily="49" charset="0"/>
              </a:rPr>
              <a:t>; i++) {</a:t>
            </a:r>
          </a:p>
          <a:p>
            <a:r>
              <a:rPr lang="es-ES" sz="1050" dirty="0" smtClean="0">
                <a:latin typeface="Courier New" panose="02070309020205020404" pitchFamily="49" charset="0"/>
                <a:cs typeface="Courier New" panose="02070309020205020404" pitchFamily="49" charset="0"/>
              </a:rPr>
              <a:t>      total += _</a:t>
            </a:r>
            <a:r>
              <a:rPr lang="es-ES" sz="1050" dirty="0" err="1" smtClean="0">
                <a:latin typeface="Courier New" panose="02070309020205020404" pitchFamily="49" charset="0"/>
                <a:cs typeface="Courier New" panose="02070309020205020404" pitchFamily="49" charset="0"/>
              </a:rPr>
              <a:t>cuentas.saldo</a:t>
            </a:r>
            <a:r>
              <a:rPr lang="es-ES" sz="1050" dirty="0" smtClean="0">
                <a:latin typeface="Courier New" panose="02070309020205020404" pitchFamily="49" charset="0"/>
                <a:cs typeface="Courier New" panose="02070309020205020404" pitchFamily="49" charset="0"/>
              </a:rPr>
              <a:t>;</a:t>
            </a:r>
          </a:p>
          <a:p>
            <a:r>
              <a:rPr lang="es-ES" sz="1050" dirty="0" smtClean="0">
                <a:latin typeface="Courier New" panose="02070309020205020404" pitchFamily="49" charset="0"/>
                <a:cs typeface="Courier New" panose="02070309020205020404" pitchFamily="49" charset="0"/>
              </a:rPr>
              <a:t>    }</a:t>
            </a:r>
          </a:p>
          <a:p>
            <a:r>
              <a:rPr lang="es-ES" sz="1050" b="1" dirty="0">
                <a:latin typeface="Courier New" panose="02070309020205020404" pitchFamily="49" charset="0"/>
                <a:cs typeface="Courier New" panose="02070309020205020404" pitchFamily="49" charset="0"/>
              </a:rPr>
              <a:t> </a:t>
            </a:r>
            <a:r>
              <a:rPr lang="es-ES" sz="1050" b="1"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return</a:t>
            </a:r>
            <a:r>
              <a:rPr lang="es-ES" sz="1050" dirty="0" smtClean="0">
                <a:latin typeface="Courier New" panose="02070309020205020404" pitchFamily="49" charset="0"/>
                <a:cs typeface="Courier New" panose="02070309020205020404" pitchFamily="49" charset="0"/>
              </a:rPr>
              <a:t> </a:t>
            </a:r>
            <a:r>
              <a:rPr lang="es-ES" sz="1050" dirty="0">
                <a:latin typeface="Courier New" panose="02070309020205020404" pitchFamily="49" charset="0"/>
                <a:cs typeface="Courier New" panose="02070309020205020404" pitchFamily="49" charset="0"/>
              </a:rPr>
              <a:t>t</a:t>
            </a:r>
            <a:r>
              <a:rPr lang="es-ES" sz="1050" dirty="0" smtClean="0">
                <a:latin typeface="Courier New" panose="02070309020205020404" pitchFamily="49" charset="0"/>
                <a:cs typeface="Courier New" panose="02070309020205020404" pitchFamily="49" charset="0"/>
              </a:rPr>
              <a:t>otal; </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p>
          <a:p>
            <a:endParaRPr lang="es-ES" sz="1050" dirty="0" smtClean="0">
              <a:latin typeface="Courier New" panose="02070309020205020404" pitchFamily="49" charset="0"/>
              <a:cs typeface="Courier New" panose="02070309020205020404" pitchFamily="49" charset="0"/>
            </a:endParaRPr>
          </a:p>
          <a:p>
            <a:endParaRPr lang="es-ES" sz="1050" dirty="0">
              <a:latin typeface="Courier New" panose="02070309020205020404" pitchFamily="49" charset="0"/>
              <a:cs typeface="Courier New" panose="02070309020205020404" pitchFamily="49" charset="0"/>
            </a:endParaRPr>
          </a:p>
          <a:p>
            <a:r>
              <a:rPr lang="es-ES" sz="1050"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return</a:t>
            </a:r>
            <a:r>
              <a:rPr lang="es-ES" sz="1050" dirty="0" smtClean="0">
                <a:latin typeface="Courier New" panose="02070309020205020404" pitchFamily="49" charset="0"/>
                <a:cs typeface="Courier New" panose="02070309020205020404" pitchFamily="49" charset="0"/>
              </a:rPr>
              <a:t> { // Métodos públicos</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LeerSaldo</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leerSaldoTotal</a:t>
            </a:r>
            <a:r>
              <a:rPr lang="es-ES" sz="1050" dirty="0" smtClean="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Cuentas: _cuentas    </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p>
          <a:p>
            <a:r>
              <a:rPr lang="es-ES" sz="1050" dirty="0" smtClean="0"/>
              <a:t>}();</a:t>
            </a:r>
            <a:endParaRPr lang="es-ES" sz="1050" dirty="0"/>
          </a:p>
        </p:txBody>
      </p:sp>
      <p:sp>
        <p:nvSpPr>
          <p:cNvPr id="5" name="CuadroTexto 4"/>
          <p:cNvSpPr txBox="1"/>
          <p:nvPr/>
        </p:nvSpPr>
        <p:spPr>
          <a:xfrm>
            <a:off x="5579859" y="1429830"/>
            <a:ext cx="5766487" cy="4131900"/>
          </a:xfrm>
          <a:prstGeom prst="rect">
            <a:avLst/>
          </a:prstGeom>
          <a:noFill/>
          <a:ln w="3175">
            <a:solidFill>
              <a:schemeClr val="tx1"/>
            </a:solidFill>
          </a:ln>
        </p:spPr>
        <p:txBody>
          <a:bodyPr wrap="square" rtlCol="0">
            <a:spAutoFit/>
          </a:bodyPr>
          <a:lstStyle/>
          <a:p>
            <a:r>
              <a:rPr lang="es-ES" sz="1050" dirty="0" smtClean="0">
                <a:latin typeface="Courier New" panose="02070309020205020404" pitchFamily="49" charset="0"/>
                <a:cs typeface="Courier New" panose="02070309020205020404" pitchFamily="49" charset="0"/>
              </a:rPr>
              <a:t>&lt;!-– index.html --&gt;</a:t>
            </a:r>
          </a:p>
          <a:p>
            <a:r>
              <a:rPr lang="es-ES" sz="1050" dirty="0" smtClean="0">
                <a:latin typeface="Courier New" panose="02070309020205020404" pitchFamily="49" charset="0"/>
                <a:cs typeface="Courier New" panose="02070309020205020404" pitchFamily="49" charset="0"/>
              </a:rPr>
              <a:t>&lt;!DOCTYPE </a:t>
            </a:r>
            <a:r>
              <a:rPr lang="es-ES" sz="1050" dirty="0" err="1" smtClean="0">
                <a:latin typeface="Courier New" panose="02070309020205020404" pitchFamily="49" charset="0"/>
                <a:cs typeface="Courier New" panose="02070309020205020404" pitchFamily="49" charset="0"/>
              </a:rPr>
              <a:t>html</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&lt;</a:t>
            </a:r>
            <a:r>
              <a:rPr lang="es-ES" sz="1050" dirty="0" err="1" smtClean="0">
                <a:latin typeface="Courier New" panose="02070309020205020404" pitchFamily="49" charset="0"/>
                <a:cs typeface="Courier New" panose="02070309020205020404" pitchFamily="49" charset="0"/>
              </a:rPr>
              <a:t>html</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  &lt;head&gt;    </a:t>
            </a:r>
          </a:p>
          <a:p>
            <a:r>
              <a:rPr lang="es-ES" sz="1050" dirty="0" smtClean="0">
                <a:latin typeface="Courier New" panose="02070309020205020404" pitchFamily="49" charset="0"/>
                <a:cs typeface="Courier New" panose="02070309020205020404" pitchFamily="49" charset="0"/>
              </a:rPr>
              <a:t>    &lt;</a:t>
            </a:r>
            <a:r>
              <a:rPr lang="es-ES" sz="1050" b="1" dirty="0" smtClean="0">
                <a:latin typeface="Courier New" panose="02070309020205020404" pitchFamily="49" charset="0"/>
                <a:cs typeface="Courier New" panose="02070309020205020404" pitchFamily="49" charset="0"/>
              </a:rPr>
              <a:t>script</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src</a:t>
            </a:r>
            <a:r>
              <a:rPr lang="es-ES" sz="1050" dirty="0" smtClean="0">
                <a:latin typeface="Courier New" panose="02070309020205020404" pitchFamily="49" charset="0"/>
                <a:cs typeface="Courier New" panose="02070309020205020404" pitchFamily="49" charset="0"/>
              </a:rPr>
              <a:t>="</a:t>
            </a:r>
            <a:r>
              <a:rPr lang="es-ES" sz="1050" b="1" dirty="0" smtClean="0">
                <a:latin typeface="Courier New" panose="02070309020205020404" pitchFamily="49" charset="0"/>
                <a:cs typeface="Courier New" panose="02070309020205020404" pitchFamily="49" charset="0"/>
              </a:rPr>
              <a:t>contabilidad.js</a:t>
            </a:r>
            <a:r>
              <a:rPr lang="es-ES" sz="1050" dirty="0" smtClean="0">
                <a:latin typeface="Courier New" panose="02070309020205020404" pitchFamily="49" charset="0"/>
                <a:cs typeface="Courier New" panose="02070309020205020404" pitchFamily="49" charset="0"/>
              </a:rPr>
              <a:t>"&gt;&lt;/script&gt;</a:t>
            </a:r>
          </a:p>
          <a:p>
            <a:r>
              <a:rPr lang="es-ES" sz="1050" dirty="0" smtClean="0">
                <a:latin typeface="Courier New" panose="02070309020205020404" pitchFamily="49" charset="0"/>
                <a:cs typeface="Courier New" panose="02070309020205020404" pitchFamily="49" charset="0"/>
              </a:rPr>
              <a:t>  &lt;/head&gt;</a:t>
            </a:r>
          </a:p>
          <a:p>
            <a:r>
              <a:rPr lang="es-ES" sz="1050" dirty="0" smtClean="0">
                <a:latin typeface="Courier New" panose="02070309020205020404" pitchFamily="49" charset="0"/>
                <a:cs typeface="Courier New" panose="02070309020205020404" pitchFamily="49" charset="0"/>
              </a:rPr>
              <a:t>  &lt;</a:t>
            </a:r>
            <a:r>
              <a:rPr lang="es-ES" sz="1050" dirty="0" err="1" smtClean="0">
                <a:latin typeface="Courier New" panose="02070309020205020404" pitchFamily="49" charset="0"/>
                <a:cs typeface="Courier New" panose="02070309020205020404" pitchFamily="49" charset="0"/>
              </a:rPr>
              <a:t>body</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    &lt;</a:t>
            </a:r>
            <a:r>
              <a:rPr lang="es-ES" sz="1050" b="1" dirty="0" smtClean="0">
                <a:latin typeface="Courier New" panose="02070309020205020404" pitchFamily="49" charset="0"/>
                <a:cs typeface="Courier New" panose="02070309020205020404" pitchFamily="49" charset="0"/>
              </a:rPr>
              <a:t>script</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Contabilidad</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(929230982, 1000);</a:t>
            </a:r>
          </a:p>
          <a:p>
            <a:r>
              <a:rPr lang="es-ES" sz="1050" dirty="0" smtClean="0">
                <a:latin typeface="Courier New" panose="02070309020205020404" pitchFamily="49" charset="0"/>
                <a:cs typeface="Courier New" panose="02070309020205020404" pitchFamily="49" charset="0"/>
              </a:rPr>
              <a:t>      </a:t>
            </a:r>
            <a:r>
              <a:rPr lang="es-ES" sz="1050" b="1" dirty="0" err="1">
                <a:latin typeface="Courier New" panose="02070309020205020404" pitchFamily="49" charset="0"/>
                <a:cs typeface="Courier New" panose="02070309020205020404" pitchFamily="49" charset="0"/>
              </a:rPr>
              <a:t>Contabilidad</a:t>
            </a:r>
            <a:r>
              <a:rPr lang="es-ES" sz="1050" dirty="0" err="1">
                <a:latin typeface="Courier New" panose="02070309020205020404" pitchFamily="49" charset="0"/>
                <a:cs typeface="Courier New" panose="02070309020205020404" pitchFamily="49" charset="0"/>
              </a:rPr>
              <a:t>.AñadirCuenta</a:t>
            </a:r>
            <a:r>
              <a:rPr lang="es-ES" sz="1050" dirty="0">
                <a:latin typeface="Courier New" panose="02070309020205020404" pitchFamily="49" charset="0"/>
                <a:cs typeface="Courier New" panose="02070309020205020404" pitchFamily="49" charset="0"/>
              </a:rPr>
              <a:t>(</a:t>
            </a:r>
            <a:r>
              <a:rPr lang="es-ES" sz="1050" dirty="0" smtClean="0">
                <a:latin typeface="Courier New" panose="02070309020205020404" pitchFamily="49" charset="0"/>
                <a:cs typeface="Courier New" panose="02070309020205020404" pitchFamily="49" charset="0"/>
              </a:rPr>
              <a:t>929230983, 2000);</a:t>
            </a:r>
          </a:p>
          <a:p>
            <a:r>
              <a:rPr lang="es-ES" sz="1050" dirty="0" smtClean="0">
                <a:latin typeface="Courier New" panose="02070309020205020404" pitchFamily="49" charset="0"/>
                <a:cs typeface="Courier New" panose="02070309020205020404" pitchFamily="49" charset="0"/>
              </a:rPr>
              <a:t>      </a:t>
            </a:r>
            <a:r>
              <a:rPr lang="es-ES" sz="1050" b="1" dirty="0" err="1">
                <a:latin typeface="Courier New" panose="02070309020205020404" pitchFamily="49" charset="0"/>
                <a:cs typeface="Courier New" panose="02070309020205020404" pitchFamily="49" charset="0"/>
              </a:rPr>
              <a:t>Contabilidad</a:t>
            </a:r>
            <a:r>
              <a:rPr lang="es-ES" sz="1050" dirty="0" err="1">
                <a:latin typeface="Courier New" panose="02070309020205020404" pitchFamily="49" charset="0"/>
                <a:cs typeface="Courier New" panose="02070309020205020404" pitchFamily="49" charset="0"/>
              </a:rPr>
              <a:t>.AñadirCuenta</a:t>
            </a:r>
            <a:r>
              <a:rPr lang="es-ES" sz="1050" dirty="0">
                <a:latin typeface="Courier New" panose="02070309020205020404" pitchFamily="49" charset="0"/>
                <a:cs typeface="Courier New" panose="02070309020205020404" pitchFamily="49" charset="0"/>
              </a:rPr>
              <a:t>(</a:t>
            </a:r>
            <a:r>
              <a:rPr lang="es-ES" sz="1050" dirty="0" smtClean="0">
                <a:latin typeface="Courier New" panose="02070309020205020404" pitchFamily="49" charset="0"/>
                <a:cs typeface="Courier New" panose="02070309020205020404" pitchFamily="49" charset="0"/>
              </a:rPr>
              <a:t>929230984, 3000);</a:t>
            </a:r>
          </a:p>
          <a:p>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alert</a:t>
            </a:r>
            <a:r>
              <a:rPr lang="es-ES" sz="1050" dirty="0" smtClean="0">
                <a:latin typeface="Courier New" panose="02070309020205020404" pitchFamily="49" charset="0"/>
                <a:cs typeface="Courier New" panose="02070309020205020404" pitchFamily="49" charset="0"/>
              </a:rPr>
              <a:t>("El saldo total es: " + </a:t>
            </a:r>
            <a:r>
              <a:rPr lang="es-ES" sz="1050" b="1" dirty="0" err="1" smtClean="0">
                <a:latin typeface="Courier New" panose="02070309020205020404" pitchFamily="49" charset="0"/>
                <a:cs typeface="Courier New" panose="02070309020205020404" pitchFamily="49" charset="0"/>
              </a:rPr>
              <a:t>Contabilidad.LeerSaldo</a:t>
            </a:r>
            <a:r>
              <a:rPr lang="es-ES" sz="1050" dirty="0" smtClean="0">
                <a:latin typeface="Courier New" panose="02070309020205020404" pitchFamily="49" charset="0"/>
                <a:cs typeface="Courier New" panose="02070309020205020404" pitchFamily="49" charset="0"/>
              </a:rPr>
              <a:t>());</a:t>
            </a:r>
          </a:p>
          <a:p>
            <a:endParaRPr lang="es-ES" sz="1050" dirty="0" smtClean="0">
              <a:latin typeface="Courier New" panose="02070309020205020404" pitchFamily="49" charset="0"/>
              <a:cs typeface="Courier New" panose="02070309020205020404" pitchFamily="49" charset="0"/>
            </a:endParaRPr>
          </a:p>
          <a:p>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var</a:t>
            </a:r>
            <a:r>
              <a:rPr lang="es-ES" sz="1050" dirty="0" smtClean="0">
                <a:latin typeface="Courier New" panose="02070309020205020404" pitchFamily="49" charset="0"/>
                <a:cs typeface="Courier New" panose="02070309020205020404" pitchFamily="49" charset="0"/>
              </a:rPr>
              <a:t> </a:t>
            </a:r>
            <a:r>
              <a:rPr lang="es-ES" sz="1050" b="1" dirty="0" smtClean="0">
                <a:latin typeface="Courier New" panose="02070309020205020404" pitchFamily="49" charset="0"/>
                <a:cs typeface="Courier New" panose="02070309020205020404" pitchFamily="49" charset="0"/>
              </a:rPr>
              <a:t>Cuenta</a:t>
            </a:r>
            <a:r>
              <a:rPr lang="es-ES" sz="1050" dirty="0" smtClean="0">
                <a:latin typeface="Courier New" panose="02070309020205020404" pitchFamily="49" charset="0"/>
                <a:cs typeface="Courier New" panose="02070309020205020404" pitchFamily="49" charset="0"/>
              </a:rPr>
              <a:t> = </a:t>
            </a:r>
            <a:r>
              <a:rPr lang="es-ES" sz="1050" b="1" dirty="0" err="1" smtClean="0">
                <a:latin typeface="Courier New" panose="02070309020205020404" pitchFamily="49" charset="0"/>
                <a:cs typeface="Courier New" panose="02070309020205020404" pitchFamily="49" charset="0"/>
              </a:rPr>
              <a:t>Contabilidad</a:t>
            </a:r>
            <a:r>
              <a:rPr lang="es-ES" sz="1050" dirty="0" err="1" smtClean="0">
                <a:latin typeface="Courier New" panose="02070309020205020404" pitchFamily="49" charset="0"/>
                <a:cs typeface="Courier New" panose="02070309020205020404" pitchFamily="49" charset="0"/>
              </a:rPr>
              <a:t>.Cuentas</a:t>
            </a:r>
            <a:r>
              <a:rPr lang="es-ES" sz="1050" dirty="0" smtClean="0">
                <a:latin typeface="Courier New" panose="02070309020205020404" pitchFamily="49" charset="0"/>
                <a:cs typeface="Courier New" panose="02070309020205020404" pitchFamily="49" charset="0"/>
              </a:rPr>
              <a:t>[0];</a:t>
            </a:r>
          </a:p>
          <a:p>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alert</a:t>
            </a:r>
            <a:r>
              <a:rPr lang="es-ES" sz="1050" dirty="0" smtClean="0">
                <a:latin typeface="Courier New" panose="02070309020205020404" pitchFamily="49" charset="0"/>
                <a:cs typeface="Courier New" panose="02070309020205020404" pitchFamily="49" charset="0"/>
              </a:rPr>
              <a:t>("El saldo de la primera cuenta es “ + </a:t>
            </a:r>
            <a:r>
              <a:rPr lang="es-ES" sz="1050" dirty="0" err="1" smtClean="0">
                <a:latin typeface="Courier New" panose="02070309020205020404" pitchFamily="49" charset="0"/>
                <a:cs typeface="Courier New" panose="02070309020205020404" pitchFamily="49" charset="0"/>
              </a:rPr>
              <a:t>Cuenta.saldo</a:t>
            </a:r>
            <a:r>
              <a:rPr lang="es-ES" sz="1050" dirty="0" smtClean="0">
                <a:latin typeface="Courier New" panose="02070309020205020404" pitchFamily="49" charset="0"/>
                <a:cs typeface="Courier New" panose="02070309020205020404" pitchFamily="49" charset="0"/>
              </a:rPr>
              <a:t>);</a:t>
            </a:r>
          </a:p>
          <a:p>
            <a:endParaRPr lang="es-ES" sz="1050" dirty="0" smtClean="0">
              <a:latin typeface="Courier New" panose="02070309020205020404" pitchFamily="49" charset="0"/>
              <a:cs typeface="Courier New" panose="02070309020205020404" pitchFamily="49" charset="0"/>
            </a:endParaRPr>
          </a:p>
          <a:p>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var</a:t>
            </a:r>
            <a:r>
              <a:rPr lang="es-ES" sz="1050" dirty="0" smtClean="0">
                <a:latin typeface="Courier New" panose="02070309020205020404" pitchFamily="49" charset="0"/>
                <a:cs typeface="Courier New" panose="02070309020205020404" pitchFamily="49" charset="0"/>
              </a:rPr>
              <a:t> _cuentas = “Las cuentas están configuradas”;</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alert</a:t>
            </a:r>
            <a:r>
              <a:rPr lang="es-ES" sz="1050" dirty="0" smtClean="0">
                <a:latin typeface="Courier New" panose="02070309020205020404" pitchFamily="49" charset="0"/>
                <a:cs typeface="Courier New" panose="02070309020205020404" pitchFamily="49" charset="0"/>
              </a:rPr>
              <a:t>(_cuentas);      </a:t>
            </a:r>
          </a:p>
          <a:p>
            <a:endParaRPr lang="es-ES" sz="1050" dirty="0" smtClean="0">
              <a:latin typeface="Courier New" panose="02070309020205020404" pitchFamily="49" charset="0"/>
              <a:cs typeface="Courier New" panose="02070309020205020404" pitchFamily="49" charset="0"/>
            </a:endParaRPr>
          </a:p>
          <a:p>
            <a:r>
              <a:rPr lang="es-ES" sz="1050" dirty="0" smtClean="0">
                <a:latin typeface="Courier New" panose="02070309020205020404" pitchFamily="49" charset="0"/>
                <a:cs typeface="Courier New" panose="02070309020205020404" pitchFamily="49" charset="0"/>
              </a:rPr>
              <a:t>    &lt;/</a:t>
            </a:r>
            <a:r>
              <a:rPr lang="es-ES" sz="1050" b="1" dirty="0" smtClean="0">
                <a:latin typeface="Courier New" panose="02070309020205020404" pitchFamily="49" charset="0"/>
                <a:cs typeface="Courier New" panose="02070309020205020404" pitchFamily="49" charset="0"/>
              </a:rPr>
              <a:t>script</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  &lt;/</a:t>
            </a:r>
            <a:r>
              <a:rPr lang="es-ES" sz="1050" dirty="0" err="1" smtClean="0">
                <a:latin typeface="Courier New" panose="02070309020205020404" pitchFamily="49" charset="0"/>
                <a:cs typeface="Courier New" panose="02070309020205020404" pitchFamily="49" charset="0"/>
              </a:rPr>
              <a:t>body</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&lt;/</a:t>
            </a:r>
            <a:r>
              <a:rPr lang="es-ES" sz="1050" dirty="0" err="1" smtClean="0">
                <a:latin typeface="Courier New" panose="02070309020205020404" pitchFamily="49" charset="0"/>
                <a:cs typeface="Courier New" panose="02070309020205020404" pitchFamily="49" charset="0"/>
              </a:rPr>
              <a:t>html</a:t>
            </a:r>
            <a:r>
              <a:rPr lang="es-ES" sz="1050" dirty="0" smtClean="0">
                <a:latin typeface="Courier New" panose="02070309020205020404" pitchFamily="49" charset="0"/>
                <a:cs typeface="Courier New" panose="02070309020205020404" pitchFamily="49" charset="0"/>
              </a:rPr>
              <a:t>&gt;</a:t>
            </a:r>
          </a:p>
          <a:p>
            <a:endParaRPr lang="es-ES" sz="1050" dirty="0" smtClean="0"/>
          </a:p>
          <a:p>
            <a:endParaRPr lang="es-ES" sz="1050" dirty="0"/>
          </a:p>
          <a:p>
            <a:endParaRPr lang="es-ES" sz="1050" dirty="0"/>
          </a:p>
        </p:txBody>
      </p:sp>
      <p:sp>
        <p:nvSpPr>
          <p:cNvPr id="3" name="Rectángulo redondeado 2"/>
          <p:cNvSpPr/>
          <p:nvPr/>
        </p:nvSpPr>
        <p:spPr>
          <a:xfrm>
            <a:off x="733168" y="1795849"/>
            <a:ext cx="3822356" cy="3476367"/>
          </a:xfrm>
          <a:prstGeom prst="roundRect">
            <a:avLst>
              <a:gd name="adj" fmla="val 410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1" name="Conector angular 20"/>
          <p:cNvCxnSpPr/>
          <p:nvPr/>
        </p:nvCxnSpPr>
        <p:spPr>
          <a:xfrm>
            <a:off x="4555524" y="4983892"/>
            <a:ext cx="1746422" cy="922638"/>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ángulo redondeado 21"/>
          <p:cNvSpPr/>
          <p:nvPr/>
        </p:nvSpPr>
        <p:spPr>
          <a:xfrm>
            <a:off x="6301946" y="5651156"/>
            <a:ext cx="4076885" cy="53237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CuadroTexto 22"/>
          <p:cNvSpPr txBox="1"/>
          <p:nvPr/>
        </p:nvSpPr>
        <p:spPr>
          <a:xfrm>
            <a:off x="6301946" y="5787897"/>
            <a:ext cx="4076885" cy="276999"/>
          </a:xfrm>
          <a:prstGeom prst="rect">
            <a:avLst/>
          </a:prstGeom>
          <a:noFill/>
        </p:spPr>
        <p:txBody>
          <a:bodyPr wrap="none" rtlCol="0">
            <a:spAutoFit/>
          </a:bodyPr>
          <a:lstStyle/>
          <a:p>
            <a:r>
              <a:rPr lang="es-ES" sz="1200" dirty="0" smtClean="0"/>
              <a:t>Código ejecutándose en un </a:t>
            </a:r>
            <a:r>
              <a:rPr lang="es-ES" sz="1200" dirty="0" err="1" smtClean="0"/>
              <a:t>scope</a:t>
            </a:r>
            <a:r>
              <a:rPr lang="es-ES" sz="1200" dirty="0" smtClean="0"/>
              <a:t> privado, de forma local.</a:t>
            </a:r>
            <a:endParaRPr lang="es-ES" sz="1200" dirty="0"/>
          </a:p>
        </p:txBody>
      </p:sp>
      <p:sp>
        <p:nvSpPr>
          <p:cNvPr id="24" name="Rectángulo redondeado 23"/>
          <p:cNvSpPr/>
          <p:nvPr/>
        </p:nvSpPr>
        <p:spPr>
          <a:xfrm>
            <a:off x="733168" y="5387546"/>
            <a:ext cx="3822356" cy="8979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8" name="Conector angular 27"/>
          <p:cNvCxnSpPr/>
          <p:nvPr/>
        </p:nvCxnSpPr>
        <p:spPr>
          <a:xfrm rot="5400000">
            <a:off x="228078" y="1831385"/>
            <a:ext cx="411891" cy="340822"/>
          </a:xfrm>
          <a:prstGeom prst="bentConnector3">
            <a:avLst>
              <a:gd name="adj1" fmla="val -2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CuadroTexto 32"/>
          <p:cNvSpPr txBox="1"/>
          <p:nvPr/>
        </p:nvSpPr>
        <p:spPr>
          <a:xfrm rot="16200000">
            <a:off x="-1380043" y="3712898"/>
            <a:ext cx="3287310" cy="276999"/>
          </a:xfrm>
          <a:prstGeom prst="rect">
            <a:avLst/>
          </a:prstGeom>
          <a:noFill/>
        </p:spPr>
        <p:txBody>
          <a:bodyPr wrap="none" rtlCol="0">
            <a:spAutoFit/>
          </a:bodyPr>
          <a:lstStyle/>
          <a:p>
            <a:r>
              <a:rPr lang="es-ES" sz="1200" dirty="0" smtClean="0"/>
              <a:t>Solo </a:t>
            </a:r>
            <a:r>
              <a:rPr lang="es-ES" sz="1200" b="1" dirty="0" smtClean="0"/>
              <a:t>Contabilidad</a:t>
            </a:r>
            <a:r>
              <a:rPr lang="es-ES" sz="1200" dirty="0" smtClean="0"/>
              <a:t> se declara de forma global</a:t>
            </a:r>
            <a:endParaRPr lang="es-ES" sz="1200" b="1" dirty="0"/>
          </a:p>
        </p:txBody>
      </p:sp>
      <p:sp>
        <p:nvSpPr>
          <p:cNvPr id="34" name="Rectángulo redondeado 33"/>
          <p:cNvSpPr/>
          <p:nvPr/>
        </p:nvSpPr>
        <p:spPr>
          <a:xfrm>
            <a:off x="85459" y="2207742"/>
            <a:ext cx="373278" cy="33539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9" name="Conector angular 38"/>
          <p:cNvCxnSpPr>
            <a:stCxn id="34" idx="2"/>
          </p:cNvCxnSpPr>
          <p:nvPr/>
        </p:nvCxnSpPr>
        <p:spPr>
          <a:xfrm rot="16200000" flipH="1">
            <a:off x="251050" y="5582778"/>
            <a:ext cx="503166" cy="461070"/>
          </a:xfrm>
          <a:prstGeom prst="bentConnector3">
            <a:avLst>
              <a:gd name="adj1" fmla="val 10075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Rectángulo redondeado 42"/>
          <p:cNvSpPr/>
          <p:nvPr/>
        </p:nvSpPr>
        <p:spPr>
          <a:xfrm>
            <a:off x="5908116" y="2018272"/>
            <a:ext cx="3271707" cy="31878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Rectángulo redondeado 43"/>
          <p:cNvSpPr/>
          <p:nvPr/>
        </p:nvSpPr>
        <p:spPr>
          <a:xfrm>
            <a:off x="5979117" y="2750794"/>
            <a:ext cx="4919542" cy="172993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 name="Conector recto de flecha 6"/>
          <p:cNvCxnSpPr/>
          <p:nvPr/>
        </p:nvCxnSpPr>
        <p:spPr>
          <a:xfrm>
            <a:off x="6722076" y="4480725"/>
            <a:ext cx="288324" cy="4137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Elipse 7"/>
          <p:cNvSpPr/>
          <p:nvPr/>
        </p:nvSpPr>
        <p:spPr>
          <a:xfrm>
            <a:off x="6944496" y="4580743"/>
            <a:ext cx="2866768" cy="9623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No afecta al módulo de contabilidad</a:t>
            </a:r>
            <a:endParaRPr lang="es-ES" dirty="0">
              <a:solidFill>
                <a:schemeClr val="tx1"/>
              </a:solidFill>
            </a:endParaRPr>
          </a:p>
        </p:txBody>
      </p:sp>
    </p:spTree>
    <p:extLst>
      <p:ext uri="{BB962C8B-B14F-4D97-AF65-F5344CB8AC3E}">
        <p14:creationId xmlns:p14="http://schemas.microsoft.com/office/powerpoint/2010/main" val="381934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down)">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wipe(down)">
                                      <p:cBhvr>
                                        <p:cTn id="45" dur="500"/>
                                        <p:tgtEl>
                                          <p:spTgt spid="4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par>
                                <p:cTn id="51" presetID="10"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3" grpId="0"/>
      <p:bldP spid="24" grpId="0" animBg="1"/>
      <p:bldP spid="33" grpId="0"/>
      <p:bldP spid="34" grpId="0" animBg="1"/>
      <p:bldP spid="43" grpId="0" animBg="1"/>
      <p:bldP spid="44"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p:txBody>
          <a:bodyPr/>
          <a:lstStyle/>
          <a:p>
            <a:r>
              <a:rPr lang="es-ES" dirty="0"/>
              <a:t>Módulos en </a:t>
            </a:r>
            <a:r>
              <a:rPr lang="es-ES" dirty="0" smtClean="0"/>
              <a:t>JavaScript ES5 </a:t>
            </a:r>
            <a:r>
              <a:rPr lang="es-ES" dirty="0"/>
              <a:t>– </a:t>
            </a:r>
            <a:r>
              <a:rPr lang="es-ES" noProof="1" smtClean="0"/>
              <a:t>Dependencias</a:t>
            </a:r>
            <a:endParaRPr lang="es-ES" dirty="0"/>
          </a:p>
        </p:txBody>
      </p:sp>
      <p:sp>
        <p:nvSpPr>
          <p:cNvPr id="8" name="CuadroTexto 7"/>
          <p:cNvSpPr txBox="1"/>
          <p:nvPr/>
        </p:nvSpPr>
        <p:spPr>
          <a:xfrm>
            <a:off x="604434" y="1429830"/>
            <a:ext cx="3975804" cy="4293483"/>
          </a:xfrm>
          <a:prstGeom prst="rect">
            <a:avLst/>
          </a:prstGeom>
          <a:noFill/>
          <a:ln w="3175">
            <a:solidFill>
              <a:schemeClr val="tx1"/>
            </a:solidFill>
          </a:ln>
        </p:spPr>
        <p:txBody>
          <a:bodyPr wrap="square" rtlCol="0">
            <a:spAutoFit/>
          </a:bodyPr>
          <a:lstStyle/>
          <a:p>
            <a:r>
              <a:rPr lang="es-ES" sz="1050" dirty="0" smtClean="0">
                <a:latin typeface="Courier New" panose="02070309020205020404" pitchFamily="49" charset="0"/>
                <a:cs typeface="Courier New" panose="02070309020205020404" pitchFamily="49" charset="0"/>
              </a:rPr>
              <a:t>// Contabilidad.js</a:t>
            </a:r>
          </a:p>
          <a:p>
            <a:r>
              <a:rPr lang="es-ES" sz="1050" b="1" dirty="0" err="1" smtClean="0">
                <a:latin typeface="Courier New" panose="02070309020205020404" pitchFamily="49" charset="0"/>
                <a:cs typeface="Courier New" panose="02070309020205020404" pitchFamily="49" charset="0"/>
              </a:rPr>
              <a:t>var</a:t>
            </a:r>
            <a:r>
              <a:rPr lang="es-ES" sz="1050" b="1" dirty="0" smtClean="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Contabilidad = </a:t>
            </a:r>
            <a:r>
              <a:rPr lang="es-ES" sz="1050" b="1" dirty="0" err="1" smtClean="0">
                <a:latin typeface="Courier New" panose="02070309020205020404" pitchFamily="49" charset="0"/>
                <a:cs typeface="Courier New" panose="02070309020205020404" pitchFamily="49" charset="0"/>
              </a:rPr>
              <a:t>function</a:t>
            </a:r>
            <a:r>
              <a:rPr lang="es-ES" sz="1050" dirty="0" smtClean="0">
                <a:latin typeface="Courier New" panose="02070309020205020404" pitchFamily="49" charset="0"/>
                <a:cs typeface="Courier New" panose="02070309020205020404" pitchFamily="49" charset="0"/>
              </a:rPr>
              <a:t> ($) {</a:t>
            </a:r>
          </a:p>
          <a:p>
            <a:r>
              <a:rPr lang="es-ES" sz="1050" dirty="0" smtClean="0">
                <a:latin typeface="Courier New" panose="02070309020205020404" pitchFamily="49" charset="0"/>
                <a:cs typeface="Courier New" panose="02070309020205020404" pitchFamily="49" charset="0"/>
              </a:rPr>
              <a:t>  ...</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p>
          <a:p>
            <a:endParaRPr lang="es-ES" sz="1050" dirty="0" smtClean="0">
              <a:latin typeface="Courier New" panose="02070309020205020404" pitchFamily="49" charset="0"/>
              <a:cs typeface="Courier New" panose="02070309020205020404" pitchFamily="49" charset="0"/>
            </a:endParaRPr>
          </a:p>
          <a:p>
            <a:r>
              <a:rPr lang="es-ES" sz="1050" b="1"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function</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leerSaldoTotal</a:t>
            </a:r>
            <a:r>
              <a:rPr lang="es-ES" sz="1050" dirty="0" smtClean="0">
                <a:latin typeface="Courier New" panose="02070309020205020404" pitchFamily="49" charset="0"/>
                <a:cs typeface="Courier New" panose="02070309020205020404" pitchFamily="49" charset="0"/>
              </a:rPr>
              <a:t>()</a:t>
            </a:r>
          </a:p>
          <a:p>
            <a:r>
              <a:rPr lang="es-ES" sz="1050" dirty="0" smtClean="0">
                <a:latin typeface="Courier New" panose="02070309020205020404" pitchFamily="49" charset="0"/>
                <a:cs typeface="Courier New" panose="02070309020205020404" pitchFamily="49" charset="0"/>
              </a:rPr>
              <a:t>  { </a:t>
            </a:r>
          </a:p>
          <a:p>
            <a:r>
              <a:rPr lang="es-ES" sz="1050"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var</a:t>
            </a:r>
            <a:r>
              <a:rPr lang="es-ES" sz="1050" dirty="0" smtClean="0">
                <a:latin typeface="Courier New" panose="02070309020205020404" pitchFamily="49" charset="0"/>
                <a:cs typeface="Courier New" panose="02070309020205020404" pitchFamily="49" charset="0"/>
              </a:rPr>
              <a:t> total = 0;</a:t>
            </a:r>
          </a:p>
          <a:p>
            <a:r>
              <a:rPr lang="es-ES" sz="1050" b="1"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for</a:t>
            </a:r>
            <a:r>
              <a:rPr lang="es-ES" sz="1050" dirty="0" smtClean="0">
                <a:latin typeface="Courier New" panose="02070309020205020404" pitchFamily="49" charset="0"/>
                <a:cs typeface="Courier New" panose="02070309020205020404" pitchFamily="49" charset="0"/>
              </a:rPr>
              <a:t> (i = 0; i &lt; _</a:t>
            </a:r>
            <a:r>
              <a:rPr lang="es-ES" sz="1050" dirty="0" err="1" smtClean="0">
                <a:latin typeface="Courier New" panose="02070309020205020404" pitchFamily="49" charset="0"/>
                <a:cs typeface="Courier New" panose="02070309020205020404" pitchFamily="49" charset="0"/>
              </a:rPr>
              <a:t>cuentas.lenght</a:t>
            </a:r>
            <a:r>
              <a:rPr lang="es-ES" sz="1050" dirty="0" smtClean="0">
                <a:latin typeface="Courier New" panose="02070309020205020404" pitchFamily="49" charset="0"/>
                <a:cs typeface="Courier New" panose="02070309020205020404" pitchFamily="49" charset="0"/>
              </a:rPr>
              <a:t>; i++) {</a:t>
            </a:r>
          </a:p>
          <a:p>
            <a:r>
              <a:rPr lang="es-ES" sz="1050" dirty="0" smtClean="0">
                <a:latin typeface="Courier New" panose="02070309020205020404" pitchFamily="49" charset="0"/>
                <a:cs typeface="Courier New" panose="02070309020205020404" pitchFamily="49" charset="0"/>
              </a:rPr>
              <a:t>      total += _</a:t>
            </a:r>
            <a:r>
              <a:rPr lang="es-ES" sz="1050" dirty="0" err="1" smtClean="0">
                <a:latin typeface="Courier New" panose="02070309020205020404" pitchFamily="49" charset="0"/>
                <a:cs typeface="Courier New" panose="02070309020205020404" pitchFamily="49" charset="0"/>
              </a:rPr>
              <a:t>cuentas.saldo</a:t>
            </a:r>
            <a:r>
              <a:rPr lang="es-ES" sz="1050" dirty="0" smtClean="0">
                <a:latin typeface="Courier New" panose="02070309020205020404" pitchFamily="49" charset="0"/>
                <a:cs typeface="Courier New" panose="02070309020205020404" pitchFamily="49" charset="0"/>
              </a:rPr>
              <a:t>;</a:t>
            </a:r>
          </a:p>
          <a:p>
            <a:r>
              <a:rPr lang="es-ES" sz="1050" dirty="0" smtClean="0">
                <a:latin typeface="Courier New" panose="02070309020205020404" pitchFamily="49" charset="0"/>
                <a:cs typeface="Courier New" panose="02070309020205020404" pitchFamily="49" charset="0"/>
              </a:rPr>
              <a:t>    }</a:t>
            </a:r>
          </a:p>
          <a:p>
            <a:r>
              <a:rPr lang="es-ES" sz="1050" b="1" dirty="0">
                <a:latin typeface="Courier New" panose="02070309020205020404" pitchFamily="49" charset="0"/>
                <a:cs typeface="Courier New" panose="02070309020205020404" pitchFamily="49" charset="0"/>
              </a:rPr>
              <a:t> </a:t>
            </a:r>
            <a:r>
              <a:rPr lang="es-ES" sz="1050" b="1"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return</a:t>
            </a:r>
            <a:r>
              <a:rPr lang="es-ES" sz="1050" dirty="0" smtClean="0">
                <a:latin typeface="Courier New" panose="02070309020205020404" pitchFamily="49" charset="0"/>
                <a:cs typeface="Courier New" panose="02070309020205020404" pitchFamily="49" charset="0"/>
              </a:rPr>
              <a:t> </a:t>
            </a:r>
            <a:r>
              <a:rPr lang="es-ES" sz="1050" dirty="0">
                <a:latin typeface="Courier New" panose="02070309020205020404" pitchFamily="49" charset="0"/>
                <a:cs typeface="Courier New" panose="02070309020205020404" pitchFamily="49" charset="0"/>
              </a:rPr>
              <a:t>t</a:t>
            </a:r>
            <a:r>
              <a:rPr lang="es-ES" sz="1050" dirty="0" smtClean="0">
                <a:latin typeface="Courier New" panose="02070309020205020404" pitchFamily="49" charset="0"/>
                <a:cs typeface="Courier New" panose="02070309020205020404" pitchFamily="49" charset="0"/>
              </a:rPr>
              <a:t>otal; </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p>
          <a:p>
            <a:endParaRPr lang="es-ES" sz="1050" dirty="0">
              <a:latin typeface="Courier New" panose="02070309020205020404" pitchFamily="49" charset="0"/>
              <a:cs typeface="Courier New" panose="02070309020205020404" pitchFamily="49" charset="0"/>
            </a:endParaRP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function</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mostrarTotalEnElemento</a:t>
            </a:r>
            <a:r>
              <a:rPr lang="es-ES" sz="1050" dirty="0" smtClean="0">
                <a:latin typeface="Courier New" panose="02070309020205020404" pitchFamily="49" charset="0"/>
                <a:cs typeface="Courier New" panose="02070309020205020404" pitchFamily="49" charset="0"/>
              </a:rPr>
              <a:t>(</a:t>
            </a:r>
            <a:r>
              <a:rPr lang="es-ES" sz="1050" dirty="0" err="1" smtClean="0">
                <a:latin typeface="Courier New" panose="02070309020205020404" pitchFamily="49" charset="0"/>
                <a:cs typeface="Courier New" panose="02070309020205020404" pitchFamily="49" charset="0"/>
              </a:rPr>
              <a:t>htmlElem</a:t>
            </a:r>
            <a:r>
              <a:rPr lang="es-ES" sz="1050" dirty="0" smtClean="0">
                <a:latin typeface="Courier New" panose="02070309020205020404" pitchFamily="49" charset="0"/>
                <a:cs typeface="Courier New" panose="02070309020205020404" pitchFamily="49" charset="0"/>
              </a:rPr>
              <a:t>) {</a:t>
            </a:r>
          </a:p>
          <a:p>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htmlElement</a:t>
            </a:r>
            <a:r>
              <a:rPr lang="es-ES" sz="1050" dirty="0" smtClean="0">
                <a:latin typeface="Courier New" panose="02070309020205020404" pitchFamily="49" charset="0"/>
                <a:cs typeface="Courier New" panose="02070309020205020404" pitchFamily="49" charset="0"/>
              </a:rPr>
              <a:t>).</a:t>
            </a:r>
            <a:r>
              <a:rPr lang="es-ES" sz="1050" dirty="0" err="1" smtClean="0">
                <a:latin typeface="Courier New" panose="02070309020205020404" pitchFamily="49" charset="0"/>
                <a:cs typeface="Courier New" panose="02070309020205020404" pitchFamily="49" charset="0"/>
              </a:rPr>
              <a:t>text</a:t>
            </a:r>
            <a:r>
              <a:rPr lang="es-ES" sz="1050" dirty="0" smtClean="0">
                <a:latin typeface="Courier New" panose="02070309020205020404" pitchFamily="49" charset="0"/>
                <a:cs typeface="Courier New" panose="02070309020205020404" pitchFamily="49" charset="0"/>
              </a:rPr>
              <a:t>(</a:t>
            </a:r>
            <a:r>
              <a:rPr lang="es-ES" sz="1050" dirty="0" err="1" smtClean="0">
                <a:latin typeface="Courier New" panose="02070309020205020404" pitchFamily="49" charset="0"/>
                <a:cs typeface="Courier New" panose="02070309020205020404" pitchFamily="49" charset="0"/>
              </a:rPr>
              <a:t>leerSaldoTotal</a:t>
            </a:r>
            <a:r>
              <a:rPr lang="es-ES" sz="1050" dirty="0" smtClean="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p>
          <a:p>
            <a:endParaRPr lang="es-ES" sz="1050" dirty="0">
              <a:latin typeface="Courier New" panose="02070309020205020404" pitchFamily="49" charset="0"/>
              <a:cs typeface="Courier New" panose="02070309020205020404" pitchFamily="49" charset="0"/>
            </a:endParaRPr>
          </a:p>
          <a:p>
            <a:r>
              <a:rPr lang="es-ES" sz="1050"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return</a:t>
            </a:r>
            <a:r>
              <a:rPr lang="es-ES" sz="1050" dirty="0" smtClean="0">
                <a:latin typeface="Courier New" panose="02070309020205020404" pitchFamily="49" charset="0"/>
                <a:cs typeface="Courier New" panose="02070309020205020404" pitchFamily="49" charset="0"/>
              </a:rPr>
              <a:t> { // Métodos públicos</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LeerSaldo</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leerSaldoTotal</a:t>
            </a:r>
            <a:r>
              <a:rPr lang="es-ES" sz="1050" dirty="0" smtClean="0">
                <a:latin typeface="Courier New" panose="02070309020205020404" pitchFamily="49" charset="0"/>
                <a:cs typeface="Courier New" panose="02070309020205020404" pitchFamily="49" charset="0"/>
              </a:rPr>
              <a:t>,</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Cuentas: _cuentas    </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p>
          <a:p>
            <a:r>
              <a:rPr lang="es-ES" sz="1050" dirty="0" smtClean="0"/>
              <a:t>}(</a:t>
            </a:r>
            <a:r>
              <a:rPr lang="es-ES" sz="1050" dirty="0" err="1" smtClean="0"/>
              <a:t>jQuery</a:t>
            </a:r>
            <a:r>
              <a:rPr lang="es-ES" sz="1050" dirty="0" smtClean="0"/>
              <a:t>);</a:t>
            </a:r>
            <a:endParaRPr lang="es-ES" sz="1050" dirty="0"/>
          </a:p>
        </p:txBody>
      </p:sp>
      <p:sp>
        <p:nvSpPr>
          <p:cNvPr id="9" name="CuadroTexto 8"/>
          <p:cNvSpPr txBox="1"/>
          <p:nvPr/>
        </p:nvSpPr>
        <p:spPr>
          <a:xfrm>
            <a:off x="4835611" y="1429830"/>
            <a:ext cx="6510735" cy="4778231"/>
          </a:xfrm>
          <a:prstGeom prst="rect">
            <a:avLst/>
          </a:prstGeom>
          <a:noFill/>
          <a:ln w="3175">
            <a:solidFill>
              <a:schemeClr val="tx1"/>
            </a:solidFill>
          </a:ln>
        </p:spPr>
        <p:txBody>
          <a:bodyPr wrap="square" rtlCol="0">
            <a:spAutoFit/>
          </a:bodyPr>
          <a:lstStyle/>
          <a:p>
            <a:r>
              <a:rPr lang="es-ES" sz="1050" dirty="0" smtClean="0">
                <a:latin typeface="Courier New" panose="02070309020205020404" pitchFamily="49" charset="0"/>
                <a:cs typeface="Courier New" panose="02070309020205020404" pitchFamily="49" charset="0"/>
              </a:rPr>
              <a:t>&lt;!-– index.html --&gt;</a:t>
            </a:r>
          </a:p>
          <a:p>
            <a:r>
              <a:rPr lang="es-ES" sz="1050" dirty="0" smtClean="0">
                <a:latin typeface="Courier New" panose="02070309020205020404" pitchFamily="49" charset="0"/>
                <a:cs typeface="Courier New" panose="02070309020205020404" pitchFamily="49" charset="0"/>
              </a:rPr>
              <a:t>&lt;!DOCTYPE </a:t>
            </a:r>
            <a:r>
              <a:rPr lang="es-ES" sz="1050" dirty="0" err="1" smtClean="0">
                <a:latin typeface="Courier New" panose="02070309020205020404" pitchFamily="49" charset="0"/>
                <a:cs typeface="Courier New" panose="02070309020205020404" pitchFamily="49" charset="0"/>
              </a:rPr>
              <a:t>html</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&lt;</a:t>
            </a:r>
            <a:r>
              <a:rPr lang="es-ES" sz="1050" dirty="0" err="1" smtClean="0">
                <a:latin typeface="Courier New" panose="02070309020205020404" pitchFamily="49" charset="0"/>
                <a:cs typeface="Courier New" panose="02070309020205020404" pitchFamily="49" charset="0"/>
              </a:rPr>
              <a:t>html</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  &lt;head&gt;    </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&lt;</a:t>
            </a:r>
            <a:r>
              <a:rPr lang="es-ES" sz="1050" b="1" dirty="0">
                <a:latin typeface="Courier New" panose="02070309020205020404" pitchFamily="49" charset="0"/>
                <a:cs typeface="Courier New" panose="02070309020205020404" pitchFamily="49" charset="0"/>
              </a:rPr>
              <a:t>script</a:t>
            </a:r>
            <a:r>
              <a:rPr lang="es-ES" sz="1050" dirty="0">
                <a:latin typeface="Courier New" panose="02070309020205020404" pitchFamily="49" charset="0"/>
                <a:cs typeface="Courier New" panose="02070309020205020404" pitchFamily="49" charset="0"/>
              </a:rPr>
              <a:t> </a:t>
            </a:r>
            <a:r>
              <a:rPr lang="es-ES" sz="1050" dirty="0" err="1">
                <a:latin typeface="Courier New" panose="02070309020205020404" pitchFamily="49" charset="0"/>
                <a:cs typeface="Courier New" panose="02070309020205020404" pitchFamily="49" charset="0"/>
              </a:rPr>
              <a:t>src</a:t>
            </a:r>
            <a:r>
              <a:rPr lang="es-ES" sz="1050" dirty="0" smtClean="0">
                <a:latin typeface="Courier New" panose="02070309020205020404" pitchFamily="49" charset="0"/>
                <a:cs typeface="Courier New" panose="02070309020205020404" pitchFamily="49" charset="0"/>
              </a:rPr>
              <a:t>=“scripts/</a:t>
            </a:r>
            <a:r>
              <a:rPr lang="es-ES" sz="1050" b="1" dirty="0" smtClean="0">
                <a:latin typeface="Courier New" panose="02070309020205020404" pitchFamily="49" charset="0"/>
                <a:cs typeface="Courier New" panose="02070309020205020404" pitchFamily="49" charset="0"/>
              </a:rPr>
              <a:t>jquery.min.js</a:t>
            </a:r>
            <a:r>
              <a:rPr lang="es-ES" sz="1050" dirty="0" smtClean="0">
                <a:latin typeface="Courier New" panose="02070309020205020404" pitchFamily="49" charset="0"/>
                <a:cs typeface="Courier New" panose="02070309020205020404" pitchFamily="49" charset="0"/>
              </a:rPr>
              <a:t>"&gt;&lt;/</a:t>
            </a:r>
            <a:r>
              <a:rPr lang="es-ES" sz="1050" dirty="0">
                <a:latin typeface="Courier New" panose="02070309020205020404" pitchFamily="49" charset="0"/>
                <a:cs typeface="Courier New" panose="02070309020205020404" pitchFamily="49" charset="0"/>
              </a:rPr>
              <a:t>script</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    &lt;</a:t>
            </a:r>
            <a:r>
              <a:rPr lang="es-ES" sz="1050" b="1" dirty="0" smtClean="0">
                <a:latin typeface="Courier New" panose="02070309020205020404" pitchFamily="49" charset="0"/>
                <a:cs typeface="Courier New" panose="02070309020205020404" pitchFamily="49" charset="0"/>
              </a:rPr>
              <a:t>script</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src</a:t>
            </a:r>
            <a:r>
              <a:rPr lang="es-ES" sz="1050" dirty="0" smtClean="0">
                <a:latin typeface="Courier New" panose="02070309020205020404" pitchFamily="49" charset="0"/>
                <a:cs typeface="Courier New" panose="02070309020205020404" pitchFamily="49" charset="0"/>
              </a:rPr>
              <a:t>="</a:t>
            </a:r>
            <a:r>
              <a:rPr lang="es-ES" sz="1050" b="1" dirty="0" smtClean="0">
                <a:latin typeface="Courier New" panose="02070309020205020404" pitchFamily="49" charset="0"/>
                <a:cs typeface="Courier New" panose="02070309020205020404" pitchFamily="49" charset="0"/>
              </a:rPr>
              <a:t>contabilidad.js</a:t>
            </a:r>
            <a:r>
              <a:rPr lang="es-ES" sz="1050" dirty="0" smtClean="0">
                <a:latin typeface="Courier New" panose="02070309020205020404" pitchFamily="49" charset="0"/>
                <a:cs typeface="Courier New" panose="02070309020205020404" pitchFamily="49" charset="0"/>
              </a:rPr>
              <a:t>"&gt;&lt;/script&gt;</a:t>
            </a:r>
          </a:p>
          <a:p>
            <a:r>
              <a:rPr lang="es-ES" sz="1050" dirty="0" smtClean="0">
                <a:latin typeface="Courier New" panose="02070309020205020404" pitchFamily="49" charset="0"/>
                <a:cs typeface="Courier New" panose="02070309020205020404" pitchFamily="49" charset="0"/>
              </a:rPr>
              <a:t>  &lt;/head&gt;</a:t>
            </a:r>
          </a:p>
          <a:p>
            <a:r>
              <a:rPr lang="es-ES" sz="1050" dirty="0" smtClean="0">
                <a:latin typeface="Courier New" panose="02070309020205020404" pitchFamily="49" charset="0"/>
                <a:cs typeface="Courier New" panose="02070309020205020404" pitchFamily="49" charset="0"/>
              </a:rPr>
              <a:t>  &lt;</a:t>
            </a:r>
            <a:r>
              <a:rPr lang="es-ES" sz="1050" dirty="0" err="1" smtClean="0">
                <a:latin typeface="Courier New" panose="02070309020205020404" pitchFamily="49" charset="0"/>
                <a:cs typeface="Courier New" panose="02070309020205020404" pitchFamily="49" charset="0"/>
              </a:rPr>
              <a:t>body</a:t>
            </a:r>
            <a:r>
              <a:rPr lang="es-ES" sz="1050" dirty="0" smtClean="0">
                <a:latin typeface="Courier New" panose="02070309020205020404" pitchFamily="49" charset="0"/>
                <a:cs typeface="Courier New" panose="02070309020205020404" pitchFamily="49" charset="0"/>
              </a:rPr>
              <a:t>&gt;</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&lt;div id=“elemento”&gt;&lt;/div&gt;</a:t>
            </a:r>
          </a:p>
          <a:p>
            <a:r>
              <a:rPr lang="es-ES" sz="1050" dirty="0" smtClean="0">
                <a:latin typeface="Courier New" panose="02070309020205020404" pitchFamily="49" charset="0"/>
                <a:cs typeface="Courier New" panose="02070309020205020404" pitchFamily="49" charset="0"/>
              </a:rPr>
              <a:t>    &lt;</a:t>
            </a:r>
            <a:r>
              <a:rPr lang="es-ES" sz="1050" b="1" dirty="0" smtClean="0">
                <a:latin typeface="Courier New" panose="02070309020205020404" pitchFamily="49" charset="0"/>
                <a:cs typeface="Courier New" panose="02070309020205020404" pitchFamily="49" charset="0"/>
              </a:rPr>
              <a:t>script</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Contabilidad</a:t>
            </a:r>
            <a:r>
              <a:rPr lang="es-ES" sz="1050" dirty="0" err="1" smtClean="0">
                <a:latin typeface="Courier New" panose="02070309020205020404" pitchFamily="49" charset="0"/>
                <a:cs typeface="Courier New" panose="02070309020205020404" pitchFamily="49" charset="0"/>
              </a:rPr>
              <a:t>.AñadirCuenta</a:t>
            </a:r>
            <a:r>
              <a:rPr lang="es-ES" sz="1050" dirty="0" smtClean="0">
                <a:latin typeface="Courier New" panose="02070309020205020404" pitchFamily="49" charset="0"/>
                <a:cs typeface="Courier New" panose="02070309020205020404" pitchFamily="49" charset="0"/>
              </a:rPr>
              <a:t>(929230982, 1000);</a:t>
            </a:r>
          </a:p>
          <a:p>
            <a:r>
              <a:rPr lang="es-ES" sz="1050" dirty="0" smtClean="0">
                <a:latin typeface="Courier New" panose="02070309020205020404" pitchFamily="49" charset="0"/>
                <a:cs typeface="Courier New" panose="02070309020205020404" pitchFamily="49" charset="0"/>
              </a:rPr>
              <a:t>      </a:t>
            </a:r>
            <a:r>
              <a:rPr lang="es-ES" sz="1050" b="1" dirty="0" err="1">
                <a:latin typeface="Courier New" panose="02070309020205020404" pitchFamily="49" charset="0"/>
                <a:cs typeface="Courier New" panose="02070309020205020404" pitchFamily="49" charset="0"/>
              </a:rPr>
              <a:t>Contabilidad</a:t>
            </a:r>
            <a:r>
              <a:rPr lang="es-ES" sz="1050" dirty="0" err="1">
                <a:latin typeface="Courier New" panose="02070309020205020404" pitchFamily="49" charset="0"/>
                <a:cs typeface="Courier New" panose="02070309020205020404" pitchFamily="49" charset="0"/>
              </a:rPr>
              <a:t>.AñadirCuenta</a:t>
            </a:r>
            <a:r>
              <a:rPr lang="es-ES" sz="1050" dirty="0">
                <a:latin typeface="Courier New" panose="02070309020205020404" pitchFamily="49" charset="0"/>
                <a:cs typeface="Courier New" panose="02070309020205020404" pitchFamily="49" charset="0"/>
              </a:rPr>
              <a:t>(</a:t>
            </a:r>
            <a:r>
              <a:rPr lang="es-ES" sz="1050" dirty="0" smtClean="0">
                <a:latin typeface="Courier New" panose="02070309020205020404" pitchFamily="49" charset="0"/>
                <a:cs typeface="Courier New" panose="02070309020205020404" pitchFamily="49" charset="0"/>
              </a:rPr>
              <a:t>929230983, 2000);</a:t>
            </a:r>
          </a:p>
          <a:p>
            <a:r>
              <a:rPr lang="es-ES" sz="1050" dirty="0" smtClean="0">
                <a:latin typeface="Courier New" panose="02070309020205020404" pitchFamily="49" charset="0"/>
                <a:cs typeface="Courier New" panose="02070309020205020404" pitchFamily="49" charset="0"/>
              </a:rPr>
              <a:t>      </a:t>
            </a:r>
            <a:r>
              <a:rPr lang="es-ES" sz="1050" b="1" dirty="0" err="1">
                <a:latin typeface="Courier New" panose="02070309020205020404" pitchFamily="49" charset="0"/>
                <a:cs typeface="Courier New" panose="02070309020205020404" pitchFamily="49" charset="0"/>
              </a:rPr>
              <a:t>Contabilidad</a:t>
            </a:r>
            <a:r>
              <a:rPr lang="es-ES" sz="1050" dirty="0" err="1">
                <a:latin typeface="Courier New" panose="02070309020205020404" pitchFamily="49" charset="0"/>
                <a:cs typeface="Courier New" panose="02070309020205020404" pitchFamily="49" charset="0"/>
              </a:rPr>
              <a:t>.AñadirCuenta</a:t>
            </a:r>
            <a:r>
              <a:rPr lang="es-ES" sz="1050" dirty="0">
                <a:latin typeface="Courier New" panose="02070309020205020404" pitchFamily="49" charset="0"/>
                <a:cs typeface="Courier New" panose="02070309020205020404" pitchFamily="49" charset="0"/>
              </a:rPr>
              <a:t>(</a:t>
            </a:r>
            <a:r>
              <a:rPr lang="es-ES" sz="1050" dirty="0" smtClean="0">
                <a:latin typeface="Courier New" panose="02070309020205020404" pitchFamily="49" charset="0"/>
                <a:cs typeface="Courier New" panose="02070309020205020404" pitchFamily="49" charset="0"/>
              </a:rPr>
              <a:t>929230984, 3000);</a:t>
            </a:r>
          </a:p>
          <a:p>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alert</a:t>
            </a:r>
            <a:r>
              <a:rPr lang="es-ES" sz="1050" dirty="0" smtClean="0">
                <a:latin typeface="Courier New" panose="02070309020205020404" pitchFamily="49" charset="0"/>
                <a:cs typeface="Courier New" panose="02070309020205020404" pitchFamily="49" charset="0"/>
              </a:rPr>
              <a:t>("El saldo total es: " + </a:t>
            </a:r>
            <a:r>
              <a:rPr lang="es-ES" sz="1050" b="1" dirty="0" err="1" smtClean="0">
                <a:latin typeface="Courier New" panose="02070309020205020404" pitchFamily="49" charset="0"/>
                <a:cs typeface="Courier New" panose="02070309020205020404" pitchFamily="49" charset="0"/>
              </a:rPr>
              <a:t>Contabilidad.LeerSaldo</a:t>
            </a:r>
            <a:r>
              <a:rPr lang="es-ES" sz="1050" dirty="0" smtClean="0">
                <a:latin typeface="Courier New" panose="02070309020205020404" pitchFamily="49" charset="0"/>
                <a:cs typeface="Courier New" panose="02070309020205020404" pitchFamily="49" charset="0"/>
              </a:rPr>
              <a:t>());</a:t>
            </a:r>
          </a:p>
          <a:p>
            <a:endParaRPr lang="es-ES" sz="1050" dirty="0" smtClean="0">
              <a:latin typeface="Courier New" panose="02070309020205020404" pitchFamily="49" charset="0"/>
              <a:cs typeface="Courier New" panose="02070309020205020404" pitchFamily="49" charset="0"/>
            </a:endParaRPr>
          </a:p>
          <a:p>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var</a:t>
            </a:r>
            <a:r>
              <a:rPr lang="es-ES" sz="1050" dirty="0" smtClean="0">
                <a:latin typeface="Courier New" panose="02070309020205020404" pitchFamily="49" charset="0"/>
                <a:cs typeface="Courier New" panose="02070309020205020404" pitchFamily="49" charset="0"/>
              </a:rPr>
              <a:t> </a:t>
            </a:r>
            <a:r>
              <a:rPr lang="es-ES" sz="1050" b="1" dirty="0" smtClean="0">
                <a:latin typeface="Courier New" panose="02070309020205020404" pitchFamily="49" charset="0"/>
                <a:cs typeface="Courier New" panose="02070309020205020404" pitchFamily="49" charset="0"/>
              </a:rPr>
              <a:t>Cuenta</a:t>
            </a:r>
            <a:r>
              <a:rPr lang="es-ES" sz="1050" dirty="0" smtClean="0">
                <a:latin typeface="Courier New" panose="02070309020205020404" pitchFamily="49" charset="0"/>
                <a:cs typeface="Courier New" panose="02070309020205020404" pitchFamily="49" charset="0"/>
              </a:rPr>
              <a:t> = </a:t>
            </a:r>
            <a:r>
              <a:rPr lang="es-ES" sz="1050" b="1" dirty="0" err="1" smtClean="0">
                <a:latin typeface="Courier New" panose="02070309020205020404" pitchFamily="49" charset="0"/>
                <a:cs typeface="Courier New" panose="02070309020205020404" pitchFamily="49" charset="0"/>
              </a:rPr>
              <a:t>Contabilidad</a:t>
            </a:r>
            <a:r>
              <a:rPr lang="es-ES" sz="1050" dirty="0" err="1" smtClean="0">
                <a:latin typeface="Courier New" panose="02070309020205020404" pitchFamily="49" charset="0"/>
                <a:cs typeface="Courier New" panose="02070309020205020404" pitchFamily="49" charset="0"/>
              </a:rPr>
              <a:t>.Cuentas</a:t>
            </a:r>
            <a:r>
              <a:rPr lang="es-ES" sz="1050" dirty="0" smtClean="0">
                <a:latin typeface="Courier New" panose="02070309020205020404" pitchFamily="49" charset="0"/>
                <a:cs typeface="Courier New" panose="02070309020205020404" pitchFamily="49" charset="0"/>
              </a:rPr>
              <a:t>[0];</a:t>
            </a:r>
          </a:p>
          <a:p>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alert</a:t>
            </a:r>
            <a:r>
              <a:rPr lang="es-ES" sz="1050" dirty="0" smtClean="0">
                <a:latin typeface="Courier New" panose="02070309020205020404" pitchFamily="49" charset="0"/>
                <a:cs typeface="Courier New" panose="02070309020205020404" pitchFamily="49" charset="0"/>
              </a:rPr>
              <a:t>("El saldo de la primera cuenta es “ + </a:t>
            </a:r>
            <a:r>
              <a:rPr lang="es-ES" sz="1050" dirty="0" err="1" smtClean="0">
                <a:latin typeface="Courier New" panose="02070309020205020404" pitchFamily="49" charset="0"/>
                <a:cs typeface="Courier New" panose="02070309020205020404" pitchFamily="49" charset="0"/>
              </a:rPr>
              <a:t>Cuenta.saldo</a:t>
            </a:r>
            <a:r>
              <a:rPr lang="es-ES" sz="1050" dirty="0" smtClean="0">
                <a:latin typeface="Courier New" panose="02070309020205020404" pitchFamily="49" charset="0"/>
                <a:cs typeface="Courier New" panose="02070309020205020404" pitchFamily="49" charset="0"/>
              </a:rPr>
              <a:t>);</a:t>
            </a:r>
          </a:p>
          <a:p>
            <a:endParaRPr lang="es-ES" sz="1050" dirty="0" smtClean="0">
              <a:latin typeface="Courier New" panose="02070309020205020404" pitchFamily="49" charset="0"/>
              <a:cs typeface="Courier New" panose="02070309020205020404" pitchFamily="49" charset="0"/>
            </a:endParaRPr>
          </a:p>
          <a:p>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var</a:t>
            </a:r>
            <a:r>
              <a:rPr lang="es-ES" sz="1050" dirty="0" smtClean="0">
                <a:latin typeface="Courier New" panose="02070309020205020404" pitchFamily="49" charset="0"/>
                <a:cs typeface="Courier New" panose="02070309020205020404" pitchFamily="49" charset="0"/>
              </a:rPr>
              <a:t> _cuentas = “Las cuentas están configuradas”;</a:t>
            </a: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r>
              <a:rPr lang="es-ES" sz="1050" dirty="0" err="1" smtClean="0">
                <a:latin typeface="Courier New" panose="02070309020205020404" pitchFamily="49" charset="0"/>
                <a:cs typeface="Courier New" panose="02070309020205020404" pitchFamily="49" charset="0"/>
              </a:rPr>
              <a:t>alert</a:t>
            </a:r>
            <a:r>
              <a:rPr lang="es-ES" sz="1050" dirty="0" smtClean="0">
                <a:latin typeface="Courier New" panose="02070309020205020404" pitchFamily="49" charset="0"/>
                <a:cs typeface="Courier New" panose="02070309020205020404" pitchFamily="49" charset="0"/>
              </a:rPr>
              <a:t>(_cuentas);</a:t>
            </a:r>
          </a:p>
          <a:p>
            <a:endParaRPr lang="es-ES" sz="1050" dirty="0">
              <a:latin typeface="Courier New" panose="02070309020205020404" pitchFamily="49" charset="0"/>
              <a:cs typeface="Courier New" panose="02070309020205020404" pitchFamily="49" charset="0"/>
            </a:endParaRPr>
          </a:p>
          <a:p>
            <a:r>
              <a:rPr lang="es-ES" sz="1050" dirty="0">
                <a:latin typeface="Courier New" panose="02070309020205020404" pitchFamily="49" charset="0"/>
                <a:cs typeface="Courier New" panose="02070309020205020404" pitchFamily="49" charset="0"/>
              </a:rPr>
              <a:t> </a:t>
            </a:r>
            <a:r>
              <a:rPr lang="es-ES" sz="1050" dirty="0" smtClean="0">
                <a:latin typeface="Courier New" panose="02070309020205020404" pitchFamily="49" charset="0"/>
                <a:cs typeface="Courier New" panose="02070309020205020404" pitchFamily="49" charset="0"/>
              </a:rPr>
              <a:t>     </a:t>
            </a:r>
            <a:r>
              <a:rPr lang="es-ES" sz="1050" b="1" dirty="0" err="1" smtClean="0">
                <a:latin typeface="Courier New" panose="02070309020205020404" pitchFamily="49" charset="0"/>
                <a:cs typeface="Courier New" panose="02070309020205020404" pitchFamily="49" charset="0"/>
              </a:rPr>
              <a:t>Contabilidad.mostrarTotalEnElemento</a:t>
            </a:r>
            <a:r>
              <a:rPr lang="es-ES" sz="1050" dirty="0" smtClean="0">
                <a:latin typeface="Courier New" panose="02070309020205020404" pitchFamily="49" charset="0"/>
                <a:cs typeface="Courier New" panose="02070309020205020404" pitchFamily="49" charset="0"/>
              </a:rPr>
              <a:t>(</a:t>
            </a:r>
            <a:r>
              <a:rPr lang="es-ES" sz="1050" dirty="0" err="1" smtClean="0">
                <a:latin typeface="Courier New" panose="02070309020205020404" pitchFamily="49" charset="0"/>
                <a:cs typeface="Courier New" panose="02070309020205020404" pitchFamily="49" charset="0"/>
              </a:rPr>
              <a:t>document.getElementById</a:t>
            </a:r>
            <a:r>
              <a:rPr lang="es-ES" sz="1050" dirty="0" smtClean="0">
                <a:latin typeface="Courier New" panose="02070309020205020404" pitchFamily="49" charset="0"/>
                <a:cs typeface="Courier New" panose="02070309020205020404" pitchFamily="49" charset="0"/>
              </a:rPr>
              <a:t>(“elemento”));</a:t>
            </a:r>
          </a:p>
          <a:p>
            <a:endParaRPr lang="es-ES" sz="1050" dirty="0" smtClean="0">
              <a:latin typeface="Courier New" panose="02070309020205020404" pitchFamily="49" charset="0"/>
              <a:cs typeface="Courier New" panose="02070309020205020404" pitchFamily="49" charset="0"/>
            </a:endParaRPr>
          </a:p>
          <a:p>
            <a:r>
              <a:rPr lang="es-ES" sz="1050" dirty="0" smtClean="0">
                <a:latin typeface="Courier New" panose="02070309020205020404" pitchFamily="49" charset="0"/>
                <a:cs typeface="Courier New" panose="02070309020205020404" pitchFamily="49" charset="0"/>
              </a:rPr>
              <a:t>    &lt;/</a:t>
            </a:r>
            <a:r>
              <a:rPr lang="es-ES" sz="1050" b="1" dirty="0" smtClean="0">
                <a:latin typeface="Courier New" panose="02070309020205020404" pitchFamily="49" charset="0"/>
                <a:cs typeface="Courier New" panose="02070309020205020404" pitchFamily="49" charset="0"/>
              </a:rPr>
              <a:t>script</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  &lt;/</a:t>
            </a:r>
            <a:r>
              <a:rPr lang="es-ES" sz="1050" dirty="0" err="1" smtClean="0">
                <a:latin typeface="Courier New" panose="02070309020205020404" pitchFamily="49" charset="0"/>
                <a:cs typeface="Courier New" panose="02070309020205020404" pitchFamily="49" charset="0"/>
              </a:rPr>
              <a:t>body</a:t>
            </a:r>
            <a:r>
              <a:rPr lang="es-ES" sz="1050" dirty="0" smtClean="0">
                <a:latin typeface="Courier New" panose="02070309020205020404" pitchFamily="49" charset="0"/>
                <a:cs typeface="Courier New" panose="02070309020205020404" pitchFamily="49" charset="0"/>
              </a:rPr>
              <a:t>&gt;</a:t>
            </a:r>
          </a:p>
          <a:p>
            <a:r>
              <a:rPr lang="es-ES" sz="1050" dirty="0" smtClean="0">
                <a:latin typeface="Courier New" panose="02070309020205020404" pitchFamily="49" charset="0"/>
                <a:cs typeface="Courier New" panose="02070309020205020404" pitchFamily="49" charset="0"/>
              </a:rPr>
              <a:t>&lt;/</a:t>
            </a:r>
            <a:r>
              <a:rPr lang="es-ES" sz="1050" dirty="0" err="1" smtClean="0">
                <a:latin typeface="Courier New" panose="02070309020205020404" pitchFamily="49" charset="0"/>
                <a:cs typeface="Courier New" panose="02070309020205020404" pitchFamily="49" charset="0"/>
              </a:rPr>
              <a:t>html</a:t>
            </a:r>
            <a:r>
              <a:rPr lang="es-ES" sz="1050" dirty="0" smtClean="0">
                <a:latin typeface="Courier New" panose="02070309020205020404" pitchFamily="49" charset="0"/>
                <a:cs typeface="Courier New" panose="02070309020205020404" pitchFamily="49" charset="0"/>
              </a:rPr>
              <a:t>&gt;</a:t>
            </a:r>
          </a:p>
          <a:p>
            <a:endParaRPr lang="es-ES" sz="1050" dirty="0" smtClean="0"/>
          </a:p>
          <a:p>
            <a:endParaRPr lang="es-ES" sz="1050" dirty="0"/>
          </a:p>
          <a:p>
            <a:endParaRPr lang="es-ES" sz="1050" dirty="0"/>
          </a:p>
        </p:txBody>
      </p:sp>
      <p:sp>
        <p:nvSpPr>
          <p:cNvPr id="2" name="Rectángulo redondeado 1"/>
          <p:cNvSpPr/>
          <p:nvPr/>
        </p:nvSpPr>
        <p:spPr>
          <a:xfrm>
            <a:off x="604434" y="5873578"/>
            <a:ext cx="3975804" cy="74140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Inserción de una dependencia.</a:t>
            </a:r>
            <a:endParaRPr lang="es-ES" dirty="0">
              <a:solidFill>
                <a:schemeClr val="tx1"/>
              </a:solidFill>
            </a:endParaRPr>
          </a:p>
        </p:txBody>
      </p:sp>
      <p:cxnSp>
        <p:nvCxnSpPr>
          <p:cNvPr id="4" name="Conector recto de flecha 3"/>
          <p:cNvCxnSpPr/>
          <p:nvPr/>
        </p:nvCxnSpPr>
        <p:spPr>
          <a:xfrm flipV="1">
            <a:off x="914400" y="5478162"/>
            <a:ext cx="8238" cy="3954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ector angular 5"/>
          <p:cNvCxnSpPr/>
          <p:nvPr/>
        </p:nvCxnSpPr>
        <p:spPr>
          <a:xfrm rot="16200000" flipV="1">
            <a:off x="1639330" y="3237470"/>
            <a:ext cx="4028302" cy="1243914"/>
          </a:xfrm>
          <a:prstGeom prst="bentConnector3">
            <a:avLst>
              <a:gd name="adj1" fmla="val 8599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ángulo redondeado 15"/>
          <p:cNvSpPr/>
          <p:nvPr/>
        </p:nvSpPr>
        <p:spPr>
          <a:xfrm>
            <a:off x="6079523" y="5123935"/>
            <a:ext cx="5148649" cy="1351006"/>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Debe cargarse JQuery antes que nuestro módulo, debido a la dependencia.</a:t>
            </a:r>
          </a:p>
          <a:p>
            <a:pPr algn="ctr"/>
            <a:r>
              <a:rPr lang="es-ES" dirty="0" smtClean="0">
                <a:solidFill>
                  <a:schemeClr val="tx1"/>
                </a:solidFill>
              </a:rPr>
              <a:t>Es algo que se debe recordar, no se detecta de una forma fácil si no se abre el código fuente.</a:t>
            </a:r>
            <a:endParaRPr lang="es-ES" dirty="0">
              <a:solidFill>
                <a:schemeClr val="tx1"/>
              </a:solidFill>
            </a:endParaRPr>
          </a:p>
        </p:txBody>
      </p:sp>
      <p:cxnSp>
        <p:nvCxnSpPr>
          <p:cNvPr id="18" name="Conector angular 17"/>
          <p:cNvCxnSpPr/>
          <p:nvPr/>
        </p:nvCxnSpPr>
        <p:spPr>
          <a:xfrm rot="16200000" flipV="1">
            <a:off x="8476736" y="2594920"/>
            <a:ext cx="2965621" cy="2092410"/>
          </a:xfrm>
          <a:prstGeom prst="bentConnector3">
            <a:avLst>
              <a:gd name="adj1" fmla="val 1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8394358" y="2339546"/>
            <a:ext cx="2611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06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6285</Words>
  <Application>Microsoft Office PowerPoint</Application>
  <PresentationFormat>Panorámica</PresentationFormat>
  <Paragraphs>942</Paragraphs>
  <Slides>46</Slides>
  <Notes>2</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0</vt:i4>
      </vt:variant>
      <vt:variant>
        <vt:lpstr>Títulos de diapositiva</vt:lpstr>
      </vt:variant>
      <vt:variant>
        <vt:i4>46</vt:i4>
      </vt:variant>
    </vt:vector>
  </HeadingPairs>
  <TitlesOfParts>
    <vt:vector size="53" baseType="lpstr">
      <vt:lpstr>Arial</vt:lpstr>
      <vt:lpstr>Calibri</vt:lpstr>
      <vt:lpstr>Courier New</vt:lpstr>
      <vt:lpstr>Segoe UI</vt:lpstr>
      <vt:lpstr>Segoe UI Light</vt:lpstr>
      <vt:lpstr>Source Sans Pro</vt:lpstr>
      <vt:lpstr>WelcomeDoc</vt:lpstr>
      <vt:lpstr>Desarrollo JavaScript Moderno</vt:lpstr>
      <vt:lpstr>El estándar ECMAScript</vt:lpstr>
      <vt:lpstr>ECMAScript 6 – Situación actual (año 2016)</vt:lpstr>
      <vt:lpstr>ECMAScript 6 – Novedades</vt:lpstr>
      <vt:lpstr>Módulos en JavaScript</vt:lpstr>
      <vt:lpstr>Módulos en JavaScript ES5</vt:lpstr>
      <vt:lpstr>Módulos en JavaScript ES5 – Scope global</vt:lpstr>
      <vt:lpstr>Módulos en JavaScript ES5 – Closures</vt:lpstr>
      <vt:lpstr>Módulos en JavaScript ES5 – Dependencias</vt:lpstr>
      <vt:lpstr>Módulos en JavaScript ES5 – CommonJS</vt:lpstr>
      <vt:lpstr>Módulos en JavaScript ES5 – AMD</vt:lpstr>
      <vt:lpstr>Módulos en JavaScript ES5 – UMD</vt:lpstr>
      <vt:lpstr>Módulos en JavaScript ES6 – Import &amp; Export</vt:lpstr>
      <vt:lpstr>Módulos en JavaScript ES6 – System Loader</vt:lpstr>
      <vt:lpstr>Módulos en JavaScript ES5 - SystemJS</vt:lpstr>
      <vt:lpstr>Módulos en JavaScript - Resumen</vt:lpstr>
      <vt:lpstr>La influencia de Node.js</vt:lpstr>
      <vt:lpstr>Node.js – NPM</vt:lpstr>
      <vt:lpstr>Node.js – ¿Por qué?</vt:lpstr>
      <vt:lpstr>Entorno de desarrollo – Puesta en marcha</vt:lpstr>
      <vt:lpstr>Entorno de desarrollo – Fichero package.json</vt:lpstr>
      <vt:lpstr>Entorno de desarrollo – Primera ejecución</vt:lpstr>
      <vt:lpstr>Entorno de desarrollo – Añadir JQuery</vt:lpstr>
      <vt:lpstr>Entorno de desarrollo – Tipos de dependencias</vt:lpstr>
      <vt:lpstr>TypeScript – ¿Por qué?</vt:lpstr>
      <vt:lpstr>TypeScript – Instalación y puesta en marcha</vt:lpstr>
      <vt:lpstr>TypeScript – Configuración, fichero tsconfig.json</vt:lpstr>
      <vt:lpstr>TypeScript – Uso de librerías externas - *.d.ts</vt:lpstr>
      <vt:lpstr>TypeScript – Typings - @types</vt:lpstr>
      <vt:lpstr>TypeScript – SystemJS</vt:lpstr>
      <vt:lpstr>TypeScript – Configuración de SystemJS</vt:lpstr>
      <vt:lpstr>TypeScript – Ejercicio</vt:lpstr>
      <vt:lpstr>TypeScript – Completando el ejercicio</vt:lpstr>
      <vt:lpstr>TypeScript – Completando el ejercicio</vt:lpstr>
      <vt:lpstr>TypeScript – Decorators @</vt:lpstr>
      <vt:lpstr>TypeScript - TSLint</vt:lpstr>
      <vt:lpstr>Trasladando proyectos NPM</vt:lpstr>
      <vt:lpstr>NPM Scripts</vt:lpstr>
      <vt:lpstr>Automatizar tareas</vt:lpstr>
      <vt:lpstr>Automatizar tareas – Gulp</vt:lpstr>
      <vt:lpstr>Ejercicio – Gulp</vt:lpstr>
      <vt:lpstr>Bundles SystemJS – SystemJS/Builder (I)</vt:lpstr>
      <vt:lpstr>Bundles SystemJS – SystemJS/Builder (II)</vt:lpstr>
      <vt:lpstr>Bundles SystemJS – SystemJS/Builder (III)</vt:lpstr>
      <vt:lpstr>Bundles SystemJS – Ejercicio</vt:lpstr>
      <vt:lpstr>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2016-07-04T15:28:28Z</dcterms:created>
  <dcterms:modified xsi:type="dcterms:W3CDTF">2017-01-19T08:55:31Z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