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6" r:id="rId3"/>
    <p:sldId id="257" r:id="rId4"/>
    <p:sldId id="266" r:id="rId5"/>
    <p:sldId id="267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1" r:id="rId20"/>
    <p:sldId id="268" r:id="rId21"/>
    <p:sldId id="263" r:id="rId2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</p14:sldIdLst>
        </p14:section>
        <p14:section name="Cuerpo de la presentación" id="{B9B51309-D148-4332-87C2-07BE32FBCA3B}">
          <p14:sldIdLst>
            <p14:sldId id="257"/>
            <p14:sldId id="266"/>
            <p14:sldId id="267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71"/>
            <p14:sldId id="268"/>
          </p14:sldIdLst>
        </p14:section>
        <p14:section name="Más informació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1EA"/>
    <a:srgbClr val="D24726"/>
    <a:srgbClr val="DD462F"/>
    <a:srgbClr val="D2B4A6"/>
    <a:srgbClr val="734F29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DF61EA0F-A667-4B49-8422-0062BC55E249}" type="slidenum">
              <a:rPr lang="en-US">
                <a:latin typeface="Calibri"/>
              </a:rPr>
              <a:pPr defTabSz="990752"/>
              <a:t>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/>
            <a:r>
              <a:rPr lang="en-US" sz="1300">
                <a:latin typeface="Calibri"/>
              </a:rPr>
              <a:t>En el 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DF61EA0F-A667-4B49-8422-0062BC55E249}" type="slidenum">
              <a:rPr lang="en-US">
                <a:latin typeface="Calibri"/>
              </a:rPr>
              <a:pPr defTabSz="990752"/>
              <a:t>20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hyperlink" Target="http://o15.officeredir.microsoft.com/r/rlid2013GettingStartedCntrPPT?clid=3082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909"/>
            <a:ext cx="12192000" cy="1511111"/>
          </a:xfrm>
          <a:prstGeom prst="rect">
            <a:avLst/>
          </a:prstGeom>
        </p:spPr>
      </p:pic>
      <p:graphicFrame>
        <p:nvGraphicFramePr>
          <p:cNvPr id="10" name="Objeto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51712242"/>
              </p:ext>
            </p:extLst>
          </p:nvPr>
        </p:nvGraphicFramePr>
        <p:xfrm>
          <a:off x="1522446" y="3149546"/>
          <a:ext cx="4787980" cy="118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4" imgW="11504520" imgH="2856960" progId="">
                  <p:embed/>
                </p:oleObj>
              </mc:Choice>
              <mc:Fallback>
                <p:oleObj r:id="rId4" imgW="11504520" imgH="2856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446" y="3149546"/>
                        <a:ext cx="4787980" cy="1189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77908956"/>
              </p:ext>
            </p:extLst>
          </p:nvPr>
        </p:nvGraphicFramePr>
        <p:xfrm>
          <a:off x="900903" y="3477469"/>
          <a:ext cx="678001" cy="42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6" imgW="1409400" imgH="875880" progId="">
                  <p:embed/>
                </p:oleObj>
              </mc:Choice>
              <mc:Fallback>
                <p:oleObj r:id="rId6" imgW="1409400" imgH="875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903" y="3477469"/>
                        <a:ext cx="678001" cy="42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ción de texto 2">
            <a:hlinkClick r:id="rId9" tooltip="Más información"/>
          </p:cNvPr>
          <p:cNvSpPr txBox="1">
            <a:spLocks/>
          </p:cNvSpPr>
          <p:nvPr userDrawn="1"/>
        </p:nvSpPr>
        <p:spPr>
          <a:xfrm>
            <a:off x="5346916" y="6064896"/>
            <a:ext cx="6232374" cy="79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noProof="1" smtClean="0">
                <a:solidFill>
                  <a:schemeClr val="accent1">
                    <a:lumMod val="75000"/>
                  </a:schemeClr>
                </a:solidFill>
              </a:rPr>
              <a:t>Departamento desarrollo, Área SSII, Aguas de Murcia, Enero 2017</a:t>
            </a:r>
            <a:endParaRPr lang="es-ES" sz="1400" noProof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">
            <a:hlinkClick r:id="rId3" tooltip="Más información"/>
          </p:cNvPr>
          <p:cNvSpPr txBox="1">
            <a:spLocks/>
          </p:cNvSpPr>
          <p:nvPr userDrawn="1"/>
        </p:nvSpPr>
        <p:spPr>
          <a:xfrm>
            <a:off x="5346916" y="6064896"/>
            <a:ext cx="6232374" cy="79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noProof="1" smtClean="0">
                <a:solidFill>
                  <a:schemeClr val="accent1">
                    <a:lumMod val="75000"/>
                  </a:schemeClr>
                </a:solidFill>
              </a:rPr>
              <a:t>Departamento desarrollo, Área SSII, Aguas de Murcia, Enero 2017</a:t>
            </a:r>
            <a:endParaRPr lang="es-ES" sz="1400" noProof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">
            <a:hlinkClick r:id="rId3" tooltip="Más información"/>
          </p:cNvPr>
          <p:cNvSpPr txBox="1">
            <a:spLocks/>
          </p:cNvSpPr>
          <p:nvPr userDrawn="1"/>
        </p:nvSpPr>
        <p:spPr>
          <a:xfrm>
            <a:off x="5346916" y="6064896"/>
            <a:ext cx="6232374" cy="79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noProof="1" smtClean="0">
                <a:solidFill>
                  <a:schemeClr val="accent1">
                    <a:lumMod val="75000"/>
                  </a:schemeClr>
                </a:solidFill>
              </a:rPr>
              <a:t>Departamento desarrollo, Área SSII, Aguas de Murcia, Enero 2017</a:t>
            </a:r>
            <a:endParaRPr lang="es-ES" sz="1400" noProof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osición de texto 2">
            <a:hlinkClick r:id="rId3" tooltip="Más información"/>
          </p:cNvPr>
          <p:cNvSpPr txBox="1">
            <a:spLocks/>
          </p:cNvSpPr>
          <p:nvPr userDrawn="1"/>
        </p:nvSpPr>
        <p:spPr>
          <a:xfrm>
            <a:off x="5346916" y="6064896"/>
            <a:ext cx="6232374" cy="793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noProof="1" smtClean="0">
                <a:solidFill>
                  <a:schemeClr val="accent1">
                    <a:lumMod val="75000"/>
                  </a:schemeClr>
                </a:solidFill>
              </a:rPr>
              <a:t>Departamento desarrollo, Área SSII, Aguas de Murcia, Enero 2017</a:t>
            </a:r>
            <a:endParaRPr lang="es-ES" sz="1400" noProof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2" descr="https://media.licdn.com/mpr/mpr/shrink_100_100/p/1/000/08d/1c3/21f4ab4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290" y="6209521"/>
            <a:ext cx="503853" cy="5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85535" y="856735"/>
            <a:ext cx="8099854" cy="2389487"/>
          </a:xfrm>
        </p:spPr>
        <p:txBody>
          <a:bodyPr anchor="ctr">
            <a:normAutofit/>
          </a:bodyPr>
          <a:lstStyle/>
          <a:p>
            <a:r>
              <a:rPr lang="es-ES" sz="8800" dirty="0" smtClean="0"/>
              <a:t>NGULAR</a:t>
            </a:r>
            <a:endParaRPr lang="es-ES" sz="88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Formación NAVE</a:t>
            </a:r>
          </a:p>
          <a:p>
            <a:r>
              <a:rPr lang="es-ES" dirty="0"/>
              <a:t>Desarrollo cliente SPA – Front-</a:t>
            </a:r>
            <a:r>
              <a:rPr lang="es-ES" dirty="0" err="1"/>
              <a:t>end</a:t>
            </a:r>
            <a:r>
              <a:rPr lang="es-ES" dirty="0"/>
              <a:t> ESTATUM 2.5</a:t>
            </a:r>
          </a:p>
          <a:p>
            <a:endParaRPr lang="es-ES" dirty="0"/>
          </a:p>
        </p:txBody>
      </p:sp>
      <p:pic>
        <p:nvPicPr>
          <p:cNvPr id="8194" name="Picture 2" descr="Resultado de imagen de angula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86497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Componentes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84233"/>
            <a:ext cx="11249815" cy="48012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Un componente controla una parte de nuestra pantalla llamada vista.</a:t>
            </a:r>
          </a:p>
          <a:p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Definimos la lógica del componente en una clase, la cual da soporte a una vista. La clase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interactua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con la vista a través de sus propiedades y sus métodos.</a:t>
            </a:r>
          </a:p>
          <a:p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Ejemplos de vistas son el menú superior de una aplicación, un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sidebar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, una lista de registros representados en pantalla, el conjunto de componentes para editar un registro, …</a:t>
            </a:r>
          </a:p>
          <a:p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En el siguiente ejemplo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tiene la propiedad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heroes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que contiene un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array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de héroes que son obtenidos de un servicio. También tiene el método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selectHero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que establece la propiedad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cuando el usuario hace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sobre un héroe de la lista:</a:t>
            </a:r>
          </a:p>
          <a:p>
            <a:pPr marL="0" indent="0">
              <a:buNone/>
            </a:pPr>
            <a:endParaRPr lang="es-ES" alt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altLang="es-ES" sz="15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heroes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5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5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HeroService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 </a:t>
            </a:r>
            <a:endParaRPr lang="es-ES" altLang="es-ES" sz="15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s-ES" altLang="es-ES" sz="15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5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altLang="es-ES" sz="15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.heroes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altLang="es-ES" sz="15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altLang="es-ES" sz="15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.service.getHeroes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s-ES" altLang="es-ES" sz="15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selectHero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5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5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s-ES" altLang="es-ES" sz="15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5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altLang="es-ES" sz="15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.selectedHero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altLang="es-ES" sz="15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s-ES" altLang="es-ES" sz="15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s-ES" altLang="es-ES" sz="15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914400" lvl="2" indent="0">
              <a:buNone/>
            </a:pPr>
            <a:r>
              <a:rPr lang="es-ES" altLang="es-ES" sz="15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ES" alt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9" name="Picture 3" descr="Compon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70" y="72149"/>
            <a:ext cx="2118291" cy="121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3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Plantillas (I)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84233"/>
            <a:ext cx="11249815" cy="4801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Una plantilla es la forma en que le decimos a Angular como dibujar (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renderizar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) nuestro componente.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La plantilla se escribe en HTML, aunque no es HTML normal de la W3C, hay algunas diferencias, aquí podemos ver la plantilla del componente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800" dirty="0" smtClean="0">
              <a:solidFill>
                <a:srgbClr val="D81B60"/>
              </a:solidFill>
              <a:latin typeface="Monac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 </a:t>
            </a:r>
            <a:r>
              <a:rPr lang="es-ES" altLang="es-ES" sz="14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</a:t>
            </a: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200" dirty="0" smtClean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&gt;&lt;i&gt;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a </a:t>
            </a:r>
            <a:r>
              <a:rPr lang="es-ES" altLang="es-ES" sz="14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&lt;/i&gt;&lt;/p&gt;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heroes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hero.name}}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200" dirty="0">
              <a:solidFill>
                <a:srgbClr val="B0BE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altLang="es-ES" sz="18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Como se puede ver la plantilla usa HTML, como &lt;h2&gt; y &lt;p&gt;, pero también hay algunas cosas nuevas como son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{{hero.name}}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and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estas etiquetas usan la sintaxis de plantillas de Angular, llamado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Angularized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HTML.</a:t>
            </a:r>
          </a:p>
          <a:p>
            <a:pPr marL="0" indent="0">
              <a:buNone/>
            </a:pP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5" name="Picture 5" descr="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93" y="116712"/>
            <a:ext cx="1983968" cy="11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3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Plantillas (II)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84233"/>
            <a:ext cx="11249815" cy="4801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En la última línea de la plantilla, el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tag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es un elemento propio que representa un nuevo componente, el componente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HeroDetailComponent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HeroDetailComponent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es un componente diferente al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HeroDetailComponent</a:t>
            </a:r>
            <a:r>
              <a:rPr lang="es-ES" altLang="es-ES" sz="1800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muestra el detalle de un héroe, en concreto el detalle del héroe seleccionado en la lista, se puede decir que </a:t>
            </a:r>
            <a:r>
              <a:rPr lang="es-ES" altLang="es-E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HeroDetailComponent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es un componente hijo de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.</a:t>
            </a: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5" name="Picture 5" descr="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93" y="116712"/>
            <a:ext cx="1983968" cy="11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Meta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26" y="3171015"/>
            <a:ext cx="3459782" cy="266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1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Metadatos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84233"/>
            <a:ext cx="11249815" cy="4801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Los metadatos le dicen a Angular como debe tratar una clase.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Mirando el código de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podemos ver que es tan solo una clase, en ningún sitio hemos visto nada de Angular.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En efecto los componentes son solamente clases y no son componentes hasta que le decimos a Angular que los trate como tal.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Para decirle a Angular que trate una clase como un componente debemos añadir metadatos a dicha clase, en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TypeScript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usamos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decorators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para añadir los metadatos.</a:t>
            </a:r>
          </a:p>
          <a:p>
            <a:pPr marL="0" indent="0">
              <a:buNone/>
            </a:pPr>
            <a:endParaRPr lang="es-ES" altLang="es-ES" sz="18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Vemos ahora los metadatos de la clase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s-ES" altLang="es-ES" sz="14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selector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hero-list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s-ES" altLang="es-ES" sz="14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4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'hero-list.component.html'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s-ES" altLang="es-ES" sz="14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4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s-ES" altLang="es-ES" sz="14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‘h1: { color: </a:t>
            </a:r>
            <a:r>
              <a:rPr lang="es-ES" altLang="es-ES" sz="1400" dirty="0" err="1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ES" altLang="es-ES" sz="14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}'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HeroListComponent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 . . */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14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altLang="es-E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1" name="Picture 3" descr="Meta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38" y="456630"/>
            <a:ext cx="16192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Meta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21" y="3484605"/>
            <a:ext cx="1322822" cy="23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9967784" y="4193059"/>
            <a:ext cx="12933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</a:t>
            </a:r>
            <a:endParaRPr lang="es-ES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8802088" y="3912973"/>
            <a:ext cx="1165696" cy="5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7414" idx="3"/>
          </p:cNvCxnSpPr>
          <p:nvPr/>
        </p:nvCxnSpPr>
        <p:spPr>
          <a:xfrm flipV="1">
            <a:off x="9022343" y="4649765"/>
            <a:ext cx="9454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8917161" y="4852087"/>
            <a:ext cx="1048414" cy="50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8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Data binding (I)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271849" y="1396731"/>
            <a:ext cx="8542638" cy="2755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Sin un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framework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somos responsables de enviar los datos a los controles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html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y traducir las respuestas de los usuarios en acciones o eventos y actualizaciones de datos. Cualquier programador de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JQuery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podrá asegurar que programar esta lógica es algo tedioso.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Angular soporta el </a:t>
            </a:r>
            <a:r>
              <a:rPr lang="es-ES" altLang="es-ES" sz="1800" b="1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data </a:t>
            </a:r>
            <a:r>
              <a:rPr lang="es-ES" altLang="es-ES" sz="1800" b="1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un mecanismo para coordinar partes de la plantilla con partes del componente, añadiendo un marcado de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a nuestro HTML para indicarle a Angular como se conectan las dos partes.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Como podemos ver en el gráfico hay cuatro formas de hacer data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cada forma tiene una dirección, dirección al DOM, desde el DOM y en ambas direcciones.</a:t>
            </a: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b="1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5" name="Picture 3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43" y="138544"/>
            <a:ext cx="1204397" cy="11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220" y="1473060"/>
            <a:ext cx="3014510" cy="28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71849" y="4275438"/>
            <a:ext cx="6268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En el componente </a:t>
            </a:r>
            <a:r>
              <a:rPr lang="es-ES" altLang="es-ES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HeroListComponent</a:t>
            </a:r>
            <a:r>
              <a:rPr lang="es-ES" alt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tenemos tres formas: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es-ES" altLang="es-ES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{{hero.name}}</a:t>
            </a:r>
            <a:r>
              <a:rPr lang="es-ES" altLang="es-ES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</a:t>
            </a: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ES" altLang="es-ES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s-ES" altLang="es-ES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altLang="es-ES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altLang="es-ES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altLang="es-ES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altLang="es-ES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s-ES" altLang="es-ES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selectHero</a:t>
            </a:r>
            <a:r>
              <a:rPr lang="es-ES" altLang="es-ES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s-ES" altLang="es-ES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81417" y="4275438"/>
            <a:ext cx="49136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{{hero.name}}</a:t>
            </a:r>
            <a:r>
              <a:rPr lang="es-ES" sz="1600" dirty="0" smtClean="0">
                <a:solidFill>
                  <a:schemeClr val="accent5"/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Interpolación muestra la propiedad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hero.name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dentro del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tag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Binding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de propiedades pasa el valor de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al componente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Binding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de eventos llama al método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cuando se hace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en el nombre del héroe.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9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Data binding (II)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271849" y="1396731"/>
            <a:ext cx="7857083" cy="44252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2000" b="1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Two-way</a:t>
            </a:r>
            <a:r>
              <a:rPr lang="es-ES" altLang="es-ES" sz="2000" b="1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data </a:t>
            </a:r>
            <a:r>
              <a:rPr lang="es-ES" altLang="es-ES" sz="2000" b="1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endParaRPr lang="es-ES" altLang="es-ES" sz="2000" b="1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Angular no dispone de un mecanismo de data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en las dos direcciones propiamente dicho, en su lugar lo que hace es combinar el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de propiedades con el de eventos.</a:t>
            </a:r>
          </a:p>
          <a:p>
            <a:pPr marL="0" indent="0">
              <a:buNone/>
            </a:pPr>
            <a:endParaRPr lang="es-ES" altLang="es-ES" sz="18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Es decir, envía al DOM los datos con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property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y luego usa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event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binding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para notificar al componente de un cambio en la propiedad.</a:t>
            </a:r>
          </a:p>
          <a:p>
            <a:pPr marL="0" indent="0">
              <a:buNone/>
            </a:pP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"hero.name"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altLang="es-ES" sz="18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En este ejemplo Angular envía el valor de la propiedad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hero.name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al input y cuando el input emite un evento de cambio actualiza el valor en la misma propiedad.</a:t>
            </a:r>
          </a:p>
          <a:p>
            <a:pPr marL="0" indent="0">
              <a:buNone/>
            </a:pP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b="1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5" name="Picture 3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43" y="138544"/>
            <a:ext cx="1204397" cy="11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D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807" y="1473060"/>
            <a:ext cx="3996193" cy="24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Parent/Child bin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807" y="4295530"/>
            <a:ext cx="3996193" cy="17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1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Directivas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271849" y="1396731"/>
            <a:ext cx="11714205" cy="32411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Las directivas son el mecanismo por el cual Angular transforma el DOM, haciendo las plantillas de Angular dinámicas.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Una directiva es una clase con el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decorator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. Un </a:t>
            </a:r>
            <a:r>
              <a:rPr lang="es-ES" altLang="es-ES" sz="1800" b="1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componente es una directiva con una plantilla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, de hecho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es un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extendido con propiedades que afectarán a la plantilla.</a:t>
            </a:r>
          </a:p>
          <a:p>
            <a:pPr marL="0" indent="0" algn="ctr">
              <a:buNone/>
            </a:pPr>
            <a:endParaRPr lang="es-ES" altLang="es-ES" sz="1400" i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s-ES" altLang="es-ES" sz="1400" i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En efecto un componente es técnicamente una directiva, pero los componentes son </a:t>
            </a:r>
          </a:p>
          <a:p>
            <a:pPr marL="0" indent="0" algn="ctr">
              <a:buNone/>
            </a:pPr>
            <a:r>
              <a:rPr lang="es-ES" altLang="es-ES" sz="1400" i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una parte tan importante, central y distintiva para las aplicaciones de Angular que se tratan como cosas distintas.</a:t>
            </a:r>
          </a:p>
          <a:p>
            <a:pPr marL="0" indent="0" algn="ctr">
              <a:buNone/>
            </a:pPr>
            <a:endParaRPr lang="es-ES" altLang="es-ES" sz="18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Las directivas suelen aparecer en los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tags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html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como atributos y se le suelen asignar valores que indican como van a funcionar.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Hay dos tipos de directivas:</a:t>
            </a: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3" name="Picture 3" descr="Parent ch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92" y="79780"/>
            <a:ext cx="1201369" cy="11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71849" y="4712043"/>
            <a:ext cx="5461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Las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directivas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structurales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alteran las vistas añadiendo, eliminando o reemplazando elementos del DOM:</a:t>
            </a:r>
          </a:p>
          <a:p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b="1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altLang="es-ES" sz="1400" b="1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heroes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&gt;&lt;/li</a:t>
            </a: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b="1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ES" altLang="es-ES" sz="1400" b="1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selectedHero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hero-detail</a:t>
            </a:r>
            <a:r>
              <a:rPr lang="es-ES" altLang="es-ES" sz="1400" dirty="0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979117" y="4637903"/>
            <a:ext cx="5461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Las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directivas de atributo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alteran la apariencia o el comportamiento de elementos existentes:</a:t>
            </a:r>
          </a:p>
          <a:p>
            <a:endParaRPr lang="es-ES" dirty="0" smtClean="0"/>
          </a:p>
          <a:p>
            <a:pPr lvl="0"/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s-ES" altLang="es-ES" sz="1400" b="1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"hero.name"</a:t>
            </a:r>
            <a:r>
              <a:rPr lang="es-ES" altLang="es-ES" sz="1400" dirty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39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Servicios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271849" y="1396730"/>
            <a:ext cx="11714205" cy="48228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Los Servicios son una categoría muy amplia, pueden tener valores, funciones o cualquier característica que nuestra aplicación necesite.</a:t>
            </a: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Casi cualquier cosa puede ser un servicio. Un servicio es típicamente una clase con un claro propósito. Los servicios deben ser capaces de desempeñar tareas de una forma atómica, eficiente y bien encapsulada.</a:t>
            </a:r>
            <a:endParaRPr lang="es-ES" altLang="es-ES" sz="1800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5119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7" name="Picture 3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524" y="227126"/>
            <a:ext cx="1118065" cy="8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4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/>
          <a:lstStyle/>
          <a:p>
            <a:endParaRPr lang="es-ES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5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/>
          <a:lstStyle/>
          <a:p>
            <a:endParaRPr lang="es-ES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¿Que es Angular?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Angular es un proyecto de código abierto, que contiene un conjunto de librerías útiles para el desarrollo de aplicaciones web y propone una serie de patrones de diseño para llevarlas a cabo.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Es lo que se conoce como un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para el desarrollo del lado del cliente, del lado del browser.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Amplia el lenguaje HTML y promueve patrones de diseño adecuados para la web.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Aunque es código abierto, el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está potenciado por Google.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886" y="2852965"/>
            <a:ext cx="4285928" cy="925848"/>
          </a:xfrm>
        </p:spPr>
        <p:txBody>
          <a:bodyPr/>
          <a:lstStyle/>
          <a:p>
            <a:r>
              <a:rPr lang="es-ES" b="1" noProof="1" smtClean="0"/>
              <a:t>[DESPEDIDA]</a:t>
            </a:r>
            <a:endParaRPr lang="es-ES" b="1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40963" y="2043404"/>
            <a:ext cx="6242180" cy="2546059"/>
          </a:xfrm>
        </p:spPr>
        <p:txBody>
          <a:bodyPr>
            <a:noAutofit/>
          </a:bodyPr>
          <a:lstStyle/>
          <a:p>
            <a:r>
              <a:rPr lang="es-ES" sz="2400" b="1" noProof="1" smtClean="0"/>
              <a:t>[COMENTARIOS]</a:t>
            </a:r>
            <a:endParaRPr lang="es-ES" sz="2400" b="1" noProof="1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Historia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Se empezó a desarrollar entre los años 2009 y 2010 como una búsqueda de agilizar y facilitar el desarrollo web.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 versión 1.0.0 de angular salió a la luz el 13 de junio de 2013 y dicha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release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se llamó “temporal-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domination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En 2015 se publicó que habría una segunda versión llamada Angular 2.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Angular 2 es un producto totalmente nuevo, no tiene nada que ver con Angular 1.0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 Está programado desde cero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Angular 2.0.0 salió a la luz en el segundo semestre de 2016.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Al poco de salir la segunda versión, Google decide que Angular 2 se llamaría “Angular” y que Angular 1.x se llamaría “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Google hacen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oficial que al buscar en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su buscador, google.com,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documentación de Angular, se puede indicar “-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” para omitir resultados de Angular 1.x 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Introducción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Angular es un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para aplicaciones cliente en HTML y JavaScript. Programado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que finalmente se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traspila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a JavaScript.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se compone de varias librerías, unas obligatorias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core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) y otras opcionales.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Construiremos aplicaciones Angular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escribiendo plantillas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usando un marcado HTML ampliado por Angular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Angularized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markup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escribiendo 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como clases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para manejar las plantillas,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escribiendo servicios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para establecer la lógica y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grupando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componentes y servicios en 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módulos de Angular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Las aplicaciones son lanzadas inicializando nuestro módulo Angular principal.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Angular inicia nuestra aplicación presentando el contenido de nuestra aplicación en el browser y respondiendo a las interacciones del usuario de acuerdo al comportamiento que escribimos en nuestros componentes.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Vista general</a:t>
            </a:r>
            <a:endParaRPr lang="es-ES" noProof="1"/>
          </a:p>
        </p:txBody>
      </p:sp>
      <p:pic>
        <p:nvPicPr>
          <p:cNvPr id="8196" name="Picture 4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50" y="1606158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709702" y="3164653"/>
            <a:ext cx="335873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Principales bloques:</a:t>
            </a:r>
          </a:p>
          <a:p>
            <a:endParaRPr lang="es-E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Metadatos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binding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DI </a:t>
            </a:r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100" dirty="0" err="1" smtClean="0">
                <a:solidFill>
                  <a:schemeClr val="bg1">
                    <a:lumMod val="50000"/>
                  </a:schemeClr>
                </a:solidFill>
              </a:rPr>
              <a:t>Inyecc</a:t>
            </a:r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. Dependencias)</a:t>
            </a:r>
            <a:endParaRPr lang="es-E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4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Módulos Angular (I)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Las aplicaciones Angular son modulares y Angular tiene su propio sistema de modularidad llamado Angular Modules o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NgModules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Cada aplicación angular tiene al menos una clase módulo, el módulo raíz, normalmente llamado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AppModule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Aunque una aplicación pequeña puede tener un solo módulo, muchas aplicaciones tienen módulos por cada una de sus funcionalidades o grupos de estas, cada conjunto de componentes y servicios dedicados a una parte de nuestro negocio o un flujo de trabajo o un conjunto de características puede ser separado en un módulo.</a:t>
            </a: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Los módulos Angular son clases marcadas con el decorador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.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4454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218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3" y="190893"/>
            <a:ext cx="1336645" cy="10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0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Módulos Angular (II)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99286"/>
            <a:ext cx="11035631" cy="468732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El decorador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toma como parámetro un objeto con las propiedades del módulo, estas son las más importantes:</a:t>
            </a:r>
          </a:p>
          <a:p>
            <a:pPr lvl="1"/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– lista de declaraciones. Componentes, directivas y pipes que pertenecen al módulo.</a:t>
            </a:r>
          </a:p>
          <a:p>
            <a:pPr lvl="1"/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– subconjunto de declaraciones que están disponibles en módulos que usen este.</a:t>
            </a:r>
          </a:p>
          <a:p>
            <a:pPr lvl="1"/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– módulos que exportan identificadores que usaremos en este módulo.</a:t>
            </a:r>
          </a:p>
          <a:p>
            <a:pPr lvl="1"/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– lista 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providers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injección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de dependencias que serán usados en este módulo.</a:t>
            </a:r>
          </a:p>
          <a:p>
            <a:pPr lvl="1"/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– componente principal de la aplicación, llamado componente raíz o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root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component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que se encarga de cargar otros componentes y arrancar la aplicación. Solo el módulo principal de la aplicación debe tener esta propiedad.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4454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218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3" y="190893"/>
            <a:ext cx="1336645" cy="10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5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Módulos Angular (III)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79935" y="1690179"/>
            <a:ext cx="7533189" cy="46873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Ejemplo de módulo:</a:t>
            </a:r>
          </a:p>
          <a:p>
            <a:pPr marL="0" indent="0">
              <a:buNone/>
            </a:pPr>
            <a:endParaRPr lang="es-ES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</a:t>
            </a:r>
            <a:r>
              <a:rPr lang="es-ES" altLang="es-ES" sz="16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s-ES" altLang="es-ES" sz="16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s-ES" altLang="es-ES" sz="16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ES" altLang="es-ES" sz="16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s-ES" altLang="es-ES" sz="16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</a:t>
            </a:r>
            <a:r>
              <a:rPr lang="es-ES" altLang="es-ES" sz="1600" dirty="0" err="1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lang="es-ES" altLang="es-ES" sz="16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-browser'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altLang="es-ES" sz="16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altLang="es-ES" sz="16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endParaRPr lang="es-ES" altLang="es-ES" sz="16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6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</a:t>
            </a:r>
            <a:endParaRPr lang="es-ES" altLang="es-ES" sz="16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6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</a:t>
            </a:r>
            <a:endParaRPr lang="es-ES" altLang="es-ES" sz="16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</a:t>
            </a:r>
            <a:endParaRPr lang="es-ES" altLang="es-ES" sz="16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6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</a:t>
            </a:r>
            <a:endParaRPr lang="es-ES" altLang="es-ES" sz="16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600" dirty="0" err="1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endParaRPr lang="es-ES" altLang="es-ES" sz="1600" dirty="0" smtClean="0">
              <a:solidFill>
                <a:srgbClr val="455A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indent="0">
              <a:buNone/>
            </a:pPr>
            <a:r>
              <a:rPr lang="es-ES" altLang="es-ES" sz="16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s-ES" altLang="es-ES" sz="16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ES" altLang="es-ES" sz="16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6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4454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218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3" y="190893"/>
            <a:ext cx="1336645" cy="10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213124" y="1690179"/>
            <a:ext cx="3871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IMPORTANTE!!</a:t>
            </a:r>
          </a:p>
          <a:p>
            <a:endParaRPr lang="es-ES" dirty="0"/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Los módulos de angular, clases decoradas con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, no son lo mismo que los módulos de JavaScript.</a:t>
            </a: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JavaScript tiene su propio sistema de módulos para manejar los objetos JavaScript. Este sistema de módulos es totalmente diferente y no tiene nada que ver con los módulos de Angular.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Arquitectura – Módulos Angular (</a:t>
            </a:r>
            <a:r>
              <a:rPr lang="es-ES" sz="3200" noProof="1" smtClean="0"/>
              <a:t>IV</a:t>
            </a:r>
            <a:r>
              <a:rPr lang="es-ES" noProof="1" smtClean="0"/>
              <a:t>)</a:t>
            </a:r>
            <a:endParaRPr lang="es-ES" noProof="1"/>
          </a:p>
        </p:txBody>
      </p:sp>
      <p:sp>
        <p:nvSpPr>
          <p:cNvPr id="4" name="Marcador de contenido 11"/>
          <p:cNvSpPr>
            <a:spLocks noGrp="1"/>
          </p:cNvSpPr>
          <p:nvPr>
            <p:ph sz="half" idx="4294967295"/>
          </p:nvPr>
        </p:nvSpPr>
        <p:spPr>
          <a:xfrm>
            <a:off x="604434" y="1484233"/>
            <a:ext cx="11249815" cy="4801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Librerías Angular</a:t>
            </a:r>
          </a:p>
          <a:p>
            <a:pPr marL="0" indent="0"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Angular se distribuye como una colección de librerías de módulos JavaScript. Cada librería Angular se nombra con el prefijo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@angular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. Debemos instalar cada una de ellas con </a:t>
            </a:r>
            <a:r>
              <a:rPr lang="es-ES" sz="1800" b="1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NPM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e importarlas en nuestro JavaScript con sentencias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s-ES" sz="1800" dirty="0" smtClean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Por ejemplo para importar el decorador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de la librería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@angular/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 haremos esto:</a:t>
            </a:r>
          </a:p>
          <a:p>
            <a:pPr marL="457200" lvl="1" indent="0">
              <a:buNone/>
            </a:pPr>
            <a:r>
              <a:rPr lang="es-ES" altLang="es-ES" sz="1400" dirty="0" err="1" smtClean="0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s-ES" altLang="es-ES" sz="1400" dirty="0" smtClean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altLang="es-ES" sz="1400" dirty="0" smtClean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altLang="es-ES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Para importar un módulo angular (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ngModule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) de una librería Angular lo haremos igual:</a:t>
            </a:r>
          </a:p>
          <a:p>
            <a:pPr marL="457200" lvl="1" indent="0">
              <a:buNone/>
            </a:pP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</a:t>
            </a:r>
            <a:r>
              <a:rPr lang="es-ES" altLang="es-ES" sz="1400" dirty="0" err="1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lang="es-ES" altLang="es-ES" sz="1400" dirty="0">
                <a:solidFill>
                  <a:srgbClr val="0079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-browser'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Y usaremos dicho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ngModule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en nuestro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ngModule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 principal indicándolo en la propiedad 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s-ES" altLang="es-ES" sz="1400" dirty="0" err="1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es-ES" altLang="es-ES" sz="1400" dirty="0" err="1">
                <a:solidFill>
                  <a:srgbClr val="D81B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s-ES" altLang="es-ES" sz="1400" dirty="0">
                <a:solidFill>
                  <a:srgbClr val="455A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</a:t>
            </a:r>
            <a:r>
              <a:rPr lang="es-E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alt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Es fácil confundir los dos sistemas de módulos, JavaScript y Angular, así que hay que prestar atención, generalmente lo que se hace es llamar a los módulos Angular “</a:t>
            </a:r>
            <a:r>
              <a:rPr lang="es-ES" altLang="es-ES" sz="1800" dirty="0" err="1" smtClean="0">
                <a:solidFill>
                  <a:schemeClr val="bg1">
                    <a:lumMod val="50000"/>
                  </a:schemeClr>
                </a:solidFill>
              </a:rPr>
              <a:t>ngModules</a:t>
            </a:r>
            <a:r>
              <a:rPr lang="es-ES" altLang="es-ES" sz="1800" dirty="0" smtClean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17161" y="264192"/>
            <a:ext cx="14454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 smtClean="0">
                <a:solidFill>
                  <a:schemeClr val="bg1"/>
                </a:solidFill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Plantillas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</a:rPr>
              <a:t>Metadatos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362653" y="264193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s-ES" sz="1200" dirty="0" err="1">
                <a:solidFill>
                  <a:schemeClr val="bg1">
                    <a:lumMod val="95000"/>
                  </a:schemeClr>
                </a:solidFill>
              </a:rPr>
              <a:t>binding</a:t>
            </a:r>
            <a:endParaRPr lang="es-E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Directivas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>
                    <a:lumMod val="95000"/>
                  </a:schemeClr>
                </a:solidFill>
              </a:rPr>
              <a:t>DI 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ES" sz="900" dirty="0" err="1">
                <a:solidFill>
                  <a:schemeClr val="bg1">
                    <a:lumMod val="95000"/>
                  </a:schemeClr>
                </a:solidFill>
              </a:rPr>
              <a:t>Inyecc</a:t>
            </a:r>
            <a:r>
              <a:rPr lang="es-ES" sz="900" dirty="0">
                <a:solidFill>
                  <a:schemeClr val="bg1">
                    <a:lumMod val="95000"/>
                  </a:schemeClr>
                </a:solidFill>
              </a:rPr>
              <a:t>. Dependencias</a:t>
            </a:r>
            <a:r>
              <a:rPr lang="es-ES" sz="9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s-E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01" y="28099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1" name="Picture 3" descr="Compon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98" y="203408"/>
            <a:ext cx="1332234" cy="10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0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2194</Words>
  <Application>Microsoft Office PowerPoint</Application>
  <PresentationFormat>Panorámica</PresentationFormat>
  <Paragraphs>265</Paragraphs>
  <Slides>20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Monaco</vt:lpstr>
      <vt:lpstr>Segoe UI</vt:lpstr>
      <vt:lpstr>Segoe UI Light</vt:lpstr>
      <vt:lpstr>WelcomeDoc</vt:lpstr>
      <vt:lpstr>NGULAR</vt:lpstr>
      <vt:lpstr>¿Que es Angular?</vt:lpstr>
      <vt:lpstr>Historia</vt:lpstr>
      <vt:lpstr>Introducción</vt:lpstr>
      <vt:lpstr>Arquitectura – Vista general</vt:lpstr>
      <vt:lpstr>Arquitectura – Módulos Angular (I)</vt:lpstr>
      <vt:lpstr>Arquitectura – Módulos Angular (II)</vt:lpstr>
      <vt:lpstr>Arquitectura – Módulos Angular (III)</vt:lpstr>
      <vt:lpstr>Arquitectura – Módulos Angular (IV)</vt:lpstr>
      <vt:lpstr>Arquitectura – Componentes</vt:lpstr>
      <vt:lpstr>Arquitectura – Plantillas (I)</vt:lpstr>
      <vt:lpstr>Arquitectura – Plantillas (II)</vt:lpstr>
      <vt:lpstr>Arquitectura – Metadatos</vt:lpstr>
      <vt:lpstr>Arquitectura – Data binding (I)</vt:lpstr>
      <vt:lpstr>Arquitectura – Data binding (II)</vt:lpstr>
      <vt:lpstr>Arquitectura – Directivas</vt:lpstr>
      <vt:lpstr>Arquitectura – Servicios</vt:lpstr>
      <vt:lpstr>Presentación de PowerPoint</vt:lpstr>
      <vt:lpstr>Presentación de PowerPoint</vt:lpstr>
      <vt:lpstr>[DESPEDIDA]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2016-07-04T15:28:28Z</dcterms:created>
  <dcterms:modified xsi:type="dcterms:W3CDTF">2017-01-17T09:05:19Z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