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579680" y="2139120"/>
            <a:ext cx="7143480" cy="34603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04000" y="154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Wednesday’s tutorial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CBETA with field maps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114560" y="1664640"/>
            <a:ext cx="7379640" cy="58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These slides come in complement to the detailed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exercise_1.pdf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exercise_2.pdf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191680" y="2455200"/>
            <a:ext cx="6045120" cy="29282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04000" y="10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11640"/>
            <a:ext cx="907020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 this exercise we are interested in computing and plotting, at the four design energies: 42, 78, 114 and 150 MeV,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orbits,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betatron and dispersion functions,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along the permanent magnet loop.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0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 and FB arc cell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78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the cell modeled in zgoubi</a:t>
            </a:r>
            <a:endParaRPr b="0" lang="en-US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it could use an analytical field model for QF and for BD, for instance ‘MULTIPOL’ since the previous tutorials (PSR, ESRF),</a:t>
            </a:r>
            <a:endParaRPr b="0" lang="en-US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however today we deal with a simulation based on the use of </a:t>
            </a: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 field maps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instead, keyword ‘TOSCA’ in zgoubi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46080" y="2385000"/>
            <a:ext cx="8653680" cy="23324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400" y="182880"/>
            <a:ext cx="17042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669280" y="208080"/>
            <a:ext cx="3839400" cy="5368680"/>
          </a:xfrm>
          <a:prstGeom prst="rect">
            <a:avLst/>
          </a:prstGeom>
          <a:solidFill>
            <a:srgbClr val="729fcf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57200" y="41760"/>
            <a:ext cx="941688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1/  This is what we want to compute and plot: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periodic orbits and field across an FA cell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700240" y="230040"/>
            <a:ext cx="5576400" cy="54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The FA (or FB) arc cell sequence,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66b3"/>
                </a:solidFill>
                <a:latin typeface="Arial"/>
                <a:ea typeface="DejaVu Sans"/>
              </a:rPr>
              <a:t>keywords in blue, </a:t>
            </a:r>
            <a:r>
              <a:rPr b="1" lang="en-US" sz="1300" spc="-1" strike="noStrike">
                <a:solidFill>
                  <a:srgbClr val="ed1c24"/>
                </a:solidFill>
                <a:latin typeface="Arial"/>
                <a:ea typeface="DejaVu Sans"/>
              </a:rPr>
              <a:t>field map file name in red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FA.PIP03\1#1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5.600000000000001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!-----------------------------------------------------------------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-33.35           ! = (80cm - 13.3cm)/2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'</a:t>
            </a: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TOSCA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'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FA.PIP03\FA.QUA03\1       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-9.76000000E-04  1.00000000E+00  1.00000000E+00  1.00000000E+00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HEADER_8  ZroBXY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801 83 1 15.1  1.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.</a:t>
            </a:r>
            <a:r>
              <a:rPr b="1" lang="en-US" sz="8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/QF-V6p5_x+-4p1y+-1p3z+-40_stp1mm_integral_2D.table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0 0 0 0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   0.00000000E+00  0.00000000E+00  0.00000000E+00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-33.35           ! = (80cm – 13.3cm)/2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FA.PIP03\1#2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1.200000000000000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'CHANGREF' FA.PATCH03\1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ZR  -2.49981490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FA.BLK02\1#1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2.100000000000000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'MARKER'   FA.BPM02\1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FA.BLK02\1#2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2.100000000000000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'CHANGREF' FA.PATCH04\1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ZR  -2.49981490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FA.PIP04\1#1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1.200000000000000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-33.9           ! = (80cm - 12.2cm)/2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'TOSCA'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FA.PIP04\FA.QUA04\1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-9.76000000E-04  1.00000000E+00  1.00000000E+00  1.00000000E+00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HEADER_8  ZroBXY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801 83 1  15.1  1.0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.</a:t>
            </a:r>
            <a:r>
              <a:rPr b="1" lang="en-US" sz="8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/BD_v6_x+-4p1_y+-1p3_x+-40_stp1mm_integral_2D.table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0 0 0 0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   0.00000000E+00 -1.90000000E-02  0.00000000E+00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-33.9           ! = (80cm – 12.2cm)/2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FA.PIP04\1#2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6.700000000000000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86600" y="1036080"/>
            <a:ext cx="3267720" cy="21931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875520" y="3150720"/>
            <a:ext cx="3131640" cy="21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813280" y="136080"/>
            <a:ext cx="3786840" cy="5404680"/>
          </a:xfrm>
          <a:prstGeom prst="rect">
            <a:avLst/>
          </a:prstGeom>
          <a:solidFill>
            <a:srgbClr val="729fcf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457200" y="41760"/>
            <a:ext cx="941688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2/  This is what we want to compute and plot now: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optical functions across an FA cell.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is the case of 42 MeV energy: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68240" y="1748880"/>
            <a:ext cx="4315680" cy="29314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5880240" y="122400"/>
            <a:ext cx="557640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The FA (or FB) arc cell sequence,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keywords in blue, </a:t>
            </a:r>
            <a:r>
              <a:rPr b="1" lang="en-US" sz="13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field map file name in red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FA.PIP03\1#1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5.600000000000001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!-----------------------------------------------------------------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-33.35           ! = (80cm - 13.3cm)/2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'</a:t>
            </a: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TOSCA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'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FA.PIP03\FA.QUA03\1       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-9.76000000E-04  1.00000000E+00  1.00000000E+00  1.00000000E+00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HEADER_8  ZroBXY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801 83 1 15.1  1.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.</a:t>
            </a:r>
            <a:r>
              <a:rPr b="1" lang="en-US" sz="8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/QF-V6p5_x+-4p1y+-1p3z+-40_stp1mm_integral_2D.table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0 0 0 0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   0.00000000E+00  0.00000000E+00  0.00000000E+00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-33.35           ! = (80cm – 13.3cm)/2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FA.PIP03\1#2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1.200000000000000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'CHANGREF' FA.PATCH03\1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ZR  -2.49981490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FA.BLK02\1#1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2.100000000000000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'MARKER'   FA.BPM02\1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FA.BLK02\1#2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2.100000000000000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'CHANGREF' FA.PATCH04\1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ZR  -2.49981490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FA.PIP04\1#1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1.200000000000000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-33.9           ! = (80cm - 12.2cm)/2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'TOSCA'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FA.PIP04\FA.QUA04\1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-9.76000000E-04  1.00000000E+00  1.00000000E+00  1.00000000E+00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HEADER_8  ZroBXY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801 83 1  15.1  1.0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.</a:t>
            </a:r>
            <a:r>
              <a:rPr b="1" lang="en-US" sz="8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/BD_v6_x+-4p1_y+-1p3_x+-40_stp1mm_integral_2D.table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0 0 0 0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   0.00000000E+00 -1.90000000E-02  0.00000000E+00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-33.9           ! = (80cm – 12.2cm)/2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FA.PIP04\1#2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6.700000000000000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6.700000000000000</a:t>
            </a:r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44240" y="41760"/>
            <a:ext cx="94168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3/     - </a:t>
            </a:r>
            <a:r>
              <a:rPr b="1" lang="en-US" sz="1300" spc="-1" strike="noStrike">
                <a:solidFill>
                  <a:srgbClr val="0066b3"/>
                </a:solidFill>
                <a:latin typeface="Arial"/>
                <a:ea typeface="DejaVu Sans"/>
              </a:rPr>
              <a:t>Add the half-BD section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66b3"/>
                </a:solidFill>
                <a:latin typeface="Arial"/>
                <a:ea typeface="DejaVu Sans"/>
              </a:rPr>
              <a:t>        </a:t>
            </a:r>
            <a:r>
              <a:rPr b="1" lang="en-US" sz="1300" spc="-1" strike="noStrike">
                <a:solidFill>
                  <a:srgbClr val="0066b3"/>
                </a:solidFill>
                <a:latin typeface="Arial"/>
                <a:ea typeface="DejaVu Sans"/>
              </a:rPr>
              <a:t>- </a:t>
            </a:r>
            <a:r>
              <a:rPr b="1" lang="en-US" sz="1300" spc="-1" strike="noStrike">
                <a:solidFill>
                  <a:srgbClr val="ed1c24"/>
                </a:solidFill>
                <a:latin typeface="Arial"/>
                <a:ea typeface="DejaVu Sans"/>
              </a:rPr>
              <a:t>Add a FIT[2]  (vary optical functions at start to get macth at exit)</a:t>
            </a:r>
            <a:r>
              <a:rPr b="1" lang="en-US" sz="13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'FIT2'                    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8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30 0 [-3.,3.]                                        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Figure out what these variables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31 0 [-200.,200.]                         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and constraints are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1 40 0 9.5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1 41 0 9.5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1 42 0 9.5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1 43 0 9.5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46 0 [-1.,1.]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1 47 0 [-1.,1.]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8  1e-10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3  1 2 #End -1.28235115E+00  .2 0    !   These are the orbit values and optical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3  1 3 #End -1.20023364E+02  2. 0    !   functions, at end of periodic FA cell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0 1 1 #End  0.346084   .2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0 2 1 #End -2.542387   1.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0 3 3 #End  0.322542   .2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0 4 3 #End  1.996305   1.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0 1 6 #End -0.010223   .01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ce181e"/>
                </a:solidFill>
                <a:latin typeface="Arial"/>
                <a:ea typeface="DejaVu Sans"/>
              </a:rPr>
              <a:t>0 2 6 #End  0.076642   .02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348240" y="266400"/>
            <a:ext cx="5576400" cy="48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Followed by the FA cell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FA.PIP03\1#1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5.600000000000001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!-----------------------------------------------------------------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-33.35           ! = (80cm - 13.3cm)/2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'</a:t>
            </a: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TOSCA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'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FA.PIP03\FA.QUA03\1        </a:t>
            </a:r>
            <a:r>
              <a:rPr b="1" lang="en-US" sz="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-9.76000000E-04  1.00000000E+00  1.00000000E+00  1.00000000E+00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HEADER_8  ZroBXY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801 83 1 15.1  1.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.</a:t>
            </a:r>
            <a:r>
              <a:rPr b="1" lang="en-US" sz="8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/QF-V6p5_x+-4p1y+-1p3z+-40_stp1mm_integral_2D.table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0 0 0 0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   0.00000000E+00  0.00000000E+00  0.00000000E+00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-33.35           ! = (80cm – 13.3cm)/2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FA.PIP03\1#2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1.200000000000000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'CHANGREF' FA.PATCH03\1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ZR  -2.49981490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FA.BLK02\1#1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2.100000000000000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'MARKER'   FA.BPM02\1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FA.BLK02\1#2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2.100000000000000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'CHANGREF' FA.PATCH04\1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ZR  -2.49981490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FA.PIP04\1#1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1.200000000000000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-33.9           ! = (80cm - 12.2cm)/2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8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'TOSCA'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FA.PIP04\FA.QUA04\1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-9.76000000E-04  1.00000000E+00  1.00000000E+00  1.00000000E+00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HEADER_8  ZroBXY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801 83 1  15.1  1.0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.</a:t>
            </a:r>
            <a:r>
              <a:rPr b="1" lang="en-US" sz="8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/BD_v6_x+-4p1_y+-1p3_x+-40_stp1mm_integral_2D.table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0 0 0 0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   0.00000000E+00 -1.90000000E-02  0.00000000E+00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ed1c24"/>
                </a:solidFill>
                <a:latin typeface="Arial"/>
                <a:ea typeface="Noto Sans CJK SC Regular"/>
              </a:rPr>
              <a:t>'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DRIFT'                  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-33.9           ! = (80cm – 12.2cm)/2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!-----------------------------------------------------------------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 </a:t>
            </a:r>
            <a:r>
              <a:rPr b="1" lang="en-US" sz="600" spc="-1" strike="noStrike">
                <a:solidFill>
                  <a:srgbClr val="0066b3"/>
                </a:solidFill>
                <a:latin typeface="Arial"/>
                <a:ea typeface="Noto Sans CJK SC Regular"/>
              </a:rPr>
              <a:t>'DRIFT'    FA.PIP04\1#2                                                                                    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6.700000000000000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44240" y="770760"/>
            <a:ext cx="5576400" cy="47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'MARKER'   FA.MAR.BEG\1   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'DRIFT'    FA.PIP00A\1#1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1.200000000000000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'DRIFT'                  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-36.95           ! = (80cm - 6.1cm)/2   (50cm is field map extent)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'TOSCA' FA.PIP00A\FA.QUA00\1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0 0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-9.76000000E-04  1.00000000E+00  1.00000000E+00  1.00000000E+00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HEADER_8  ZroBXY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801 83 1 15.1  1.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./BDH-v6_x+-4p1_y+-1p3_z+-40_stp0p1_integral_2D.table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0 0 0 0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2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.2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2   0.00000000E+00 -1.90000000E-02  0.00000000E+00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'DRIFT'                  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-36.95           ! = (80cm - 6.1cm)/2   (50cm is field map extent)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'DRIFT'    FA.PIP00A\1#2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1.200000000000000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'CHANGREF' FA.PATCH00\1 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ZR  -1.08747390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'DRIFT'    FA.PIP00B\1                       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0066b3"/>
                </a:solidFill>
                <a:latin typeface="Arial"/>
                <a:ea typeface="DejaVu Sans"/>
              </a:rPr>
              <a:t>3.3000000                                                             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41760"/>
            <a:ext cx="941688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4/  This is what we want to check, eventually:  orbits and optical functions along the complete permanent magnet return loop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732320" y="1111320"/>
            <a:ext cx="5985360" cy="21823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4034160" y="1396800"/>
            <a:ext cx="19184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orbits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577840" y="967320"/>
            <a:ext cx="164520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42 MeV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912320" y="2601720"/>
            <a:ext cx="11415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42 MeV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783800" y="1188720"/>
            <a:ext cx="169020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150 MeV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007960" y="3383280"/>
            <a:ext cx="3199320" cy="224676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2075040" y="4005360"/>
            <a:ext cx="3656880" cy="14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Optical functions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42 MeV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First meters of FA arc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2019-06-21T11:58:53Z</dcterms:created>
  <dc:creator/>
  <dc:description/>
  <dc:language>en-US</dc:language>
  <cp:lastModifiedBy/>
  <dcterms:modified xsi:type="dcterms:W3CDTF">2019-06-21T14:08:14Z</dcterms:modified>
  <cp:revision>71</cp:revision>
  <dc:subject/>
  <dc:title/>
</cp:coreProperties>
</file>