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58" r:id="rId6"/>
    <p:sldId id="263" r:id="rId7"/>
    <p:sldId id="262" r:id="rId8"/>
    <p:sldId id="260" r:id="rId9"/>
    <p:sldId id="269" r:id="rId10"/>
    <p:sldId id="270" r:id="rId11"/>
    <p:sldId id="264" r:id="rId12"/>
    <p:sldId id="265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4"/>
    <p:restoredTop sz="94675"/>
  </p:normalViewPr>
  <p:slideViewPr>
    <p:cSldViewPr snapToGrid="0" snapToObjects="1">
      <p:cViewPr>
        <p:scale>
          <a:sx n="135" d="100"/>
          <a:sy n="135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39E91-B963-A14D-8732-7DFFA3DB338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4EE85-777F-9845-99E3-53D26F45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EE85-777F-9845-99E3-53D26F451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5541-91A0-1140-8E70-A05B034BC0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D745-DE89-5D4C-B79E-C051823F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Tuesday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Fanglei</a:t>
            </a:r>
            <a:r>
              <a:rPr lang="en-US" dirty="0" smtClean="0"/>
              <a:t> Lin, </a:t>
            </a:r>
            <a:r>
              <a:rPr lang="en-US" dirty="0" err="1" smtClean="0"/>
              <a:t>Vasily</a:t>
            </a:r>
            <a:r>
              <a:rPr lang="en-US" dirty="0" smtClean="0"/>
              <a:t> </a:t>
            </a:r>
            <a:r>
              <a:rPr lang="en-US" dirty="0" err="1" smtClean="0"/>
              <a:t>Morosov</a:t>
            </a:r>
            <a:r>
              <a:rPr lang="en-US" dirty="0" smtClean="0"/>
              <a:t>, Boaz Nash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560" y="2176272"/>
            <a:ext cx="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SRLOSS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9010" y="55481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6399" y="3730657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Radiation occurs</a:t>
            </a:r>
          </a:p>
          <a:p>
            <a:r>
              <a:rPr lang="en-US" dirty="0" smtClean="0"/>
              <a:t>In dipoles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188" y="1382286"/>
            <a:ext cx="261620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9066" y="1690688"/>
            <a:ext cx="2199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particles</a:t>
            </a:r>
          </a:p>
          <a:p>
            <a:r>
              <a:rPr lang="en-US" dirty="0" smtClean="0"/>
              <a:t>For Twiss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2a (Twiss)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560" y="1975104"/>
            <a:ext cx="25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 ESRF_18GeV.dat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6424" y="2542032"/>
            <a:ext cx="483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this file.  This should create </a:t>
            </a:r>
            <a:r>
              <a:rPr lang="en-US" dirty="0" err="1" smtClean="0"/>
              <a:t>zgoubi.TWISS.out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7864" y="3218688"/>
            <a:ext cx="532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ESRF_plotTwiss.ipynb</a:t>
            </a:r>
            <a:r>
              <a:rPr lang="en-US" dirty="0" smtClean="0"/>
              <a:t> to plot the Twiss parameters</a:t>
            </a:r>
            <a:endParaRPr lang="en-US" dirty="0"/>
          </a:p>
        </p:txBody>
      </p:sp>
      <p:sp>
        <p:nvSpPr>
          <p:cNvPr id="7" name="AutoShape 1" descr="data:image/png;base64,iVBORw0KGgoAAAANSUhEUgAAAWYAAACICAYAAADUH0FQAAAABHNCSVQICAgIfAhkiAAAAAlwSFlzAAALEgAACxIB0t1+/AAAADl0RVh0U29mdHdhcmUAbWF0cGxvdGxpYiB2ZXJzaW9uIDIuMi40LCBodHRwOi8vbWF0cGxvdGxpYi5vcmcv7US4rQAAIABJREFUeJzsvXd8HWeV//9+Zu7VlazmKlvucXcSOw4JIYWSQgolCWUDhGV34UtnKcsuLLBhkyw1sEDoZYFQlpYQAthpkIQkhHQ7ie3Esi13SbbVddVum5nn98cz5Zlyr0ocE36r83rpJWnutPvMM+c553M+5xwhpWRKpmRKpmRKnj9i/LVvYEqmZEqmZErCMqWYp2RKpmRKnmcypZinZEqmZEqeZzKlmKdkSqZkSp5nMqWYp2RKpmRKnmcypZinZEqmZEqeZ3LcFLMQ4gYhRJcQ4ukynwshxNeFEHuEENuEEC/QPvsnIUSr+/NPx+uep2RKpmRK/hpyPC3mHwOXVPj8FcBK9+ddwHcAhBAzgWuAFwFnANcIIWY8p3c6JVMyJVPyV5TjppillH8G+irscjnwU6nkEWC6EKIZuBi4S0rZJ6XsB+6isoKfkimZkin5m5bUX/sGNFkAtGn/t7vbym2PiRDiXShrm9ra2tPWrFnz3NzpMZCSLdl5dJC0abBmXn35HYuj0LMLGuZD3dzjd4OOBcJQP8dK7CL07oFZK8CsqrhryXbYeXSImbVVLJheM/lrSglCTP74cqcFOrN5ZtdnSBnH/vzHSg5nc8yclqE6/fwLJ8lsB2Kki56apcyecRyd4NIopDIgzGN3zlw/9B+A5vVlz7tly5YeKeWc8Zzu+aSYn7VIKf8H+B+A008/XW7evPmvfEfl5cM3PkX2yQ4aqlNsvvbi8jv+5p2wvQPO+X9w4X896+v+5KEDZHMlPnjByvI75bNw3WJY8mJ4223P+pq+3PFxePQ7cOHb4ZwPVdz1qbYBXvOtB1m/sJGN73/x5K5nFeAzTXDSa+GKH0/uHGXklifa+debtnLpmUv49GtOPqbnPlZy59NHec/PtvDC1XP40dvO+GvfTlyubQTqeF/6Q3z7qg8en2u2PQ4/fDmc+ha4/FvjPuzenV1k0gZnL5+dvMOXVsFwHXzwNzBzWeIuQoiD473e82kZ7QAWaf8vdLeV2/43K1JK/ry7G4CVcytYy6Uc7Pi9+ru64Zhc+5qNz/CVu3ZX3ukPVwHQfmgvWw72H5PrApB1HZ/pi8fctVCyAcikyk/R3z7Zzo7Dg+VPstNdVJ75bewjy3b4yl27yY6WxryXJDnQMwLAjGnpSR3/XItlO1z9exVnX79w+l/5bhLkaMABaJyWOT7XLOXhd+9Rf1ePf0zyJZu3/fhx3vz9R8vvNNypfhvHxtZ9PinmjcA/uuyMM4GslPII8AfgIiHEDDfod5G77W9WuocL9I4Ux95x+6/BLjz3N6RL613w5P8CsMU6gdu2HTl25862q99VdWPumrccAKrTyW6h40g+fONWXv2NB8qfpGWT+r347NhHdz5zlK/f08oX/7BzzHtJkr5R9fxm12cg2wH5CgvEsZI/XAVfXD6uXZ9sG6BrSM2daVWVXfaDvSM8cegYLsDjkUe+4/85p/44Keb7Pq+gNIDM+A2dz9/eAsC4EKtjVBTueNLlfgk8DKwWQrQLId4uhHiPEMJdwrgd2AfsAb4PvA9AStkHfBp43P35lLvt+SFWYcIPo09TymWr+w0egT9+Epo3PJu7m5jYFtz6YUqzVtMuZyOQLJ75LPDdqHiKeRzjNZbF3DmUB8Apd6pSHlr/WPb8A66lPNnXqFBygvu7/kT44UWhzw/1jrL047dx786uSV4hQR7+Joz2jGvX0BwbY9+X/fd9vO7bD8U/6D8Ajj3++xuvtN4NT/2MXaaC05rqKscbjon0H4SHvg4b3uJuGN+T/9POTn7ysEIgzlo+axxH/I0pZinllVLKZillWkq5UEr5Qynld6WU33U/l1LKf5ZSLpdSrpNSbtaOvUFKucL9+dHxuucxRUqFYd7+kQkd5r3UFc+76UNgFeG13w22Pdey/z7ItrFrzfspyDQCiVVW801CfKUyDsVseYov2dp7/ICy8JbOmpZ8gn33QXHYvVx8vEeLFgDTyljkY0nRdu/PUOehuyX0+cP71He9bfsx8jh6905o96G85f89qanTtRO+dgo89I1JHFxBcgOw8QP01Czj87nXAuCMcYNv/N7DfPf+iX3/mGy7Sc2Dcz+m/h/HoHQPFfjor7exZl496xc2lj/EDsb6b85ifj7J0Wyed/xkMz3DzxIm8DDTJ38+ocPyrjVY1jV6+jfQ+gdGX/pJmDk+11WXgmVz0+Nt5a3xcrLtJqhu5OHUCwEQgH0sFbMn47GYLc0ijUiuaPPZ23YAsK4cfrpzk3JXl7wYZNzqGy2qbWO5+eWk6N5fTS7ZIj6aVXOr6Vi46VL6uL///xgymAuwc1lhIRzKl8HYDz6ofve0jusWxy33fhaGO/mY815OWqQICmPNsUf393HdHZODnAA1XttuhCXnaPGNyteUUvLvN29luGDx9StPJZMyyg/7kL74TinmSYmUkld+/QHubunk0X3PEhHpfEb9nrN6QoeNhZ/mNv+c/c5cPrRvcpH0r/xxN//+m23ctaNz/Af17lWBxpNeR8eQ41LMjqHFnM9q/4xHMbtQRgLN6487jtI5WGFRtS3YeTusuoQ8aUqluPLxFXNmcsGaQDEfVRtqwnSvg30qONjcWD2p84dk6y9h9x1Q3aj+T/AAojJYTuFG5NqNO5I/6N6lfs9eMa7zjFt2bKS4+lLuyS5gtUsTtStMh2xucsHZkGy/GXpbYcObg21jLG7fvm8v9+7q5j9euZZVc+sRVACYPYhuHOcdr/yfU8zb2rM+/jYt8yx5jJ5inr1qQod5FnOiYpYSs3MrjztryOYnh+8d6hsFGL9SdWz43fsUt/NlH6Ng2QhhIJCJ1szTHVnWXfMHugbz47+pAY2KPi6MuTyU0TOsnl9TfQbbSVBShx6CXB+svZQH9w2w88hAbJeRgnI/qyuwPireX1Qx1zeHzu0FTVPms3zFBg8rmuHis+Cs96tt48B9B3MWaVMpk3LDvWnrYX7zhFIqjTURdkmPq5hTxzDGMHgEho/SN0PFTeY2qEWrksV8sFctcJPmig8dVVDjwhfCKVe6G5XRUU4GRot87e5WXrWumX88a4m/vaznkW1L3v4s5P+cYn76cGC52ZWW6vHI0W3qd3pik9d7qatTRvxRD3ZQle9lm1zG0tk6fjr+ex1xrcGa8brpj3wH2h6BV/w3NDRTKDkIoWwEy44rvu/ev5ehgsVDe3vHfU8hq2JCGHN8inru9/RpaaykZ9iySSmUFRfgYJAwyuTcMZqsQxBYzK4bqyX/fPHOnf79V1ocpZR89NdbKzMiHv2ewsov/xaYrvJ0rPL7uzKUL8WVrSYdAzmu+u12Niyazj+dtSSsHB0bjmwb97XGLUeeAiA74yQAqtxnKyt4ABufOgzAyQsaJ349KWHTv4CVh9d8Bwz3fRCionGw4/AgRdvhyjMWI7zkpEqHZCdmdIxH/s8p5tbOYf9vK8naGq+0bwnoWBOMXFeymIfalWvZ6iykubFmUllro641WIkDHOzcB3/6NKx+Jax/A+AqRSEwRLJi6XZpWLMmEk2f4OT1oYyE7zCYs6jPpKhKGXFry3Gg5VZYcQGHRw0cBAbx5zziBv8mi6F791cz6irmlMKSS7bDjZvbuPBEpaiTFjZP+kaK/HpLO2//8ePJOziOokyuuABmLQ84sgmYeVQG8yUaqpVijsYabEfyrzc+he1IvvamDVSnzfC78Mh3lMcxzmuNW9wAZrbuBACqXG+onIG0+UAfP3xwPzBJSt2BBxQEdP5/wmw9oaqyxby7cwiAVXMDWmfFI3RvcApjnpy09Y36Lt6k8VOPqF7frIjqE7QqfCpYgmJ+Yvt2ADqYPabSGBgt+kpeF89ijuq/xGDgrtuVRfGyj/mLQMFyEAgMkQxltPfnAKiaiJuendjk9S3mhDEazJdoqEljGkb8GR5+AoYOI9deyqdv3YGNQZURv56HMZcmuTj7UEbehTLcObCve4R8yeGlq8YObHk84xm1ZRa4/ffDYAesf6P630v1Hcd8G8xZNNR4ijn82fV37ebR/X1cc9lJLJlVi2mI4D57WtVCvfz8cV9r3JJth3QtI4biEKdTar7ZZRbqGx7cz6zaDMvn1E5uAd3xe0hPg9P/X3j7GBbzgd5R6jKp0GIgymjmrW0DlPoPBRumLObJSd6yfUsi6WFvbRvgX371ZOWJcP910LMbLvs6TJs5YasiX/KCfwnDP9CGjaDPnDXmwrHhU3fxzp/G085zrjVYilhrxSTrrWUTNC6G5lP8TQXLBiEwiS9e2VyJjgGlmCf0skwQY85X4DEP5krUV6dI6QrFk5aNYKT43cg67nj6KA4GSaEETzFPFs7yxnJaLqyYD7iY6Go3o7PSMzzYq2IBibVASnm442PQsEB5MxC44uNYTAY1KEO/gwM9I3zrvj1ccdpCrjhtIaDwW8uR6rn8/v2QqobLvule6xhazNk2mL7IX9SqTNdiLjNG29qznLlsJvXV6YkbUb7n9HKoilIqK1vMo0WLukwqgDEAgYhhzHu6hrj8Ww/S075H2zqlmCclhZLjB/2S8Mm3/+RxfvfU4fJUuuIoPPZ9OPnv1EM3UhO3mF03uDplxnTUtNwRepgJRjo5sOXKsAtXPNAaTzjwlU5kMnsvRLBhCPb+CdZeGoJMCpaLMYv4Of5r4zP+35VeFst2uO6OnfR645htg2lenYHxW8xJQR/PTTcNEXbBpYSWTeQWnMNVd7Zx9vJZzG6oQSRgmF7wb7Jek4cxT/MwZleBeQtKQ42CHSotXve0KNbM8jkJmZD3fU4F4C77RqBYjPFbzEP5wGLW5fEDfUgJ737Zcl/xmIaigjmHt6pYw3n/oYpmjfNa45ZsGzQu8g2TKtdzdRKeT8Gyae/PsbKp3l2AJ+jZdGyG4aOw9rL4Z2NYzEXLibGBkg75yK+3AZKZpS6om6c2TlnMk5OC5VBbVf6l8SL+Rjlsd9ftKhhzmluvX5gTnrz5koMhIGXGr1FfOEKP2eQqHe3+Irfa6uJgdQl0L08xR5VOMaqYW/+oKr6tvTS02ceYkSHF1z1U4LdPdXDmsplAZaXzh2c6+e79e/nCnS7/NNsecEgnwMpIEqV0EizmPXdD3z5u6F9P2jT48htOcdkl8XN5CRiTxZiLlsNsslSV3FRsVzF79+3NscTgJHDfri5+vUUFRGOLT/sWldhx2lsVvuyJB2WMG2NW96APd2vXMFWmEUrM8eahs+1XYKRh3RVKEwnz2FrMA23QuNA3TDyM2Ul4Bl5wtq46pd6FiXo2LRvVd1l1UcKHlS3mguXEYLqoOugfKfJU2wCNjJCRuXHzo8cr/+cUc9FyfLZCJXwx8YWVEp74iXIvl7gVz4zUpIJ/1Wkz5Cp5Mr3URX96rqZ04vs4juT6uxXx/9TF8QSLcoGtmMXcsglqm2BRmC9dKCm6nCHCiuXpw1mkhAtPVNZBJWuz06XSZVKmymAcOgrTvVpU4w/+JYluMZe8+8sNwMYP0l19Al/vOY3PvXYdzY01SMPESLDIPJ7vZC3mguWw2nCxRWH4i3PeCwpWma7HkTzHvvmnPZwwu5ZMKgEnf/gbihd94afD273g3xjzTUrJYE6HMoLz7+se4YTZtSEan2kI6hjF3H4zrLpYwXOANFI49jHgEQMUR1RAcXpgMafde0jSuT5zKW2QMsXEnpPrObHs3ID7rcsYFnMhwWKG8Kz1AoQLheuxenN7ymKenBQsu6zF3KvBF4mMjW03wf4/w1n/DIY7dMbErYqC5SRzmB2HWXY3g5nm5MCWKz95+IBfnW76tHjgyJsb0eMLeqCwlFcFi9a8KnCRXSm6UEaUlbG3SzFa1nqJARUWNg+Hnj+9RgWwkBOzmKOLiCZeYCtkMd/5CeRwJ2/Lvp03nrWSV613ecXCxCD8fBxH+lBQJdZEJSlaDmuEi5vPWx8oZo1xk4p6Pa5YtsO2jiwXnjiX2kwqbgR0bIETXhqvKDhOKGOkaOPIgJusD/dIwYrR6FKG4KrUzyHXCy/+MAAP7ekhZ8HOw8eouJFHl2xc5I+RR5dLMoKCGINZ9l247Jt/4X8fSaik2fmMqvOx9tVlbkYwXCix9OO38VRbnONesOwYf14gQsHzvd0qljDfV8xTFvOzkoLlUFsGY/7Yb7b7f8cmy+ARuOOjsOhF5F/wTn768AHlgk0CY86XbD+xIXSV4U7SWIzWzFMvdYLS2Hl0kM/fsZML1jSxoqmuonKMfhZSdl4tiYTJG0AZ4XHw3MtGt9RlJSvmsf2KbtVQkwoYGY3jn7zlFLPjSIbybvDPdF/Ytsdg6y94bOHbeFou46MXa5mYwkBEFoKhglV28RqvFCyb1aKNXGYW1M/z4QU/sJsywmwHTdr6cxQth1Vz6+M4+WgfDByC+afGL+rT5SovJl46dlLwr2DZMWtwSd+DXJm6l/wZ74eFp2M7knf/bAsWBiXrGGHM/hzQMeZKijmwmNMJGHO+ZLOtPct//i6hhWjLJkDA6lcl34sQtLlJWDc+fij2caHkxILOQoTH0fO4llf1+d8LCK2Cj+zrnTRUdlwVsxDiEiHELrfh6scTPr9eCPGU+7NbCDGgfWZrn22c7D2Uw5hbjgxyd0sna5uVlRJ7YW/7V+WSX/5trr9nL1f//hnuePqoazFPUDFbDpm0GQcp3MlbqF2Q6L7lSzYf+uVTNFSn+MLfrXeVd5yj6kkp8llI2bVsgkwjLH1p7P4KvsUcTskuWAob96z9crjfbduOsL1DJfI4jgyspQlhzC7lL7J9pGjhSGioTgdBoad+Dulabsy8jkUza6iv1ixCYcR4zHodicm+OLNlPxebj9M3/ZQQnFWwbFKGIGUapAwj9gwgCDw21qRJR59hl5siPTeh+L7XTWaM+ebh5/44aONdtCNKp5Tj7B2fYpezkOEzPwqoxX8ob2FjkjGeBddfF4+V42LMKUNguti6k2Bc6AHyJIzZY7TUJiVRtWyCJWdDXblmIQLL9mqlxGM0BSuumCE8bb14zSKjj6LIQG04sP1Aazdv+p9H+P4D+8rcQ2U5nmU/TeBbqKarJwJXCiFO1PeRUn5YSrlBSrkB+AZwi/ZxzvtMSpkQah2fFEp2wMrQXsonD6k14PINKhodmgjZdhX0O+dDMHuF78YYAvVSjqN2gS75kp344B138lp1CxKoYJLP3LaDXZ1D/PcVpzC7LkPKjFtkw1pVsRjG7Co7Ext23QarL4FUHApRKdkKytAtFXXfJmkXxkmyNqWUfOHOnSycURPs47+UiR3BEqWcxewpnYYaFRQSdkEVwl/7anb02KxsijQeMMy4YtbqSEzKYpaSz6V/QIYST635cBhj1qwtswybIIA7DMzoM/TGasbS+HXHiTF736+hJhWz9Aolx4cQANh7L7WFLj5n/T22oeaCl4RlYyDtYxT8y7apYGJ9M/mSC+WJ8jzmwGI2E+f5759SvTJOimYE9u6FrmdiAe2QiMAbTSpiVbScOJQhRMzzSBmC+aKH/vTcYNF0v8uuowqDPuJCehOV42kxnwHskVLuk1IWgV+hGrCWkyuBXx7rmwhbzMFL09o1xLQq049Wh9xLrxPGuisAOOwO9ozaqklZzOUw5mLvAfXH9EUBK8OdvPu6h/nZI4d490uXcd7qJoBE7K2S0vG4t2cYO1WPsjKTV1nMqlaGvkDlLdsPxkAyxtw9VOBQ3yhvPH2Ru49UL2XdXMWPhWeFMftKx7WYLyvepgoknXIlQ3mLGVHMXZgxVkZbX/CyTJiGBbD1l7zcfJIvWm9iqHZpCM7yArsA6TJBq7xWByQVfYau1/SRP3TzdEc2fOA4MWbPI2ioTse8skJU6bRsopBu4EHnJH/Ot3YppWJjII4VXS7broLmZsqfR54ksTJ8jDltYBrhDM+DvSN878/KEvUMAP37ALCmHL4MIHyOf7LFHId7YuPoLsDNspu+VJO2h7rPo1kV/G6eZL/K46mYJ9JUdQlwAvAnbXO1EGKzEOIRIcRryhz3Lnefzd3d3bHPbUe55j4rQ1M6IwWLhup0ECnWJ0vLJpizBmavQErJjiOKIuU4cpJ0OTsxucTqO8SArKWmbjopwwglP+zpGqaxJs1HNPw0FcUnCStmO4JRe1SuS4zHVC2J5RcQFSll2eCfZ+l49K4kpbPLjVZ7tQ0sTzE3LiI6eStJISGjEVTgD6ChJk1zqY13FH+usMRl5yZH00XYYs6XbD596w4WzqhhTn1mEokLNvKeT7PZWcWPbLdXowZl+NYglMWYQxZzdJ9sG6WaOdy8rZeP37It9l2AMelygcUcD/6pwJY7RnYJdt3O0bnnYhEEIftHS9RnUliYyIRrSSl9jHbc4lLlIPC8PEmKv/pjlIoHUR9o7cF2pOvRRca3ZZPC512WxK3bDnPvrkhpViGwrPJlX5PockBoIAsuHNkku+lNNQV8Os9idt+DmQnB+fHI8zX49ybgZhmeFUuklKcDbwa+KoSIFSqWUv6PlPJ0KeXpc+bE8aWiFbhH0RdCvVCGj3v5E2GkR9Wmda1Lj3vq7zOZBBN9YmoPWw60c1jO9t10fTL2jhRYPa/eXziAROzNU1yh7+Bd13LIUOQS83FYmZQRFViqwg3+RTFmb+wgGZ/1oAYvndV2JPTtgxlLYpO3kpS1mF1rsL4Krjz8efJk4NXXgxAULTvOPzUMTA1qenBPDx0DOT79mpOprTInzo/d/2fE0GFusC5BeuWRIhizp/hi1nDkuwXMDe27DrQxUq0YJfMaIiVDxwllBBhzynXBIwrFU8wH/gL5AY4uuBAInnXRUklYtky2mH/26CFe8sV72ZrAaCgr2XZfWUYX0OQEkyD4F31XvYVn/vSa8Ph271aJJZon+P5fPMnbfhStRRKMuZGQwJS0wMcgIctmppljphygy2xGNzp2Hh30E7/GagJQTo6nYp5IU9U3EYExpJQd7u99wH1AQti6suiFcaKKz1vFU0bEYt51u8KQ115KvmTz+dtbfGvX9hXzxFOyq9NGjLRuDrbRIWdTX512cbVgwvaNFENFVUC5ylHlWAnKKFg2H079hrliAE5/e+K9hRSzkAkYs+GPUZJS8ywdzxIRhWHFMmhaq+01HsWcXO/DfykPbmRxbgdfNN4B9XP9e49ZzBGM2bNkTlsyg5SZUARpLNl2IzJTzz3OC7RrRDDmcVrMmSTmRradQ7biES9vimQEehTNsTBmb/GqTqlUCt1i1u6Plk2QnkbfvJcAwfP04D4bI/Fa97ntso6Ot+yrbSnKpGsxF0o21SkTT5lV9irU4qWXFxjMWVSZhrpHbw46Nvz+n1XtGrd9VNlnKwJvMupVevcXp8tFPQ+HNYYy0trSJ4SMjqt/N77s2EpyPBXz48BKIcQJQogqlPKNsSuEEGuAGaj+gN62GUKIjPv3bOAcoEyF7/KityuKpnnmrYjF7D3wlk2KTTBvPTuPDtE/WuLtL1bVsUq2M0kes52IMadHDtMhZ2npxhJv8hZKDnPqwhZUEsbsFcaB+MSs636Cd5q38ivnfFh+Xtl7A2VpqrKfkcUrbWKalV6oALsTAqaPuB0wmk7yJ+/vn2wfswB6ucw/3xo8/CCD6dncJlWjVSllHD8FF8rQIKHOYZobq32MekIVBju2wLYbKay9ggJV7nVxA8CBxewt3OV4zF4SSozrLCXOQBuP9NUCMC0dwT99i3kMjDlvUZ02yKTMREsvkzJULYmdt8LKCxFpL1CrxqJQslXlPmEiZPxaR1z8dFa54ktRGT6qxsellHmGiSdJVmXef1fji9dQvhT3Kh/+JrQ/Bq/8kr9QP7qvXFnaIPiX9HxizBWIex4lh5Uoqt2B1FK893S4UOKxA3289eylwORZP8ez558FvB/V4boFuElK+YwQ4lNCCJ1l8SbgVzJcCm0tsFkIsRW4F7hOSjlxxVwKP+yQm+4qnZSudPJZxfddexkIwU4XW/bawSuLeXIp2dVRBZLPki4N0eFCGUkFeqLWYHSfgdEi37inleVz1IsdsmitIi/a+kmOMIsv849l782DewwRry5XKDlUp4yKGLOOn6YMwcxht8DL3BPxJu+fd3fzw7/sL3sPMDaUUdW1lcPTTvTxSb8HX5Tt4lrM3nTqHi4wz+0qkmTRehh7TEp5+O17ob6Z/jM/FrlGJPiX0i3mJFaGx3WOQGqjvRh2nqMo6lXs2AjGfPeOTvZ1DxOVwVxQ8lMlRqjtlu3gSJc/3P44DHfC2sv8aovefXj4qU2y0bHXvea4VY7PyvEUcxRjToB7tAqMaTNsgAzmVTzI9yr79sOfPqsgjHV/B6haMh+/ReUleAWlfBHBc4le23YkJVuOaTEXbYcV8hAjYhpdYrZvdOzvUYytFyxRHW3+FixmpJS3SylXuQ1XP+tuu1pKuVHb51op5ccjxz3kNmg9xf39w8lcP8jRN2Ic4HwEP7UcR2XGabUkBlylML9Ro4JNJsFEi/r6d+ByfQ/L2YHFHIEKovhpdHG5ddsRuoYKfOUNG+LpwHvupnH0IJ8q/QNWqrbsvQVQhrKYSyGM2Q6PUZIbGMJPDRZnH4eqepVc4k5eISTTKxRxhzKV8FBQxqx0CdHbSmfdGv/7lyusL4SBiRNWOqnyFu31d+1m1Sfv8JNpfPGLCn2dfCp40SXhOaDDKaGU8dAYBYwDxXV2v+uAssCyVfOSGR0axuw4knf8dDOXf/PB2PlDBYw0uCwopWqonohmFay8KBZX8axqiYGIBP+2tg0ETQDGi8/7PPYAYx6LlVERY86VqK/RvMonfwZOCV7xRX+OXbvxGdr7R6mtMqmOBfjKW8xFfYz0IyJZ3E4pxwusJzmUXoZaZ9V1B0aUx7p4porfTIr1w/M3+PeciP7ypiKrcMHHTzXroWWTonktVLUkfPw0o5Ur1NzY8YpfK0Pf6FoVCmNOuYGj8ENNtpg1/PToEPWZFOsXNsaVzrZfMZoFBaxyAAAgAElEQVSewZ+cU8M81oh4XkUyj9kJjVEli7nKNDjPeJIT++6BM97p4qOuYkZOrMi+JoM5i1UZlW01ULM4ULieNxSBiIRhqkQZ90XU4Y4ki/n7D+x399OeaW4AHv42nPJmWPHyeB0PrdiPbjEn8W/VPmXcdFeBDWXmxYtYgUaXs33IaqgQNwoG3cxITzwX3J//pqHm9gkvg+qGWFzFW7zsCOPIcST/fnPAFKnkpncM5Fj68dsUnJB1s+s0VkaIx1xmHgmh5lEUcvIKNKUMgW3ZsP0mWHaeXxHv1m2HuXlLO+8/bwVnLpuV4HkECSbRxaV8g4ZwQOg1/T+h2T7MxoY3q/t3v4u3yNYl5EpMRP6PKebAPYoqtSjjwCnllMW8+pV+0CVfUjQaz3K1fLqcOu9IweKnDx+o2J3aw0JjveZc/mpfuklljUVeakHcvYq+vLs7h1g5tw4hRPiFHzwCu+6kZdZFWKTKV87Txsgw3OpyMR6zGT+/JnlL4ZNGYYBrxfforD4BzlUO0JaDQRS/UrBat6Ciuw0VSixLK8U8UtMc4KLes43SnAyvS4ZX/S3MmojWrM6VEkqmtv5RWWSnvw0IV+lTGLMZocuNwcpw70EIEc7wdOfAyLT56tioRWoEUMbmg2oMPMtMlzCUgT+I3hjNze1xa0koTzAaV/E4ug5myGJu7RpmV+eQz1GvhM97tVxu3tKuFpyamVClPLV8JMaSiDFrYxTHmF0owzA4Jfeo8jTcZgKHB3L8xy2qZdYHLlhZpjJdYDGXK1uQZLz4Z2l7jEtHb+H+uleyY9oLQ7Ggojt/at2qj5Ot9/1/TDGXx5i9+hWe9TD98INQGglRbzzieUAXc0IY81W/3c7Vv3+Gxw+UL/xStB2kTOjMkW3DEmlKGYUv+havpkSjq3gUjukczLNgxjT3MzcdWErY9CEQBo/OeT1QWSmGoIwIT7SgKZ1Ei87bJ2XAnz7LTLLcvOgqv+3Spu2qdrEYo/t2ORgDlMW8JOUq5upmHKkUeVkX1PDSx9UzKloBK6GcRQtRHvtGVW93wenqO+qKGWIYs7eAlqsjrCehpCIWc45qjJrpMVaO+jLqmOHRPJ+5tQWA9Qvj1dMGNShDD/55XsWS7ntUpppbgD8VwZhV8Mt0g3+BYt5xRCW8nL50RnyMItLldjGfU59R3qBfWTCcHQnlM//0MQphzDkV/GsQw7xj8BswZy2c9BqKlsN7f7YFR8JX37iBdIKBowYlWJDjhb4CgkDoEKF1ALr9I/SIWfyu6b3BM3Zf06JbW8RLXClNWcxjSwjKiPGYw/jp3I4/qpKBS1+i7ZOQYKHR5bz6EDVJleO0c3j3EJKBQ/SZc6h3CelJFmn0mGhGVMFyqPGsNe/FfuoX0PoHePm1HDHHTon2xsgwVDPW0BhZUYWSXOOgMWXBthv5g/FS2qqDhJj+UYXRq/NWUL758oyNwXyJBaIHjDSFajdI5nohEB8jw3PTLQ0DTiUvLnoU33+hiqOw5x5V7Mk9V4wxEsGYQ4tXIsas76NZxgOH6DTm0DCtKpnR4S4yP39kH70ulunNV12GtFrMelU0NUaShUfuhsVBLYlQXIUIxqwF/w4PKDbGMrewfxJ+7snBPhUEa55eAwMHgyI/uHQ53WJOxJj1IKpbyN/dzyv7+g8D32W60w+v/Q6kMtzx9BG2tmf5wuvXs3R2rX9sLMCLQDrJzSSKdjKU4Y/y0afhyFZ+kX4tTlW99ozDUEaAjU9hzGOKvhpGXxrvhU2bguWigwUddyhrWasl4bmgoQQL7aX0amhUvAeNKgWa9dq1k/bUIt8FTXKDo1a2ChCF4ZgqLbCVKfTBnZ+AJefAGe/yKWpl27ATRMOFMNxC+eHFq5xSC/ZxONd4AgqD/NE8N7TPUN499xgWc6WsssFcibmyBxoXYJpBMXqdChkSH8rwFKcdCv4FuKrNv9601T/Md0H3/glKo6EU3xDGLKV7DQmOE7aGy2LMUas6gDI6tOBv7Fg3+LftUB8fuWg1y+fUxsZR1WK2/AJGetCqaDm8zniA+sFWWH+Ff0woroLHdTZiFrM3xl5zhnIWc75kc+fTquVWRpZU/Yo5a4LPYwkmyfMooxkZoOqnFyybfMnhxPyTvHjkLm6qvsKvxLetPUt12uAVJ88LfbfoGDkEijZeKKxcENkdx203gpHiTnm2G6sKe7YlK4qNT1nMY0qYlREE16SUgcWMzZfT38Uyq+H8q0PHexajB3eUbOnji3c+fcTfrxL25i0OoUL5VhF6W9kjlvguaPTFFEImsjLCUIMdCmytHbgXClnF7TQMv8ZHJSjDgxEMt7WUh8WpMXKSXXD9+xWLXGlvgvpmtqbWhZgbw4VAMVdyg5/uGPT/juL1g3mLOU4XNC7SPBcnoFdFXygPyrCCDiNVqbi1+vDeXjoGclx2ynz/nIAKklVPh6Uv1u4hYtG715CO5VPN/POXWbx8i1lfXLPttNmz3MBW/NiOrLKS1zRN450vWebi0HGMtGg7fmsrvVeHk23n2vRPyc45HU79B/+YOCtDQRlOVDG7/GZPUZab51/+4y6/i07t0F4VHJ+r6pV5sFNmHAkmOu3Q28/jsa/tu5tRo5ZfZN7oH7O7c4gVTXWhbL5ESqTbwQ/izKJyTYAFghlODzzxU1h5Md1OnV8rWm9oUXI50EII9Y481xizEOLfErZ9d1JX/StJmJURPLCSLXGkcj8an/guG4y9bD7pKp+o7h/vpW3rRXxci/mGBw/4+1VSOolNRnt2g2Ox01noR9P9SLSOMSewMqIp03pga/7oTtVnr2ktUkqfY1lpqvisDCNsMRftYEGB8krnZX03c6K9C17+XxhmKowNugyCaOKKLl1Deb52TytLZsWDWlKqWswzSp0wfXEIGy0XtBGGF4RxLWbbCVmrnnJ55rBaDM5cNss/J1YRdt+hsFgzoPd5Lj1oGDNqUQISLXJdCjFISKoOH6O9HLJnuh3Aw8fmijaf3KjadL3lRQswjOQArF7ACAgWfylZ/ODHSWFz4MVfCjVHiGZyel6Fg4mhKeYgDlNeoZZsh589cojzViuYpGFwt/qg6ST33IGr74kjZWwBzlt6EDVYODzF3DTUwsHMGnIyYJ8c6htl6awwFTQpiciR5S3mcqwMgeRfct9WHeUv/JTvPacj72lRe7blvMrxyEQs5s8JIfZpPx3AiyZ11b+S6DxOXal5mVh15Kh79CvcYb+QfXMvjh2fd3GvMMZsgrTpGsz79SEqPQyvc0at3rr5qCLCby0u9F8oM2G1TcSY7WDltxwZspgX5nbB/A0gBPft6qZ3pEjKEOMK/nkWs/fyRV28xEL+3bt5bf+PeCxzFqx/Q2jxU0q1ssUspeSjv97GSMHi+jduiH2eLzlIu0RdsQcaF4aeQzkow8eYbctPHvHhGI0R0d4/yuy6KmbWak0ADjygkowiVfgO9IyE0+k9xVxQill/MaOsD+976NagKvSkqhMoKCMVW3R//uhBWnvcqobV5avXDfplUYOFREqg/XFmHP4zX7augJknhI7RMWaPNVSVMlRlvpBijnL9489wX/cIuZLNuW4FxJnZZxRfetYKNUZanWVdkrrtZLTFCxS8NJgrUUWJhqFW2mtWh+ZgvmTHemCmzDjOX7ClbzGXa78WfdfOHPojZ1qPwwXXwOwVPl89eE8DKCOgS04i5d+ViSjmXcALtZ8TpZQTrlfx15TA3Q1nXHlW4sq+exFWju9bryrLP/WUOrg4pMv1HMxbzPA6e1RwX9r61cu1YLrLnpAF+MtXkA0L2V5o8l3QlCliEd2o0tGpVn7mm2tlpIWkqXgImk5kKF/iozdvY/Xcei7fsIDKjSg9ulzYYtYzsaCMNXDHv1MQGX4y80MgRMiqVi62+rscxvyThw5w/+5uPvmqtayI1olAQQjzRJ+qfdG4CFPj35ZjZXiWoWPb4QQLcDtjBAtPTZUZOqeqJVEbSl8fLlg80NrDKW72p5T4bIlCyVPMlS1mPcHIZ9a4XF+V+ZmOBY62HOynebprDboxjUSLOR/UyQAPypCw7UZss5ob7XNjY6Rn/pVsqVhDKQNHmBhaSnYhAuUlfbcDvcorWz2vnuWig9Udt8CqS8CNB+h1lj2JBpnVGOkLaEBPHcyXWCi6MZwSXdUnlPUYPYlCQu39owzlLRbOqGZBtAgSARUy5HlZRV7f8x22myfCi97jG0FVppmIMWfGYC6NRyaimC0pZa/2kx37kOeX6Gm7OofVgxdWHLkNZ/oJPCFXlk2e8NJoIZz5N5Qv+rWAK2HMu48OYQjFPxXAW0Z/Bj27KbziqxQdI2wxj8nKCPYpRlb62cYgaVmC6Yu5ffsReoYLXPf6dVSnjYoWs+cqmhFWht4yCRIKKA13wb772Jh5tc+W0BXTYL6E1Ej6UWt719EhPnfHTs5f08RbzlySeG+DuRILcJkTMYs52QU1NLpc1KrWMeagiJV7TstSdbhXXgjpoKbupzftoGsoz3vP1YobxqCMyhaTootFIKExMj93dw6xZI7bA9C1YpO4zlEoAwGmXYCnb+HIvPMZZloiH94bx+AdcTHmUMlUJxT8rpRg1Jgx+FL6e1hGtYpxRD7PpIwQTJdkMVdHLWZHBTbnCzUHspl5MTpnFBuOvkeP7uvDQXDS/IbE4Gyi57X/z9Q5g/yq6nVgGCEjKDi/C2XYmsV8nFgZ64UQg9rPkBBicOzDnj/iWcZVZjjjqmDZnGc8ydzeR7E2/D1QDht04gkWPobp+Nls5dyXjoEcP3n4AGctn0VNlcmy/A5em/8tnPZWBuYrWp7ngkYDO4JkHnPJpziFJ1QzbpPIxkVs78hSn0mxYdH0WEW7qHQO5pk+LY1huIXyIwkcZfGznbcBkvuMMxOt6sGc5dvpUYt5KF/ifT/fQkN1ii/+3frE7uHgUeXcOtvTFwdBoQqsDB9jtuyY8k6FLGY7VMSqunMLjHSFYIye4QK/3tLGW88+gRcudTtJ+6wMKJZK7hhVLmKkFzpKe7TGgTakMOlkhqqVonlDUkoO9o6yeLarmF2qV7LF7LWtCizm8w7/AHJ97F70d6Hv74luAQeekYEUEYzZt5jLp+R7ire55UecauzhvuUfDcVq9JR9XaKwnd5MQodafLokMJRpDo1RqNa0/93CGPNutwlAfcZMtGgTg8gtG8mLGjabp7j7JBh4vsU8Nl1yPBIv319eviWl/NCkrvI8Ea8AtmGojKu85Vqbw31cl/4+Qw2rqDrzn+HOe8taAzG6mPtSmjiaxRw/1nYkH77xKRxH8vnXrgfgksGbyIpGZlz0GQYHwi5oYhGjKJSh8Tv9Rce9v2bpKbBFHOwdZllTna/wKk2Vg72jbjaZCAXpoi5otJA/LZtgxgnsGF3EmQkWg24xm5HElW/du5f9PSP8/B1nMrtO4fRJqnkwH1hLNCwgZaq/dVZGNPhnuG6wY1uxMdIxZpWNGSidxgN3+rUkPNnekcWRcNFJc8Ml/z3F7FrM4SJGCYo5UkzfayaQq27CzpnUV6dDMFDRdZ2nVbvUTVcxp0wRSw/f3q6yK2fWqnHcwG7O6voFnPZWOhpPA55J9LzUOIb54DHF7C1eY1QXbMxAH9PZf9EtzKieQ0tLi/950XL4/mXNzKaXlmw1XHwT75aNtO1v5bDGprj6xY1kUgYtLS0sT1t8/7Jm+jv2szxts+zVl9PCRby0qokXLrFpaWlBSsn3Lm2msaYQut5580q88JVz/W0vmV1g4JLvMVRVzdULakkZRmj/pSl1reyRAwx3uhy5pssoXvJ6PkEDLS0t2I7k+5c1M2PaMGtqJC+ZM4eWIQMuvomXGdNZkUtTKpWeFV1u3Ir5WChlIcQlwNcAE/iBlPK6yOdvBf6boE7zN6WUP3A/+yfgk+72z0gpfzLR65fjsM598FoaGWTr2T9mQ5VboCix1rATCkj4mX+oPnoza8tbzN+9fy+P7e/jy1ecwuJZ02C0j/Wjj3Jr5pW8NlPPYM7tKu1BGQmBnRgrwyzvyjd5irlxIbniM37ufrQNuy4Do0Weahvg0lPmw6jhN2OVUvoB0kQec24A9t8PZ76PwmPhIj7eOA7mSv6CYIrw4vXwvl7OOGEmZy2flXhfngzmlLVk1cwhla4uq1B0MTyL2XFi++jWVL5kM61KlZJsYIRZ+34Py86F6gb/XPtcnvqqufXJwb+iZzHHWR+66Au8Pw97djM4bTH0qzmgd4YOGCdec9Vki3nH4UF+8Jf9vO4FC9RctAp8im+RrZrLjIs+Q+Gxbvc8casSlNens1scYWJGeMx1mVTFno8Fy+Y/z8zQsPhkzGnzydTPYl5jAAVlR4uIvlFWNtVRI/PQK9nnzGNR89xQEwh5OEtjTZoFM6YxMFok3TfKyrn1DIyWyAy3Md0scKR6Of2jRdbOb8R2JNbhLM2N1cypD8rjHs3m6RrKs9aNCeztHmZxKUW6pg6zOIsq0/CTUUC1RjuSzbFmvltDpDAMvQV60s1U27WsnldPwbJxjg6xaMY08pZN73CRtbNN6JW0G/NpGC3R3t7+3Af/hBBrhBAXCCHqItsvGe+FxtOM1ZUbtaarnlKeCVyDYoGcAVwjhJgx3mt7MlKw/AJEPr7YvZtZe2/hu/alWE3rFbYarczmSkFrCeVXDnNfyhQ208tYzFvbBrj+rt28en0zr3uBm323/WbSlLg3owJL0XZASRZzEo8ZwnQx74Wf63QxImqhulEFm1wrLlqfV5erfvs0+ZLN379oMYiA6+nIcOFyIJwyvPsPKiC19rIQ40B3xwfzVsRiDvjRezqHWDMvUIDlZDBvsUD0IN2mroFLXV4xCz/4Z2k4fNzq9ws0mYJr0j8lXeiHcz8ROtdoIegM4olfj5nAYtYXprIcXY126Dg2dO2kq0bh1n6tYa12BUC6yrOYLf/769l397R0IiX856vc12rH71nKEW5d+BHI1JeFe8zEBd5EGqmKGHM5i/mERpOZdVUMi9rYXCvYybTGqK2g4mlxv8mWkiphIVJVoeM8YyN6TMAWlKH9Idkr8/bz68nkBwBBzqjT9gnOLRLufVr9dPL5/MTrfWsypmIWQnwQ+D3wAeBpIYTeQPVzE7jWRJux6nIxcJeUsk9K2Q/cBYx7UfCka6jgu8q+4mt7BIDf2C8tm5vviY57+ce7L6WJ41OtdKU+MFrkA798kqb6DJ99zTo1cQaPwL2fYXfmZPaa6mX0e9m5L73nynoTxRQi1gYnlGARIcbPcbrpMRWXVE9oSJpIoIJvt20/wgfOX+n269NI+I6jJcYkWMw7VUIJC06LFIoP3PEhDcowjGDxOjqYZ6Rox7t1uKLfq2cxG9MX++dX460UimkIUmYUynAz/ywrVG4TwguHxziY2XYPrzcf4MDad8OCF4TOlXevkTYNF+jxLuLWRfAw5tR45lFgMS9wjoKVo6PqBFKGoCbSGdpPjPIK55fBmFu7hlkwvUY1CQZo38wI1bTWq+qIBbdim8fC8EQPrun4KcIIW8xezXJtQYxKc9cDTBNFjLom1XpL28WRUlm8qYD9Ekiwo3R5zZ5y9CE4qWiWaSwwq0JeizcMkVck1mVS9xajna9BzUtTCHVtKRVdMlOPxPDPEloE3AL6wfnxv1u5hXk8Mh6L+Z3AaVLK1wDnAv8phPBgjTFCSSEZbzPW1wshtgkhbhZCeAn24zp2rGash/pG/WpcpukGzg4/RSldzwE5t6KlY7sRa98F9cqGaorZx5i1Cfv523dyJJvjG29+AY3T0kFRIavIT+Z8xF/ShxIsZggmXFKlzrDFHIEynC66DcUl1esOCJEMZTxxSBVeeu2pC7zB9B+u7chQ1w3v/ixbqloSrXfDmldhI0JFxkMYsxb80zHmEdcKjdZnTrKW9nUNM1/0Ys5Qijmw9JwQP1kXj5XhOFbMqtafc77kUJNyWPjQVexwlrBn7Xtj58qX4lUBJeC1ri+WohZznDXhUa10HHqF3wnjBBpq0m5wOUw1BEin3THyMeZwadjWrmFW6u3HDj/JTpbhuPfn0cmiY1uOlSFFCoNogomp6qgkeZW5fi7e91lKpKB+XizQ3DdcJF+yaW6M9DIkvABL98dTsrpydRwnUMyM32L2Jp9PoJCekRJ+PkXLIe0941JO1WOvmQ6ap6kvAtFZKpH+NZ/rlGxDSjmM+hIHUMr5FUKIrzAxxTwe2QQslVKuR1nFE8KRKzVj7RzMs79nhNXzVJFzn8N6dDsDDWuQGJqlE89qi7ISgqpS7kuoYcz6sffu6uJV65o5ze1owNZfuUWFrqEzvdDfbzAfdpP1SLSDSCxWk5xgoe5nlt1NlxFYzDqNKGmq7O4cYlqVqbWDDyzmki1jCSa+Utt7D1g5vyeiGqMEjDlf8q1ZHWMuW9QpIo/u6+XeJ1uoEUW/IE7I0iujmIXpQRmVMeaCZXNy/gnSo51cb70ei3gh/1BLsASMuX9IcdTneF6ZGXdl/ZZJnsUs4I3mfcj0NPayMDH46wct02GMOQp3DeZKzHKDfkgJnc+wWyz1lVdi6y3CmX9BXWsDaZgYWqPUqKUfUzp3XU1tqZ8s9SCMUPcUUBzwTMoMJb94op8pqmT1Hr7CsdTQm1WBtSoDizVhBrjnD1u73kfR6+a0VHAFYwCZcAU//f6iFjkyWFCea4u5Uwjhp2G5SvrVwGxg3QSuNWYzVpcf7TWt+wFw2niPrSRSqgLfVabh10LwrZmBQwzWKAVZqe18lMcbsDI8jDnOysiOlugaKrC2WcNPH/0OzFsHZ7zbvTe1eTBXIpMyQtYmBNZ3kmI2QzQnDT8sDFHnDNHpK+Yg2FSOLject2isSQdwiRB+rzzbkTGMOe1Zay2boGYGLDmnDA4dBP/qM25gUwT0qHK1CaLyu6cOs7LaLafqlpAMBf+0Ghi6BME/K5Rg5B3vSMVqyZccThv4A3b1DO5zNpStcRFV/ooup65xdGCE+kyK6dPKxwmiY3Ri962cbz6Fde4n6S2YIR57PHkoDYhQgkk4wSJIbiDXD6URDosmX2nkigHMpIseVwl5XoaqHaPfe9kmA8UR2HYTj854FZYIONR6wSzbkX7AWpcovFZpzhuOW6fEtZg9cSpYzPfccSsf/OAHAU+BKpM5et23vv1dPPyXB/j7172SE088kZPOeClf+9FvwExFruXeC/H3SUrp30NiTe1xyngU87VAZ+TilpTyH4GXTuBaYzZjFUI0a/9ehuoNCKpP4EVuU9YZwEXutnHJQ3t7uX93Nx+7ZI1fsjBlCAy7CMNHyVapalRhayBa3CTJYg5eympTBlW33BdpT7fiTPruZf9BOLIV1l0R6ugBbilDzZKIkvhTFSzmkh28UFUpw++GcgQXytDoWUCiyZy3Ivsg/EmnY9i6Cy7sIuy6068lEa2DoJdcHMxb1NWohcvQLObyHSPC0to5xBnT3ep9bieMKMacZA16dDlpx6EM3eNYYB1i7cD9jKy8nBKpMYN2SayMJw92s25ho/ZiJvBk9XHMdvCSPV/mUWcNhdPe6dZR1i1m15ovhZWlD2VElGNBXzjcNlVHaPKVT+9IwTceouLda6jmSBTKsMJNAEJlP/fcDVaex2rP9cdGQGiu2VLht76EBlH7HpH+jZ5dKqWumNMhS1oPyOkigJant3LqqSpJ2YlgzJ6UbIdHH32Ek9au4qtf+TI7tj7BIxt/zLd+/Et27NgRusWwRR/cm9olwMbNZxH8Gw9d7krgTCHELuBO4E4p5VH3BuMNx8qIlNISQnjNWE3gBq8ZK7DZ7fv3QbcxqwX0AW91j+0TQnwapdwBPiWl7BvvtR/d14sh4MozFvvbTFMw01FE9YG0IsBXajmUL4Vd0CiPubFahKLbgF9m0+OUsvNW9VsrIenJ4YE8jZpi9qhDdiXFnFDEJ5MyoEdlkR1htqrmZevBv3jAA8KdPdSOwZ66xaynEp9Y2Kqq17lJGPmIRaorpqF8ifpMCkbANPTav5WhDM/iau0a5m3NWRjAhzKidLmkc3ilQW0Xhw7dnxlgw18wv0PJnMbQi/4VHn+6bNAu0bJ3F4jewRwfuWJFcG2NZ+55IqFxfOBLGLLER0vvZpMjGMyVaKqv87+bFfMqjFArs2ghqRBU4WYSHjXm+K5me39Og6oi4+TO+Sgrw7OYLVv1TQx7lZrSadkENTPZkToJr05DlAHkOBIzneyy6ft52adRL08iMWVJ6UKzCkHJPzbGpgB2797Nu97zXh5/7DH+OHsWw0NDvPyKt/n2kI4xb9m6nSXLVrB+1TJqqkwYOkp9XS1r155IR0cH1TmHyy86l4b6OuobGjl06BCzZs3kngceAdKh4J+PMWu5EhOVMRWzlPK9anDEGhTV7cdCiEZUt+o7gQelHF/TOynl7cDtkW1Xa39/AvhE9Dj3sxuAG8ZznajsPDrECbNr1YC7kjIETY5yBHpTnmIOlE60CLjvgkapVq611JiJV90qRPHTlk0w92SYtVw/NXfv6OT+3d28/zz9pQ4wZspgzKGgjf7yZj1raXaMIhXqxKB/vwSl413RsiU9wwWmVZkhjPnFxQdULYll57ljFGdu6FDGDDdBwhR6DY4yVeG0vy3bIZsrsUAeVY1daxRer2eg6U1QdTFcxRyymCNVy+SD32CDsZe7V32eE+uUl1G+80jAboEwXe7UhfWcvWK2v7/OM6+KKOZqYcPTt3Bo7gUc2j8Xy3H8lknevUWDf5mUid7KTLeYpQwHp702VUeZzSLUwrqvZ4SXrgrHXvx7dZV8mJVhksIBKX1sXM9Y9BcFq6AokydeRq5HBNgwgq/d0+rX1x4tWqQMI3jW0oZSjrwcpKpqP4YQvhGQNoP9HCldGMZEWnnWzTG59k0myn5TCtu7FU8pFgoF3vCGN/DN793Am97wOv78lwfZsH4d57z6TYjaYF/vTbjzjjs559wL1HAwEtQAACAASURBVNyQEnL9HDjSx5NPbeVFL3oRWSvFC844i2v+499Zsf50LrvkQn74vW/T0NDAkFtO15sXhuYxPedFjKSUO6WU10spLwHOB/4CXAE8OqkrH0fJ5krMcgMynqQMg3mOYm70pJpUnzr35TEr5NCHM7aCBJOGjIjBDyFrcKgTDj0Sq1QmgZ89epBFM2v44AUrtfsLK/nk4J/uymsvb7YdixRdsjEWkHMD0jHxSjr6ErGYD7kZgd5Lt7LQwsuLf4INV0K62v2+4UJHaoHzMv8s6l033RRB5TydBVBOvH2aRvdC01r/7dPHW8c/dTG0nn9R2MQ0BHPop/bh/+Z2+wza518SrhwYER0qCGGZrmKeU5tcg0KfS/0jyspb2vcA5Ac4sODV/j56E1U9OSEEU2lQhl69LrroMNAG6WkMUo+U8M0/7aFoOZy7OlkxBxazNmf9HoNOzBsKeZX7/wyFQZfHHrXRgu+uW5NRke5PwXIwhCjbc0/NyUi8RMYDhnfddRennHIKzc3N1NXVM3fePKqrq7Ed2z3QW9DUKe695y7OPf9CpVSHuxjO9vH6d/wbX/3qV2loUDGiPbtbOPnkkymUHPbv2c2aNWs0az6QIPg3eYx53Jl/QojFwNeBs91NDwIfklIemtSVj6PkLScEE4CyZmbIbhCCHjGb6lQAo6cTWBkxV94MB/8aqkSs6lZIUe1StSR0xew91NbOYU5fOiM0GfUGmZJkKEPfJ6R0BtrIppuwHBGjuUXbsHtSKAUJMu7d4U23vtEiWw71c75bypHiKP/YeR3dYhbzLrhGG6MwDh0L/lUrNzqEMZcpcB++NweQzBrZAyte52/X4Z6+kWKim+7xmKVjh/FT1JieZbRg2AW+bV3GW9zMP29Mo5K3AuaNJ5JgDtRF3PRUyOtR93Gwb4QMRZZtvx4aF9Ez5yyghXzJYbRoh+iSPtxTiihLLcHEjhgBfhJStg0aFyIGBa1dw9y4uY0rTlvI2csDiz56r5Ye/EubWlduK7bAh5hLLRuVJ3PCy8iXNgcYs4APnL+SJbNqsWyHHUcGaW6s8cvjUhyBnt3sd+YxZ/ZsekeKDOYtVsyppaYqUE25ok1r1xDNjTXUDe7BTIfT9iX4aTDeLNq6dSvr1q1jxzPbWbn2JDo7u6ivryefy/H2q6/is1d9hI9edy1XX/dVRkdHyWazzG2eD6Ucpb5DvP7dn+Dv3/IPvO51ar7lczkK+QLVtQ1s3rqTWbNmU1VVBS5FUtfM4nhazMBPgV8A84Fm4Gfutue9FKLWIEqpNdMD9fMYdYyQG5/UqysJP7UdiVfysT4j/JUy0WJu2QQzl0FTONlxpGDRMZBj1dz60PZog8xKdLlYYkC2jYGquSHX1LeYXYpRbIy0wI67oz85rrt9J0N5i384a4nacO9naSq187n0+0Mpy/loAof28g7mS9R73VmEjKUbJ8EQ+r3NpZ+MNegXXNfHpGQ7dPTnWDA9rphNvexnKay8TMPgZGM/jlHFTrk4VNKynMXs88G17ZZU/9Wlw8ckKflH9vXxscwtpPta4dKvYbgZbP2j6gVv0OiSfuVAOwJleHQ5U+c6h70VpZgXIRBsOdiPlPCxVwTtneLjpK7XP6pqPNRWKYxZDZ6V6DHajlTW+87bYdVFkK6mYNl+sE5nPXhBt6R5DNA7UiSbKzG3IRNSyhAYMJbjUIWFNKtC22WCxVxfX8/OnTt5evs2Vq05ic986r94z3vfx8xZs1m8oJl/u/pzfOrzXyKVTnHvvfdy1jkvVUZL/0He/pFPsXbdBv7134LeILt37WT5ylW0949ycM9uTj5pbfgetPv1LeYEuuR4ZUzFLITYJITYCGwA3gLcAvwWFZjbIITY6H7+vJWkoE3KEDTTDY0L6RsphizqpKpQUfzUp8L4FjN+Oxmv6paP+1pDyt1b8+qYL9c9pNiBUdK9GVEQiQkmWoKFV9xcCAHZdrJV85SLb4UXlDKeZAIUEFjMjx3o4/IN8zl18QxVO2DzDWxuvJjHRZgtWYjg8N7LW7Qc8iXH70MXZmVUhjKkVOP4IkN17/BaFKkxUd/m8ECeoYLFkkj3CggwZpVgYpMyguzAlCE4WexnaPoaLFJUpw1tQUzAmK043UxKyFnqmNqEDjMQfNd7Wjpp33Y/bxW3wmlvhRUX+Pv0eYq5JgFjDrEyUskWczSekW1XFrP7wBfOqPGzXpPEi6scHsjRPL1acXR9xWyXD+weegRGe/yAdr7khCxm7y2qZGCAghvrMimfA54k0rYxhUPQTSawmaMY81ve8hZaW1v54nWf46b/vYHpM2bwvn9+P6Mjw+w72E4qlaK2rg4p4Y477uAl57+cGgo8+NBD/O/Nt/Kne+9jw4YNbNiwgdtvv53WnTtYtmotuZLNvJkNPPnkk+zcuTPOY+bYWMzjgTK+5I7AOlQBIq9ydgo4GfjypK58HCWGn6ImyHx6kI3ncOhwjiUzg1ZGyXVa42UvbY2V4bmx4VRa9bLU7L/LryURleh5/XvQrGFJoKjL7VO0HDKmAXYJho4wOPdiLNuJLSiQDGXoadtACGMGgpY9O2+D0ihbZl+GdSh8Ii+tPNoey8tqrPODfwlwT0LzS09KI738R/rnDDaspGHhGf527yW/4cH9AJyzIu6me6wMx7YpEGZupEzBYqOLwdqz3Xuo3J1DX7z0+xsuQT1QG8mbSGlQS9dQnn+/eRvfr/0domYuXPjp0HcY8C1mj8dsJHC9PSjD8Y+1Hel3HVHfwVAZayPdMH2RrziSvInwOKlz7e0eZslM91mHoAwR3AOaV9myCcyMqlvtjlEwNkGWqVchNIHG7Isew9DF32SrMRKJFrN7y+62mTNncv/997N+/Sl842e38MI1S7Asi+uu/jhf/tgHueW2u3nkwT9z8uln89BDD/H+T3yaBjnAi894AdIu+QaXJ+v7Rjn/MtXA9oLzz2Xfvn2AKsoUulcIJZg8Z9XlpJT3AwghfgB8AbgVtUC8Evgf7/Pns+j8U0/SBswXfYxUN7Ona4iXadHqpH52ehNVCEouFh1BFVBXFXffPUvH3HWrX0siKt5lypdidEBSNjEAVGaen1wweBikw3BmbjgxxLNIIxQmf4ys6BiFqkEoF1tK1Yxy+mI66tZjOyF6Owf7RpQn4lr/nuLwsxrd4F8YY45gowky84FrqCfL42f8kLO0ruWedds9VOANpy/0szp1CWHM0g7h+Cls5tFHi8tjj3WniY5RdPFCjeVwSe1bWwbKKNkOn/zN05iFAU5Nb0Oc8kEfAvIt5pFI2VczzsqoMuMYM0Q6uLjBX8CnFUJ84Y9K2jB4uiPLnu5h/uWCVQAhi7ngKmbdGypZrmJefj5k6t0x0qAMbQLZY0AZ6jsnzwHvCOFymEUqjjEnpWQXCgUGBweZMXOW4kCnUnzqy99kafoIH/3Au+gwmsnmSjzxxBPs7cxSZw9BdWNMKUclY4YNGNCNHRmymJ/LBBP3wvKzwLtQ/OJ+4H1Sys9P6qrHWZI4rnVWPxlRYuMBlTrqV32jTMZWQkTfdiSjrhtbn5ah7d51p6eKiD33KFcvYvXqUzRea1l96kXxo73MIBz88jmsLk1qqKY5nKrtBf/KaOZCNKstYjHXV6fhqZ/Dwb/AWR/AMM1YofStbVmWzJoWggosR2pdNeIWc9EOamQnyYK+R5nR+hu+ZV9OsWl96DP9Jb/m0pOih6p9vJRsxyGbs0KQVW2xh5Rw6E+poOZY/ez0lGx92Rouqn2nRR6R9wx/+Jf93L+7m+s3HFU99LQAsOkrZgVpJXVJDxVo0jDmxKpwacOfAzQu8pVE0sIeldauYWbVZvhHL5ZgeN5GKZY8lDIFi/K7YLA99H0KlgZlECissaCMSqwcb6wNp+jeVpV/fnCDfx6UoZ8zk2H7zt3+/2GaqHShFrVtttOtkmnqwg2YtZsI/hTxzWVZGcch+IeU8gkp5dfdny2TuuJxFillosU8vXgUgLuPZHjbOUtDwbekjJ1YurGrdEZcYKe2SlsltcDWeantfi2JShINfnkTeFenyh6Mskr0fTyM2WNkAIxUN4cTQzSyfjT459VbjlrM+nSbI3vgzk/AknPghe+ILV4btx7mL3t6giJIBAkWA65irtcz/zyaV0Kasy5rD99CKTOTb1qvLdt5A6A2YeECMFMuj9mxODKQY25DgOXX5Y4A0G2ql7E6FelOEx2jhNZFUsKQ683WRG7Bez4/fugAF6xp4uzSQ9CwAOYHVes8q9+zmHWMueQkjFEEY4aEBCN3Dnip6zC2xbzP7aB+zaUn+tXpvJKplmUlzH+DDSMPqIVi9Sv8MSpYTkg5RjFmIwGqAGiqL48teyc0ZQlHCgyvLrWGZXgZd7GUbC0zLwnCkxLIZ2mUQwyas6Aq3p1dl+g1kr6O97nfnWYSMiHF/LcoJVsFBqIWQ4OrmA/L2axpjjAiElyQ4byFEJFaGbbEfZ98a0l/qUulIv9PbITaOUqhVZCo0vGs4V9vVi/ZvISKXGFWhuumd7eAkWa4ZqHP7wWNLkd8ghZtBykjL68IQxnrnrxWReAv/xYYRqiQf8dAjqt+u51TF0/nPS8Lkmc8pdM/4uGngcWsswmSGBkCQT2jLOm9n87Fr6JEqizcU0l8i9m2OdA74lcXBKjNK8XcJRQ2XamJZjRDUc9GG3KhjKhi1heOr7xmBWLvn2IBYG+fgQRWht+dRvf4QjxmN0AcrUedbQdhQH2zf6loV+pycv6apuAf32K2Yh5jk+zhgqFNsOICmDYzNEZB8C9gAFViZSydPS0oVZog3hEZWaQo0loCixIFZZRTkt4+UkvHDqAWAwcG2shTxXC6cqMG/XzRe9PfqWOBMf//XjFHebyeNOSVYu5wm1/qkjSgbf055jfWaG66KuLjubFe4EdX6md1/oJ1shUuuQ6vS3A5iRLqvQm88+gQQij6UlQSU5I7d8Cc1b5VMVqMJJgkIBnJFd4CKGM+PczouBde/GGYeYL/PW1H1cf1WmZ97Y2nhnDCAD9VSiegyxGCe8q5sW827yHlFGlbdJl7f8kJHFFusS7CpTO2Hs3SM1zkBUuC/grTcocBOMxsd4x0KmSkVkpCd2dPBgtukNcMj6z3gp61bBaNHfeDlY95TvoYGQJqXaqYtzB7WZ3+dxcmuBXfQvW4ddZEtg3q54fqSVSiI+qiex4eo8WyiuHWYlLyvqGvYWKpue2KZwTodDlvstmOqpORGNwb4578xYUihtYYVw/+OVrxoHIS0csIoJbc/9femYfJUZYJ/Pd191yZmUwmMzknN7kmJGFCOAKEcAUIJBIgYAJRUEHWAwURQcBVFHVVVgVZdZdnERV2QUSUgKJAEnFNCBgScs0kIRdJJsfkmCNz9fR0f/vH933dVdXV12QuJ/V7nnmmu7q66+2q6rfeek+IhDhESZyr0Y04i9+laVKWxZXXHXnM/5TEpRFpCoKHaJB5nKBfNI3LkOUYCSOlpOpgA2MtI2hM9kU08GMsZpOVcbiSK488zd8C58HURa6yWY9pIh8zkND/ai1oUVVjWVBTCYOnRJWW6Xfs5hs1xOXAauGMYp7mUxFoTrsk+rLxn5mRWd9aOFWNzLJgZIjm6Lo2MXLvCieObudLgRfZXXoRNYVTtHz29fKz/dxz+URe+JfzXPeP2pj6TjtrGhhelKvGZmnymg9wVPanNqQbUVnuhpwl+bHsmfh0uQbdDzHXobMPNbQCMG5QvgqS9SuBUXZZrfuoICcQqz61uSksdxXW4J8l1906Ad6kykHseKdyZbhizWix3nmt+zUVwfd4tuBTtvYC8Raz3ZWR6DxOhUDgJ0KWCJOdl29ZrjAWs5syc811jr4myCWIBJpkTlyTfbsM9s9zkwHUcYs1MeomH/M/I7GKPfuJWdB6kGqpLKX+jntQp8X8wtp9bD10gitPHxK3jtO/GPD5CEUkvPkwrSKPn+XfmbgO1UKi2/SS/OyEFoXVYj5U38ro/DZoqIYhU6JTKhqD9oYwEN8rI2oNOixmw3TfLlVsMCQWYDMXjkf/so351pFZFuKswZxYVkYs/zZ+sjGRMNmvfp4WcvjbxIcIaiUZn1In+OJlExifYPqJWklnERDh0RvPsAVRc5sPckCWWO4qHMVDFmJ3FfHpcsZi9sl223uM2+TKycWql8Skq+PunKw+Zmt3Qed0mmjWiqO7nFrH0fa1bq/NvwzOYxvP1xdM4Wvzy23LjI853B6K9crwR2Dld9iaM40/5sy3rR+1mC37xhr8S8f15IqAPPTVL2BJ+7No3UQWc9THDNjvgbT7iSAEcglLd2veidNijvbmaI//Df3TWMxCiHlCiG1CiB1CiK+6vH6PEKJSTzBZLoQYbXktLIR4X/+lXdCSKE84v+UAB4xidljM1lvZXUcaeXhZJeefVsLSc0c71pFxEfmAT5DXdgx2vMlf86+iNTu90YROpWMuDCONT9QlchGwWMWHGlq5rvE36oUxc6L+xziL2dWV4bKPLBbzBFENJePBchtpFErZgDy+d/0015Pa7zf+01B0MgeYJkaxAGmcYl77C3wH3uNfQ5+kOTvWiMnNsk6JVi4+Ipw3zu5DzG2qplqWxl28rBV1htYEFjNAvUlljdj7RFxWPoQ1D1zGHH8ltJ1wDQCb43S0MWgLTDrnOcYs5ljwz+/WK8Uv1cVZW8yhaC/n5Bbzp2aP5fYLx9mWCV+W/lrt0YtXzr5V0HiYN/tfH614NJiLVyxdLhZAjmv5mQECGCpqCeOzBefiLOYkPmaktBgkMR9zDiFkQO33dK4bznXM06ON6sJR1M9eqGbyzDOl2xRzmsNY1wNn6QkmLwI/sLzWYhnSGl+pkYBEEzL6tVgtZncfcygc4e7fvE92wMePPlphuxUztykNbVpp+GJJ/2c2rAAZZmXOJSn7DBucPxzjly0tyCaRF878eJdX1TCD7cysfhZmfhJGzIwp7bbYnDpwD/65t94U0RWHi2OIAaNs7zEtTT961sg4V5DBajHHLn6q1DvaxMjNx7zxBSJDpvNqZJaSz1F1lhH6l+nDcSstJdlN6uLcFGyPqwhMVJIfK8mOfVZDUCvkiN1iBh203fpKtJeEE6vL6rPWwKktfhB2+JhdLGZz4QgeVXLoHOY212ObHsLiYz5Y18Lgwhz8G5+H3CK2FMyKKn2D02K2nmuRk7CYRWMN/UQQMWCkLcc4Ex+zNaXO6mPOIoz0mfS7ZPIJ93UcecwBW2A3dnwypTst5pTDWKWUK6WUzfrpGtSkkpPC1WIOniA71MABqSwoZ2DNWMOPvbmdjfvr+d710+KyIsw6xr8otLVUJJqYV/c8DD+TXWJUUkvFepCdP5w5EwYxt3wIX1/gnp8LsSDD/1Xt4/HcJ5WVdIW9oqwp2B7XNc5JKou5TByNWmCG3UdUetVpg+PLoA1W/2l0srQQtmGscVkZDQdh/7uEJ38E82NoC3dcuURdGcKRttRSi7+9mWqtmK3fPVlWhvPOS0pJXYte1637bSSsqiV1LwknVmU1d4rVVWaxhuPS5cK294atgwya9GAffSFNJHc6+CwZLbuONnF54R7Y9FuoWAr+nIQdGKP+WCw+ZtlBxRxqhRMHIbcIX5797tP6aZEUFnOcj1mCT4bxCUnEF2sVkBCL3zyRDE78jn43mdCdijndYayG24DXLM9z9aDVNUKIa93e4DaM1TkSCohWRhmLOX44pY8PjzXzs7/uZPFZI7lq2jCcqHS5CA1txiRQ1tJnmp+kMFwLC36csHm7E5+I7x6Xl+3nv289Ky6g5pQBYIFvDSPlAcSCx6IVWFY3h/XiELuzi50sra4ZB+qy0Y9WikWjrYoMoEx3cjt9uH0emhVXi1n48AnpyMqw7CM9TCBiGSaQKICbFtqVcUW5o92lnvBRLUtoDNr93MlGQuVYsluiHxW0nwM29r4NzccS5rFbYwlWrNaWrc+yz5fUx5zVqDJNzIU0kSsvHYzFvONQHVv3HebLzY+p8+CSB21tSQ0xizlmkp508K9JD1UuGuliVBj/sXKNBVyyKgRqtNR9X74bp370S3XXF9aK+d677uStt97ikksuUaOlTj+dxx9/3PaeOB+z/u+merOSNMRKRa8M/gkhPgacBTxqWTxaSnkWcDPwmBDiNOf73IaxulqDx3YAsFcOdn4EEMu5nDSkkG9c4/S2KKJVba3aSpKqy9YlwRW8XHgzDK/Qt6Cpd3G0+VCGmB/mtf6/Q/EYlVNqXtPW9IlWu8VstSAMziIUtSKAZLhQU16civn+eZN59QuzbZkqTozSqTkRZGCBUTwCP9j6CNt8x1WvQOlEZOkkJSfS3qApU7TFfMVkRx8Ny8U5HYvZ2dLUICXUthhXhovF/N4vVS+J8Ze7imeU23mn2f3fUWs4bCxmvV2bj1kr5rCkLawaNPmOfQAIGKDiISa7JJ3KPyc+rbB+tWonD+b+joGt+2Dhf0BOoevYLGcvZqF7zEoplSsj0+MnI2p2YW6RpXGR9fP1ahJC7ZLsgHvwr2rzBqZXVKhcZ70UJH5d4h3WMwrX/uNdxo8fzw9/+EMqKytZs2YNP/3pT6msrIwq4ETBPzcVbT2GmZJ2P+ZOIK2BqkKIucBDwEWWwaxIKav1/11CiL8CM4CdqTbq2lbycCUSwXbp7inZdaQRgDsvHU+/bPddZAosbIGf17/G3sAYflewmOvB/oNKQnq+0/iD6/erRkwX+LbA9PschQvqcXObvaLPPV0ukcUsKRPH1FNnlD/Lz9SyxNYyxFwtAEvP1T5qIexZGVb/afNx2PN3uOAuh3zpXeBc0VPMkQ5Xhi5brpaltITCDO4fqzwLWBoIWWUA+8ABUEelPpGPeeuf1K3/hfdCjnvmyOShhTy+pIIrpgy1LTfB1ZDukRy9eNnaftot5pyAD2q2qPayjgq2jvjnjcWc3XqMm7L/BGfeAuOUn9x1/JozXY6Yb1eSXkGQ/QPr1XfVBSxx8un/zW1hJDLurmD79u187nOf4+0171BSMpDa2nquv+WO6PuiFrMIsOuDLYyfMIGysjLKytSNfGFhIeXl5VRXV1MXlCyYexH5+fmUDCxm7969FBcX884/EhdAx45P5tV/3amYo8NYUQp5Ccr6jSKEmAH8FzBPSlljWV4MNEspg0KIUuAC7IHBhMQ18QGo2UJrwUhaWnOjaWVWdmn/6WSXpjiGLD1otL5V7/SGaji+k7/1v4M2qXZrohxdJymVTgJLww88kvU0QbLIm/Ex+2sJXBkG60/K2QQ9uk0plX8Z4nzM6WBkGFuab2nQLvA5RktFv//2P6sfouO2P1kRSkosUzhs1O8nEsilFnWMrRWBSS3maHaL+m4RKTkRDBPJ8eOzWszNx+GVu9QosYvuTyieEIKFFfEePWtWRnNbmDxzDG3pcsYPbUZr+VWB0ZD4u7wOWczaxzzDt0P1kZh2Y/Q1t4HFNTpv21jGAhiy+mFEwzbGtelYgtXdIMMQalYpcHGNgyS0NesIXT9s3tyh0+Cq70UXHW0M4hfClgppRks9/ctf8ZGFC3ltxVtccNYMFiy+BfQ12BcJEZY+wtLH31e+yeVXXGmTYM+ePaxfv55zzz2XxkgWFWfP4s4v3sX1V1/OxRdfzBNPPEFRUX8ONDe47j/rMTz8+wcT7GV3us2VIaVsB8ww1irgBTOMVQ9gBeW6KAB+60iLKwfWCiE2oGYNfk9KWZnOdl39p4craSlWTcPzXJSWmbDg1t/XEG0sbhTz/rUA7MmZGL19bEth6WValeUkd8vzXOZfzz/GfzEa7DEYi7kx2G6TIXb7Z/Exu/oh1Ypl4ggh6Vfd8TKkuU1ZkFOGxZrpI0RcEyPbTMT+I2D4DNvnpOqnkRRjMTvdDHV7CReOwHzPipEDoi8FXBqcu7p7UKX6UkLEUvgBwPJvQctxuPbnEEhcmZgIo3Tb2iPUNrfFXEGW4F/A4soItofp7w/B8V22YQKGjgX/9CxDn3L9MeyM6GtuFvPe480UWopkjOJ0JEOkR3sQiEAgN+E7rXd/wwfk2apOzWipsrLhFBQUMnjwUHJycpCWC7QvEqKNAGEpWf3WCq6wKObGxkYWLVpkGy21c/tWJk9R+7aqqopJkyYl/U7m+Bw70UzOhl9n8u271WJOZxjr3ATvW43qB50xcT+omq1wfCctI+fDB7i6Kp69/Vz2HG2y3Yo7MTv9cGNIXYEPbgDgQN5Ewk2WwFYaSrdD1mDDAfyvPwijL2DO0ofiXrZlZVhkcAtWuKYU6qyM4eIYNaKEMl/mMprOeOW2XiQqXa7d9BE2jYGCjbBjOZz1qbg7BJvyzpSoxexQzPX7ifQfAapdBjfMjN0RuE9JtxcqGQkbdK9pNSRVK+a2ZuXCmL4Ehtk74qWLOb/217YQCktGFmuLXvhi3eUcuc5XsQqQcRc2SL9XhhWf9uueLvbQlD+S/NyY68rpY25pC7NyWw3lw2MXYYHg4KyHyRuUz64jjYwtzbenVurRUgwcp/zIhtYGOL4TCoZC/8QGgfU0GdDP7oM2o6U2bVSjpY4cOUx+QSGvv/IHaoZmMe+yOdxx1/18/5Fv0BJo4kRDPWVlqio0FAqxaNEili5dGh0t1dLSQluwlYHFA9m3bx+lpWq0VJybwnLamMyap5//DT/gRMLv4Ua3KuaewOY/DbfDHz4LuQM4Xr4U1nxAv5z4E3b4gDyGp9FYHFDWJKhhlAVDCAXyaY+0RDttpedj7oDSWfdrCJ5QwRi3Jvpavqa2MCX5Mf+pW/DPPXKvFPN5A5spyrcXHqTLTeeM4kRrO5+eY3m/iI3gMuXG2X4f7HgDwsH4YbWSWIOmjpDExxyYeBXlw/rz2YtPsymMLJchms62lwYzHEBaplez7U/Q1ghnLO6YzMTOr03VdQCcNsg0r7d0l7P4mPu1HubOtl+oZlkTroj7vI7clRnFTLvCCgAAFVRJREFUnCfaqC0chfX+0Tlo9Lt/qmLf8Ra+e900aFfuL9PJMFXLzziajoAvCwoTtODUWD/NGRguLCxk48aN+P1+Jk4+nR9859vc/MnbOf+C2bz+vz+j+uBhFl9zOf68Av7+1lucff5s1XRJSm677TbKy8u55557op/3wbYqxo6fhBDKWi4v16OlLJWFOB6Zi+vE2rdoz87srqlXZmV0JjaLefVP4MA6mP/vhPupjIz8BMG9VET0ybbwTIsLYcCoaHFCJrm3aSlmZ1VI1Suq78JAd6VpTR0abUm5MyewtfVnIosZKRnKUfJKx6SWz4W8bD93zZ0QN7LKJ9S2W0LhWOe/qlegXymMmhXdvMFtNFja6KwMmytDT/jwDxjFa3ddyDWW/hngbjEfa2wjL8sfLY028kUtZl9AWbLhdnj7p8olM3p2x2Qm9qP+6cqdlORnUzFKu1pcusuFwxFuPvQofmLd/5x0xGL2W94TLnK4yizunuVVh3lmzYfcPnssF06IpSWaQ2gs67SyMiLtyuDIK45dVFPg9qlmtNQjjzzCC8/8gqLiASy+9Q4mThjPuo1beH9zJVddNIsQAZa/8RcuuHguPgGrVq3imWeeYcWKFbbRUlurKhk/qRyfEOTl5bFu3TrbaCk31IVIMi/wHn5Ln5l06PMWc6u2yHxNNfDXf4MpC+H062nZdRyAfi5d29Lhw2OqDmb6yIFgvN1FI/GHhL1BfRo+5tTWoOPwH9sJhzfDlYnnFFjzot1yjW0Ws7ZI7VaHgEgIGmo7FPhLiIgNea3R8w5LcoHtr8PU62KuBwsnlZXh5sqoN0UYI+PXJzadxsre482uo49MBWTUkn37CXXxX/RUWt3KEmG1Lh+5dqojXc7uYy468Demta7lqcLPcJvu/uekI8E/Yenr4XOJYVhHZk0eWshX5k1yfID6F7aMwnJdwUprAyAhb0D8a85362PhVnlqRktVVFTw+K9/R0lJKREpKcgNkJ2dzdfvvh2AkAyw9t013PngIwghmD17tmsJ9bTjzVz6kRvxCbjwwgujo6WSlVu3RyJMFvsYQQ1Mng/8NuV3MvR5i1n5MH2w+XdqZtglD4EQtITU7WBHFbNRKqcNKohZZVGL2TLqJw1LL2Mfsy7CoHxBwlWsBt9l5bF8bTejxW0mIkLE0pUSKLCOIaIyfHhMZb9MbVmre0m4V9qnW6jjvjljMVtcGbV71H+HsjE4LeYTrSHW7a21ja4ySsFYzMLvh0ObYeV31cU/QUfBdLHe8VxtLXCyTjDRim7ont/TIAp5t8S17groWBzDb8kdzioZbXvNDG/9ym830hhs5yc3zYjbhrnNNxZzWgUmrXXKjZGVvGE9qO8/fnCBLaPGSjAYpL6+nuKBJao2oa2ZB79yD7cuvpbBJUrxtxHg1RWryMrKSlr5Z2obEufSxy/ffbSZj/hXIxHRYQLp0uct5ug4oI3Pw7AKGKSu6heML+W6GWXce+WkFJ/gzjc+MoVfrt7DOWMHKismHIYBo/DX+uyNy5MEEA0ZK52qV9R3SaBYIOa++PnSM1NG5IPtEZd1LCdaJ1vMfu3K2FLdQC5BJm96VBWwjJ3j+pa29gg5+R11Zbj4mGu2qP+DJru+xRnY+sayLdQ1t3Hr+WPi1jU+Zp8vAPvfVa095/8oYYpjupjTJupbNjhm/uXTwuADy3kxMoehxYnTOzvmY47t85xBYxzyqc97a/sRHrl2qm0CkMHsgXBYTRdJNL0kSiSsLOb80rT3X6I6A1CjpXbv3s3G/cpPP3nUUJ544gk4+oGKAQAhApg22kl7beh14poYJXnPkjFNlK56jdYJ88krcC9mS0SfV8ytoQgX+9arrImrYqnPOQE/P15c0eHPHTeogG8tnKqe+AIqcGWxmFtMN650sjLS8p/qM6PhAOz/B1z6r0nXHjmwH7u+e3WclWIdtWMw3d/sK1oVc+ILQObELOanV+/hWwW/J6tuJ9zyMgTcxwudlMVsLE+rK+NwpUr/S1C4YLWYl204wEvrqrnrsgnMHB3fKdC4MkRY5fBy9u1KsZwkRuHHBaGtecx+H18I/J5AuJXn2mZzTZL0zo7sv0BWLGCVPXCM7TVzDC+bPJiPnZvg/NDrtKfbwCio3Ri5qd0YHSHmMjRxFkEIP1kRSw+NBKSymOOCf1IyfOWXIK8QFv44Y1n7vCvD11rH/W0/g8FTYOYnumgjMVeGXwdFTHP4Af1SR2MzKjDZ+kf1P8UMQXC/dbSO2jF8qP2njjVjD4uStTTJEBE76cY2b+LG9leUMht3sWO12PZb3Xo2Z7RNvz34V7NFnQ8JMJPOrSOzvnDp+PiP1SL2y/YjmnWFpGWe38lgjt0kpyVqScvrd3gtd/j/yMuBK9ggxzNrnPuFRsmauQVv8pjbpB8K7ZWJ1bUtAFw8aVDCz45azKnKsc2p2FKnjJzsxBeYzkSatqbSfV6gbV39P+3ixeAJOLAeFvwIMrSW4RRQzItqnqBY1ulE/yQDH08Go5iLRpClb4PNiVs2IL6jmMEon4yUju4lYVwymRLNY9Zn2vGmNnbWNMY3m49qnZJO/qHE0uXuzf8zomAwzP1m0nfUu1n0meCLjWOipRaObHOtjjP4fSr4Z0ZmPba4wla84MTWz3toh9Lt45gzoZTHl1Rw3zyHu8UXUN+lrZmSN+7mACU82LiYa84YnrShVEfw6/FkB2RpXFB2tx7eOrY08ZACYbGYU/qXZURZzLlFJ+0GSokxTrQPPRKRKRWuTMPdYVu5rRFOuxROv65DIvZtxbz/Pc5vepOX8hfD8I67LVLiC6hUr+x8/LrPwo6aRnwCRhSnDmKkHZgxvSTSsJYTEbOYVUT5wZc2IZG26dZ6TfWvqDMDf0qA9nCYYho4p32tKvNN0EcCoKElxIlgO8OTXOBSbzNWlMFrX1XW87SPJlw94BPsO94SHZmVqALU/ERtE3D6D3ddN2ORdal2XMaOcWWsf5ZA3S7uD32aJvL49nVTO2W79k2p89J0YbSydJZyX0wf6X4xkFJagn+R1K6MYKNSzl3gxhg5sB8TXKbcmD7M6cwLNK6MdCxmGTyhMppmfDxzYTV9WzFveUnlKRZ3PNE/LXyBaCAu4BecCLbz8oZqKkYOSKsUNu3iiW2vufaSyISYj1ny4nv7+fOWQ3z5ikmUW8umIabBOzPwpyVoDrZznX+Vyrs9Y0nStXdpyyxR5D29TWpltvVPKgg8596kFXkm0+LGmSNYNDP197dZzF1t7ZngX+UfaC+ZzKrItHgZOomAXymu/XJQ3GsLK8rY8735rtvNzc3l2LFjRKeXRGTqu8LWOnUBTXKR7ijF/bLJswYJtZI1FnM4IlMGJlNZzLlZ6vNlRHLs0D5yG/dlnIlhpW8H/yqXsZrplJaefDAmKf6sqGI2lkF1bQuP3nBGsndF/bxpKWYplRujaKTKyOggsVS1Zh5etoVzxw7k046RQnpN9S9J5kdHBSgMHuLuwDqOlJ7DoCHulp6R843KwwgBZ45Kb0SXKz6/8vm9ejcMmaa6vSXhgxoVsY+/i3DKqIpw+udlwZ3vdZ2rzLZRvwo0f7ia9vPvdenP2Hn4s7MJST8fyuQVeE5GjBjB/v37OV59KDqJx1eUS/1Bh1ILt8GJGjgageZatf/qtnWW+Ik5cRDCIcK5IQ636EG8WT4itYmP36H6VtojElGXE+fW8ktJq4xQ1VADgXpyj1UyIqfJNootU/quYg41Q301r4SuYkoSP1inMP/H0VtYE82/ceZIZjlmzDk50aqCOP1zUx0GofoK7FwBZ9/WKVbZF59bj98n+NHiCvfbzFaVYtT5FjNMrF9Fmz+P/JueTOu7fOL8MQzuf5KujE0vQqgJbvxlyqZCpnho/JD0zpv+uQEojQ8OdgnRLmyS0ORrYMU+CnO65mccyM7j5raHqJKjuC+D92VlZTF27FiqNh3kc8vWcd64Ep67wyUoenADvPhROP+Lqip30VNQfmGnyZ+Q71wKoWYOLnyeBctU7OHjs0bzyLXlCd/y8W+/wdHGNt5+4FKGFbko3Obj8IML1OMhU+HTK09KxG51ZaQxjDVHCPEb/fo7Qogxltce0Mu3CSGudL43jpY62vHzN3E2l0/J7IqfMRPmRoNJJigye0JqK/1gvUqxGpKO0ln7lO4lkfa4w6TsOtrE9xdNpyxRT5CjH6j/JZ2scHT2QvZV38Zf4l6l5uR+ZwAsU4RPKeXSiaqMPQXXa0t5UEFyC9hcUhLNPOwSTBCuZDwFI6Zy++yxvPCZ1N+pI/h9gn/IyQT9HQv+HtLnd7LxYwCsfkJ1kXPp8dElhNSFVw6cEF100cR4d42VYIJBCa50sKOglW5TzGkOY70NqJVSjgd+DHxfv3cKqn/z6cA84Gf68xISbq5ldXgKX5h/dmzSdDdwoE5lY4woTn0bs0cr8dFJxkcB0K4+k8kLor0kOsp+nS2ysGK468isKEf0LWWCIoyTZuan0l61Iy0rbbSo8num3pCWhf7ojWdQ9a15KQNCpghl2MkEJjPFKOYpCxE+H19bMCU+PtBJmO6KF0/KPN0LYu1zL5qY6v1SVeTmds33SITPkgZqrY51IxhOMTtR++MZdkaHOwpa6U5XRnQYK4AQwgxjtfZVXgg8rB+/CPyHUL+OhcDzeqLJbiHEDv15byfamD/Sxs5Bl/GJWaMTrdIlmDHvpSmsLTBjaqRr1ZQrnVBRVqzzqt3ycm1Mu0FZ6Z2dlXHLy8pvnaKPhMl7/fwlcRPEOs6MpWmt5vcJ8jIo1b/p7E72wyfDuDLSvHP6v/suiXahy5TcLD+vf2lOhwOvC6YPY+KQQlspe0LO+3yHttEhpi+BQxsZUpTLly+fyPUzR6S8CI8ozmPXkabEQcycArh9uXJjdAIiWROOzkQIcQNqMsnt+vnHgXOllHda1tms19mvn+8EzkUp6zVSymf18qeA16SULzq2cQdwh346FdjcpV8qM0qBoz0thAVPnuR48iTHkyc5bvKMltIlxcWFPhX8k1I+CTwJIIRYq4e39go8eZLjyZMcT57k9DV5ujP4l84w1ug6QogAUAQcS/O9Hh4eHn2C7lTM0WGsQohsVDBvmWOdZcCt+vENwAqpfC3LgCU6a2MsMAF4t5vk9vDw8OhWus2VIaVsF0KYYax+4BdmGCuwVkq5DHgKeEYH946jlDd6vRdQgcJ24PNSOoe4xfFkV32XDuLJkxxPnuR48iSnT8nTbcE/Dw8PD4/06Nu9Mjw8PDz+CfEUs4eHh0cvo08q5lSl3120zV8IIWp0LrZZNlAI8YYQ4gP9v1gvF0KIn2j5NgohOqe7ul2ekUKIlUKISiHEFiHEXT0pkxAiVwjxrhBig5bnm3r5WF1+v0OX42fr5QnL8ztRJr8QYr0Q4tWelkVvZ48QYpMQ4n0hxFq9rCfPoQFCiBeFEFuFEFVCiPN68PyZpPeL+WsQQtzdw/vnS/pc3iyEeE6f451zDkkp+9QfKrC4ExgHZAMbgCndsN05wJnAZsuyHwBf1Y+/CnxfP74aeA3VbmEW8E4XyDMMOFM/LgS2o0rhe0Qm/bkF+nEW8I7ezgvAEr38P4HP6sefA/5TP14C/KYL9tE9wP8Cr+rnPSaL/uw9QKljWU+eQ78CbtePs4EBPSmPRS4/cAgY3YPncxmwG8iznDuf6KxzqEt2XE/+AecBf7E8fwB4oJu2PQa7Yt4GDNOPhwHb9OP/Am5yW68LZXsZuLw3yAT0A9ahqjqPAgHnsUNl75ynHwf0eqITZRgBLAcuBV7VP+AekcUi0x7iFXOPHC9UDcFu5/fsJefPFcCqHt4/ZcA+YKA+J14Fruysc6gvujLMDjPs18t6giFSyoP68SHAtLnrVhn1bdMMlJXaYzJp18H7QA3wBurOpk5K2e6yzag8+vV6IHkf1cx4DLgPMOOzS3pQFoMEXhdCvCdUewHoueM1FjgCPK3dPf8thMjvQXmsLAGe0497RB4pZTXw78Be4CDqnHiPTjqH+qJi7pVIdans9txEIUQB8DvgbillQ0/KJKUMSykrUNbqOUAXta5LjhBiAVAjpXyvJ7afhNlSyjNRHRg/L4SYY32xm49XAOWa+7mUcgbQhHIV9JQ8AGif7TXAb52vdac82pe9EHUBGw7kozpfdgp9UTH3pvLtw0KIYQD6f41e3i0yCiGyUEr5f6SUL/UGmQCklHXAStSt3gChyu+d20xUnt8ZXABcI4TYAzyPcmc83kOyRNFWGFLKGuD3qItXTx2v/cB+KeU7+vmLKEXd0+fPVcA6KeVh/byn5JkL7JZSHpFShoCXUOdVp5xDfVExp1P63V1YS8xvRfl5zfJbdOR4FlBvuR3rFIQQAlVJWSWl/FFPyySEGCSEGKAf56H83VUoBX1DAnncyvNPGinlA1LKEVLKMajzY4WUcmlPyGIQQuQLIQrNY5QfdTM9dLyklIeAfUIIM479MlTlbY+d05qbiLkxzHZ7Qp69wCwhRD/9WzP7p3POoa5wzvf0Hyoiux3lw3yom7b5HMrXFEJZG7ehfEjLgQ+AN4GBel2BGhqwE9gEnNUF8sxG3dZtBN7Xf1f3lEzAdGC9lmcz8HW9fByq78kO1O1pjl6eq5/v0K+P66LjdjGxrIwek0Vve4P+22LO2x4+hyqAtfqY/QEo7mF58lFWZpFlWU/K801gqz6fnwFyOusc8kqyPTw8PHoZfdGV4eHh4fFPjaeYPTw8PHoZnmL28PDw6GV4itnDw8Ojl+EpZg8PD49ehqeYPTw8PHoZnmL28PDw6GV4itnDQyOEGCOEaNGNltJ9T57uD9wmhCjtSvk8Th08xezhYWenVI2W0kJK2aLXP9CFMnmcYniK2eOURPem+KNQE1U2CyEWu6wzRqjpHb8UQmwXQvyPEGKuEGKVnphxTk/I7tH38RSzx6nKPOCAlPIMKeVU4M8J1hsP/BDVonQycDOqD8m9wIPdIajHqYenmD1OVTYBlwshvi+EuFBKWZ9gvd1Syk1SygiqudByqRrMbEJNrPHw6HQ8xexxSiKl3I7qL7wJ+LYQ4usJVg1aHkcszyOoZvIeHp2Op5g9TkmEEMOBZinls8CjKCXt4dEr8K74Hqcq04BHhRARVA/tz/awPB4eUbx+zB4eGj209lUdDMz0vXtQzdiPdrJYHqcgnivDwyNGGCjqSIEJkEVs4raHx0nhWcweHh4evQzPYvbw8PDoZXiK2cPDw6OX4SlmDw8Pj16Gp5g9PDw8ehmeYvbw8PDoZXiK2cPDw6OX4SlmDw8Pj17G/wMEgqX+CKTYF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 descr="data:image/png;base64,iVBORw0KGgoAAAANSUhEUgAAAWAAAACICAYAAADZATEXAAAABHNCSVQICAgIfAhkiAAAAAlwSFlzAAALEgAACxIB0t1+/AAAADl0RVh0U29mdHdhcmUAbWF0cGxvdGxpYiB2ZXJzaW9uIDIuMi40LCBodHRwOi8vbWF0cGxvdGxpYi5vcmcv7US4rQAAIABJREFUeJzsnXe4ZEWZ/z91zunueycCw5DDAJKTCkb8rQkzhl1dw+qaVt2g7JrWRSUKiqgrBlwXDIiKiq5rWgRd8pJhIjPMAMMAw8AweeaG7j6hqn5/1Kk6Vaf7wr0jDuuz/T4Peufe0+d8+6233vf7vvVWHaG1ZiADGchABrLjJXqqAQxkIAMZyP9VGTjggQxkIAN5imTggAcykIEM5CmSgQMeyEAGMpCnSAYOeCADGchAniIZOOCBDGQgA3mKZIc7YCFELIRYKIT4r/LfBwghbhNCrBRCXCaEaO5oTAMZyEAG8lTIU8GA/wlY7v37POB8rfXTgC3A3zwFmAYykIEMZIfLDnXAQoh9gNcA3y7/LYCXAP9RXnIJ8IYdiWkgAxnIQJ4qSXbw874CfAKYWf57DrBVa12U/14D7N3vg0KIDwAfAJg+ffpxhx122B8Z6kAGMpCBTF3mz5+/UWs9dzLX7jAHLIQ4CVivtZ4vhHjRVD+vtb4IuAjg+OOP13feeeeTjHAgAxnIQP5wEUI8NNlrdyQDPgF4nRDi1cAQMAv4KrCTECIpWfA+wCM7ENNABjKQgTxlssNqwFrrT2qt99FazwPeClyjtX47cC3wpvKydwG/2lGYBjKQgQzkqZT/DX3A/wJ8VAixElMT/s5TjGcgAxnIQHaI7OhFOAC01tcB15U/rwKe/VTgGMhABvLUSZ7nrFmzhm63+1RD2S4ZGhpin332odFobPc9nhIHPJCBDGQga9asYebMmcybNw/TkfqnI1prNm3axJo1azjggAO2+z7/G0oQAxnIQP4PSrfbZc6cOX9yzhdACMGcOXP+YPY+cMADGchAnjL5U3S+Vp4M7AMHPJCBDGQgT5EMHPBABjKQgTxFMnDAAxnIQAbyFMnAAQ9kIAP5Py+nn346Rx99NIcccggXXXTRDnvuwAEPZCAD+T8tv/vd71i4cCGLFi3i5z//Ob/85S932LMHDnggAxnI/2n59a9/zbvf/W7yPOeCCy7gjW984w579p/kRoxuLnnfJXfwb28/jmYy9RjyL/+xhFcevQcvPnQ3zvz1Mp5zwC686ug9p3yf21Zt4oe3reZrb306dz2yjQuuWcm/vf2ZJPHUMX30p4v4i2fswwsO3pVP/+IuXnjIXF5+5B5Tvs9NKzfyH/PXcP5bns78h7bw7f9ZxQV/9UziaGotM1prPnLZIt727P14zoFzOOXnS3jFUUZnU5Xr7lnPb+9ayxfedGygs6m28SilOfnHC3nvC+Zx3P67BDqbqlx19zquXrGec//i6EBnU5VCKk7+8UL+/kUHcfTes/nIZYt467P347kHzpnyva5c+hi3rtrEma87kuvv3cBvl6zlvDcdM+X75FLx9z9cwEdedjCH7zGLk3+8kPecMI/j5+0y5Xv9ZvGjLFy9ldNfe0Sgs6lKWkg+eOkCPvHKwzho7gw+9KMF/N2xQ+7vZ/1mGXc/OjKpexVKo7SmGUdIpZFK9/UDR+w1izNee+SE91FK89DmNnfceSfHHX88u8yZw7z953H++edP+fv99M6HWb2pzcdfceiUPvcnyYDXbOlw1fL13LtudLs+f9mdD/Oei+8A4Hs3P8jfX7pgu+7zrotv5zeLH6WTS/7xxwv5/d3rWL25PeX7KKX5zwWP8I7v3AbApbet5gM/mL9dmN7+7dv4xcJHkErztz+4kyuWPsam8XTK90kLxS8XPcq7Lr4dgJ/cUelsqvLui+/gp3eucT//ZvGjtDM55ftsbmdcftdaPvD9+T06m6q87/t38uPbVwOVzpTSU77Pmi0drlj6GCf/eCHd3Ojsnd+9fbsw/d0P5/O9mx8E4F3fvZ3L7nx4u+5z77pRrlq+jo//bAmbxo3O/nY77enkHy/kuzc9AIQ6m6osWr2Vq5av59RfLGXNljZXLH2MzePZdt0rzSV5oQBDxnKptus+Y2nBtnbKww+v4W1v/2uuW7SSQ448hi9/+ctTvtcn/mMJF1y7csqf+5NkwLqcJ9F2NEJrPfVJNpHY5+eFpign71SZJkCuts+AHk/SQjpM26Mn+1mlQG6HY+p7T6ncvdR2jIP9FlJrsu2cdI8nuVK0onhKn7G6larCFD+Jmwu01lPOFCwmVbJDgGg77PLJFPt8qau54svjMdW6LFmzFYBj9tkp+HmqIgQ8eP997H/gQWhgaHiY4579XGR7Kxs2bOATn/gEZ599NqeffjoXXnjhH3Tmw0SywxiwEGJICHG7EGKxEGKZEOKs8vdTfimnpnJ2D20a59zfLmf9aJcVj40w75TLuXXVJh7d2mHeKZfz27vW0s0l5125gsUPb+07+FYuuflBfrXIHEf8mq/9Dy/50nUAvPvi2zn6jN8BJp3++tX3obV2zjYtZBAU7t8wxrm/Xc6msZQla7Yy75TLWbB6Cw9tGmfeKZdz9fJ1jKcF5125gqWPbKOQFaa6s/vOjQ9w+ZK1AJz45et55VduAOBtF93KcWf/NwBXL1/HN65dGWLKlWN0SmvuWzfKuVcsZ2s7484HNzPvlMtZ+sg2Vq4fY94pl3PjfRsZ6eZ8/ooVrHhshKJ0JoVSZEXo7L51wyquXPoYAH/2hWt5wzduAuAv/u0mTvj8NQD8btljXHj9/cHn0kI5xyuVZsVjI5x7xXJGujk3r9zIvFMu5951o9z9qBnH2x/YzLZ2zrlXLOfedaNON1Jq0hKTEMZJffO6+7nq7nUAPPuzV/HmC28B4NVfrcbxt3et5dv/syrA5LMnqTRLH9nG569YwVhacO2K9cw75XIe3DjO4ofNOC56eCubxzPOvWI5K9ePYX2jVNrpKY4EWmu+ce1Krr1nPQBP/8zvHTM+8cvX8+qv/g9gUvzvlQzTik8SCqVZsmYr5125gk4muXLpY8w75XIe2drh9gfMOC57dBsbRlPO/e1yHtw47mygUApZ3isWAqU0X73qPm64dwMAh556Be//vnmxwQvOu8aN4y8XPsIPbn38M8UXrN7CF65cQTeX/GrRI8w75XLWj3S58T4zjivXj7J+pMu5v13O6k1tD5N238+O3bqRLmPdHIC71mxl9SaTRS5fO8KqDWMAbB7PnjCTG08LHtvWRWnN5vGMJWu2UkjFSCdnyZqtpIUkKxRrt3XICpOBrVi6hCxNkYUkS1N+84uf8frXvx7ZnMkee+3Dxz72MT7wL5/hsVGDb9mj23hg43iJKWU8LSbEMxnZkQw4BV6itR4TQjSAG4UQVwAfxbyU8ydCiH/HvJTzm5O5YSTguzc+wCW3PMSBc6ezedwo6doV6znhaaYueOltDzFnepNvXnc/N963kcv+9rnu84U3+bTWnPHrZQC8/ul7s8yrR113zwb387vLNPxNx+9Do6z1dnIZMLtvXnc//zF/DUfsNYv71hkD+p97N3LI7jMAUy9qJTHfvO5+5j+4hYveeZy7v+/s0kJy9n/dDcBrjnkNK9ePub/dsmqT+/lvLjGT6K3P2pc4Ekil6eQS68ul0nzl6vu4fMlajt1nJ25/YDMAtz2wmVlDxgT+c+EaMin59+vvZ/naEb74l8eU3yfENJYWfPa35p2qD37+Naze3HZllwWrt7rrbMr7tufs537XyaVzCIXSnHfFCq69ZwPP2n8XfrfMOPQFD22hk5vJ8V9LHmXzQXO48PpVPLSxzaknHe4+m5YTKBaCre2c865c4TCtH01ZP2om691rq3H8h7LU9I7n7h9gslIozWcvX84tqzbxvIPm8NOyBLD00W08VDqF3y17jMP3nMWF169iw0jKh17yNPdZy4AjAetHU774u3scpq3t3Dk+fxxP/vFCAP76efPc79IiDAqn/XIpi9ds488OnsultxnHeN+6UW5dZcbxuns2sNvMFhfesIrxrOCvnzvPfdYPCo9s7XD+VffSTCLuPedVpIXiv8ugtWZLhzVbOgB8+LJFBpOnJ58YKKU55edLuHfdGC89fHcuKcsmD21uu3G8aeUmhIALb1iF0pqTjtmrvI8KSFBaKNaNdIkjwZF7zUYDWzsZ+zGNXCoXINdsMfqfM73lPlvPZh/e0iYrFLOGEzaOmfHPpWZbx/iF8VRSKMWG0ZRICKY3E+65+y663S5HHX4oM2bvzDve+34OPeJoFj+wlmX33MfMVsK06TPY0s7Yd5dpSKUZLYPFmi0dtrRz/hDZkQeya621tbxG+Z9mO17KadVeKE03NwOkNHQyE42GmzHTWyaVNEo3n9g8npHLcPCtTDXNLqQmKaO671hyqemU9c1CalfrnNaMGW4aTO1MurLD1k4dU+UQpopJKk3Dx1R+vpDaRepCadqlnqY1Y6a3jANup9LhGO3mASv3MRVTTP2ld59OVmUKhdSMdj1MpSMcbsZMbxpM4x6m8axwmHxWHkViyiUcX6/dzP9umq3lZJVKhWPXKMcuLZwOOnllW4VUpOV3iCMx5bqkj6mThUFhcztz13QcpoTpTWvjhft8mldOK5dVoIqiqqxUz2gmI10vUOVKsXGswmT1NNyImWYxZRWmXOoq8EpNXvTatfSY8WTFv1prXc0jXZW4ImH+A/M7+witAQErlt3Fly74Fnffu5If//Za3vxX7yQvcj5/+in8w8c/xbHHHssdt9w4eUxT/A47tAYshIiB+cDTgG8A97MdL+Uc3uMgIDRa3xCmNWOGygnTyWRwne9AfEOUk1Ccr1ylPQecSZfuB5i0ppP7QaF0dt71YBxKX0xTdcBalx0Y0nxvj2063DU92QnTzmuYnqRAJcuyiFQ6mMT+d1Y6dCxxZH7u5EVQK7afyb0ShEmtpwQpGOvOBJikqhzhcCNxAb1dsyfr7Arp1YCjENNkJqWaCJMMbTRwdp49yUBPvYEqFmLCeTAhJtUfU33e2b81k4hpZfDsZNIFLfM864wVmTTXC6r1HGo/T0YmWkfQEOjf1p97rteaB1bey4EHH1yNkYAkSfjMv14AwIkf//ikuzMgnCuTkR3aBaG1llrrp2Pe/fZsYNKvNtZaX6S1Pl5rfXwUm4ENHIv2WVQVV8azoq9xQqisyUziuhEmXgnCN/rqnqGzsw7bZywwsbObDKa6w27E5hldjwFLFV7T8SbxkMfsfD35rDKdIFBN5FiCQKXCTMHH4f9sWXnAotK6s/P0lFfOLsD9JDqWdhk8G7FwjqWdyTAoWMeilMMUiRCTzdIeT+QEmOrB0/5Nox0DbmdFLXhWQSH1MgUf93j6xF0oQaDKJsDkBQWpdJB5+rG6WlPQTk9mVTUkLFORx3Pe9rtq/EXJ2ueB39++jDhOsH+qB4WpBvfOFLt7npI2NK31Vsy74J5H+VLO8k+TeimnneBFbQGlXabZ0xqxU2KdbfoT1E56mJxjGetW1yutSTxn5zMh/54+Y1E+pgmcht+eNRnH4i8CKAVJ1FuXzifAZPEDjPdkCr2TrxlHgUH6jsKX+ndwtXLv9z4mnwFD9R3a2cSBymdd/vhOtChSL+3YxbPAsciJHYsNVCa1ru5rA65fbmomUYB7NO1fJ/RxT+TsJgpUUmlX0qqPXe6xTX/sJoPJl6BUk/fXkx/QjQO2gSoMCrlXDrN6EoigjDCZNsB6cHe/D64J2a5zwLV57coRgC7vVe84sZ8RhL+fSCaaExPJjuyCmCuE2Kn8eRh4GbCc7Xgpp6sjTpAKJXGVbtUnsT/x2xMY+kRKHPUmt1TQsM4uU45p1BlL1zGWynjatUnsYxovJ5gQIab2BIxlLA2DSOyVRfp9N59FKVUZcScrJgwKFlMriQJHMTaBswswKQ/T4zJg6b6DcnoKA5XfemYdbavm7CbC5DM+qfuz8ro92fqw0v7Yhel+VlRlnranp8mwzbb3bDWBs8trJYiOh8kfa8+E3Gekqmr/rUYc6GkiTH5GNWFZRNUwWRvX5rtDGRR8e3LzQ1U2To1tTiKjChy27n9NeFVYA+53X61x+hO1T7s2vpr/nYikTdUB78ga8J7AJWUdOAJ+qrX+LyHE3cBPhBDnAAuZxEs5rSILqV1LmtI6WPVXnnLDlDFc0Xf3DGqy/ZWrahM07rvgpRwmH4f5GYdJevjyCRxLv/pnXeqOzLLaTm0S21tJXS12SE9nGlxQ0EyAqRH16OCJMBlWXmUKASbveu2u9zMRgkBV9Mle6kFhspjMQlmtLi2V041vT/7P6Aqj1uG4jLmxi2vjMrmxs1IPVPbrKf9nf+y0rjDh1cqVZrx02JO1JzWBLifMFHwbDxa5qh5krXWQKTjnX3dq9P11/4tqWCdyvxNXNSqb01TfITK9cb2XPw4oNYGeJiM7zAFrrZcAz+jz+ym/lNN+3UIphuUoAkXS3ezSBN/ZAYjuVhIKZurRGgM2EyaJBEWeMo0uLTJ00V+JSml2YYRxhlBZ29Vb6xNmWI4SoYg9TMozSICou8Vh8h2+Nc5WElNkXYbpMkSGmmjCKBVg6ufspNJMUwZT0t0CXqO+b8RxdwsxkhmqhimrMKmswxAp00ifEFObFjJr9w0KUmmmq1FiJHF3S7XJouZA43QLEYrpcmRCPamsTYuM6XQnTGO1kuzMCF2aFFmHRhTRRdHJqu9QKM0MNUZCQdTdEvT46pqeIhTT5EjgjCyLbzWiyWGSBTsxSkYDmVc9rvV660w9RoJGdLc6R1DHZOxfMVyMkMvdzWelCll5Ok6TnBl0XMpdF1ViykmQebVTrT52M/UYo0TQ3eZYo1Q6CIaNdIuHyWyDzj1MAgFaIYAYGZQEAj1pTVxWabX31zoLjZFIBCh//obXCFU+W0u0jsv7VE5UCGqYJmblMYoIhZRVOaf7v5gBP+myx72XctbyM3lB4zhedvN8xvf4LL/ngLLdxCjuSFbxiv96K99qHMuL08VsvPFdwCsAuOgG05S/Z6vLrl+bxy+ae/A08QhcdA4tziGl2hMSodj3l3/OgqE7uUkeyVHfW8Yec3/AYmJ+Pn+Nu273u7/Dv676HK9sHMfL/mc+a+aex43sG0yYo7iXk654E9Mbx/Li0cU8dtsHgBcBuG2fezXb7H3B/vy0OY+jowcpvnseDc4i94YsRrLXz17NgqEl3KYO45Bvr2DPnX7A/cRcdke1jXW3xd/gm2u+xH83nsnLrl3A4tnnsZh9g3T/yGI5f/7fn2RW4xm8dONCHp7/IeD5APzwFtN7undjlP3//UB+0jyIp0f3k//gfBI+TeFhSijY/YcvZsHQPdyhDuGAC9/DHtMuYR0NLr212sY6985/5fsbvmYwXbWAG6afx30lJuuMj86X8JZrPsWujWfw0kcXsmrJR4HjAfhRuSV272QbB3/rYH7YPIRnRffS/em/EfPPSKoV+CY5u1z8fBYOPcBC9TT2+cZ72b3xPUbTputhBdj1lnP4j5ELuarxDE68ciG/bJzHWqcnc81R6QLeccOn2KPxDE58cCErZn8SMGcj2L7hveMtHHnxoXy/eRjPiVbQ/sXxRHwY5VX8WmTMvOh4Fg2tYamax9yvvZ/dm99iXTbkbABgl+tP5YruxVzdeAYvvXwhF/N5bmO/IHge076N99x8Kvs2nsGJ9yzkruEzgENRGmebe7GRp//g5VzcOJIT4mWMXf48BB9Ee5iGSBn6+lHc0drEA3oPZn/1Q8zg64wxjQuvrzawzL7q41yvLuXaxrG8+FeLOTQ6j+Vy32DePX3sBt537xkc0HgmL7trAfPjc4ADGekW/GrRo85+p29exjwxzEzRoRiZCYTnekRoxLqlHCYUBTHRujVE7ItCuF5vgGjbao4QWxhlmJlbO7TYh5RG4H6nFSPskq9lSExjVrvN2PA+QINcKtcr3NAZM7Y8UGEanQXMCfx4jEKsu4tDBWixheT8wxnii3Rp8aPbprZV+0/yLAiAE6P5HDb/TACeF5kNFB987DSOFyuQ5fbZ/cVjXBx/FoAXREsB2PXuS3hXbHa13fmgYXzfjj6HUAWHRmuIhSYeWcMFja8HzzszuYRp68yGhxNi87yzNv8LM2lzz2PmTIpXRrdz0ILPBZg+tvE0ni5WorSpWR0kHuEb8hxznxLTHksv4m3x1QAsXL2FBgXfkGcBcHT0IADJ1gc4v/GNANNnk+8wtGEJAM+JzEaEz49+imG6bgPC66Kb2W/hl8rnGUxnbDudI8UDrkRyqFjNl1LzvOeX1+x71wW8Kb4egEVrttIi40ud0wF4emR2uDU238MXGuHZqec1LqKx2WxAeFZ0LwBfS0+nRcaSR7YB8MboBvZa/LVgXM4dP4NDxWqTTms4UjzIWWMhpgOXfJnXRTcRCVj6yDaG6XL2tk8GzxrasITPJWEV68uNb5JsNU7tGZHZr3+h/gwNChY9bDaPvDW+hrlLLgTg/0V3Gdz5mRwkzBkRUmuOFSs5ZcuZADw3MptRDlt8Lq+ObiWJBMvXjjCDNqdt+EQwJtPW3clZyfcCTF9rXEA8YpzjUdGDCC25JPkcMZL5D20B4J3x79h56cUA/FlkxvlbnM08sRapNVLBceIeTt5wRoDp6EVn8bLoTlpJxMr1Y8xijI+v/ZixgdJ2Z6y9hdOSH3qINN9sfIVofD0NITkkegRRdPjxtC8Sobj9QbPp42/iy5l196UAvLDEdGlyNvuIDS7zfI5YzvsePaPUgcF03KJTeVG0iGnNmAc2jrMzI8yS5p4zhdkAkuSj7CE2B3raXzyG0JJYaFqiQGjJAZHZ7GFLY7uJrcTdLcG9DhRraVCgtfGdM+iwS252lE7HvEhzRmcNM+gQR4JMKhIku6YP1zCNsLvYUsO0DqEViVDGGbc38r2hLwOaXy56wh6CQP4kHfDTdpvBa+Jb3b/HMacqaQQnxgsdY3ledDezRbltkJnu+tfHN3Hp+57DgtNfxtsPlhwq7wNgva72k78snk9CVSN+VVwd+rKuvG4P+Shv3XsDd5x6Ir/+0AmcFN/Sg6mpM14cL3SM5YRoKTMwu3q2Bphu5md/9zzmn/Yy3npAhwOLVcGzAE6Kw4NnXhVXh75Y7PvIh3n7flu549Mn8vO/fx6v9TCNMgxAi5QXRYtNHVEZhzOtNMoRprnrXxfdzC8/eAJ3nnoib95vjP2KB3v09JooxPTqqMJkse8vH+KdB4wx/9QT+fH7n8vr4pvdNfZ5w3R5YbQYqUx698JoMUOkJW4PU3wzvzn5Bdx56om8aa8t7F083KOnV9f1FPWO3UFyFe85pMv8007k++99Nq+LKkzbMDsWp9Ph/0V3uezlxfEimpi03I4vwGvjW7jyw/+POz59Im/YfQO7F488LqYIxSviO92/rT4PUyt53+GK+ae9jG+/83he542dtd9ZjHNCtMwFz5fEC10vQdvDdFJ8K7//yJ9x26dP5PW7rmVusbYHk28/Q2S8OF7cg+lodQ8fODpm4ekv45tvf2aAaSOzAdhFjPG8aJmz8RPj+S4D6VDtXHtNdCtXffSF3Pqpl/LanVcTaZOu57rKVmYz7n6OUcwUxi6VhkJH5bh0mTst4vC9ZrHfLtOCz9h7NYR0jhZglmhX6wxeQXe2GOeQ3Wdy2B6zmB2nbs7XMdnPJkhmlJikFu5ez+UuPvjs2fzm5BcwFfmTdMCREDSQZA1jAMNkSBFTiAYRZiFFa02CGeC0MYvhcuIUzVnEKBpxxKyhBk1RrhgP7ewmvGrNAnB1J4AERdGsnlc0zTUNoZjRSmgmkcHU3Mldk0dDSCJilEv3bcdh2pjlnpc3Z5MgezG1dnK4Vfk84WGKUciWwTRE6vA1hWLmUINGHJFQkHuY0mSm+6xSZTud1VNS6SlvzCoxCWYNNWiIcndfq9KTbM4iIqwDx0hkq3qeLHE3I4OpmQgSZA3TjPKz2gXPuMTUTSo9ZY3ZJChaSWS+n8NU6UmW41uJJha6hmm2G7uZQw2SWJAISd7a2eky8/VULuTGKBQRWTzdPS9rzCJB0YxjZg41aJWY8tbOE2Ky+lYlpiFSh68ZKWZZTBQUHm6Lydh4VYeUIqEQTaentDGLGEkziYxtWkzNnXrmwcSYMlTL6kmXmIyNF330FKFdlpcgSaMhhxsgTWaSCEnLYSp3sIqYqHRvWkTBWpdwv4+JhPm3FnH5vKpdMfy9Rgn7+9ICtLnGloDs8xTmeZEwi7L2+sfHhMMkyn/rUk+tSHPkXrOZivxJOmCBGeQiNoPcIkORoERsDLJMhaxzkFGrchrxMA2kWxiyxqmTIYZKY9GxidpRzdnZ37fIkHHJJiNzTRIZxyJLTEOkSJGgqDDpHkzlBI2HSJBuAa1V7gRTyRAtiylpORw+JlViGiJDJQZTM6q2xBpMHm7RQCGIhXLOzmIqoqZ7noyHSIR0PbzWsaianuIeBxzqqRdTRCJqeooqfVsWFdsgFDVqeircxHN6ij091TC5xZuk5Z6nkjI7Kb9TEhnH4utSRs0KU5kpWAcsReKeV0QlptKebFBQcWVzKm4FthT1YMrQNUyN2GKqbNxi8m3cYlIicXoqoiFj46Wemh4mi/uJMPljZ/VsbLxw+hsiQ8UeppL4RCg0cagna+OlPVl7gMiRClOP7teBYHQr0CAqp2v+JEoH7P++dGtC1xoa7H3K54kIgUYgOP3003npS17CIS94Axf98OePg0k7TOZZGt0YDvQ8FXlCByyE2GUS/039LLg/QIQomZY1TlGghFmTjJFuNTb2nJ1Vjoxb5SQuJ4xzdsOVMy4nYlIzUDtBW6JwPze8SZwgKaJqIilRBQXbBVFhalaYImucBlNi2UEyTEsUAaa4hsn+vikqB+JP4gRVBSpRGEylnpyzcw54yD2viFs0kK7VruFhqoJWi0hoj5UbtunryY5RE38SV2PXFNI5lqQcO1VOYkmEFA33vCJq0RD9MFW4Vdxy7NnXl/ae1+OAY1HaUzWRCodJOXsymGKUiN3zjD1VwbMZlS1ZcWhPvi1ZTP54WUzWnuJIGKfmjZ0NVDGyrAFbVm6cXWVPNUyixFSzp6SPnpT3PO0x+iXzAAAgAElEQVQwFZ6elLvGjF2FyR5/aVh56YCtPfVgsk5QVD22QvRnm5a5CipnLKprhHd1JDQ6+I1xksZJl+5Z2PsaJ/q735tXEl191e/5+be+yK+uvHZSmIQoGXAS2vhUZDJdEI+W/z1ee14M7Dflp2+3mBKEdXZA6YCNs8t0zbHEVR3KOLsRtzumYgfD1b36MOCEapIAbmI0CNmmdXYWE2UJonJ2lTOp7tUioePOkbUD2Q9TPW3M4yfAJAqkpyfp6cmVRUQVFEI95RUmUbFNK/WgULFNTwfl9XayJ7FAeg7YYDKsPBLK9bcmjm1WZ7BaZ+ccsA1mnp503Cq/jy4x9eJWNT0lkbEnGU/3vr/Hyr2SlhIhJhsUIhcUSicY6KBZY+WTxVQg4xkepoptqrIuHZeYENVULuIhGhS9mILntWr2XQWzHky6sieDqdL3RKxcu7HrlnoaCsbOscWSuXLz1xGbVpGgOVAPQSthvzQH0UWICLSqrteKnaJhSBKmKUVUtM0OtvKaiAhQ7DTnaPRJX0FTOWnrdEv+jAB+U76SqMgzLrj4Mv78pJe772eceaUn4TFgX08xEP8xGDCwXGt9oNb6gIn+AzY94V2eRLEMOHBiHrOT5Q4vxzZF3dlJ54ATWw9Kep2dzxAiL/L3u8bWEYvAsSRoEZeMhRrb9DGZCWO3QTaiiSdDhcmyzd5rYny2qSh8Ry4SlKiCglQ+26wmsSxZm9OT6HV29aBQZ3Z99dQnUNmxS5BlpoDHNj3HEg0Re2PX17Ek1nFaB2wxVcGl0lN1nkRcw1TUWLksSxCyZJsOe9QKMDXd80I99WPloZ5qYxdHAQM2mKrMzGfAdUxFZMowlsXZLK8IHGfIyq0zVl4QdmUvYctskSld9cFkWbkKGHAcXNdAOr9l7Un7vK5G8UTfP1QcdKKrfdHh/3jXCbRp+mXBggWMjo5y+BHHcOMdi3jLG17j3Tbq2R1nf2/FzlNfn5OVyTDg5z1J1zxpIjCTrxCtapFLJGg0cbmrpVATsU1T2yzLY14dsddp1BlC17vGGnPlWGwJwruPK4socmUwWcMrhH+vIeMQ7YRxzi5kUT4mF1wCVl4PCmYRLsBEhUn6KWPNARvGUm1G8Es4dT1VDriX2cmkV08Fqk/2EplFOGVQJsiSAVeTWEYtGow4x2LriIGeohCTcyyBk7YTxh62Y8YuzBQqVm70pMoxioKgkMdDNOj2Ojtf51HIypPHxeStKQhZy94qG5ClPbVQaBGjaw44EeNeUKhKE1YmqpWHAX24/FtVgmjUs5caKy+UJhYSLSKkNpgkUVmK8wKVK0GUE/H5JyPjYUSRskrvzzH77MTDazZwaLQGlUwjLkznkG5MR+TjjAzvz5ydd6GbFgxtXAaNYZLCdEMU8TAN2WFEz2FG2YZmnKhwDt8yYK0ka9as4d3vfjcvfeEJfPqfP8JXLryEM/7xXeV11YkVWuvqZ3wGXNq47r8N/vHkCRmw1rr7ZFzzZIplwCYdNIOsiJHEJKKsbarHY5vSpdbWMUifAXtMw4gmEtr9Hipj9pmd2Ylj2ByAJEE6Blxnm6FjSYTH7PqlqDVMLt33ywb1dL9kwHmQKRg9xZjTqmQZqFRfBlz01lv7pJ/2eS4oxH30VNYCbRoblE6oMNn+VuvsgqBgs5eeEkRvoHJMss81dT3Z8lGAqQwKCbLcEq291Dpkdgmyyl76YgpZedRPT5YB60pP9aDgWLmQbot9tTBoMNmyTcMbu8TWgAMdNENW3iebsMG9UbPx/plCb7eIDVRSJEgSU6qpzTt/IwjloliPeGzTXl/x2PJn4buykCXr4DfC/b9GsPL+Bzj44IMBmDY8xAnPOhapNBdf9iuuuOYmNPC+j51Bt9OZEFNFRKbugCe9E04IcTzwaWD/8nMC0Frrqb+29Q8UUdaApSnrA1k5UcutgbpchLNsM/LqiFGLlj9hRC8DdlFdTJxa90xiyw5EQkFME1VjdlVdWhLVUuuWaRqvLVD0Yxp28vadxFF/x+LXdpWIXQmi0D6m3nTfL0HYSegzMhWFmULV4dEbFKwOTQ1Y1TKFsCxCVJZ8iMvx9TH5JYg+zi6qs/J+9e3wGsc2a5mCCQq6tCdo2XTfwySFKS/ET1BvfSJMrt7qFlDN2GU9pRrhGLBUxkaVqEoQphxhavzCZVTVQpivp7BW3gdTZINCVappIBn37mMzOTfv7MKgSCgsuSk7lMzYWUy2plsxSZ9Vam9HZFim8DoisA5Y4/f2+otwfglCB2eamZ+WLL2bNE2RUpJlXX70yyv50ufOYpeW4rs/+RWr12/jza99BUPDw30dOfi+4I9TgrByKfDPwF2wHU96MsV2Qdg6k7YLXsZo/dXYQtdZ1BDTA0OoVq2t+Cu74LHkoARRS2OjKKzH6RxJTCQqVm6YnWGbRY1tDiPJXX2sDxupM26XVnpspFaCMJgkBQk5iVlAwbbGhbXNOgMuoiGGhKenqF9QCFm5Y5tRH7apqxKEFJJU9Gfl9iyIpC+mZm0S23S/F5Mdu5je9Fu68pFNrU23SDrhmoLJqKpFOIOpKMe64WFK+mIKWbljm4GeStyOARv27Ts7mynYGrBd1FVELihIYQJpo0+gCuruNVbeN3vpU6oxay/+d2u47+3PO02EtOegCKunoof4hAy4fkBl1YvrfmPbzYK1MN3/GjRojfbcpRYCdNUbcdeyFXQ6HQ466CB2nj2Lk9/15xx91BEM5dtYsHQFW8Yz3v+Wj7HMfMDrTa6eV5GMPyIDBjZorX895SeUIoTYF/g+sDvm+1+ktf6qEGIX4DJgHvAg8Gat9ZaJ7gNVH7AkIccYQEFMRBWJXSokouCsArsY4NIzbDtRmJ5BVdfye3f9+5hrjCFFEcbBicQ9T4qYhKhcSa8WBqU3Ycy9QmZnHWjRB1MkQrZZeIylqDFgg0nSFTGFdcCOAesqU5hATwkFwupJ9wkKE9SlQ0zWSYepdVvEtaBQ1sq1RivKDCLymJ1JrYe8joPH01OdbQZlmLiGSZj+1tyvSzsGXLYQam26NLzgaUtMTXrLR8UkGHARsHJbb7VOulysjOoMOHL90hXb9DFZJ130lNmC7+fVbv3Dbvy1iSqYGT1FoncBtaixcn/eWVZqA1XQwWMdcMCAo/IwnLBsQB926zwwpq3Md+QBkw5+Et7fDHdevGw5P/jBDzjqqKPYuu4hZsvNpOW9mo0Gn/rYye7ztWN9Kh1YG9d/nC4IK2cIIb4thHibEOIv7H9T+HwBfExrfQTwXOCDQogjgFOAq7XWBwNXl/9+QkkIV1pdDRiFVObYO1OT7WXAvrPrVycuRNhcnvS7pu5YhHAMuD5Bk7K2WUy4ah226FSOpWLlFlPFgCfGFHvOLhaSQiROTxLThuYYi1R9McmoEbCouA+zq2OaaNEzuKacxKZ85GHy+qUt2/TTfYsvwNTH2VWYykDVt8UunDBRZO0pQdr6vSuLSLdYmZRlpYptGttKgtpmr8Ov7CmslddbEX09GUy1VktiirIu7duT+b1XbxVJWZcmuGdwr7giEHKC9ZJ6QHetlkGpxujMsnK7+B2MXTlPG16bltV9nQFDdU5wvwUvVwPWVQnC/yzeb6vFM/+cX68GLODelas47LDDquci2Doyyj+e9gXe9ZcnMXfuXNe2NtEiXH3eTUWmwoDfg3mFUIOqBKGB/5zMh7XWa4G15c+jQojlmPe/vR7Ko8DMSzmvA/7lie7XEJJ26XTBROIYXe1c8mub+IsmQzSEdIq0K5dFv8WO0jgrBlzVknNnnFV9LBFlWcRN4jhkLP6iSYCpGUyYKm3uZZK9jCXsk/U/b7dsK09PhgHbdB+khiGXxhrcOYbFxyhn4Y7ZBRM0ZOVxHz1ZvcY1x2LLDr6e4jJ4ClGxTSnsgqatbXolCItJ9OrJjpkLVP41pcN2zN0LCkXJequyiOlgCTY9lHoqynKOXxaxk7CfnupjF+ipNnaVs/Nwe3ryF5qVqMbOLvAmolrnqBywfy/PxoP+9D6YbB9w2fpY9JRFKhsPMdkAa4LtEJ4DForKnRmpnHGZ79t/+c7Vc9LVtTUGLET48k2sM646gG0JYuUdV5MkiXcNzJo1i6+dbQ5USoVwrNwXH1PuFlD/OBsxrDxLa33olJ/QR4QQ8zBnA98G7F46Z4DHMCWKfp9xL+Xcb7/9SGiUjKViUbbJSvXUNsNVa6gW2Gx9LBe9qbzdc+/SWO8aaVlNqXThJnEcYPIXclTJoowzsZM46mF21YTpZbd2z33fEkSZPtZXrUNMhrH4bNMxYOdYbB2xWhjsV0v1gwJUjjjv4xD91X1RYipqEzQuN2Jgt9h6TrooA2nIgB8vC6iXanqDgqsBl7XyKijkZeCOnA3YQKy8rMuy8n4Lg/2CQky1UWEiPVlCEAvjpKye/KzBlrT83XkWkw0K1gbM9zRlr6K2gcTqx26zNrh9klHLqERvwLNzMLaYHsee/L76qmWrv3MNGXBvF0TIZ+uljHDDhXbX2P+xnxRBKcN+ln6Mm6qIUcdUL0dORaZSgri5LBn8QSKEmAH8HPiw1jp43ag2h4n26UMheCnn3LlzS4P0I3/VNuTXNiUxsjxFSSGcgUXlwczWuHLf8Mqfe9iBb8AiLtlSlXY0kGVNrDS82rZf1/IlQtyShEhoIq3cc83nK0MPMCntXdNnwtRamQp/Mvgsyq9tBowldqWT3qDQn0Vpv1QjellUT2eGp6eqLu0veNlMobqm7uySPqv7Vk+xkBNmCvXyka2VWxsC48j81NoeWqSInD1VZZGiyl50H1bulSCsDfSMnag5O1tz75NR2e3RbmGQqNIlpgQWODsKpHeNryf7/fo6YFFb+LXZYtkjbX6OSz2F885gquzJrkE4TEJRn+xV90I/p1j+3NMF0VsSsOJ+o/2+iOo+YVeE5cc1Vt6n66L+vPrYTUWmwoCfCywSQjwApGxHG5oQooFxvpdqrW3pYp0QYk+t9VohxJ7A+sncq4F0kwSMIQgdpkI28oeR2J6aZGup1gH7zi7cXumMEy/dF4mrx1lxE9QZXuSxAx32SHrMzrIXO+keD5MtsVi2GWCKGkgt3AQXomqN62XlKqxtEjndWEyJUN4quZ18FaasfHYPK6efY6lqwNSCZ+FhMtt+y+/pBYWiDFR+CcItDAZOw1tA1d4CFH4JomR/uiqdREIHrE0K47BiUekpqmVUNrCZlq9qUTfXVYbj68l+v372lLtSjcVU6tuz8ZAB+2WRUE+KxAVDg0k6HffTk2/jgc1Zlmxr5aUDlsKQmkhU2VVQghAKZXKVCpOIXNZp9UQP2wwLC5Ur7GWkBFfWP2sX2zTVS8t04EKrO1fuVtSu6blv3x11PvH545YgXjnlu3sijIV+B7O1+cven36NeRnn55nkSznBMBxJyNoiInP2QWmcLWTvhCkXmuKSAdtJ6L/9IiPsgkj6pNY2qvtpR1IGhcKbMEqU7ECV6ZmXVhpMicMkMKfyW0eWehPUYqoYsLkm85mdTeU9TG4hssbs6ltHFbE7b9VfQDGTr0Gi7fN6g0Kdlef92J+XWguhSj35C4NVbVPbe3pOw+jJnBAmvLKI1CJo6fPHzq/f5/7uNRGWICLHWmtlkbLmbOv3VUCP3fW2fOTr25ZL6nqKhZzY2Ykwe3E7+Ig8TFHFNr01BSl8ezLO3z/LusLkB4WKlVunCWGgquvJsfLSfm0vvmXlqcMkkQxVuMuFyxCT6UEO3+v2xGxzomvA1H1NHLQVX1w5udYZjH8uRHUH/879fhv2JtuE3eop3o6dcJN2wFrrh6Z891BOAP4auEsIsaj83acwjvenQoi/AR4C3jyZmyVluu9H2YiYiKxydvUJo6sJHdXYpu/IMpfGKldnA8g8dUkSCh0HUS+pBYWCiMIuUASr1jWWbFl56eQaDpMXFETFonxMuc+AicnxMGltTvYSSW0Sx87ZFa62WWObYgI94Ts7y4AVRblVF0JnJ0VMpmP3N+EmsRcUvAUv6TNgaotLZanGzjQb8Hxm5+spxFTpMq3V710roufwg0xBa6T0djFa3Lp/EPYDrK8ng0n31VPqlSnAT/cTpI5B4LpZIuFtehAK24lgcbsFVA+TwTqRnvoHKouppzQW6Mno44lYeVFj5bEuiLetZuvo/sxoaYSoDjeHkG369V3V4yYrBhwetFP9tT8D7i1B1K/xn2cx2X9JDZvGC4a2rWKbl01MVZ7QAQshFmitn/mHXqO1vpGJTsyAlz4RjrqYmlOEzyQT7NbRsG/Td9L2erugYI2i653cH7ADL2XMgsUHWwOus5+KARckKB0bVq76L3jlxBTl6fuuBcmycj0xK58IU8CAy/tI3Y8BV1tHHdssnW4/TDGSTMfBmwIyjwHnhR+oPBZVZ+WqSq3DRbjqICVzpkdvpuAciCogahJrSUFErnuZncXk9ORnEzo2pRpRfTfzjNgbuzjQk7+m4DCVBCARygWFGEleZ5uiNnaiV08poQN2rFxHASbLNv2FwTBTKGuyopeV+4vRzp7KhU87zv0w2XvZsp309WR1gHQOOCpZua2VF9rMiTBQKaYt+DfWTduHsQaAoNtIGcq38ZgukNumsW3bCF0x4n4P0G0WDGWbyRopzXVbUUVONLaebiOjlW9DoOnGHRpynC5b0cNtskKxJd9YnpehaeqUTDRRIqGpukTbzGuTspENRCqnSEYZKsxrxtJGSivfxjotkVuHGRkZoV1i2mnjAvZZcB6rjzwjGLupyGQY8OFCiCWP83cBTO0Y+CdBqnS/isSGBffWNouacZrPl6vkJdNIdTVBU79mpyrF+mzTsOmoinpliloQGcZiMQnDDqoFCllueiiv0dVkdeyHgkJHZJ5jcZiEYSxJH0x5OVkd0yjf1urrqfAYsF/blES1EkRYK48pkMRkqg8mFLlSVVnEx6SqtNnHFDLJyHN2urZhJXbX2ElvnHiTmIKCOHDAqcfKc58B+w5YRa7dDECoyrE4tukxYLemIGRZ26wwOfatJMSJFxQqZ5f2MGDr7DybKw+uiT19G0z1+n11kJK/MGjHzpIMn43F2uip6GdPtVJNiMleI9197DPCzKRk5Qqkws2D0OaiEBMFOh1n5IHbOf6BfwXg6kPP4KX3nMX7ul/l0o//JRdc+kUubJ7PNYedxUtWGCf3+6d/nZcvOpnFh3+cw99yGiMPL2XWz9/MVUecywuWnc6QyLl2r7/lsEd+xvXyGMZf+RUWPbyVDy3/R8ZnHEBRZByb3caCxjMZnXEgz9zyW2aeaZqwlp1/CkPbVvLgfn/OS1ebd0Jed/CneNF9n+Nd6b9x6Ydfx7d+9Hm+3ryAaw47i2eUmOp6mopMxgEfNolrpv7kP1DcwkJpVLmOaRCZ/fq19qrKOCPH7CJdsR+lhZsA4Cs0XCH2r6kMvaz7BMyu6qdVumLlyk/PtMeArQP2MEni0AF7g5xLVdWJA0z92aasTVCJOSdY6XpvcqXLytlVrDwnJtdVEtPVFbPzMWXaL1PYFHViBhywzVq/dOHpyQY2XAeL7HXAulrdz6VybDOtM2C8Uo2qHEvIgMs2PptRoZCi5uy0FxTipCcL8vWUIIOySKAnbe7lFuFcXboKPLkL+rI3eAa6LB2wUuC2o4clCN+e/Lp05gWOLmGpxrFyYpea5163iL/QnNaDgo6DBWuDKQxUubKbfmqlP09P3QkyBd8uXaYgwt5kk7WG8y48KF+WduZ1i6iqC8jHlD4OpqnIEzpgrfVDQojZWuttAGWt9pnAPcC3tdbtKT/1DxZTqfGNqhAJhY6YFkxiaSYM1UlR1gH7Ub0gIlOeY/EXcmS14OW/Ej7HTpiy4uQxO38ymB5OFS6aEFN46b51LJE3+fIa2/Qx5YXuyzYrZmcdS+5wB4t+2Fp5ZZx15xOk+9hWpjqmipUbTOa5qV+7VjVG5pxdOUFFhc8GPMs2ffZXEFOIKLiHYZv99RSVenJss+7s/JTYZQpxX0dm+8ptD7e9JiepMHn1ZEmYvXT9Wrn0Arpfl1ZVZgK+s0vQWoAI69L23OQEReoxUmuXFSbzPXMdOhaLz96rnz11dYLSwgsK5TqAEtjuGLuu4mdUduHX15MsM0Erxsar2nUPJtXfnqqgH2YKmY5dXdg61/CAIIlEuLlW4Q6DQlavlZeYbGbdT08dvf014CfsAxZCfA64WwixRgjxDeCNwK3AIcAPpvzEJ0PKldNMNJ2xZdpf3SdkmzZd0hGZDjcWJDojpUnqTWL7JtcYSSalF4n9GloSOrvCnMiZUscksNujq0O9PWanE3JCx5KolJRGgKlNtcHAx5TWJowkcjVkivJllqLhnGtWYyz+hhUbnFKSarI6TFkPprqeXG3TZweloVeYjJ5y0QwmqNKi2h6tK2ZndZPqhsNnWXmiM1LdIPWCZ8erAWdSVs7OnzCqNvlKPeU0Kc8CIqOB1F66H7BNb3xrrDxRBpMfFDJl6+mKtOjPgLu2TqpDe+rqhms57MEUZApxec9GT/BsqIyMRpApVMwuzF7qevIDVazM+906ulF9h7LdzLFyh6kKClm5YB2hDSsHGjo1Y0ofBlxjm76exnXtVECZllgrTDkN3J6AekYVYArr0g2d0aWaK1Ax66QsR0Z9Mqo2IaapyGRKEK8F9gUOBxYDu2qttwI/eILa8B9PdDX4VlkpDabrKo0tVLVAUXg1WTsxbN3POTvdz7EoMn8hx2c1nsMHKsdCZVT+hDHOzhi6XwqReItIzrEYTCErnwiTlzLqsjPDYso7JY6meZ6oMDUcY1HmKEYvbU51wzH0ICjoRk0HVeTPvEW4rldP76raAkxu9JSJhomjwoydKVPkwXnA/mJP5rMl51hSUpoBJju+sQj1FGByzs4GBaOnFN+xVIuV/rkLXS94pn6poRy7hk4Zp+kCPVSTOLJlkQn0ZDKTUE/dvs6uwuTsCQ9TLXg2dMoo4dj5mDIve6nryQTPsq/cBgUabqxtmc3ZuNctkntBIRi7qElDlc6uT1CIa5mCj6mjy153W64rHXCXhmsXtWMXHFpUtn/m5efScp7GVAuo1sYLx5KjoCzil498TON6+/uAJ7MTrgnM1FovA04tnS9CiKdN8vNPvni9uy7yl5PBtcN4fZvWOBUVA3aORaZ0aZLJasK0VVjbdKvkXoBzE0aHzi4VrYoBe4YgXRorUd6Ckh8UAky6xsqVXaQxmOzKdO47adU/KGQ0XYNNlSmE21l9FpVrv7ZZBaouzYBt2p+tY5kojZV+UHDOruWcTe47FoV7+4SfKYQMuNSTTulSZ5v9nV3ANidydjQ91lViEso7/NyOXeVY8h4GbDClfTDV7Sl7HLZpxy5kmyajstuj/Z1wAbPrk1F1aYZ6kiGmvvVWVc/yOiXWZi0oiL7zzjrdlMQjGdXY1QO674Ct06zrqVuWtOzYRWX20vEcYkbTIz79W1IznfTYeEOldMzZdkBJjjx7CrpFPD11lC0x/XEW4b4O3C+EWAsghPir8vf7AYVlwTv0YPayBJHSJCOMsj0po44CluiK59KkU4lKaesGXT/dL6+p97cGHQA6JiNhujb1Q78EYRcoLEO3LTr2deu2X9e/l7lH6jCN1coiXVl1ShTKnzAhKzeYzHfzg4IomxjTcsL4tc24ZFEhpqQHU7eGKZVVR4mPKfUX6pTRU2L15Jhd09UR05K5tzCH1filGlt3z72f/bGrY/Idiz92nYDZxeTaw2Qdi244TCZTEFVq7U1i63RTXZ1CFuhJN13ZwejJbp2WQVDo1Eo1OQmx6sVka5spjTLD6e1gyRympNJT4empFtAzjwFPpKeOsn3l4djV9VStc5igEIkQU6bjqgtFpsA0Giqly6xQTz2BqldPHWW+X1LaeCQNprbyHXB1vGlwNC2R5y+SagOPTCFOaOiUjt7Z8xfCC57Svauwrqe2Skh1QlKWaKYik1mEu0AIcRHmkJynhvHWRdve3aZJBQRmIUIL8+qg2iTuCHOsY4OCsZLdkpn3R8XlJB7T1WloqTeJs8KLxDpkpB1a7CbLV5XkVXqWlel+qs3BKH6TupkwTdqUr0CncCkMeXtiTKqGyaaAfv1TxXRoMbs0SldHpOkcaq5Nfdedm1w6llTHjJeYGqKgXcOUOEzVEZkTYQqzCaOnXayerGOh4ZiNZXb12qYkoo19M29R9WqXY2czhVBP5v8jh6lMOb0g3FExbVrMkO1g7Nq64TaaZGUN03bV2DpiQcw49nm6whToqRVgCll5VaoZ965pq4S2btGs2VNbNx0m1wVht0d7i7rWnnId07H48nEP03TGqMYum8DGR0X1Zui2imkzRFKEY2f1NEzm1gt8BmwxWT2lOnFlPbI2DO/s7KnSZT1TqOxphArTeGnjFaZq7Exvt3ZjF56bbBZsx8t5kJKQ+5ia08tyZDU3WyKvxk6Hgaqupy5NEll7bdEkZFI74bTWGfDwlO/+xxKvBGEdsF18sIV387p10+oyzjQAmqKPs5NdujQZCRyLV0f0InHulSA65YRpKOvsjPK7tFx9yDCWyrHY9KyLcM6uSV45u8ybxLqGqcxuIkJMWeCALSY7iUtMuuEWDWzdsmc7K5EXFHK32OGcneqS6gajgWOpY5L9MfUJVG1VYcrKSWwZi1u11t7YkTNOv0A1jdE+Y5c8jp7a0jiEnWU4dm3VrDCV9jRM7ZhFz54aOqcr+gQFZj5OoPJKNb6epHGc02TNsaiGaRkTkArjZBKKql9amOzFOtckwOQHhUaAyTLgRMhAT12PkXZkQke3mK36jV0TaJd68mzcjZ3wHL6mK2xQCG3cHzs/UPn25AeqjjQ2PmzHrrTx8RLTNFK37tDz9mgPU6GjKijk48DcJ8Q0UVBoSxOo4u1wwP87GO1Upc6Asbub7CTGpcRSR4wLM2FaZIyr+oTp9ijdOjvT8lUZZypDttmmRZhkaI0AACAASURBVMOxKFvbrNhmatmmMIzcLVDoiNFyAFsi91j5mHmu7NClUXMsHjvwMdWcXYchGkWIqeM7YF1jLLYNTQtGsXrKq0BlMwUXqKZ5epoMppiObtFwDthga6uGq6OZ1fDec5MlUYVJ+JjG3NilNN01UAUFi8mVRbzyXEfFtHWLRPbTU7Mcx6QsQVRvIHZ6KselRe4Yuh+oujTZFkxi8/+2Lu1W0r2A3pYmUFWYKj1ZTH793sckdcSorgJVp47J2ji+jXuOZQIbN46l5d5IHGByJMP03PqHFrmxs5h05rpT/LGr21M2oY37erKYxsOx8wJ6R/e+OSRCI4lcZpLo3rFrlJh8PVVdUyGmjvRLccLYUzH1jtypHMbzv0c2rQRmmNS6/Aqxzt1iQCHNKmqDgg7TGNOVYxmzzO4/3w9j65i9aSGzxDw6nuGl3iRu59KdzeCzg3a5kDN7/AH47zPgpq8AZhK7RQOt3IQplNmZ1aQgI2HMMbuCMRsUfvYu2HIms7csY5o4jFHp9/iWmESIyTeEtjJdyTuN3gvXnAM3fBGAMVVh8nfw5dLU6xolJt8BOz395G3wktOYNXIfTY5lm/K2bHuOJcTk68mUYHbeuhSu+zxcdy5gGYsNCrErQeRKkxclJp04Zxew8h++EV70KWaOP0jMXLaq/oylnUuaoh+mhIYo2GXTAqOja84xepKJFxRs94ZxdIVUNERB7unJlI9KTJecBH/2CaZ3HgUODLIX37G0M0mz1FO7qDCNy5hppMxZfyvceD5cdWapp8SVICwm209cKKOnnJgRj5XblkW++3J4wUeYlm1EEdX0RIXpcexpJm3mrL0Bbvoa/PdpRk+qKtV0lQnoiTBrE2beSWNP2paPPEwXvQie9yGGim0UxIx47DafwMZ9PaUKdhZjzFlzFdzyDfjdpwAYlT6m0MZzpd28s4StQUbHBvRvPh+e83c0VIeUBtsmCAoT2XgmFXPFVmY9eDncPamzxJz8aTLgUjq6wUNqNwC26eluJ1E7k7QzSaucxFvELADmq0MYlVVTN78/FYCjowdJC5OiAHSLahJvGktplqeUdVTMzdIcibxNDrG7KF9dVzpfMMa5Su8BwKgeJqfC1MkkTfISk9m9vVgdyKjyMJUT7wjxEKksG8t1TNcxFh1gasuEO9UhAIzIFnuJTeY+pfMFGJMN7lN7A6aPsihr5R0fEwmbyx3ld+t5jBaVo+WaswE4LFrtcIzrlvs5tnoqnV1bxSxRBxgdFC32ERvMfUrna/W0XO9nrmeo7BNVBlPpOFMP0716X0alh+m6zwFwsHiEsXKCbtEzguzF6KnEpGNWqH1LTAnzxLryu50TYLpLG9xjTHOZQjsrSseZk5KwqcS0Su8ZYrrhCwAcJB5lpLSzx/TOQaYQjJ2KuV/tWY5jxAGifC9BaQNgHMtC9TTzs55W2XgunTNPdcImbWz8Ib07bS9IcuP5AOwv1rGldMCr1dyAAdcxrdG7AtAt4MDoMXOf0vkaTAm3K7NBdpsedu1c7UzSzgujJ52wucT0iJ5Dx3O03HIBAPuKDWxRJhO8T+3tFsKj+tipmPV6JwDSXLGHnXel8wUTPG9WRxpMappj5Z28oJPmtEROrhPWazN2j6ldqqAAcNu/A7CH2MzmEtMytb+rlTtMIkdpQUcKturpDtMsUWZ4P30nU5EdxoCFEN8FTgLWa62PKn835Rdy+tJRCb+WL+RBvTsrh5/OR/m+N2EqQ1gfzeXN6Wncq/fhUN/ZidjtYMql4hXZeUhi9vYm8YbRyhDGZcI/5iezX7EOwSz2YHMPpnGZcIV8GSv0fjzcOo7D9HJiJO2sYKgR06SgqxMeEXvwlvQ0lut9OdrHVMpM0TGY0s/TpckBruNAGkyes/v77J/YR2wk0tPYQ/RiaquE78pXsVgfxGPTn8Ux3E6MYjwrKFRknJ1OeFDsy9uyT7NUHcAzdS+m3dhKLhWvSs9ljCEOs/VWYTC1ykk8XsS8P/sYe4jNJLrJnn0xNfhm8TpuVUewOTqW4/VVJEjG04JcKjd29zKPv8o+xRJ1IM/to6fdxFZypXlN+jm2MZ1jZDWJzdhZTAnvyT7BrmIbTRUzV2zrHTvV4GvFX3Cdejpj8RE8X/+CREgX0JsUZLrBXfppvD37JAvVwbzQ6/jwMaVKcFJ6Dpv1LI73WNQGz7GMFwnvzE5hJzHGkBIMi95V9HHV4IvFW7hSPZtOfAgvLll5Oy1opzYoNFioD+Ud2SeZrw7mxD79qLuJrXRVzOvSs1mvd+IEaXeShTY+ViS8NTuVWbQZlv03FnRkzLnFX/ErdQIdcSD2pQPtVNLuFrSE0dPN+iiDSR/Cq/RYz33mii2M6SZvSD/Do3oOLy5rzdbGh0pn184Fb8rOYBop031MInLlyFxpzsjfxU+Kl9AV+zpWPp5K0tR0qKQ0uFodxzuKT7IoOpxX6N6jx3djC9v0NP4iPZOH9W68Qhk7SYTR06ySSaeF5g3ZZ2hSMHMCPU1GdiQD/h69Zwpv1ws5ac0ETLqU0eAmdbS3NVgxnlYTpktCoTS368PZykzaNnWYtQ982jCOzXoGWaFYqffhAb1nwOw2llEPzArsRmazQB9CVige1XPMvf75fjj45QaTiklpcpM6mkxHro7YTiXttKApDIuSSnObPpwRZlSsfM7BcKoxijV6V7JCcY/ej4f0HnS9RbiNY56zkxEb2JmF+mCyQrFGzy01uxr2PwEwDLhLq8QkXK284xxLTqobSK25RR3JKNMYscxuz2Ph04YFrdJ7khWK5Xp/Hta7e5i00ZN1LCpmHbuwWD+NrFA8pMu3TH3qUdjrGYBhdh2GuFkdRV4exhMJHTi7VJuuy5vVUYz5mPZ7HnxyDQAP6D3ICsUyPY81eq7D5MbOw7SWOdylDyQrFKtVqadPr4NdzZu2xgvTCXKLOpJcCbeS3s4k42VA72qzhHaTOpo2Q9XYHfRS+MQDAKzWu5EViqX6QB5l14ABbxzNXFAYUzGPMJdl+gCyQrGhZIycuh5mG7belYIxpnGLOpJU4jCNZwXtLKclClKVUGjBjepoOgxVNn74a+Ejdwf2tEQfxGPMCdYUrI1LLegowRq9G3freWSFqro5Tl0Pw7sAkEnNCNO5VR1BJrVL99u5JMtsO6bp/b1RHU1Ht+iWfewc81Y4eQEAj5aYFumnsZ6dA1Zuxy4jIVWa1Xp3Vuj9yPxm/E8/Bolh9VmhGGEGt+nDQ0xZgcxLB6wTMmUwdZXXP378e+HvbgRgHbuQFYoF+hA2sFMPphY5GQ1SqXhQ78m9et8QU3mfycoOc8Ba6xughzK+HvMiTsr/f8OkbrbLgZw/92we1ru5XxVSkZcHfnRyyXgmaYqcTDcCBaWF5MPDn4UPXAtJixWv/jmvSc8NrrH14ATJxrHMYyxRcJ9/yP+JW074DkzfFd70Xb4w5xzWqZ0qTMq0xCTIXsdi97xiFog+Mf2z8N4rIWmx9BWX8cb0zL6YGj2YvEOECsl7s3/mjhdeAkOz4a0/4pydzwlqf0pR6qkoJ7F0rNzHNC4jPj3zHPjrX0JjmMUn/oi3ZaeGmAqLqSgxWbYZ6ukd2adY+NIfQnM6vOM/OX3WOYxJ78xgpcvDlIow3dcNCllh2qpanDX7HHjbT6A1k/kv+j7vzf65/9gJGWAay0NMb8rOZMnLL4PGELznt5wy47Mu8ILJiHLMoePjaUE3zWkKaeqwnp7Wq5l8budz4C+/B9N24fb/dzF/l334cezJZC9SCzre+d1ZoXht+lmWv+pnkLTg/dfw0eFzgvtkhWmlalDQySS5Y3YJ0jvY/GG9K1/a9Wz48wth9t7c/Pxv80/5B5/QxjMapHnFntNC8vL0C9z72l8YTP9wCx9qfbYvpgRDMIqyU6Ju4/ezD1/f/Wx47VdgzkFc///bO/MoO676zn9/tb6tu6VWq7u1dkuyZdmWZFmSLckbxmBsGGOSCecYEgbbeBvbmEAMGA8Tn8AkMzGBgZmEEDgJmZmQcWAyITAiLLYRxjh4kbGtxdYu2Vp70dat7n6v3qv6zR/3VtWtelXdLbml15Lqe46O6r2ud+tTv/u7v/u7t6puXflNPFK9FxWlrHLMx4NgF2O6pvI17PqtHwqmh17GvcYoTI6LmhM+6egz1TzGFu0CfKPzPwE3/ynQuQTrVnwdj1XviJRV9urbXQVGHdN1la9i7wf/BehcgpNRo+eAx/VCTkC8lJOI1hPR+r7+w9hUXANHSf1dj1GGBZtqGKk4GHFqsOXwrFILjeXUPGwylwAlEbzLM1biIKZFyhqUwSEHJ5ZtGpFyjqEJxzpFlgm7CRsLV0YcyvU8lNlCDo4MdoKpzBaqXrRT2GhdJgI5gOHOK0VPrDANyQtycaYT6sWAmocjaMZA5xrxRX4KNuZWRsqpeR5GYCKHqsiAK9JObKDmeZGyNuWWAwWR9ZzoXIU+TIkyyZvf7To7RZn6MAWDHavFF4VWbMwtRzXCxBiWdhp2XIzIYDcSa8ROzcPm/EogLzq5gc41OIyWRKbATlRFjbVIcHVqHnoxFcOdV4gvim3YZF8WKafqMipsIUcORpTMrsxmPVPxCiAnstejnVfhKJqT644c9Ek7VWBF9qnUXBzCtJCp1I5N1tI6pjJb4o4Qx4WrPK7sunGm1aLDA3C442oMoBQp64RX7+MOjFgg83AAbXA6V4gvmjqx2VxczwTfx114ip3UjspxPWwsXgWYIhno77gGgyhE/KCu7mT7VY8nRnntqM2Qy4+3zMJm45JUpsFyLXhIJs5UdT1sbr5GBHIAPR3XYQj5Uf3J8usuZqe3uAO1zmU4WTU6AAca7YWc8u+Rl3JqGgVGsAwNLnOwKhFqZQyWa0qv7sEy5KOaNU++l0zI33ZqHixd7uOK5Slz5KA/Mj+mB8fzj61pSlkaBQ5lGRpcjzHC4hl1x6mIrFxx9OB4NQ9GpByETJLbP7YdMFWjTHo6U8ROnrBTDg6GKjUMV6owyRVXs12O2Sm0v5Zgp8Ga34irgomqkQuGqp0i50dRpprLqMBCDlUMRbIoMS2i2klTPNY/z6idlAYzWAl9QDmef2w9jUnasgxL3LpYcVFz/EYsOgXVTlqCP1UVpkE3zhQNdmrdqXbSYnZyah4qMJGDgxPlGjwl26x5UTvpMR+I22lITp3kSNRdkG0m2Ek9P41Qbye2kKMqjg87wZN8FTbgxexk6KMznVA6qn55naMCM9FOESYNdXbyA7B6cXjEC9tvkp0i/qRHmWyETA4bqMg2q9pDjSvjVaMDcI98ESdO5oWcQLTB2LoILGUOe/XDcvjpwIDjerCD4Bo3uvhfdQTHDR09MoyVQ2tb14JeMi2w+Ez+I4umV8HgcEUEYxaObivH02INz2cKuD1GmU3YqAomGez8W+YsI4VJS7KTKe5NrlaCYOfAhONyxE6GEu3UBuNzD7saPCbRYIJhrBE0YtVOWszRndg+FZiwqSrn7PwsKhbs4kwJdvJHBGrdpTHFG1+kESs+MDBSDVYC85midkoILO5YTGGws41kpnjdOW4YWI4MhdNQYr2NqJ30MfypjkkGuyQ7xQOnE+OOtBV5vaQsOwX/eJVYR6UGuzhT4OPyjqFKzQOR4BhPu3NcDxU2Fb8M7xjy90myUyQZCzoqGVOovu50jYQ9/LrTz74A7L+QEziJF3IC4mQjWZQXZsA5VFFza2Gwq7qBQSuxXs9v0KrRqzUPFVgo6TXRkKgKh3WU5TDPMrTAUUfLNmseByuG5VCVz8GLJ7/iTMY4mMqw0KRXBZMf7ORclMoUyfDjTG7YKeTgQJPrKoggFWVSs82kjMUf6hU1wZSn6DyiyhQ9vyhTVWZRgFjy0OIwsNRcL8Y0ehY14ooFfHLkwHE9FDRXNpjR7ZTGZJGLmlsLplfKnpiqSfMnf7sSyezCRhwypdTdWHaSAdhxvTDYedGOqt7HR8k2ZVn5ILOrZ4pk+Jo2OpNy65i/jzi2W+cDaUy2LCunhf6kkwh2SXaK+3jIFLYVwaRFmCqx0bDf0ThJdefbSasFbcUPwEn+NF6dsQBMRE8A+DWAi+TawndBvJDzRiLaDuDd8vO4pBOh4oY9MbN4HhwQw3S/1wsy4JRhhz/cryj7VFzR+Iq6qLgc1VAlM9rzJw2ttSiTxxwyQWUS81rpQ6EUJlgoaYIpr7uoKvNjKlO8V1eZRMZiSaZq0GD8oZ5qp6QMuKIGRFlWUWFyxsMUs5M4tzAgjFZ3Sdlm3E6i8xSBpKC7keF+GpNGSUy+naKZnedhFH+qHymUXXEuBTkULuiuWAlMma5KnIJIshNbMEg8puvXnT9XHmVKrjt/nwE/25TnVfDrruZB87PNRB9HwGQpdSfK4fpsM5KVh0x+UI8yhVNaAIKOys9U1Q5pbH+ygnMLmfQoU2xaZDQmO2CqBXYSTMn+NF6dsfuAmfnDKX866RdyAvXZASB7UF1UoK0EOzUbqc9YwsowlTm0siUyOwAo6DVUY/Nj48k2qy6jrPlzbU7wlJUDA+Wql94TJ2TATs1DWbdQ1AVTURP3WparCUyjZAeO6wVMNjnibQtAMPxMyzaTMhbBZEaYqq5x8kzy3AARgP2G459fhImSg12EyVDqTqvC8VLqTj0/fXSmoKNiA85JZsBOzUPFkHVXBYp6DY5iJ1NPHlHFfdypeajoYUdlQ4xe/MAS9aegmBQ7MSqGhZJeBWoisFRcYSdTJ9FxJ9adlmgnDeJps/iFWP945aoXJDv+ucWZhmoE19BQ0BzAlcHOFT5QsPRRMuB6poohsnKAA3/ys9k0f0piGqgZgAFZFpDXXAzWxLRI3tLheZzINF41egrilOUbCABsQ1R2UhZVgVj4299H7K8llmPIXlb8zkJBU3tiS/m9UpaZXFY9k7hn02eKc6SVo247sJD3syitFnnRpJ1w7CQmZijTIk5wgcLvHMZjJ/V7h2wUpYPntVrkLc3RshQmPcFO7HcK1Ujd1Z2bmcyhlu/AQknzmdyYnVLOT68v18+Ac0hiSjm3FKYK7GD0kqNa4E9+tpnIlOhPCZ1Ckp3GxRSOqAp6LXiUV9coMp8ZKTfBThXUd56nZicSdaeHPh68u04O95OYEu3E6ijPvzB4Mkxi238FVUkPfdw/N0MjGAn2OBmdnWtBAMiZoeFa8v7CIMLo9xn/D895i8V+sufy94n/Nhdp3DpsQ0PNcbFY2w04u2HDwa3e05Fjq2WpFZjE5Dv1x4wfY5s3G0D4qvcIU6SckClvGeLqr+thIe3FwupeWLgP73GfSWVSf5/E5C8o/hH9KRyXiwL567um2yncbs6F+3ThILpqB2HgHryj9lyEqTkfutdYTP4ayrfp65CXdcbyu/HYSd1nBvoxo7YOBu7EmurzkMXA1Al5K7m+kpj8dXh/W38Wc+Tj1P6C3qn2NurLAYA2HMUHvCfxGXwEK6ovB6lPztRj55Rsc78s33du0Z/HFdpWAOG7Ck/GBwCgGSdwG/8Yj+E2LHFeS2WyTXW73uZ+1nuT/hLep70AIOzQT5YpjzJux1o8jn+LRdXXAR1AVTKl1Jfahv2yCiQu5N6gvYI7jJ8KplO0kwEX92k/wF/g/bigug1dmj+VoYOV+6/PqwCsnuyUQrjQDAC8V38Jy7XtAMJG5O8T/61tRht0ztQx5IT3Dd+iPV93bLWsXEpG1iL38Rvs7+jPYkTz3x3lMynZopmcpeQMDbYZXpEWTL+O8BCldwpJdvJX/L/D+FlYxph2UjsF0VGp9zzfqv1rhMkyNOSt0L3GYvIk04PGDxOYxrZTU86ARoBym2cdU87QU+sryiSO59vps+b3lFKS7JQSoJR9fL0/VncisKQwmel2+rzxHVjyrSh+RxW10+j2VvVvYj4u7JT8e/Vc/eP5necjxj+gjQYinKl2GoPpvdqLUSZTi3QKkRGLqTJFO/RPG9/DAk08auB3VONjqn/s/Sb9JQCAKe2eMzX/3RB12fB4ddZOQSQZ/SW+CH35+XBYx1EWjyv/L/c9kX2A9N5Tdbw7TbGYzb+TQerrTZ8AIIZCJTs5sKjlTpXHe9ZbgiO5ORhhC/t4OlzS8V33esE0jsxO7fk/nhML0HxUMn259LBk0Oo6kiQm3wZPectx3OrEABewx+uAo+XwA+/qBDslZ3a2YqfPFr4YYfpi4XNyfy06ujBGZ/qRtxqDZhv6uBkHuBVlvYSfeFeMaic7xU5/VPzDCNPncn8o9x8li1KZ5PG+716DYaMFB7gVfdyMIXMqfuEtq7NTnMNXyTaCKa0vNT8KIPSnh8wvhHZKzezq7fSEewMqehEHuA0DXMCA1YHnvYsT7DR2ZvcXLZ+O2OlO/T/L/bXUTkH93j/e37o3o6rZOM5FjLCFo/ZsvMoL6u00hg8AwLenfCJip9vwpcAW/rEtQ4vMlecSgvk3arfCJfGWkSrr6MsvwFa5+FOqjyf4AAA8MfV+AMBH9CcBALe4Xwn299ud+tuT0dkbgBN7K8KG+ffAIheLtL14peuuYBnGSHagzvvqWjC3lDO1oDG9aS9EvzUby7RdqMHAC6UbxT6xYJc2JxlhmncP8uTgQm0/Xu2+J3iNTVojVnt3tTFst5fgqNGOZdouOGThpcL1ch+9LkCOxsTQsGH+PWimYXRrPXi1+54gU4/aKS3YhUxv5JZjQJ+KZdoulCmP3+SvCplOwk4eNGyYdzem0wBm0hG8Ou9ecFIWlZIB22YYyDYUVmNIK2GZtgtDejNeta8IuVNskziigoEN3XdhJh3BdBrAq/PuA5KyzZQycwrTK8VrUKY8lmm7MGi0YrN9WZ2dNIrecRDNgOWawDDxWted6NZ60EzDeG3+vQqTaqdkprylB3OdLze/Cw5MLNN24ZjZge3WxXVMtqGBSJ17rQ+cFVjY0HUnFmgHkScnxpQ2egm3m3Mm/EO82HIzatCxTNuFw/Yc7LEWBEy2wqQqmoyJ45VhY8Pc27FI2wuTXGyYf0/dPvGy0rLyF1tvgQfCMm0X+vLzsd+cq9hJS2Qar86RAKysm9txWbA90n554j51FSg/5y0deTO8enuoJBxyn30BNCtXt4/4bfK2mmlUFKbhCFN6p+A3xLwZHs82NRwsimUA9+UugmFZ4T5W2oWqFKZ2xU4dyxWmZDupnUKUScf+gmQqXAzTFL8f1U4JQ+vRmcZuMFEmA/vyYoGd/YVLYMupEGEnsY8ev4CS0IgBoHySdooP1/1AZpkW9uYuFEzFxbBNecuVym3oYwa7OFO5Y0Ui92h28jNGw7SwzxZLXR5sWhLsFw/AqpI6BQAYmR6+ErLcqTIljzzjU1p+x6hbeey35gEAepoXBzbIx+wUYUqYA44zjbSn1F2Kj5ZsM7zoZ5VwwBCLI/W2LElhOs8CcHS4HzqCOW1BsMq+O0txhLyV+Fv1szoFkTN1HG4Sa//uK14SOIgdm0dM244wtS8M3+agMKn7pDIpjSFn6OiVTPtLlwZM9Rnw2ExGx8XyUV8CZi5L3Edl0jQKMqcIk6mjtySYDpYWx2wp9jf16BVslVU9ntZ5Kaqso8o6tBmXJe6TNjcpMiSfT8Ohoug8RSNWueV2rMGonyNMM5bCYxKvh59x6ZhM8e2cwnSwIJj6WhZHvle5VUWCneK/kLY5wTlo7RclMtkpTHas7vzOs79FqTslc6/zS1l3RECzEuxohvChY1wEWhckM8Wm+1S+IJM0NezNiXM6PGVp5Ptcip3ULFTt9Fky9XMLvJbZiUxp7TdvhVNoOVPDW5Lp6NSlEY40O41X50QAjsx9WQY24gK86bWj1Doj+L5oJzdcIGx8dmxIcXSqWNmop3lppJGox45OFyRnLKV8Dpt4PnZ4M9E0dXrwffTCWbJTqcHVNjUcmSJ69d6WkMlW5hGt2JAxjam5qYjN3IWtPBfNLVPDfUZjMtSgEfb8/S3ijpO+KUuVYBcyxTOWtLpraW7GFp6DzdyF5uamRG6ViYiijUHpJPubBVP/lGURJjuwZSyLSpknbWqZiu08Cxt5PkqF8E0JaXYyNAqG03Eb9DSJAH546mUp2WZysAOi/ts0tR27vE5sxAXI22EwGU9WrgZ829BwSHaeR6ctizIZYeCLMMnPOlGk0ypMm4l93IaNtBC2lVy/addLbEOpF0PHwZJcWL3t8uD70bJy306mHm2bhbYu9HELNmoXRUc4aResY52Wn3DYho79RWGnQYVJjReWcWqh9KwNwFd2twbb6tXmxbOa8SXjPvz76qdwQXsp+F419OoF0yJlrZ4vPg87NezpF+91WjV/GgbaV+Ju52Hs7LgRq+aJfXb2Dfl3NeGy2S2RYHeFwqRW8qIZTfhj7X48WP0EFnWGgUWdNvAZ4p8rNRfbewcF07xWHGlfjbudh7G3/YaAacuhQbC8Or9i7tRIOavmJzNd1NGE/8gP4JO1B3HxjObg+yblFrM1MTutkkxVl/HGgYGg/J6Oa3C38zAOdrwjYNp8YCBYeWq1whA/VzWLunhGMz5dexCP8oO4SLGTyu2X78u3ucfA6wdDpv0d78TdzsPob78qON62nhPB3SRrUuwNAAUlgFw8oxkPVR/CF7T7I3Wn+px6fkSEZXPEam0Ewo7eEwHTm53vwt3Owzjevio4jz39QxiRd93E7aTaXw0sF3Y04YHqJ/G4cR8undmSaCe1fRi6hoUdoi3oRNh7RCzPuGpeK3a034y7nIdxom15YIN9R0fEKmKj2KnmcSRgzWsr4l7nD/BV614snRUyqXZa2R36Zt7SMbNFvrJI13BooBzY4I3p78WdzmdQbluCVfPEefQMlHF0uBphiNvpRKUWBEJL1zC7tYg7nc/gG7m7cfmccJlYlWm50l6acwaac0bA5B9v1bxWbJh+K+5wPgNn2qKgTR0+UUHfYCXCcLI6awPw3GkFdDSLYX17k6jIay9sw5SChWO5WdiCLpRsL2z1NAAADjdJREFUAw/dIOa4TOXG8rhTPfBOsQ8BwR0OH7u6G3nLwFPeChRsGx9cIe/hVYbSD91wYaScC9pLaJIV2NYk2G68pAPNORP99mzs1ruRM3XcdY2Y41I7hZXd0cb3ccnNHAap26/qRsE2BVPOwm1XiHmpkm0Et8P4v/O1qLM5yNJ9x/vAspko2gZ67bk4aAqm310lLiyoncLS2VMiZT34zrBsP9v6yOouFCzJZJv4vdX+lWYrYLr/+ijTktlhA/XnZD90xRzkTB0HrC70WF0oWAZ++3LxGiX//HWNcMnM5khZD1yv2Ena/sNXzkXetqSdDHx0TZcsJ7x7RT0XAFjRFTZEP+u74yphmzf1LvRbc9GUM3HzpeJ1U9OKon5LtoEL2psiZfk+xwhXKPvgitnI2zk85a1A3jbwsauFDxRtI+jQ43XnBx8gHGk9cP0CFC0d2zAXR+w5aCmYeMdCMapql+2hrWSju60YKev337VQMoX6rctnIZfL4WlvBYo5A3dfOx+A6ID8p4YfiNXdtRe2BdumbAsP37gQJdvA69yN4/ZMTCvZuFKydzSLtjmnNY/ZUwuRsj5140LEdcvSmbDzBazzLkfB0nHvOwSTbYTXRe6/fkHkNzcsCtcF9/f57M0XoWQb2MTzMZibifbmHJZKv+uUTAs7SuhsCV+VRET4zE1iqkF9pu2mSzth5Qr4hXc5ipYRHN/UteCp1fuuizKNW8x81v1bsWIFMzMfH3H4uR19zMz8y229XK7WmJn55q/9ki997CfMzOy6Hq/b0sM11+NX3zrKB4+NcJJe3H2YD5+o8L6jw7x5/3FmZv7RhgPc9cha/ptndzEz887eQd7RO8gnylV+dltfYjnHhhz+9c5+Zmb+xdZerlRdZma+4cvreNkXfsrMzDXJ5Loev/zmEe4ZSGZ6fmc/Hx2q8FuHh/iNg4Lpn1/Zx12PrOW/+/UeZmbe3jPIu/pO8MCIw89tT2Y6cqLCL+w6zJ4njuvUBNO1j/+cr/yTJyNMnufx+j2HuW+wnFjWr3f287Fhh9/sH+KthwaYmfm7L73FXY+s5e+++BYzM287NMBv9g/xsWGH/3VHf2I5/YNlfml3yFSVTKv+5Cm++k+fZmbmas0NmF7cfZiPnKgklvXc9j4+PuLw7r4TvL1nkJmZv/P8Hu56ZC1//zf7mJl5y8EBfuvwEB8dqvDzO5OZegZG+OU3j0R8hpn58i/+jN/55XXMzOzUXP7F1t7QFkNOYlm/2t7Hg+Uq7+wd5J29gunbv9rFXY+s5bWvHWBm5tcPHOd9R4f58IkKv7j7cGI5h46P8CtvHY34DDPz4sd+wjd99RlmZi5Xa/yMZHpuh7BFXJ7n8S+39fJQpcrbewZ4d98JZmb+5jM7uOuRtfyzzYeYmXnT/mN84Ngw9w2Wef2eZKb9R4d5w95jXJW28Jku/Py/8Pv//FlmZh5xavzLbb0RWyQxPbO1l0ecGm+VPsPM/OdPb+OuR9byui09zMy8cd8xPnR8JKifJO09MsQb9x3jStXlZ7b2sud57Hked39uLf/OXz7HzMzDlRr/ansYL4YqyUzrtvRwuVrjNw4e571HBNNXfrqFux5ZG8Sb1/Ye5Z6BkaB+VAFYz+OMZWftgxiAuH3lqgWiR772wnButWCFV7s1jXD9RaKHvGzOlPpCpNTpg1lTxKLRfhn+kHT+9HBK4xolE1DVUjCDIZKfmYgywmf/dYVpeWzKQJU/5FevNvsXGXwmdZrlqguSmaYWrSAj8Y/rl+FfHFOZVnS11hci5Z+bOk/qs/j2urAjzAjThmbTSjamlexEJv/RXEPXgr9d0Z3O5J+3+oRenEmd0lg1P5mpvSkXjKZUprypB+WZuhbUa3worOpqyVRSfKYQ8yd16qe1mHx+Hc25IIuMMFkhk23ouE4y+e0hLiIK2oiasfsPy/hlqVMabSXlpZWKZk7JY6ZsI1EfD+8KyJl6cLyrU/ySiALuhR1JTOL/xcqUhl8/cc2eWsBs2ZSuU5mUO1/ylh6wqPEizuTbeVFnWD9xJnV06NfPqWhSTEEQ0c1EtJWIdhDR+N4LN4oKlo6iMo93qir6Rrfffj9VUBrM21HRjjrC29GEMUkW9ULRqapg6xN0bpJpAsoqTjDTRPlBcQL8shjrFN5eWZOPqWAbE+YDACYkrqhqeAZMRDqArwO4EcA+AC8R0Q+Z+fVTLXPB9FJkrvZUNXtqHpahYd604tg7j6H500uYUqi87XLmthZg6Rq62wpj7zwOprLybqtTZppWgKkT5rZOgJ3aSpHFaU5V3dOKsHQNc1snwE5tpcTHZU9W89qK8uLQRDAVMWtqfuwdx8FkG1ow6ntbTNOLmNc2MW0lZ2qY0XLqmWVQVlsR86ZPjF8WLT01Az9VEXPqW4DOiIhoDYA/Yuab5OdHAYCZ/0vab1auXMnr169PLVPMr0SX9jtVuR6f0jJzZwOTJ+9SyJhG12RlIkLkLpyMaXIwEdHLzLxyPGU2PAMGMAvAXuXzPgCr4jsR0b0A7pUfK0S06QywjVdtAPobDRHTZGPKeMbWZGOabDzA5GNK4uka748nQwAel5j5WwC+BQBEtH68PcyZ0GTjASYfU8YztiYb02TjASYf09vlmQwX4fYDmKN8ni2/y5QpU6ZzWpMhAL8E4EIimkdEFoAPQbysM1OmTJnOaTV8CoKZa0T0cQA/hVj//tvMvHmMn33r9JOdlCYbDzD5mDKesTXZmCYbDzD5mN4WT8PvgsiUKVOm81WTYQoiU6ZMmc5LZQE4U6ZMmRqksyoAT/Qjyydx3G8TUa967zERtRLRk0S0Xf4/VX5PRPTfJeMGIlqeXvIp88whonVE9DoRbSai328kExHliOhFInpN8nxBfj+PiF6Qx/2uvMgKIrLl5x3y790TyaNw6UT0ChGtnSQ8e4hoIxG9SkTr5XeN9KMpRPSPRLSFiN4gojUN5rlI2sb/N0BEn2ww06ekT28ioiekr0+cH4131Z5G/4O4QLcTwHwAFoDXAFxyho59HYDlADYp330JwOfk9ucAPC633wfgxxAr2q0G8MJp4JkBYLncbgKwDcAljWKS5ZbktgngBXmc7wH4kPz+rwDcL7cfAPBXcvtDAL57murtDwD8bwBr5edG8+wB0Bb7rpF+9D8B3C23LQBTGskTY9MBHIJ4qKFRfj0LwG4AecV/7phIPzptBjwNFbIGwE+Vz48CePQMHr8b0QC8FcAMuT0DwFa5/U0AH07a7zSy/QBiLY2GMwEoAPgNxNOM/QCMeP1B3PGyRm4bcj+aYI7ZAJ4GcAOAtbKRNoxHlr0H9QG4IXUGoEUGF5oMPAl87wHwXINt5D+l2yr9Yi2AmybSj86mKYikR5ZnNYgFADqY+aDcPgSgQ26fUU45zLkcIutsGJMc7r8KoBfAkxCjlWPMXEs4ZsAj/34cwKm9UiBdXwPwWQCe/DytwTyAWA/9Z0T0MolH64HG1dk8AH0A/lZO0/w1ERUbyBPXhwA8IbcbwsTM+wF8GcBbAA5C+MXLmEA/OpsC8KQViy7vjN/PR0QlAP8XwCeZeaCRTMzsMvMyiMzzSgCLztSx4yKiWwD0MvPLjWJI0TXMvBzAewE8SETXqX88w3VmQEyrfYOZLwcwBDG8bxRPIDmneiuA/xP/25lkknPNH4DorGYCKAK4eSKPcTYF4Mn2yHIPEc0AAPl/r/z+jHASkQkRfP+emf9pMjABADMfA7AOYmg2hYj8h33UYwY88u8tAA5PIMbVAG4loj0A/gFiGuK/NZAHQJBRgZl7AXwfoqNqVJ3tA7CPmV+Qn/8RIiA33IcgOqjfMHOP/NwopncD2M3MfcxcBfBPEL41YX50NgXgyfbI8g8B3C63b4eYh/W//6i8QrsawHFl+DQhIiIC8DcA3mDm/9poJiKaTkRT5HYeYj76DYhA/MEUHp/zgwB+LjObCREzP8rMs5m5G8JPfs7Mv9coHgAgoiIRNfnbEHOcm9CgOmPmQwD2EpH/Xvt3AXi9UTwxfRjh9IN/7EYwvQVgNREVZJvzbTRxfnS6JtFPxz+Iq57bIOYXP38Gj/sExBxQFSJzuAtibudpANsBPAWgVe5LEAvM7wSwEcDK08BzDcQwbAOAV+W/9zWKCcBSAK9Ink0AHpPfzwfwIoAdEMNJW36fk593yL/PP411dz3CuyAaxiOP/Zr8t9n33wb70TIA62W9/TOAqY3kkccpQmSNLcp3jbTRFwBskX79dwDsifSj7FHkTJkyZWqQzqYpiEyZMmU6p5QF4EyZMmVqkLIAnClTpkwNUhaAM2XKlKlBygJwpkyZMjVIWQDOlClTpgYpC8CZMmXK1CBlATjTeSMi6iaiEblo0Hh/k5dr0zpE1HY6+TKdf8oCcKbzTTtZLBo0LjHziNz/wGlkynSeKgvAmc5JybUXfkTiLR2biOi2hH26SbwN4n8Q0TYi+nsiejcRPSffvnBlI9gznT/KAnCmc1U3AzjAzJcx82IAP0nZ7wIAX4FYPnMRgN+FWGvj0wD+w5kAzXT+KgvAmc5VbQRwIxE9TkTXMvPxlP12M/NGZvYgFsl5msUCKRsh3oKSKdNpUxaAM52TYuZtEOvbbgTwx0T0WMquFWXbUz57EIuWZ8p02pQF4EznpIhoJoBhZv4OgD+DCMaZMk0qZT18pnNVSwD8GRF5EOs4399gnkyZ6pStB5zpvJF8gelaeVHuZH+7B2LB7/4Jxsp0Hiubgsh0PskF0HIqD2IAMBG+YTlTpglRlgFnypQpU4OUZcCZMmXK1CBlAThTpkyZGqQsAGfKlClTg5QF4EyZMmVqkLIAnClTpkwNUhaAM2XKlKlBygJwpkyZMjVI/x+I4rtg2GL1/Q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74" y="4840807"/>
            <a:ext cx="45720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4722541"/>
            <a:ext cx="45720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2361" y="4125951"/>
            <a:ext cx="274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should look as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6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2b (Tracking)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1690688"/>
            <a:ext cx="83960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cavity and check voltage. </a:t>
            </a:r>
          </a:p>
          <a:p>
            <a:endParaRPr lang="en-US" dirty="0"/>
          </a:p>
          <a:p>
            <a:r>
              <a:rPr lang="en-US" dirty="0" smtClean="0"/>
              <a:t>Track single particle and plot longitudinal phase space with and without synchrotron </a:t>
            </a:r>
          </a:p>
          <a:p>
            <a:r>
              <a:rPr lang="en-US" dirty="0" smtClean="0"/>
              <a:t>Radiation. (must provide reference particle tracking also)</a:t>
            </a:r>
          </a:p>
          <a:p>
            <a:endParaRPr lang="en-US" dirty="0" smtClean="0"/>
          </a:p>
          <a:p>
            <a:r>
              <a:rPr lang="en-US" dirty="0" smtClean="0"/>
              <a:t>Track a distribution of particles and watch evolution to equilibrium.</a:t>
            </a:r>
          </a:p>
          <a:p>
            <a:endParaRPr lang="en-US" dirty="0"/>
          </a:p>
          <a:p>
            <a:r>
              <a:rPr lang="en-US" dirty="0" smtClean="0"/>
              <a:t>Modify ESRF_18GeV.dat to create an initial random distribution of particles for tracking.</a:t>
            </a:r>
          </a:p>
          <a:p>
            <a:r>
              <a:rPr lang="en-US" dirty="0" smtClean="0"/>
              <a:t>Use MCOBJET of Exercise 1, but use non-zero emittance values.</a:t>
            </a:r>
          </a:p>
          <a:p>
            <a:r>
              <a:rPr lang="en-US" dirty="0" smtClean="0"/>
              <a:t>Turn on synchrotron radiation and observe energy loss per turn in .res file.</a:t>
            </a:r>
          </a:p>
        </p:txBody>
      </p:sp>
    </p:spTree>
    <p:extLst>
      <p:ext uri="{BB962C8B-B14F-4D97-AF65-F5344CB8AC3E}">
        <p14:creationId xmlns:p14="http://schemas.microsoft.com/office/powerpoint/2010/main" val="17830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JLEIC electron 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7904" y="1783080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n0?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1056" y="2880360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 spin in ring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7360" y="3785616"/>
            <a:ext cx="94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spin tune to spin-orbit resonance and observe fast ~100 turn depolarization (not an estimate</a:t>
            </a:r>
          </a:p>
          <a:p>
            <a:r>
              <a:rPr lang="en-US" dirty="0" smtClean="0"/>
              <a:t>Of polarization lifetime.)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Statistics </a:t>
            </a:r>
            <a:r>
              <a:rPr lang="en-US" smtClean="0"/>
              <a:t>of Synchrotron radiation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0760" y="3041149"/>
            <a:ext cx="1972638" cy="82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58957" y="3503486"/>
            <a:ext cx="996594" cy="52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14153" y="3452115"/>
            <a:ext cx="1306530" cy="57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37079" y="2342508"/>
            <a:ext cx="1294543" cy="56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3676" y="2321098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 photons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467" y="4160846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Electrons pass through single</a:t>
            </a:r>
          </a:p>
          <a:p>
            <a:r>
              <a:rPr lang="en-US" dirty="0" smtClean="0"/>
              <a:t>dipole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0751" y="494055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2T</a:t>
            </a:r>
          </a:p>
          <a:p>
            <a:r>
              <a:rPr lang="en-US" dirty="0" smtClean="0"/>
              <a:t>L = 2.5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7011" y="5655600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electron energy:  18 GeV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56169" y="6065977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B.rho</a:t>
            </a:r>
            <a:r>
              <a:rPr lang="en-US" dirty="0" smtClean="0"/>
              <a:t> = 60041.54 </a:t>
            </a:r>
            <a:r>
              <a:rPr lang="en-US" dirty="0" err="1" smtClean="0"/>
              <a:t>kG</a:t>
            </a:r>
            <a:r>
              <a:rPr lang="en-US" dirty="0" smtClean="0"/>
              <a:t>*cm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58640" y="5266884"/>
                <a:ext cx="2416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=6.004∗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𝑘𝐺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40" y="5266884"/>
                <a:ext cx="241655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68" t="-146667" r="-758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photon emission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60" y="4786996"/>
            <a:ext cx="261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Energy of photon</a:t>
            </a:r>
          </a:p>
          <a:p>
            <a:r>
              <a:rPr lang="en-US" dirty="0" smtClean="0"/>
              <a:t>radiation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48" y="1929492"/>
            <a:ext cx="2984532" cy="994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83" y="2924336"/>
            <a:ext cx="2172377" cy="765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045" y="2555004"/>
            <a:ext cx="355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emission of k photons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44" y="3916484"/>
            <a:ext cx="1621106" cy="584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2343" y="3921192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Critical energy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508" y="4727324"/>
            <a:ext cx="2092842" cy="7656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474" y="4428342"/>
            <a:ext cx="3211283" cy="5979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00140" y="3839328"/>
            <a:ext cx="317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energy loss per particle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418" y="5841822"/>
            <a:ext cx="883470" cy="506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85317" y="5965902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number of</a:t>
            </a:r>
          </a:p>
          <a:p>
            <a:r>
              <a:rPr lang="en-US" dirty="0" smtClean="0"/>
              <a:t>Radiated photons per particle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3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42" y="64505"/>
            <a:ext cx="10515600" cy="1325563"/>
          </a:xfrm>
        </p:spPr>
        <p:txBody>
          <a:bodyPr/>
          <a:lstStyle/>
          <a:p>
            <a:r>
              <a:rPr lang="en-US" dirty="0" smtClean="0"/>
              <a:t>Code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8831" y="1444116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Zgoubi.f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033229" y="2318789"/>
            <a:ext cx="10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SRLOSS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626320" y="3774776"/>
            <a:ext cx="16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PRSR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012" y="2549442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quasex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94031" y="1308649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2087" y="2420841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4889" y="2190188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155" y="3646175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11983" y="1935182"/>
            <a:ext cx="414779" cy="4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2282" y="1925313"/>
            <a:ext cx="146304" cy="4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 flipH="1">
            <a:off x="941655" y="3047374"/>
            <a:ext cx="239747" cy="59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9969" y="410471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07622" y="4028990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4689" y="399649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INITRA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5999" y="4667117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MAJTRA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098275" y="3889940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92622" y="4575264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46379" y="2896754"/>
            <a:ext cx="2283590" cy="116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785910" y="4125489"/>
            <a:ext cx="260206" cy="14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6"/>
          </p:cNvCxnSpPr>
          <p:nvPr/>
        </p:nvCxnSpPr>
        <p:spPr>
          <a:xfrm flipH="1">
            <a:off x="3843622" y="4584950"/>
            <a:ext cx="415131" cy="3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3122" y="5036449"/>
            <a:ext cx="8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47034" y="571264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DEVTRA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20104" y="4887472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68233" y="5662982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55383" y="4575264"/>
            <a:ext cx="253424" cy="3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7"/>
          </p:cNvCxnSpPr>
          <p:nvPr/>
        </p:nvCxnSpPr>
        <p:spPr>
          <a:xfrm>
            <a:off x="6179031" y="5276286"/>
            <a:ext cx="98419" cy="47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2000" y="5976248"/>
            <a:ext cx="78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raysyn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5333" y="5049908"/>
            <a:ext cx="71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27837" y="4544961"/>
            <a:ext cx="10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Synpar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9405" y="4731368"/>
            <a:ext cx="6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lpsfit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-56693" y="4649753"/>
            <a:ext cx="1651000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 flipH="1">
            <a:off x="768807" y="4300016"/>
            <a:ext cx="95612" cy="34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58393" y="4921307"/>
            <a:ext cx="1155793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144409" y="5013061"/>
            <a:ext cx="445538" cy="5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94306" y="5897309"/>
            <a:ext cx="1155793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49591" y="5521071"/>
            <a:ext cx="264595" cy="30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326953" y="2757175"/>
            <a:ext cx="2312406" cy="51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5633" y="3300125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CHXC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10543" y="3127053"/>
            <a:ext cx="1343718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22556" y="3882032"/>
            <a:ext cx="9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MULTPO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61739" y="382616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BENDI</a:t>
            </a:r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038732" y="3380027"/>
            <a:ext cx="1711148" cy="24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845601" y="3750696"/>
            <a:ext cx="1343718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00747" y="3648890"/>
            <a:ext cx="1343718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882416" y="3568715"/>
            <a:ext cx="395034" cy="18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52242" y="4324647"/>
            <a:ext cx="569775" cy="26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72202" y="4406537"/>
            <a:ext cx="908042" cy="626533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334110" y="4200018"/>
            <a:ext cx="128026" cy="33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19238"/>
            <a:ext cx="10515600" cy="1325563"/>
          </a:xfrm>
        </p:spPr>
        <p:txBody>
          <a:bodyPr/>
          <a:lstStyle/>
          <a:p>
            <a:r>
              <a:rPr lang="en-US" dirty="0" err="1" smtClean="0"/>
              <a:t>Zgoubi</a:t>
            </a:r>
            <a:r>
              <a:rPr lang="en-US" dirty="0" smtClean="0"/>
              <a:t> input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2605" y="1130625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!Compute Synchrotron radiation in a bend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'MCOBJET'                                                                                                    1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60.041537111472856d3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3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5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2 2 2 2 2 2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 0.  1.0e-6 0.  0. 1.  !0. 0.  0. 0.  0. 1.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0.  26.608754   0.          2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  11.302651   0.e-9       2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 1.          1e-4         2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123456 234567 345678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'PARTICUL'                                                                                                   2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0.511  1.602176487D-19  0. 0. 0.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'SRLOSS'                                                                                                     3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1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BEND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1  123456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'BEND'                                                                                                       4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2.449016210216713777e2   00.   0.4007133486721675049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0.00  000.00  0.04908738521234051935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4 .2401  1.8639  -.5572  .3904 0. 0. 0.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0.00  000.00  0.04908738521234051935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4 .2401  1.8639  -.5572  .3904 0. 0. 0.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1. cm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3 0. 0. 0.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 'END'                                                                                                        5</a:t>
            </a:r>
          </a:p>
          <a:p>
            <a:r>
              <a:rPr lang="en-US" sz="12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2834" y="2456188"/>
            <a:ext cx="41069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KEYWORDS</a:t>
            </a:r>
          </a:p>
          <a:p>
            <a:endParaRPr lang="en-US" dirty="0"/>
          </a:p>
          <a:p>
            <a:r>
              <a:rPr lang="en-US" dirty="0" smtClean="0"/>
              <a:t>MCOBJET:  initial conditions of particles</a:t>
            </a:r>
          </a:p>
          <a:p>
            <a:r>
              <a:rPr lang="en-US" dirty="0" smtClean="0"/>
              <a:t>PARTICUL:  particle definition</a:t>
            </a:r>
          </a:p>
          <a:p>
            <a:r>
              <a:rPr lang="en-US" dirty="0" smtClean="0"/>
              <a:t>SRLOSS: turn on/off synchrotron radiation</a:t>
            </a:r>
          </a:p>
          <a:p>
            <a:r>
              <a:rPr lang="en-US" dirty="0" smtClean="0"/>
              <a:t>BEND: define dipole magnet</a:t>
            </a:r>
          </a:p>
          <a:p>
            <a:r>
              <a:rPr lang="en-US" dirty="0" smtClean="0"/>
              <a:t>FAISTORE: print particle coordinates (.</a:t>
            </a:r>
            <a:r>
              <a:rPr lang="en-US" dirty="0" err="1" smtClean="0"/>
              <a:t>fai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REBELOTE: track through lattice again</a:t>
            </a:r>
          </a:p>
          <a:p>
            <a:r>
              <a:rPr lang="en-US" dirty="0" smtClean="0"/>
              <a:t>END: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SRLOSS keyword. (p. 287 in manual)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4663" y="2751024"/>
            <a:ext cx="6237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'SRLOSS'                                                                                                    </a:t>
            </a:r>
          </a:p>
          <a:p>
            <a:r>
              <a:rPr lang="en-US" smtClean="0">
                <a:latin typeface="Calibri" charset="0"/>
                <a:ea typeface="Calibri" charset="0"/>
                <a:cs typeface="Times New Roman" charset="0"/>
              </a:rPr>
              <a:t>1.1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BEND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1  123456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3958" y="2036190"/>
            <a:ext cx="9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901" y="305428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on SR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1714573" y="3238951"/>
            <a:ext cx="73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18545" y="3908090"/>
            <a:ext cx="16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 in dipole</a:t>
            </a:r>
            <a:endParaRPr lang="en-US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1979077" y="3482362"/>
            <a:ext cx="471892" cy="6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077" y="4254063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</a:t>
            </a:r>
          </a:p>
          <a:p>
            <a:r>
              <a:rPr lang="en-US" dirty="0" smtClean="0"/>
              <a:t>(1: </a:t>
            </a:r>
            <a:r>
              <a:rPr lang="en-US" dirty="0" err="1" smtClean="0"/>
              <a:t>dp</a:t>
            </a:r>
            <a:r>
              <a:rPr lang="en-US" dirty="0" smtClean="0"/>
              <a:t> only)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50969" y="3951353"/>
            <a:ext cx="155844" cy="32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553905" y="3951353"/>
            <a:ext cx="490194" cy="43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67027" y="4505351"/>
            <a:ext cx="2969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seed for monte </a:t>
            </a:r>
            <a:r>
              <a:rPr lang="en-US" dirty="0" err="1" smtClean="0"/>
              <a:t>carlo</a:t>
            </a:r>
            <a:endParaRPr lang="en-US" dirty="0"/>
          </a:p>
          <a:p>
            <a:r>
              <a:rPr lang="en-US" dirty="0" smtClean="0"/>
              <a:t>Emission algorithm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34549" y="3238951"/>
            <a:ext cx="2138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05253" y="3075322"/>
            <a:ext cx="482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to 1.1 to allow print out to </a:t>
            </a:r>
            <a:r>
              <a:rPr lang="en-US" dirty="0" err="1" smtClean="0"/>
              <a:t>zgoubi.SRLOSS.Out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4712" y="5063835"/>
            <a:ext cx="795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dipole integration step size, SRLOSS random seed, and number of particles </a:t>
            </a:r>
          </a:p>
          <a:p>
            <a:r>
              <a:rPr lang="en-US" dirty="0" smtClean="0"/>
              <a:t>several times and look at how average energy loss Is effected.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6696" y="3889919"/>
            <a:ext cx="454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 </a:t>
            </a:r>
            <a:r>
              <a:rPr lang="en-US" dirty="0" err="1" smtClean="0"/>
              <a:t>dE</a:t>
            </a:r>
            <a:r>
              <a:rPr lang="en-US" dirty="0" smtClean="0"/>
              <a:t> in </a:t>
            </a:r>
            <a:r>
              <a:rPr lang="en-US" dirty="0" err="1" smtClean="0"/>
              <a:t>zgoubi.SRLOSS.Out</a:t>
            </a:r>
            <a:r>
              <a:rPr lang="en-US" dirty="0" smtClean="0"/>
              <a:t>. (column 35)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4712" y="1938528"/>
            <a:ext cx="92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at </a:t>
            </a:r>
            <a:r>
              <a:rPr lang="en-US" dirty="0" err="1" smtClean="0"/>
              <a:t>DipoleSR.dat</a:t>
            </a:r>
            <a:r>
              <a:rPr lang="en-US" dirty="0" smtClean="0"/>
              <a:t>.  It contains the definition of 100 18 GeV electrons passing through a dipole.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6736" y="2555700"/>
            <a:ext cx="40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this example and examine </a:t>
            </a:r>
            <a:r>
              <a:rPr lang="en-US" dirty="0" err="1" smtClean="0"/>
              <a:t>zgoubi.res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72768" y="3054096"/>
            <a:ext cx="904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 number of particles to 3000 and add </a:t>
            </a:r>
            <a:r>
              <a:rPr lang="en-US" dirty="0" err="1" smtClean="0"/>
              <a:t>rebelote</a:t>
            </a:r>
            <a:r>
              <a:rPr lang="en-US" dirty="0" smtClean="0"/>
              <a:t> statement to run through 100 times, with</a:t>
            </a:r>
          </a:p>
          <a:p>
            <a:r>
              <a:rPr lang="en-US" dirty="0" smtClean="0"/>
              <a:t>Resetting coordinates each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712" y="4446663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this value compare to the expected theoretical energy loss?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5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ESRF Synchrotron radiation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272" y="2121408"/>
            <a:ext cx="384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work with the file ESRF_18GeV.dat.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3272" y="2921460"/>
            <a:ext cx="28882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'OBJET'                                                                                                      1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60.041537111472856d3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5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.001 .01  .001 .01  .0 .0001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.0 .0 .0 .0 .0 1.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272" y="52957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'PARTICUL'                                                                                                   5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0.511  1.602176487D-19  0. 0. 0.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449" y="5656082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electron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4680" y="3535052"/>
            <a:ext cx="408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11 particles used</a:t>
            </a:r>
          </a:p>
          <a:p>
            <a:r>
              <a:rPr lang="en-US" dirty="0" smtClean="0"/>
              <a:t>To compute matrices for Twiss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ESRF file continued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203" y="1483094"/>
            <a:ext cx="405038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'SCALING'                                                                                                    2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1 3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QUADRUPO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2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60.041537111472856 60.041537111472856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1  999999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BEND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2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60.041537111472856 60.041537111472856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1  999999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SEXTUPOL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2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60.041537111472856 60.041537111472856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1  999999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'FAISCEAU'                                                                                                   3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   'PICKUPS'                                                                                                       4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     1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     #End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   'FAISTORE'                                                                                                      5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    </a:t>
            </a:r>
            <a:r>
              <a:rPr lang="en-US" sz="1000" dirty="0" err="1">
                <a:latin typeface="Calibri" charset="0"/>
                <a:ea typeface="Calibri" charset="0"/>
                <a:cs typeface="Times New Roman" charset="0"/>
              </a:rPr>
              <a:t>zgoubi.fai</a:t>
            </a:r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#END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   7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'FAISTORE'                                                                                                   4</a:t>
            </a:r>
          </a:p>
          <a:p>
            <a:r>
              <a:rPr lang="en-US" sz="1000" dirty="0" err="1">
                <a:latin typeface="Calibri" charset="0"/>
                <a:ea typeface="Calibri" charset="0"/>
                <a:cs typeface="Times New Roman" charset="0"/>
              </a:rPr>
              <a:t>zgoubi.fai</a:t>
            </a:r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all   ! can change all to *PU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'PARTICUL'                                                                                                   5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0.511  1.602176487D-19  0. 0. 0.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'SRLOSS'                                                                                                     6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0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BEND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1  123456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</a:t>
            </a:r>
            <a:endParaRPr lang="en-US" sz="1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4384" y="267659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'OPTIONS'                                                                                                    7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1 1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WRITE ON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'INCLUDE'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1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ESRF_18GeV_Twiss.inc[</a:t>
            </a:r>
            <a:r>
              <a:rPr lang="en-US" sz="1000" dirty="0" err="1">
                <a:latin typeface="Calibri" charset="0"/>
                <a:ea typeface="Calibri" charset="0"/>
                <a:cs typeface="Times New Roman" charset="0"/>
              </a:rPr>
              <a:t>ringstart:ringend</a:t>
            </a:r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]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'SRPRNT'                                                                                                  1899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'TWISS'                                                                                                   1900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2   1.   1.   PRINT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!'REBELOTE'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!  3000 0.1 99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'FAISCEAU'                                                                                                1901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 'END'                                                                                                     1902</a:t>
            </a:r>
          </a:p>
        </p:txBody>
      </p:sp>
    </p:spTree>
    <p:extLst>
      <p:ext uri="{BB962C8B-B14F-4D97-AF65-F5344CB8AC3E}">
        <p14:creationId xmlns:p14="http://schemas.microsoft.com/office/powerpoint/2010/main" val="177448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14953</TotalTime>
  <Words>746</Words>
  <Application>Microsoft Macintosh PowerPoint</Application>
  <PresentationFormat>Widescreen</PresentationFormat>
  <Paragraphs>191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Arial</vt:lpstr>
      <vt:lpstr>Office Theme</vt:lpstr>
      <vt:lpstr>Tuesday Tutorial</vt:lpstr>
      <vt:lpstr>Exercise 1: Statistics of Synchrotron radiation</vt:lpstr>
      <vt:lpstr>Monte Carlo photon emission</vt:lpstr>
      <vt:lpstr>Code diagram</vt:lpstr>
      <vt:lpstr>Zgoubi input file</vt:lpstr>
      <vt:lpstr>SRLOSS keyword. (p. 287 in manual)</vt:lpstr>
      <vt:lpstr>Exercises</vt:lpstr>
      <vt:lpstr>Exercise 2: ESRF Synchrotron radiation</vt:lpstr>
      <vt:lpstr>ESRF file continued</vt:lpstr>
      <vt:lpstr>KEYWORDS used</vt:lpstr>
      <vt:lpstr>Input</vt:lpstr>
      <vt:lpstr>Exercises 2a (Twiss)</vt:lpstr>
      <vt:lpstr>Exercise 2b (Tracking)</vt:lpstr>
      <vt:lpstr>Exercise 3: JLEIC electron ring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 Tutorial</dc:title>
  <dc:creator>bnash@radiasoft.net</dc:creator>
  <cp:lastModifiedBy>bnash@radiasoft.net</cp:lastModifiedBy>
  <cp:revision>44</cp:revision>
  <dcterms:created xsi:type="dcterms:W3CDTF">2019-06-28T16:18:33Z</dcterms:created>
  <dcterms:modified xsi:type="dcterms:W3CDTF">2019-08-23T15:52:16Z</dcterms:modified>
</cp:coreProperties>
</file>