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68" r:id="rId5"/>
    <p:sldId id="258" r:id="rId6"/>
    <p:sldId id="263" r:id="rId7"/>
    <p:sldId id="262" r:id="rId8"/>
    <p:sldId id="272" r:id="rId9"/>
    <p:sldId id="271" r:id="rId10"/>
    <p:sldId id="273" r:id="rId11"/>
    <p:sldId id="274" r:id="rId12"/>
    <p:sldId id="277" r:id="rId13"/>
    <p:sldId id="278" r:id="rId14"/>
    <p:sldId id="260" r:id="rId15"/>
    <p:sldId id="276" r:id="rId16"/>
    <p:sldId id="275" r:id="rId17"/>
    <p:sldId id="279" r:id="rId18"/>
    <p:sldId id="266"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3"/>
    <p:restoredTop sz="94780"/>
  </p:normalViewPr>
  <p:slideViewPr>
    <p:cSldViewPr snapToGrid="0" snapToObjects="1">
      <p:cViewPr varScale="1">
        <p:scale>
          <a:sx n="120" d="100"/>
          <a:sy n="120"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39E91-B963-A14D-8732-7DFFA3DB3385}" type="datetimeFigureOut">
              <a:rPr lang="en-US" smtClean="0"/>
              <a:t>8/25/19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4EE85-777F-9845-99E3-53D26F451B27}" type="slidenum">
              <a:rPr lang="en-US" smtClean="0"/>
              <a:t>‹#›</a:t>
            </a:fld>
            <a:endParaRPr lang="en-US"/>
          </a:p>
        </p:txBody>
      </p:sp>
    </p:spTree>
    <p:extLst>
      <p:ext uri="{BB962C8B-B14F-4D97-AF65-F5344CB8AC3E}">
        <p14:creationId xmlns:p14="http://schemas.microsoft.com/office/powerpoint/2010/main" val="89186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EE85-777F-9845-99E3-53D26F451B27}" type="slidenum">
              <a:rPr lang="en-US" smtClean="0"/>
              <a:t>5</a:t>
            </a:fld>
            <a:endParaRPr lang="en-US"/>
          </a:p>
        </p:txBody>
      </p:sp>
    </p:spTree>
    <p:extLst>
      <p:ext uri="{BB962C8B-B14F-4D97-AF65-F5344CB8AC3E}">
        <p14:creationId xmlns:p14="http://schemas.microsoft.com/office/powerpoint/2010/main" val="16867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EE85-777F-9845-99E3-53D26F451B27}" type="slidenum">
              <a:rPr lang="en-US" smtClean="0"/>
              <a:t>11</a:t>
            </a:fld>
            <a:endParaRPr lang="en-US"/>
          </a:p>
        </p:txBody>
      </p:sp>
    </p:spTree>
    <p:extLst>
      <p:ext uri="{BB962C8B-B14F-4D97-AF65-F5344CB8AC3E}">
        <p14:creationId xmlns:p14="http://schemas.microsoft.com/office/powerpoint/2010/main" val="64803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BD5541-91A0-1140-8E70-A05B034BC0A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BD5541-91A0-1140-8E70-A05B034BC0A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BD5541-91A0-1140-8E70-A05B034BC0A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BD5541-91A0-1140-8E70-A05B034BC0A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D5541-91A0-1140-8E70-A05B034BC0A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BD5541-91A0-1140-8E70-A05B034BC0A4}"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BD5541-91A0-1140-8E70-A05B034BC0A4}" type="datetimeFigureOut">
              <a:rPr lang="en-US" smtClean="0"/>
              <a:t>8/25/19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BD5541-91A0-1140-8E70-A05B034BC0A4}" type="datetimeFigureOut">
              <a:rPr lang="en-US" smtClean="0"/>
              <a:t>8/25/19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D5541-91A0-1140-8E70-A05B034BC0A4}" type="datetimeFigureOut">
              <a:rPr lang="en-US" smtClean="0"/>
              <a:t>8/25/19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BD5541-91A0-1140-8E70-A05B034BC0A4}"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BD5541-91A0-1140-8E70-A05B034BC0A4}"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DD745-DE89-5D4C-B79E-C051823F1606}"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D5541-91A0-1140-8E70-A05B034BC0A4}" type="datetimeFigureOut">
              <a:rPr lang="en-US" smtClean="0"/>
              <a:t>8/25/19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DD745-DE89-5D4C-B79E-C051823F1606}"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Tuesday Tutorial</a:t>
            </a:r>
          </a:p>
        </p:txBody>
      </p:sp>
      <p:sp>
        <p:nvSpPr>
          <p:cNvPr id="3" name="Subtitle 2"/>
          <p:cNvSpPr>
            <a:spLocks noGrp="1"/>
          </p:cNvSpPr>
          <p:nvPr>
            <p:ph type="subTitle" idx="1"/>
          </p:nvPr>
        </p:nvSpPr>
        <p:spPr/>
        <p:txBody>
          <a:bodyPr/>
          <a:lstStyle/>
          <a:p>
            <a:r>
              <a:rPr lang="en-US" dirty="0" err="1"/>
              <a:t>Fanglei</a:t>
            </a:r>
            <a:r>
              <a:rPr lang="en-US" dirty="0"/>
              <a:t> Lin, </a:t>
            </a:r>
            <a:r>
              <a:rPr lang="en-US" dirty="0" err="1"/>
              <a:t>Vasily</a:t>
            </a:r>
            <a:r>
              <a:rPr lang="en-US" dirty="0"/>
              <a:t> </a:t>
            </a:r>
            <a:r>
              <a:rPr lang="en-US" dirty="0" err="1"/>
              <a:t>Morosov</a:t>
            </a:r>
            <a:r>
              <a:rPr lang="en-US" dirty="0"/>
              <a:t>, Boaz Nash</a:t>
            </a: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1b</a:t>
            </a:r>
          </a:p>
        </p:txBody>
      </p:sp>
      <p:sp>
        <p:nvSpPr>
          <p:cNvPr id="8" name="TextBox 7"/>
          <p:cNvSpPr txBox="1"/>
          <p:nvPr/>
        </p:nvSpPr>
        <p:spPr>
          <a:xfrm>
            <a:off x="1333500" y="2036738"/>
            <a:ext cx="5797550" cy="1200329"/>
          </a:xfrm>
          <a:prstGeom prst="rect">
            <a:avLst/>
          </a:prstGeom>
          <a:noFill/>
        </p:spPr>
        <p:txBody>
          <a:bodyPr wrap="square" rtlCol="0">
            <a:spAutoFit/>
          </a:bodyPr>
          <a:lstStyle/>
          <a:p>
            <a:r>
              <a:rPr lang="en-US" dirty="0"/>
              <a:t>Edit </a:t>
            </a:r>
            <a:r>
              <a:rPr lang="en-US" dirty="0" err="1"/>
              <a:t>DipoleSR.dat</a:t>
            </a:r>
            <a:r>
              <a:rPr lang="en-US" dirty="0"/>
              <a:t> </a:t>
            </a:r>
          </a:p>
          <a:p>
            <a:r>
              <a:rPr lang="en-US" dirty="0"/>
              <a:t>to change number of particles, (up to ~3000) </a:t>
            </a:r>
          </a:p>
          <a:p>
            <a:r>
              <a:rPr lang="en-US" dirty="0"/>
              <a:t>and number of turns (up to ~100) and </a:t>
            </a:r>
          </a:p>
          <a:p>
            <a:r>
              <a:rPr lang="en-US" dirty="0"/>
              <a:t>step size and SRLOSS random seed</a:t>
            </a:r>
          </a:p>
        </p:txBody>
      </p:sp>
      <p:sp>
        <p:nvSpPr>
          <p:cNvPr id="9" name="TextBox 8"/>
          <p:cNvSpPr txBox="1"/>
          <p:nvPr/>
        </p:nvSpPr>
        <p:spPr>
          <a:xfrm>
            <a:off x="1180894" y="4857750"/>
            <a:ext cx="6413872" cy="369332"/>
          </a:xfrm>
          <a:prstGeom prst="rect">
            <a:avLst/>
          </a:prstGeom>
          <a:noFill/>
        </p:spPr>
        <p:txBody>
          <a:bodyPr wrap="none" rtlCol="0">
            <a:spAutoFit/>
          </a:bodyPr>
          <a:lstStyle/>
          <a:p>
            <a:r>
              <a:rPr lang="en-US" dirty="0"/>
              <a:t>Examine </a:t>
            </a:r>
            <a:r>
              <a:rPr lang="en-US" dirty="0" err="1"/>
              <a:t>zgoubi.SRLOSS.out</a:t>
            </a:r>
            <a:r>
              <a:rPr lang="en-US" dirty="0"/>
              <a:t> after each change and running </a:t>
            </a:r>
            <a:r>
              <a:rPr lang="en-US" dirty="0" err="1"/>
              <a:t>zgoubi</a:t>
            </a:r>
            <a:r>
              <a:rPr lang="en-US" dirty="0"/>
              <a:t>.</a:t>
            </a:r>
          </a:p>
        </p:txBody>
      </p:sp>
    </p:spTree>
    <p:extLst>
      <p:ext uri="{BB962C8B-B14F-4D97-AF65-F5344CB8AC3E}">
        <p14:creationId xmlns:p14="http://schemas.microsoft.com/office/powerpoint/2010/main" val="181487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zgoubi.SRLOSS.out</a:t>
            </a:r>
            <a:r>
              <a:rPr lang="en-US" dirty="0"/>
              <a:t> file</a:t>
            </a:r>
          </a:p>
        </p:txBody>
      </p:sp>
      <p:sp>
        <p:nvSpPr>
          <p:cNvPr id="4" name="TextBox 3"/>
          <p:cNvSpPr txBox="1"/>
          <p:nvPr/>
        </p:nvSpPr>
        <p:spPr>
          <a:xfrm>
            <a:off x="1460500" y="1861150"/>
            <a:ext cx="5283626" cy="369332"/>
          </a:xfrm>
          <a:prstGeom prst="rect">
            <a:avLst/>
          </a:prstGeom>
          <a:noFill/>
        </p:spPr>
        <p:txBody>
          <a:bodyPr wrap="none" rtlCol="0">
            <a:spAutoFit/>
          </a:bodyPr>
          <a:lstStyle/>
          <a:p>
            <a:r>
              <a:rPr lang="en-US" dirty="0"/>
              <a:t>40 columns, note that python indexes from 0, so 0</a:t>
            </a:r>
            <a:r>
              <a:rPr lang="mr-IN" dirty="0"/>
              <a:t>…</a:t>
            </a:r>
            <a:r>
              <a:rPr lang="en-US" dirty="0"/>
              <a:t>39</a:t>
            </a:r>
          </a:p>
        </p:txBody>
      </p:sp>
      <p:sp>
        <p:nvSpPr>
          <p:cNvPr id="6" name="TextBox 5"/>
          <p:cNvSpPr txBox="1"/>
          <p:nvPr/>
        </p:nvSpPr>
        <p:spPr>
          <a:xfrm>
            <a:off x="1358900" y="2584450"/>
            <a:ext cx="5112169" cy="369332"/>
          </a:xfrm>
          <a:prstGeom prst="rect">
            <a:avLst/>
          </a:prstGeom>
          <a:noFill/>
        </p:spPr>
        <p:txBody>
          <a:bodyPr wrap="none" rtlCol="0">
            <a:spAutoFit/>
          </a:bodyPr>
          <a:lstStyle/>
          <a:p>
            <a:r>
              <a:rPr lang="en-US" dirty="0"/>
              <a:t>Python read command with some useful columns:  </a:t>
            </a:r>
          </a:p>
        </p:txBody>
      </p:sp>
      <p:sp>
        <p:nvSpPr>
          <p:cNvPr id="7" name="Rectangle 6"/>
          <p:cNvSpPr/>
          <p:nvPr/>
        </p:nvSpPr>
        <p:spPr>
          <a:xfrm>
            <a:off x="419100" y="3063184"/>
            <a:ext cx="10934700" cy="646331"/>
          </a:xfrm>
          <a:prstGeom prst="rect">
            <a:avLst/>
          </a:prstGeom>
        </p:spPr>
        <p:txBody>
          <a:bodyPr wrap="square">
            <a:spAutoFit/>
          </a:bodyPr>
          <a:lstStyle/>
          <a:p>
            <a:r>
              <a:rPr lang="en-US" dirty="0" err="1"/>
              <a:t>turn,emit,xpm,dE,sigE,theo_dEav,Eav_phot,Erms_phot</a:t>
            </a:r>
            <a:r>
              <a:rPr lang="en-US" dirty="0"/>
              <a:t>=</a:t>
            </a:r>
            <a:r>
              <a:rPr lang="en-US" dirty="0" err="1"/>
              <a:t>np.loadtxt</a:t>
            </a:r>
            <a:r>
              <a:rPr lang="en-US" dirty="0"/>
              <a:t>('%s/%s'%(FL,'zgoubi_3000p_s123456_ss1cm.SRLOSS.Out'),</a:t>
            </a:r>
            <a:r>
              <a:rPr lang="en-US" dirty="0" err="1"/>
              <a:t>skiprows</a:t>
            </a:r>
            <a:r>
              <a:rPr lang="en-US" dirty="0"/>
              <a:t>=5,usecols=(4,27,31,35,36,37,38,39),unpack=True)</a:t>
            </a:r>
          </a:p>
        </p:txBody>
      </p:sp>
      <p:sp>
        <p:nvSpPr>
          <p:cNvPr id="8" name="TextBox 7"/>
          <p:cNvSpPr txBox="1"/>
          <p:nvPr/>
        </p:nvSpPr>
        <p:spPr>
          <a:xfrm>
            <a:off x="1460500" y="3844317"/>
            <a:ext cx="6264022" cy="2308324"/>
          </a:xfrm>
          <a:prstGeom prst="rect">
            <a:avLst/>
          </a:prstGeom>
          <a:noFill/>
        </p:spPr>
        <p:txBody>
          <a:bodyPr wrap="none" rtlCol="0">
            <a:spAutoFit/>
          </a:bodyPr>
          <a:lstStyle/>
          <a:p>
            <a:r>
              <a:rPr lang="en-US" dirty="0"/>
              <a:t>Turn: turn number.  (col. 4)</a:t>
            </a:r>
          </a:p>
          <a:p>
            <a:r>
              <a:rPr lang="en-US" dirty="0"/>
              <a:t>Emit: longitudinal emittance (</a:t>
            </a:r>
            <a:r>
              <a:rPr lang="en-US" dirty="0" err="1"/>
              <a:t>KeV</a:t>
            </a:r>
            <a:r>
              <a:rPr lang="en-US" dirty="0"/>
              <a:t>-cm). (double check</a:t>
            </a:r>
            <a:r>
              <a:rPr lang="mr-IN" dirty="0"/>
              <a:t>…</a:t>
            </a:r>
            <a:r>
              <a:rPr lang="en-US" dirty="0"/>
              <a:t>). (col. 27)</a:t>
            </a:r>
          </a:p>
          <a:p>
            <a:r>
              <a:rPr lang="en-US" dirty="0" err="1"/>
              <a:t>xpm</a:t>
            </a:r>
            <a:r>
              <a:rPr lang="en-US" dirty="0"/>
              <a:t>: total momentum (</a:t>
            </a:r>
            <a:r>
              <a:rPr lang="en-US" dirty="0" err="1"/>
              <a:t>KeV</a:t>
            </a:r>
            <a:r>
              <a:rPr lang="en-US" dirty="0"/>
              <a:t>).  (col. 31)</a:t>
            </a:r>
          </a:p>
          <a:p>
            <a:r>
              <a:rPr lang="en-US" dirty="0" err="1"/>
              <a:t>dE</a:t>
            </a:r>
            <a:r>
              <a:rPr lang="en-US" dirty="0"/>
              <a:t>: energy loss per particle (MeV).   (col. 35)</a:t>
            </a:r>
          </a:p>
          <a:p>
            <a:r>
              <a:rPr lang="en-US" dirty="0" err="1"/>
              <a:t>sigE</a:t>
            </a:r>
            <a:r>
              <a:rPr lang="en-US" dirty="0"/>
              <a:t>: relative energy spread (check this).  (col 36)</a:t>
            </a:r>
          </a:p>
          <a:p>
            <a:r>
              <a:rPr lang="en-US" dirty="0" err="1"/>
              <a:t>Theo_dEav</a:t>
            </a:r>
            <a:r>
              <a:rPr lang="en-US" dirty="0"/>
              <a:t>: </a:t>
            </a:r>
            <a:r>
              <a:rPr lang="en-US" dirty="0" err="1"/>
              <a:t>theretical</a:t>
            </a:r>
            <a:r>
              <a:rPr lang="en-US" dirty="0"/>
              <a:t> energy loss per particle.  (col. 37)</a:t>
            </a:r>
          </a:p>
          <a:p>
            <a:r>
              <a:rPr lang="en-US" dirty="0" err="1"/>
              <a:t>Eav_phot</a:t>
            </a:r>
            <a:r>
              <a:rPr lang="en-US" dirty="0"/>
              <a:t>: average energy of a radiated photon. (col 38)</a:t>
            </a:r>
          </a:p>
          <a:p>
            <a:r>
              <a:rPr lang="en-US" dirty="0" err="1"/>
              <a:t>Erms_phot</a:t>
            </a:r>
            <a:r>
              <a:rPr lang="en-US" dirty="0"/>
              <a:t>:  RMS photon energy.  (col 39)</a:t>
            </a:r>
          </a:p>
        </p:txBody>
      </p:sp>
      <p:sp>
        <p:nvSpPr>
          <p:cNvPr id="9" name="TextBox 8"/>
          <p:cNvSpPr txBox="1"/>
          <p:nvPr/>
        </p:nvSpPr>
        <p:spPr>
          <a:xfrm>
            <a:off x="2774950" y="6375400"/>
            <a:ext cx="4925772" cy="369332"/>
          </a:xfrm>
          <a:prstGeom prst="rect">
            <a:avLst/>
          </a:prstGeom>
          <a:noFill/>
        </p:spPr>
        <p:txBody>
          <a:bodyPr wrap="none" rtlCol="0">
            <a:spAutoFit/>
          </a:bodyPr>
          <a:lstStyle/>
          <a:p>
            <a:r>
              <a:rPr lang="en-US" dirty="0"/>
              <a:t>See Exercise 1 </a:t>
            </a:r>
            <a:r>
              <a:rPr lang="en-US" dirty="0" err="1"/>
              <a:t>Jupyter</a:t>
            </a:r>
            <a:r>
              <a:rPr lang="en-US" dirty="0"/>
              <a:t> file for further plotting tools</a:t>
            </a:r>
          </a:p>
        </p:txBody>
      </p:sp>
    </p:spTree>
    <p:extLst>
      <p:ext uri="{BB962C8B-B14F-4D97-AF65-F5344CB8AC3E}">
        <p14:creationId xmlns:p14="http://schemas.microsoft.com/office/powerpoint/2010/main" val="144538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4695F8-B96D-7A46-A762-B7DE0628AD48}"/>
              </a:ext>
            </a:extLst>
          </p:cNvPr>
          <p:cNvSpPr>
            <a:spLocks noGrp="1"/>
          </p:cNvSpPr>
          <p:nvPr>
            <p:ph type="title"/>
          </p:nvPr>
        </p:nvSpPr>
        <p:spPr/>
        <p:txBody>
          <a:bodyPr>
            <a:normAutofit/>
          </a:bodyPr>
          <a:lstStyle/>
          <a:p>
            <a:r>
              <a:rPr lang="en-US" sz="3200" dirty="0"/>
              <a:t>Exercise 2: ESRF Synchrotron radiation</a:t>
            </a:r>
          </a:p>
        </p:txBody>
      </p:sp>
    </p:spTree>
    <p:extLst>
      <p:ext uri="{BB962C8B-B14F-4D97-AF65-F5344CB8AC3E}">
        <p14:creationId xmlns:p14="http://schemas.microsoft.com/office/powerpoint/2010/main" val="110063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overview</a:t>
            </a:r>
          </a:p>
        </p:txBody>
      </p:sp>
      <p:sp>
        <p:nvSpPr>
          <p:cNvPr id="3" name="TextBox 2"/>
          <p:cNvSpPr txBox="1"/>
          <p:nvPr/>
        </p:nvSpPr>
        <p:spPr>
          <a:xfrm>
            <a:off x="1572768" y="1568450"/>
            <a:ext cx="1218732" cy="369332"/>
          </a:xfrm>
          <a:prstGeom prst="rect">
            <a:avLst/>
          </a:prstGeom>
          <a:noFill/>
        </p:spPr>
        <p:txBody>
          <a:bodyPr wrap="none" rtlCol="0">
            <a:spAutoFit/>
          </a:bodyPr>
          <a:lstStyle/>
          <a:p>
            <a:r>
              <a:rPr lang="en-US" dirty="0"/>
              <a:t>Exercise 2a</a:t>
            </a:r>
          </a:p>
        </p:txBody>
      </p:sp>
      <p:sp>
        <p:nvSpPr>
          <p:cNvPr id="10" name="TextBox 9"/>
          <p:cNvSpPr txBox="1"/>
          <p:nvPr/>
        </p:nvSpPr>
        <p:spPr>
          <a:xfrm>
            <a:off x="1509268" y="4009371"/>
            <a:ext cx="1229952" cy="369332"/>
          </a:xfrm>
          <a:prstGeom prst="rect">
            <a:avLst/>
          </a:prstGeom>
          <a:noFill/>
        </p:spPr>
        <p:txBody>
          <a:bodyPr wrap="none" rtlCol="0">
            <a:spAutoFit/>
          </a:bodyPr>
          <a:lstStyle/>
          <a:p>
            <a:r>
              <a:rPr lang="en-US" dirty="0"/>
              <a:t>Exercise 2b</a:t>
            </a:r>
          </a:p>
        </p:txBody>
      </p:sp>
      <p:sp>
        <p:nvSpPr>
          <p:cNvPr id="11" name="TextBox 10"/>
          <p:cNvSpPr txBox="1"/>
          <p:nvPr/>
        </p:nvSpPr>
        <p:spPr>
          <a:xfrm>
            <a:off x="3028950" y="2603500"/>
            <a:ext cx="5998092" cy="646331"/>
          </a:xfrm>
          <a:prstGeom prst="rect">
            <a:avLst/>
          </a:prstGeom>
          <a:noFill/>
        </p:spPr>
        <p:txBody>
          <a:bodyPr wrap="square" rtlCol="0">
            <a:spAutoFit/>
          </a:bodyPr>
          <a:lstStyle/>
          <a:p>
            <a:r>
              <a:rPr lang="en-US" dirty="0"/>
              <a:t>Calculate the linear parameters in the ESRF lattice and also how to plot </a:t>
            </a:r>
            <a:r>
              <a:rPr lang="en-US" dirty="0" err="1"/>
              <a:t>twiss</a:t>
            </a:r>
            <a:r>
              <a:rPr lang="en-US" dirty="0"/>
              <a:t> functions around the ring</a:t>
            </a:r>
          </a:p>
        </p:txBody>
      </p:sp>
      <p:sp>
        <p:nvSpPr>
          <p:cNvPr id="12" name="TextBox 11"/>
          <p:cNvSpPr txBox="1"/>
          <p:nvPr/>
        </p:nvSpPr>
        <p:spPr>
          <a:xfrm>
            <a:off x="2940936" y="4493881"/>
            <a:ext cx="6638999" cy="923330"/>
          </a:xfrm>
          <a:prstGeom prst="rect">
            <a:avLst/>
          </a:prstGeom>
          <a:noFill/>
        </p:spPr>
        <p:txBody>
          <a:bodyPr wrap="square" rtlCol="0">
            <a:spAutoFit/>
          </a:bodyPr>
          <a:lstStyle/>
          <a:p>
            <a:r>
              <a:rPr lang="en-US" dirty="0"/>
              <a:t>Understand how to include </a:t>
            </a:r>
            <a:r>
              <a:rPr lang="en-US" dirty="0" err="1"/>
              <a:t>twiss</a:t>
            </a:r>
            <a:r>
              <a:rPr lang="en-US" dirty="0"/>
              <a:t> </a:t>
            </a:r>
            <a:r>
              <a:rPr lang="en-US" dirty="0" err="1"/>
              <a:t>zgoubi</a:t>
            </a:r>
            <a:r>
              <a:rPr lang="en-US" dirty="0"/>
              <a:t> file into another </a:t>
            </a:r>
            <a:r>
              <a:rPr lang="en-US" dirty="0" err="1"/>
              <a:t>zougbi</a:t>
            </a:r>
            <a:r>
              <a:rPr lang="en-US" dirty="0"/>
              <a:t> file to use for tracking. Examine CAVITE settings and track several sets of initial conditions and observe evolution to equilibrium </a:t>
            </a:r>
          </a:p>
        </p:txBody>
      </p:sp>
    </p:spTree>
    <p:extLst>
      <p:ext uri="{BB962C8B-B14F-4D97-AF65-F5344CB8AC3E}">
        <p14:creationId xmlns:p14="http://schemas.microsoft.com/office/powerpoint/2010/main" val="19868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a:t>
            </a:r>
          </a:p>
        </p:txBody>
      </p:sp>
      <p:sp>
        <p:nvSpPr>
          <p:cNvPr id="4" name="TextBox 3"/>
          <p:cNvSpPr txBox="1"/>
          <p:nvPr/>
        </p:nvSpPr>
        <p:spPr>
          <a:xfrm>
            <a:off x="1033272" y="1866348"/>
            <a:ext cx="9365370" cy="400110"/>
          </a:xfrm>
          <a:prstGeom prst="rect">
            <a:avLst/>
          </a:prstGeom>
          <a:noFill/>
        </p:spPr>
        <p:txBody>
          <a:bodyPr wrap="square" rtlCol="0">
            <a:spAutoFit/>
          </a:bodyPr>
          <a:lstStyle/>
          <a:p>
            <a:r>
              <a:rPr lang="en-US" sz="2000" dirty="0">
                <a:solidFill>
                  <a:schemeClr val="accent2">
                    <a:lumMod val="75000"/>
                  </a:schemeClr>
                </a:solidFill>
              </a:rPr>
              <a:t>We work with the file ESRF_18GeV_Twiss.inc. It is set up to calculate </a:t>
            </a:r>
            <a:r>
              <a:rPr lang="en-US" sz="2000" dirty="0" err="1">
                <a:solidFill>
                  <a:schemeClr val="accent2">
                    <a:lumMod val="75000"/>
                  </a:schemeClr>
                </a:solidFill>
              </a:rPr>
              <a:t>twiss</a:t>
            </a:r>
            <a:r>
              <a:rPr lang="en-US" sz="2000" dirty="0">
                <a:solidFill>
                  <a:schemeClr val="accent2">
                    <a:lumMod val="75000"/>
                  </a:schemeClr>
                </a:solidFill>
              </a:rPr>
              <a:t> parameters. </a:t>
            </a:r>
          </a:p>
        </p:txBody>
      </p:sp>
      <p:sp>
        <p:nvSpPr>
          <p:cNvPr id="7" name="Rectangle 6"/>
          <p:cNvSpPr/>
          <p:nvPr/>
        </p:nvSpPr>
        <p:spPr>
          <a:xfrm>
            <a:off x="1033272" y="5656082"/>
            <a:ext cx="6096000" cy="923330"/>
          </a:xfrm>
          <a:prstGeom prst="rect">
            <a:avLst/>
          </a:prstGeom>
        </p:spPr>
        <p:txBody>
          <a:bodyPr>
            <a:spAutoFit/>
          </a:bodyPr>
          <a:lstStyle/>
          <a:p>
            <a:r>
              <a:rPr lang="en-US" dirty="0">
                <a:latin typeface="Calibri" charset="0"/>
                <a:ea typeface="Calibri" charset="0"/>
                <a:cs typeface="Times New Roman" charset="0"/>
              </a:rPr>
              <a:t>'PARTICUL'                                                                                                   5</a:t>
            </a:r>
          </a:p>
          <a:p>
            <a:r>
              <a:rPr lang="en-US" dirty="0">
                <a:latin typeface="Calibri" charset="0"/>
                <a:ea typeface="Calibri" charset="0"/>
                <a:cs typeface="Times New Roman" charset="0"/>
              </a:rPr>
              <a:t>0.511  1.602176487D-19  0. 0. 0.</a:t>
            </a:r>
            <a:endParaRPr lang="en-US" dirty="0">
              <a:effectLst/>
              <a:latin typeface="Calibri" charset="0"/>
              <a:ea typeface="Calibri" charset="0"/>
              <a:cs typeface="Times New Roman" charset="0"/>
            </a:endParaRPr>
          </a:p>
        </p:txBody>
      </p:sp>
      <p:sp>
        <p:nvSpPr>
          <p:cNvPr id="8" name="TextBox 7"/>
          <p:cNvSpPr txBox="1"/>
          <p:nvPr/>
        </p:nvSpPr>
        <p:spPr>
          <a:xfrm>
            <a:off x="5222449" y="5656082"/>
            <a:ext cx="1270989" cy="369332"/>
          </a:xfrm>
          <a:prstGeom prst="rect">
            <a:avLst/>
          </a:prstGeom>
          <a:noFill/>
        </p:spPr>
        <p:txBody>
          <a:bodyPr wrap="none" rtlCol="0">
            <a:spAutoFit/>
          </a:bodyPr>
          <a:lstStyle/>
          <a:p>
            <a:r>
              <a:rPr lang="en-US" dirty="0"/>
              <a:t>An electron</a:t>
            </a:r>
          </a:p>
        </p:txBody>
      </p:sp>
      <p:sp>
        <p:nvSpPr>
          <p:cNvPr id="5" name="Rectangle 4">
            <a:extLst>
              <a:ext uri="{FF2B5EF4-FFF2-40B4-BE49-F238E27FC236}">
                <a16:creationId xmlns:a16="http://schemas.microsoft.com/office/drawing/2014/main" id="{BEEE4ED7-E719-8545-8248-5ECF0C4550A3}"/>
              </a:ext>
            </a:extLst>
          </p:cNvPr>
          <p:cNvSpPr/>
          <p:nvPr/>
        </p:nvSpPr>
        <p:spPr>
          <a:xfrm>
            <a:off x="1033272" y="2310000"/>
            <a:ext cx="6096000" cy="1754326"/>
          </a:xfrm>
          <a:prstGeom prst="rect">
            <a:avLst/>
          </a:prstGeom>
        </p:spPr>
        <p:txBody>
          <a:bodyPr>
            <a:spAutoFit/>
          </a:bodyPr>
          <a:lstStyle/>
          <a:p>
            <a:r>
              <a:rPr lang="en-US" dirty="0"/>
              <a:t> 'OBJET'                                                                                                      1</a:t>
            </a:r>
          </a:p>
          <a:p>
            <a:r>
              <a:rPr lang="en-US" dirty="0"/>
              <a:t>60.041537111472856d3</a:t>
            </a:r>
          </a:p>
          <a:p>
            <a:r>
              <a:rPr lang="en-US" dirty="0"/>
              <a:t>5</a:t>
            </a:r>
          </a:p>
          <a:p>
            <a:r>
              <a:rPr lang="en-US" dirty="0"/>
              <a:t>.001 .01  .001 .01  .0 .0001</a:t>
            </a:r>
          </a:p>
          <a:p>
            <a:r>
              <a:rPr lang="en-US" dirty="0"/>
              <a:t>.0 .0 .0 .0 .0 1.</a:t>
            </a:r>
          </a:p>
        </p:txBody>
      </p:sp>
      <p:sp>
        <p:nvSpPr>
          <p:cNvPr id="6" name="Rectangle 5">
            <a:extLst>
              <a:ext uri="{FF2B5EF4-FFF2-40B4-BE49-F238E27FC236}">
                <a16:creationId xmlns:a16="http://schemas.microsoft.com/office/drawing/2014/main" id="{2D46EB2A-7471-B446-BF3D-BB4EA37DB337}"/>
              </a:ext>
            </a:extLst>
          </p:cNvPr>
          <p:cNvSpPr/>
          <p:nvPr/>
        </p:nvSpPr>
        <p:spPr>
          <a:xfrm>
            <a:off x="1033272" y="4093053"/>
            <a:ext cx="6096000" cy="1477328"/>
          </a:xfrm>
          <a:prstGeom prst="rect">
            <a:avLst/>
          </a:prstGeom>
        </p:spPr>
        <p:txBody>
          <a:bodyPr>
            <a:spAutoFit/>
          </a:bodyPr>
          <a:lstStyle/>
          <a:p>
            <a:r>
              <a:rPr lang="en-US" dirty="0"/>
              <a:t> 'SRLOSS'                                                                                                     6</a:t>
            </a:r>
          </a:p>
          <a:p>
            <a:r>
              <a:rPr lang="en-US" dirty="0"/>
              <a:t>0</a:t>
            </a:r>
          </a:p>
          <a:p>
            <a:r>
              <a:rPr lang="en-US" dirty="0"/>
              <a:t>BEND</a:t>
            </a:r>
          </a:p>
          <a:p>
            <a:r>
              <a:rPr lang="en-US" dirty="0"/>
              <a:t>1  123456</a:t>
            </a:r>
          </a:p>
        </p:txBody>
      </p:sp>
    </p:spTree>
    <p:extLst>
      <p:ext uri="{BB962C8B-B14F-4D97-AF65-F5344CB8AC3E}">
        <p14:creationId xmlns:p14="http://schemas.microsoft.com/office/powerpoint/2010/main" val="125475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3F51ED-E752-314B-B5BE-0D2BF5EB601E}"/>
              </a:ext>
            </a:extLst>
          </p:cNvPr>
          <p:cNvSpPr/>
          <p:nvPr/>
        </p:nvSpPr>
        <p:spPr>
          <a:xfrm>
            <a:off x="889589" y="1330197"/>
            <a:ext cx="10784960" cy="369332"/>
          </a:xfrm>
          <a:prstGeom prst="rect">
            <a:avLst/>
          </a:prstGeom>
        </p:spPr>
        <p:txBody>
          <a:bodyPr wrap="square">
            <a:spAutoFit/>
          </a:bodyPr>
          <a:lstStyle/>
          <a:p>
            <a:r>
              <a:rPr lang="en-US" dirty="0"/>
              <a:t> 'MARKER'    </a:t>
            </a:r>
            <a:r>
              <a:rPr lang="en-US" dirty="0" err="1"/>
              <a:t>ringstart</a:t>
            </a:r>
            <a:r>
              <a:rPr lang="en-US" dirty="0"/>
              <a:t>     (</a:t>
            </a:r>
            <a:r>
              <a:rPr lang="en-US" sz="1400" dirty="0"/>
              <a:t>MARKER is used to allow this lattice file to be included into a file for tracking</a:t>
            </a:r>
            <a:r>
              <a:rPr lang="en-US" dirty="0"/>
              <a:t>)</a:t>
            </a:r>
          </a:p>
        </p:txBody>
      </p:sp>
      <p:sp>
        <p:nvSpPr>
          <p:cNvPr id="6" name="TextBox 5">
            <a:extLst>
              <a:ext uri="{FF2B5EF4-FFF2-40B4-BE49-F238E27FC236}">
                <a16:creationId xmlns:a16="http://schemas.microsoft.com/office/drawing/2014/main" id="{88478B9B-1F8B-D640-BB15-A2B535C86129}"/>
              </a:ext>
            </a:extLst>
          </p:cNvPr>
          <p:cNvSpPr txBox="1"/>
          <p:nvPr/>
        </p:nvSpPr>
        <p:spPr>
          <a:xfrm>
            <a:off x="1119269" y="760431"/>
            <a:ext cx="9955620" cy="400110"/>
          </a:xfrm>
          <a:prstGeom prst="rect">
            <a:avLst/>
          </a:prstGeom>
          <a:noFill/>
        </p:spPr>
        <p:txBody>
          <a:bodyPr wrap="square" rtlCol="0">
            <a:spAutoFit/>
          </a:bodyPr>
          <a:lstStyle/>
          <a:p>
            <a:r>
              <a:rPr lang="en-US" sz="2000" dirty="0">
                <a:solidFill>
                  <a:schemeClr val="accent2">
                    <a:lumMod val="75000"/>
                  </a:schemeClr>
                </a:solidFill>
              </a:rPr>
              <a:t>We continue with the file ESRF_18GeV_Twiss.inc. </a:t>
            </a:r>
          </a:p>
        </p:txBody>
      </p:sp>
      <p:sp>
        <p:nvSpPr>
          <p:cNvPr id="8" name="Rectangle 7">
            <a:extLst>
              <a:ext uri="{FF2B5EF4-FFF2-40B4-BE49-F238E27FC236}">
                <a16:creationId xmlns:a16="http://schemas.microsoft.com/office/drawing/2014/main" id="{FC80F728-048C-D746-ABFD-409D7573B3E8}"/>
              </a:ext>
            </a:extLst>
          </p:cNvPr>
          <p:cNvSpPr/>
          <p:nvPr/>
        </p:nvSpPr>
        <p:spPr>
          <a:xfrm>
            <a:off x="1087371" y="3605625"/>
            <a:ext cx="6096000" cy="646331"/>
          </a:xfrm>
          <a:prstGeom prst="rect">
            <a:avLst/>
          </a:prstGeom>
        </p:spPr>
        <p:txBody>
          <a:bodyPr>
            <a:spAutoFit/>
          </a:bodyPr>
          <a:lstStyle/>
          <a:p>
            <a:r>
              <a:rPr lang="en-US" dirty="0"/>
              <a:t> 'TWISS'                                                                                                   </a:t>
            </a:r>
          </a:p>
          <a:p>
            <a:r>
              <a:rPr lang="en-US" dirty="0"/>
              <a:t>2   1.   1.   PRINT </a:t>
            </a:r>
          </a:p>
        </p:txBody>
      </p:sp>
      <p:sp>
        <p:nvSpPr>
          <p:cNvPr id="9" name="Rectangle 8">
            <a:extLst>
              <a:ext uri="{FF2B5EF4-FFF2-40B4-BE49-F238E27FC236}">
                <a16:creationId xmlns:a16="http://schemas.microsoft.com/office/drawing/2014/main" id="{0D7A649B-69D3-D546-8CA5-69B55B4EB49F}"/>
              </a:ext>
            </a:extLst>
          </p:cNvPr>
          <p:cNvSpPr/>
          <p:nvPr/>
        </p:nvSpPr>
        <p:spPr>
          <a:xfrm>
            <a:off x="1012944" y="1796020"/>
            <a:ext cx="1979709" cy="369332"/>
          </a:xfrm>
          <a:prstGeom prst="rect">
            <a:avLst/>
          </a:prstGeom>
        </p:spPr>
        <p:txBody>
          <a:bodyPr wrap="none">
            <a:spAutoFit/>
          </a:bodyPr>
          <a:lstStyle/>
          <a:p>
            <a:r>
              <a:rPr lang="en-US" dirty="0"/>
              <a:t>'MARKER’  </a:t>
            </a:r>
            <a:r>
              <a:rPr lang="en-US" dirty="0" err="1"/>
              <a:t>ringend</a:t>
            </a:r>
            <a:r>
              <a:rPr lang="en-US" dirty="0"/>
              <a:t> </a:t>
            </a:r>
          </a:p>
        </p:txBody>
      </p:sp>
      <p:sp>
        <p:nvSpPr>
          <p:cNvPr id="10" name="Rectangle 9">
            <a:extLst>
              <a:ext uri="{FF2B5EF4-FFF2-40B4-BE49-F238E27FC236}">
                <a16:creationId xmlns:a16="http://schemas.microsoft.com/office/drawing/2014/main" id="{47DF468C-82D9-3546-B2B7-7B071EFAF1FE}"/>
              </a:ext>
            </a:extLst>
          </p:cNvPr>
          <p:cNvSpPr/>
          <p:nvPr/>
        </p:nvSpPr>
        <p:spPr>
          <a:xfrm>
            <a:off x="1012944" y="2261843"/>
            <a:ext cx="9587716" cy="1200329"/>
          </a:xfrm>
          <a:prstGeom prst="rect">
            <a:avLst/>
          </a:prstGeom>
        </p:spPr>
        <p:txBody>
          <a:bodyPr wrap="square">
            <a:spAutoFit/>
          </a:bodyPr>
          <a:lstStyle/>
          <a:p>
            <a:r>
              <a:rPr lang="en-US" dirty="0"/>
              <a:t>!'CAVITE'         </a:t>
            </a:r>
            <a:r>
              <a:rPr lang="en-US" dirty="0">
                <a:solidFill>
                  <a:srgbClr val="FF0000"/>
                </a:solidFill>
              </a:rPr>
              <a:t>(Note that the ‘CAVITE’ must be commented out for </a:t>
            </a:r>
            <a:r>
              <a:rPr lang="en-US" dirty="0" err="1">
                <a:solidFill>
                  <a:srgbClr val="FF0000"/>
                </a:solidFill>
              </a:rPr>
              <a:t>twiss</a:t>
            </a:r>
            <a:r>
              <a:rPr lang="en-US" dirty="0">
                <a:solidFill>
                  <a:srgbClr val="FF0000"/>
                </a:solidFill>
              </a:rPr>
              <a:t> calculation)</a:t>
            </a:r>
            <a:r>
              <a:rPr lang="en-US" dirty="0"/>
              <a:t>                                                                                                 </a:t>
            </a:r>
          </a:p>
          <a:p>
            <a:r>
              <a:rPr lang="en-US" dirty="0"/>
              <a:t>! 2       .1          .1 is to fill </a:t>
            </a:r>
            <a:r>
              <a:rPr lang="en-US" dirty="0" err="1"/>
              <a:t>zgoubi.cavite</a:t>
            </a:r>
            <a:r>
              <a:rPr lang="en-US" dirty="0"/>
              <a:t> for plot using </a:t>
            </a:r>
            <a:r>
              <a:rPr lang="en-US" dirty="0" err="1"/>
              <a:t>zpop</a:t>
            </a:r>
            <a:r>
              <a:rPr lang="en-US" dirty="0"/>
              <a:t>/7/20</a:t>
            </a:r>
          </a:p>
          <a:p>
            <a:r>
              <a:rPr lang="en-US" dirty="0"/>
              <a:t>! 812.80224   300                           orbit length, h</a:t>
            </a:r>
          </a:p>
          <a:p>
            <a:r>
              <a:rPr lang="en-US" dirty="0"/>
              <a:t>! 0.7443266709d9  2.617993877991494365              volts, </a:t>
            </a:r>
            <a:r>
              <a:rPr lang="en-US" dirty="0" err="1"/>
              <a:t>phi_s</a:t>
            </a:r>
            <a:r>
              <a:rPr lang="en-US" dirty="0"/>
              <a:t> rad</a:t>
            </a:r>
          </a:p>
        </p:txBody>
      </p:sp>
      <p:sp>
        <p:nvSpPr>
          <p:cNvPr id="11" name="TextBox 10">
            <a:extLst>
              <a:ext uri="{FF2B5EF4-FFF2-40B4-BE49-F238E27FC236}">
                <a16:creationId xmlns:a16="http://schemas.microsoft.com/office/drawing/2014/main" id="{C2922F3F-6550-144C-9CD8-26C1DB15E727}"/>
              </a:ext>
            </a:extLst>
          </p:cNvPr>
          <p:cNvSpPr txBox="1"/>
          <p:nvPr/>
        </p:nvSpPr>
        <p:spPr>
          <a:xfrm>
            <a:off x="1012944" y="4395409"/>
            <a:ext cx="9513289" cy="2031325"/>
          </a:xfrm>
          <a:prstGeom prst="rect">
            <a:avLst/>
          </a:prstGeom>
          <a:noFill/>
        </p:spPr>
        <p:txBody>
          <a:bodyPr wrap="square" rtlCol="0">
            <a:spAutoFit/>
          </a:bodyPr>
          <a:lstStyle/>
          <a:p>
            <a:r>
              <a:rPr lang="en-US" dirty="0"/>
              <a:t>Run ZGOUBI to obtain the </a:t>
            </a:r>
            <a:r>
              <a:rPr lang="en-US" dirty="0" err="1"/>
              <a:t>twiss</a:t>
            </a:r>
            <a:r>
              <a:rPr lang="en-US" dirty="0"/>
              <a:t> functions around the ring:</a:t>
            </a:r>
          </a:p>
          <a:p>
            <a:endParaRPr lang="en-US" dirty="0"/>
          </a:p>
          <a:p>
            <a:r>
              <a:rPr lang="en-US" dirty="0" err="1">
                <a:solidFill>
                  <a:srgbClr val="C00000"/>
                </a:solidFill>
              </a:rPr>
              <a:t>zgoubi</a:t>
            </a:r>
            <a:r>
              <a:rPr lang="en-US" dirty="0">
                <a:solidFill>
                  <a:srgbClr val="C00000"/>
                </a:solidFill>
              </a:rPr>
              <a:t> –in ESRF_18GeV_Twiss.inc </a:t>
            </a:r>
          </a:p>
          <a:p>
            <a:endParaRPr lang="en-US" dirty="0">
              <a:solidFill>
                <a:srgbClr val="C00000"/>
              </a:solidFill>
            </a:endParaRPr>
          </a:p>
          <a:p>
            <a:r>
              <a:rPr lang="en-US" dirty="0"/>
              <a:t>This should produce the file </a:t>
            </a:r>
            <a:r>
              <a:rPr lang="en-US" dirty="0" err="1"/>
              <a:t>zgoubi.TWISS.out</a:t>
            </a:r>
            <a:r>
              <a:rPr lang="en-US" dirty="0"/>
              <a:t> . Use Exercise 2a notebook to plot the results.  Global lattice parameters, such as tunes and </a:t>
            </a:r>
            <a:r>
              <a:rPr lang="en-US" dirty="0" err="1"/>
              <a:t>chromaticities</a:t>
            </a:r>
            <a:r>
              <a:rPr lang="en-US" dirty="0"/>
              <a:t>, are also available in </a:t>
            </a:r>
            <a:r>
              <a:rPr lang="en-US" dirty="0" err="1"/>
              <a:t>zgoubi.res</a:t>
            </a:r>
            <a:r>
              <a:rPr lang="en-US" dirty="0"/>
              <a:t> file.</a:t>
            </a:r>
          </a:p>
          <a:p>
            <a:r>
              <a:rPr lang="en-US" dirty="0"/>
              <a:t> </a:t>
            </a:r>
          </a:p>
        </p:txBody>
      </p:sp>
    </p:spTree>
    <p:extLst>
      <p:ext uri="{BB962C8B-B14F-4D97-AF65-F5344CB8AC3E}">
        <p14:creationId xmlns:p14="http://schemas.microsoft.com/office/powerpoint/2010/main" val="287204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2b:</a:t>
            </a:r>
          </a:p>
        </p:txBody>
      </p:sp>
      <p:sp>
        <p:nvSpPr>
          <p:cNvPr id="4" name="TextBox 3"/>
          <p:cNvSpPr txBox="1"/>
          <p:nvPr/>
        </p:nvSpPr>
        <p:spPr>
          <a:xfrm>
            <a:off x="958843" y="1430292"/>
            <a:ext cx="8918803" cy="646331"/>
          </a:xfrm>
          <a:prstGeom prst="rect">
            <a:avLst/>
          </a:prstGeom>
          <a:noFill/>
        </p:spPr>
        <p:txBody>
          <a:bodyPr wrap="square" rtlCol="0">
            <a:spAutoFit/>
          </a:bodyPr>
          <a:lstStyle/>
          <a:p>
            <a:r>
              <a:rPr lang="en-US" dirty="0"/>
              <a:t>We work with the file ESRF_18GeV.dat. This file gets all the lattice elements from another file named ESRF_18GeV_Twiss.inc using ”INCLUDE” keyword. </a:t>
            </a:r>
          </a:p>
        </p:txBody>
      </p:sp>
      <p:sp>
        <p:nvSpPr>
          <p:cNvPr id="9" name="Rectangle 8">
            <a:extLst>
              <a:ext uri="{FF2B5EF4-FFF2-40B4-BE49-F238E27FC236}">
                <a16:creationId xmlns:a16="http://schemas.microsoft.com/office/drawing/2014/main" id="{931C290D-000C-AD45-9C14-7D06A1168CE1}"/>
              </a:ext>
            </a:extLst>
          </p:cNvPr>
          <p:cNvSpPr/>
          <p:nvPr/>
        </p:nvSpPr>
        <p:spPr>
          <a:xfrm>
            <a:off x="958843" y="2502037"/>
            <a:ext cx="4080990" cy="2462213"/>
          </a:xfrm>
          <a:prstGeom prst="rect">
            <a:avLst/>
          </a:prstGeom>
        </p:spPr>
        <p:txBody>
          <a:bodyPr wrap="square">
            <a:spAutoFit/>
          </a:bodyPr>
          <a:lstStyle/>
          <a:p>
            <a:r>
              <a:rPr lang="en-US" sz="1400" dirty="0"/>
              <a:t> 'MCOBJET'                                                                                                    </a:t>
            </a:r>
          </a:p>
          <a:p>
            <a:r>
              <a:rPr lang="en-US" sz="1400" dirty="0"/>
              <a:t>60.041537111472856d3</a:t>
            </a:r>
          </a:p>
          <a:p>
            <a:r>
              <a:rPr lang="en-US" sz="1400" dirty="0"/>
              <a:t>3</a:t>
            </a:r>
          </a:p>
          <a:p>
            <a:r>
              <a:rPr lang="en-US" sz="1400" dirty="0"/>
              <a:t>100</a:t>
            </a:r>
          </a:p>
          <a:p>
            <a:r>
              <a:rPr lang="en-US" sz="1400" dirty="0"/>
              <a:t>2 2 2 2 2 2</a:t>
            </a:r>
          </a:p>
          <a:p>
            <a:r>
              <a:rPr lang="en-US" sz="1400" dirty="0"/>
              <a:t>0. 0.  0. 0.  0. 1.</a:t>
            </a:r>
          </a:p>
          <a:p>
            <a:r>
              <a:rPr lang="en-US" sz="1400" dirty="0"/>
              <a:t>0.  26.608754   0.          2                     </a:t>
            </a:r>
          </a:p>
          <a:p>
            <a:r>
              <a:rPr lang="en-US" sz="1400" dirty="0"/>
              <a:t>0.  11.302651   0.e-9       2</a:t>
            </a:r>
          </a:p>
          <a:p>
            <a:r>
              <a:rPr lang="en-US" sz="1400" dirty="0"/>
              <a:t>0. 1.          1e-4         2</a:t>
            </a:r>
          </a:p>
          <a:p>
            <a:r>
              <a:rPr lang="en-US" sz="1400" dirty="0"/>
              <a:t>123456 234567 345678</a:t>
            </a:r>
          </a:p>
          <a:p>
            <a:r>
              <a:rPr lang="en-US" sz="1400" dirty="0"/>
              <a:t> </a:t>
            </a:r>
          </a:p>
        </p:txBody>
      </p:sp>
      <p:sp>
        <p:nvSpPr>
          <p:cNvPr id="10" name="Rectangle 9">
            <a:extLst>
              <a:ext uri="{FF2B5EF4-FFF2-40B4-BE49-F238E27FC236}">
                <a16:creationId xmlns:a16="http://schemas.microsoft.com/office/drawing/2014/main" id="{8D70C737-144F-FA42-BABD-E5FC366105BE}"/>
              </a:ext>
            </a:extLst>
          </p:cNvPr>
          <p:cNvSpPr/>
          <p:nvPr/>
        </p:nvSpPr>
        <p:spPr>
          <a:xfrm>
            <a:off x="5179969" y="2263579"/>
            <a:ext cx="6096000" cy="4031873"/>
          </a:xfrm>
          <a:prstGeom prst="rect">
            <a:avLst/>
          </a:prstGeom>
        </p:spPr>
        <p:txBody>
          <a:bodyPr>
            <a:spAutoFit/>
          </a:bodyPr>
          <a:lstStyle/>
          <a:p>
            <a:r>
              <a:rPr lang="en-US" dirty="0"/>
              <a:t> </a:t>
            </a:r>
            <a:r>
              <a:rPr lang="en-US" sz="1400" dirty="0"/>
              <a:t>'SCALING'                                                                                                    </a:t>
            </a:r>
          </a:p>
          <a:p>
            <a:r>
              <a:rPr lang="en-US" sz="1400" dirty="0"/>
              <a:t>1 3</a:t>
            </a:r>
          </a:p>
          <a:p>
            <a:r>
              <a:rPr lang="en-US" sz="1400" dirty="0"/>
              <a:t>QUADRUPO</a:t>
            </a:r>
          </a:p>
          <a:p>
            <a:r>
              <a:rPr lang="en-US" sz="1400" dirty="0"/>
              <a:t>2</a:t>
            </a:r>
          </a:p>
          <a:p>
            <a:r>
              <a:rPr lang="en-US" sz="1400" dirty="0"/>
              <a:t>60.041537111472856 60.041537111472856</a:t>
            </a:r>
          </a:p>
          <a:p>
            <a:r>
              <a:rPr lang="en-US" sz="1400" dirty="0"/>
              <a:t>1  999999</a:t>
            </a:r>
          </a:p>
          <a:p>
            <a:r>
              <a:rPr lang="en-US" sz="1400" dirty="0"/>
              <a:t>BEND</a:t>
            </a:r>
          </a:p>
          <a:p>
            <a:r>
              <a:rPr lang="en-US" sz="1400" dirty="0"/>
              <a:t>2</a:t>
            </a:r>
          </a:p>
          <a:p>
            <a:r>
              <a:rPr lang="en-US" sz="1400" dirty="0"/>
              <a:t>60.041537111472856 60.041537111472856</a:t>
            </a:r>
          </a:p>
          <a:p>
            <a:r>
              <a:rPr lang="en-US" sz="1400" dirty="0"/>
              <a:t>1  999999</a:t>
            </a:r>
          </a:p>
          <a:p>
            <a:r>
              <a:rPr lang="en-US" sz="1400" dirty="0"/>
              <a:t>SEXTUPOL</a:t>
            </a:r>
          </a:p>
          <a:p>
            <a:r>
              <a:rPr lang="en-US" sz="1400" dirty="0"/>
              <a:t>2</a:t>
            </a:r>
          </a:p>
          <a:p>
            <a:r>
              <a:rPr lang="en-US" sz="1400" dirty="0"/>
              <a:t>60.041537111472856 60.041537111472856</a:t>
            </a:r>
          </a:p>
          <a:p>
            <a:r>
              <a:rPr lang="en-US" sz="1400" dirty="0"/>
              <a:t>1  999999</a:t>
            </a:r>
          </a:p>
          <a:p>
            <a:r>
              <a:rPr lang="en-US" sz="1400" dirty="0"/>
              <a:t> 'FAISCEAU'                                                                                                   </a:t>
            </a:r>
          </a:p>
          <a:p>
            <a:r>
              <a:rPr lang="en-US" sz="1400" dirty="0"/>
              <a:t> 'FAISTORE'                                                                                                   </a:t>
            </a:r>
          </a:p>
          <a:p>
            <a:r>
              <a:rPr lang="en-US" sz="1400" dirty="0" err="1"/>
              <a:t>zgoubi.fai</a:t>
            </a:r>
            <a:endParaRPr lang="en-US" sz="1400" dirty="0"/>
          </a:p>
          <a:p>
            <a:r>
              <a:rPr lang="en-US" sz="1400" dirty="0"/>
              <a:t>1</a:t>
            </a:r>
          </a:p>
        </p:txBody>
      </p:sp>
      <p:cxnSp>
        <p:nvCxnSpPr>
          <p:cNvPr id="12" name="Straight Arrow Connector 11">
            <a:extLst>
              <a:ext uri="{FF2B5EF4-FFF2-40B4-BE49-F238E27FC236}">
                <a16:creationId xmlns:a16="http://schemas.microsoft.com/office/drawing/2014/main" id="{39D1B0A3-E482-7641-BABB-304A2AF6919F}"/>
              </a:ext>
            </a:extLst>
          </p:cNvPr>
          <p:cNvCxnSpPr/>
          <p:nvPr/>
        </p:nvCxnSpPr>
        <p:spPr>
          <a:xfrm flipH="1">
            <a:off x="1594884" y="3211033"/>
            <a:ext cx="1350335" cy="85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254CCD1-C9B4-8E42-A82C-303D8430BFE9}"/>
              </a:ext>
            </a:extLst>
          </p:cNvPr>
          <p:cNvSpPr txBox="1"/>
          <p:nvPr/>
        </p:nvSpPr>
        <p:spPr>
          <a:xfrm>
            <a:off x="2924911" y="3068897"/>
            <a:ext cx="1456660" cy="307777"/>
          </a:xfrm>
          <a:prstGeom prst="rect">
            <a:avLst/>
          </a:prstGeom>
          <a:noFill/>
        </p:spPr>
        <p:txBody>
          <a:bodyPr wrap="square" rtlCol="0">
            <a:spAutoFit/>
          </a:bodyPr>
          <a:lstStyle/>
          <a:p>
            <a:r>
              <a:rPr lang="en-US" sz="1400" dirty="0"/>
              <a:t># of particles</a:t>
            </a:r>
          </a:p>
        </p:txBody>
      </p:sp>
      <p:cxnSp>
        <p:nvCxnSpPr>
          <p:cNvPr id="15" name="Straight Arrow Connector 14">
            <a:extLst>
              <a:ext uri="{FF2B5EF4-FFF2-40B4-BE49-F238E27FC236}">
                <a16:creationId xmlns:a16="http://schemas.microsoft.com/office/drawing/2014/main" id="{C7956B98-609D-3746-AF9A-208FA89F5AB6}"/>
              </a:ext>
            </a:extLst>
          </p:cNvPr>
          <p:cNvCxnSpPr/>
          <p:nvPr/>
        </p:nvCxnSpPr>
        <p:spPr>
          <a:xfrm flipH="1">
            <a:off x="1424763" y="2647507"/>
            <a:ext cx="1500148" cy="42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AD6E30B-8E23-E049-AA06-86972967A42F}"/>
              </a:ext>
            </a:extLst>
          </p:cNvPr>
          <p:cNvSpPr txBox="1"/>
          <p:nvPr/>
        </p:nvSpPr>
        <p:spPr>
          <a:xfrm>
            <a:off x="2945219" y="2502037"/>
            <a:ext cx="1977655" cy="307777"/>
          </a:xfrm>
          <a:prstGeom prst="rect">
            <a:avLst/>
          </a:prstGeom>
          <a:noFill/>
        </p:spPr>
        <p:txBody>
          <a:bodyPr wrap="square" rtlCol="0">
            <a:spAutoFit/>
          </a:bodyPr>
          <a:lstStyle/>
          <a:p>
            <a:r>
              <a:rPr lang="en-US" sz="1400" dirty="0"/>
              <a:t>Use phase space ellipse</a:t>
            </a:r>
          </a:p>
        </p:txBody>
      </p:sp>
      <p:sp>
        <p:nvSpPr>
          <p:cNvPr id="17" name="Right Brace 16">
            <a:extLst>
              <a:ext uri="{FF2B5EF4-FFF2-40B4-BE49-F238E27FC236}">
                <a16:creationId xmlns:a16="http://schemas.microsoft.com/office/drawing/2014/main" id="{16A53E31-E3EF-F04B-A4A0-13F7B6ECF616}"/>
              </a:ext>
            </a:extLst>
          </p:cNvPr>
          <p:cNvSpPr/>
          <p:nvPr/>
        </p:nvSpPr>
        <p:spPr>
          <a:xfrm>
            <a:off x="2945216" y="3843581"/>
            <a:ext cx="202019" cy="622094"/>
          </a:xfrm>
          <a:prstGeom prst="rightBrace">
            <a:avLst>
              <a:gd name="adj1" fmla="val 380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FDDC67D3-B36C-6945-824F-6E52923D1218}"/>
              </a:ext>
            </a:extLst>
          </p:cNvPr>
          <p:cNvSpPr txBox="1"/>
          <p:nvPr/>
        </p:nvSpPr>
        <p:spPr>
          <a:xfrm>
            <a:off x="3147235" y="3733143"/>
            <a:ext cx="2032734" cy="1169551"/>
          </a:xfrm>
          <a:prstGeom prst="rect">
            <a:avLst/>
          </a:prstGeom>
          <a:noFill/>
        </p:spPr>
        <p:txBody>
          <a:bodyPr wrap="square" rtlCol="0">
            <a:spAutoFit/>
          </a:bodyPr>
          <a:lstStyle/>
          <a:p>
            <a:r>
              <a:rPr lang="en-US" sz="1400" dirty="0"/>
              <a:t>Hor. Ver. And long. Twiss parameters (alpha, beta and epsilon) for generating Gaussian distribution </a:t>
            </a:r>
          </a:p>
        </p:txBody>
      </p:sp>
      <p:cxnSp>
        <p:nvCxnSpPr>
          <p:cNvPr id="20" name="Straight Arrow Connector 19">
            <a:extLst>
              <a:ext uri="{FF2B5EF4-FFF2-40B4-BE49-F238E27FC236}">
                <a16:creationId xmlns:a16="http://schemas.microsoft.com/office/drawing/2014/main" id="{CEEC437F-B446-3E40-A3E5-29FAD8F61369}"/>
              </a:ext>
            </a:extLst>
          </p:cNvPr>
          <p:cNvCxnSpPr>
            <a:cxnSpLocks/>
          </p:cNvCxnSpPr>
          <p:nvPr/>
        </p:nvCxnSpPr>
        <p:spPr>
          <a:xfrm flipH="1" flipV="1">
            <a:off x="2360429" y="4667694"/>
            <a:ext cx="564482" cy="43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FBFD41-3FB4-EA4C-BC6A-E261F2432F97}"/>
              </a:ext>
            </a:extLst>
          </p:cNvPr>
          <p:cNvSpPr txBox="1"/>
          <p:nvPr/>
        </p:nvSpPr>
        <p:spPr>
          <a:xfrm>
            <a:off x="2562447" y="5146158"/>
            <a:ext cx="2222204" cy="523220"/>
          </a:xfrm>
          <a:prstGeom prst="rect">
            <a:avLst/>
          </a:prstGeom>
          <a:noFill/>
        </p:spPr>
        <p:txBody>
          <a:bodyPr wrap="square" rtlCol="0">
            <a:spAutoFit/>
          </a:bodyPr>
          <a:lstStyle/>
          <a:p>
            <a:r>
              <a:rPr lang="en-US" sz="1400" dirty="0"/>
              <a:t>Random seeds to generate distributions</a:t>
            </a:r>
          </a:p>
        </p:txBody>
      </p:sp>
      <p:cxnSp>
        <p:nvCxnSpPr>
          <p:cNvPr id="24" name="Straight Arrow Connector 23">
            <a:extLst>
              <a:ext uri="{FF2B5EF4-FFF2-40B4-BE49-F238E27FC236}">
                <a16:creationId xmlns:a16="http://schemas.microsoft.com/office/drawing/2014/main" id="{EB5ACD76-F231-5440-B8BE-32B53AC5C9AC}"/>
              </a:ext>
            </a:extLst>
          </p:cNvPr>
          <p:cNvCxnSpPr/>
          <p:nvPr/>
        </p:nvCxnSpPr>
        <p:spPr>
          <a:xfrm flipH="1">
            <a:off x="7825563" y="2502037"/>
            <a:ext cx="1010093" cy="708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4E8EB68-57D2-2845-A2CA-B0142AC81BC3}"/>
              </a:ext>
            </a:extLst>
          </p:cNvPr>
          <p:cNvSpPr txBox="1"/>
          <p:nvPr/>
        </p:nvSpPr>
        <p:spPr>
          <a:xfrm>
            <a:off x="8931349" y="2076623"/>
            <a:ext cx="1988288" cy="2031325"/>
          </a:xfrm>
          <a:prstGeom prst="rect">
            <a:avLst/>
          </a:prstGeom>
          <a:noFill/>
        </p:spPr>
        <p:txBody>
          <a:bodyPr wrap="square" rtlCol="0">
            <a:spAutoFit/>
          </a:bodyPr>
          <a:lstStyle/>
          <a:p>
            <a:r>
              <a:rPr lang="en-US" sz="1400" dirty="0"/>
              <a:t>Scaling multiplies field values by constant. These are set for 18 GeV, but could be changed if different energy is required. We do not accelerate here so the initial and final values are the same. </a:t>
            </a:r>
          </a:p>
        </p:txBody>
      </p:sp>
    </p:spTree>
    <p:extLst>
      <p:ext uri="{BB962C8B-B14F-4D97-AF65-F5344CB8AC3E}">
        <p14:creationId xmlns:p14="http://schemas.microsoft.com/office/powerpoint/2010/main" val="41084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621DA9-7553-CF42-B811-BEC50B4D4FB5}"/>
              </a:ext>
            </a:extLst>
          </p:cNvPr>
          <p:cNvSpPr/>
          <p:nvPr/>
        </p:nvSpPr>
        <p:spPr>
          <a:xfrm>
            <a:off x="676940" y="434025"/>
            <a:ext cx="6096000" cy="2246769"/>
          </a:xfrm>
          <a:prstGeom prst="rect">
            <a:avLst/>
          </a:prstGeom>
        </p:spPr>
        <p:txBody>
          <a:bodyPr>
            <a:spAutoFit/>
          </a:bodyPr>
          <a:lstStyle/>
          <a:p>
            <a:r>
              <a:rPr lang="en-US" sz="1400" dirty="0"/>
              <a:t> 'PARTICUL'                                                                                                   </a:t>
            </a:r>
          </a:p>
          <a:p>
            <a:r>
              <a:rPr lang="en-US" sz="1400" dirty="0"/>
              <a:t>0.511  1.602176487D-19  0. 0. 0.</a:t>
            </a:r>
          </a:p>
          <a:p>
            <a:r>
              <a:rPr lang="en-US" sz="1400" dirty="0"/>
              <a:t> 'SRLOSS'                                                                                                     </a:t>
            </a:r>
          </a:p>
          <a:p>
            <a:r>
              <a:rPr lang="en-US" sz="1400" dirty="0"/>
              <a:t>1</a:t>
            </a:r>
          </a:p>
          <a:p>
            <a:r>
              <a:rPr lang="en-US" sz="1400" dirty="0"/>
              <a:t>BEND</a:t>
            </a:r>
          </a:p>
          <a:p>
            <a:r>
              <a:rPr lang="en-US" sz="1400" dirty="0"/>
              <a:t>1  123456</a:t>
            </a:r>
          </a:p>
          <a:p>
            <a:r>
              <a:rPr lang="en-US" sz="1400" dirty="0"/>
              <a:t> </a:t>
            </a:r>
          </a:p>
          <a:p>
            <a:r>
              <a:rPr lang="en-US" sz="1400" dirty="0"/>
              <a:t> 'OPTIONS'                                                                                                    </a:t>
            </a:r>
          </a:p>
          <a:p>
            <a:r>
              <a:rPr lang="en-US" sz="1400" dirty="0"/>
              <a:t>1 1</a:t>
            </a:r>
          </a:p>
          <a:p>
            <a:r>
              <a:rPr lang="en-US" sz="1400" dirty="0"/>
              <a:t>WRITE ON</a:t>
            </a:r>
          </a:p>
        </p:txBody>
      </p:sp>
      <p:sp>
        <p:nvSpPr>
          <p:cNvPr id="5" name="Rectangle 4">
            <a:extLst>
              <a:ext uri="{FF2B5EF4-FFF2-40B4-BE49-F238E27FC236}">
                <a16:creationId xmlns:a16="http://schemas.microsoft.com/office/drawing/2014/main" id="{D1021931-D0E4-BC49-8F20-C6A878647BF5}"/>
              </a:ext>
            </a:extLst>
          </p:cNvPr>
          <p:cNvSpPr/>
          <p:nvPr/>
        </p:nvSpPr>
        <p:spPr>
          <a:xfrm>
            <a:off x="676940" y="2680794"/>
            <a:ext cx="6096000" cy="2092881"/>
          </a:xfrm>
          <a:prstGeom prst="rect">
            <a:avLst/>
          </a:prstGeom>
        </p:spPr>
        <p:txBody>
          <a:bodyPr>
            <a:spAutoFit/>
          </a:bodyPr>
          <a:lstStyle/>
          <a:p>
            <a:r>
              <a:rPr lang="en-US" sz="1400" dirty="0"/>
              <a:t>'INCLUDE'</a:t>
            </a:r>
          </a:p>
          <a:p>
            <a:r>
              <a:rPr lang="en-US" sz="1400" dirty="0"/>
              <a:t>1</a:t>
            </a:r>
          </a:p>
          <a:p>
            <a:r>
              <a:rPr lang="en-US" sz="1400" dirty="0"/>
              <a:t>ESRF_18GeV_Twiss.inc[</a:t>
            </a:r>
            <a:r>
              <a:rPr lang="en-US" sz="1400" dirty="0" err="1"/>
              <a:t>ringstart:ringend</a:t>
            </a:r>
            <a:r>
              <a:rPr lang="en-US" sz="1400" dirty="0"/>
              <a:t>]</a:t>
            </a:r>
          </a:p>
          <a:p>
            <a:endParaRPr lang="en-US" sz="1400" dirty="0"/>
          </a:p>
          <a:p>
            <a:r>
              <a:rPr lang="en-US" sz="1400" dirty="0"/>
              <a:t>'CAVITE'                                                                                                  </a:t>
            </a:r>
          </a:p>
          <a:p>
            <a:r>
              <a:rPr lang="en-US" sz="1400" dirty="0"/>
              <a:t>2      </a:t>
            </a:r>
          </a:p>
          <a:p>
            <a:r>
              <a:rPr lang="en-US" sz="1400" dirty="0"/>
              <a:t>812.80224   300                           </a:t>
            </a:r>
            <a:r>
              <a:rPr lang="en-US" sz="1400" dirty="0">
                <a:solidFill>
                  <a:srgbClr val="FF0000"/>
                </a:solidFill>
              </a:rPr>
              <a:t>orbit length, h</a:t>
            </a:r>
          </a:p>
          <a:p>
            <a:r>
              <a:rPr lang="en-US" sz="1400" dirty="0"/>
              <a:t>0.7443266709d9  2.617993877991494365              </a:t>
            </a:r>
            <a:r>
              <a:rPr lang="en-US" sz="1400" dirty="0">
                <a:solidFill>
                  <a:srgbClr val="FF0000"/>
                </a:solidFill>
              </a:rPr>
              <a:t>volts, </a:t>
            </a:r>
            <a:r>
              <a:rPr lang="en-US" sz="1400" dirty="0" err="1">
                <a:solidFill>
                  <a:srgbClr val="FF0000"/>
                </a:solidFill>
              </a:rPr>
              <a:t>phi_s</a:t>
            </a:r>
            <a:r>
              <a:rPr lang="en-US" sz="1400" dirty="0">
                <a:solidFill>
                  <a:srgbClr val="FF0000"/>
                </a:solidFill>
              </a:rPr>
              <a:t> rad</a:t>
            </a:r>
          </a:p>
          <a:p>
            <a:endParaRPr lang="en-US" dirty="0"/>
          </a:p>
        </p:txBody>
      </p:sp>
      <p:sp>
        <p:nvSpPr>
          <p:cNvPr id="6" name="Rectangle 5">
            <a:extLst>
              <a:ext uri="{FF2B5EF4-FFF2-40B4-BE49-F238E27FC236}">
                <a16:creationId xmlns:a16="http://schemas.microsoft.com/office/drawing/2014/main" id="{BD6DF0B9-BCB7-7447-9E2C-17D047881638}"/>
              </a:ext>
            </a:extLst>
          </p:cNvPr>
          <p:cNvSpPr/>
          <p:nvPr/>
        </p:nvSpPr>
        <p:spPr>
          <a:xfrm>
            <a:off x="676940" y="4571747"/>
            <a:ext cx="6096000" cy="1600438"/>
          </a:xfrm>
          <a:prstGeom prst="rect">
            <a:avLst/>
          </a:prstGeom>
        </p:spPr>
        <p:txBody>
          <a:bodyPr>
            <a:spAutoFit/>
          </a:bodyPr>
          <a:lstStyle/>
          <a:p>
            <a:r>
              <a:rPr lang="en-US" sz="1400" dirty="0"/>
              <a:t>'OPTIONS'</a:t>
            </a:r>
          </a:p>
          <a:p>
            <a:r>
              <a:rPr lang="en-US" sz="1400" dirty="0"/>
              <a:t>  1   1</a:t>
            </a:r>
          </a:p>
          <a:p>
            <a:r>
              <a:rPr lang="en-US" sz="1400" dirty="0"/>
              <a:t>  WRITE ON</a:t>
            </a:r>
          </a:p>
          <a:p>
            <a:r>
              <a:rPr lang="en-US" sz="1400" dirty="0"/>
              <a:t>'REBELOTE'</a:t>
            </a:r>
          </a:p>
          <a:p>
            <a:r>
              <a:rPr lang="en-US" sz="1400" dirty="0"/>
              <a:t>200  0.1  99</a:t>
            </a:r>
          </a:p>
          <a:p>
            <a:r>
              <a:rPr lang="en-US" sz="1400" dirty="0"/>
              <a:t>'FAISCEAU'</a:t>
            </a:r>
          </a:p>
          <a:p>
            <a:r>
              <a:rPr lang="en-US" sz="1400" dirty="0"/>
              <a:t>'END'</a:t>
            </a:r>
          </a:p>
        </p:txBody>
      </p:sp>
      <p:cxnSp>
        <p:nvCxnSpPr>
          <p:cNvPr id="8" name="Straight Arrow Connector 7">
            <a:extLst>
              <a:ext uri="{FF2B5EF4-FFF2-40B4-BE49-F238E27FC236}">
                <a16:creationId xmlns:a16="http://schemas.microsoft.com/office/drawing/2014/main" id="{6AE4F8E7-BE37-0340-AF7A-18213AAF555D}"/>
              </a:ext>
            </a:extLst>
          </p:cNvPr>
          <p:cNvCxnSpPr/>
          <p:nvPr/>
        </p:nvCxnSpPr>
        <p:spPr>
          <a:xfrm flipH="1">
            <a:off x="1839433" y="3561907"/>
            <a:ext cx="4391246" cy="13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5D04F8-D193-9448-A809-E12A3E75F352}"/>
              </a:ext>
            </a:extLst>
          </p:cNvPr>
          <p:cNvSpPr txBox="1"/>
          <p:nvPr/>
        </p:nvSpPr>
        <p:spPr>
          <a:xfrm>
            <a:off x="6347637" y="3370521"/>
            <a:ext cx="3530010" cy="1477328"/>
          </a:xfrm>
          <a:prstGeom prst="rect">
            <a:avLst/>
          </a:prstGeom>
          <a:noFill/>
        </p:spPr>
        <p:txBody>
          <a:bodyPr wrap="square" rtlCol="0">
            <a:spAutoFit/>
          </a:bodyPr>
          <a:lstStyle/>
          <a:p>
            <a:r>
              <a:rPr lang="en-US" dirty="0"/>
              <a:t>Note that we did not include ‘CAVITE’ in the </a:t>
            </a:r>
            <a:r>
              <a:rPr lang="en-US" dirty="0" err="1"/>
              <a:t>twiss</a:t>
            </a:r>
            <a:r>
              <a:rPr lang="en-US" dirty="0"/>
              <a:t> file. It is included here to compensate the synchrotron radiation and provide longitudinal focusing. </a:t>
            </a:r>
          </a:p>
        </p:txBody>
      </p:sp>
      <p:cxnSp>
        <p:nvCxnSpPr>
          <p:cNvPr id="11" name="Straight Arrow Connector 10">
            <a:extLst>
              <a:ext uri="{FF2B5EF4-FFF2-40B4-BE49-F238E27FC236}">
                <a16:creationId xmlns:a16="http://schemas.microsoft.com/office/drawing/2014/main" id="{DF83FBA0-6E77-6444-9ECE-8A04EA0CA4A0}"/>
              </a:ext>
            </a:extLst>
          </p:cNvPr>
          <p:cNvCxnSpPr/>
          <p:nvPr/>
        </p:nvCxnSpPr>
        <p:spPr>
          <a:xfrm flipH="1">
            <a:off x="978195" y="1254642"/>
            <a:ext cx="2137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5EEE3E-CB9F-2445-A3C9-92837C00E57F}"/>
              </a:ext>
            </a:extLst>
          </p:cNvPr>
          <p:cNvSpPr txBox="1"/>
          <p:nvPr/>
        </p:nvSpPr>
        <p:spPr>
          <a:xfrm>
            <a:off x="3306726" y="1137684"/>
            <a:ext cx="1616148" cy="646331"/>
          </a:xfrm>
          <a:prstGeom prst="rect">
            <a:avLst/>
          </a:prstGeom>
          <a:noFill/>
        </p:spPr>
        <p:txBody>
          <a:bodyPr wrap="square" rtlCol="0">
            <a:spAutoFit/>
          </a:bodyPr>
          <a:lstStyle/>
          <a:p>
            <a:r>
              <a:rPr lang="en-US" dirty="0"/>
              <a:t>Synchrotron radiation is on</a:t>
            </a:r>
          </a:p>
        </p:txBody>
      </p:sp>
      <p:cxnSp>
        <p:nvCxnSpPr>
          <p:cNvPr id="14" name="Straight Arrow Connector 13">
            <a:extLst>
              <a:ext uri="{FF2B5EF4-FFF2-40B4-BE49-F238E27FC236}">
                <a16:creationId xmlns:a16="http://schemas.microsoft.com/office/drawing/2014/main" id="{0F8ED00D-8947-9249-ADDB-B345C21B0313}"/>
              </a:ext>
            </a:extLst>
          </p:cNvPr>
          <p:cNvCxnSpPr/>
          <p:nvPr/>
        </p:nvCxnSpPr>
        <p:spPr>
          <a:xfrm flipH="1">
            <a:off x="2286000" y="2328530"/>
            <a:ext cx="3519377" cy="54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E2786B-B0C2-EA4C-8BE9-DF2C903ABA76}"/>
              </a:ext>
            </a:extLst>
          </p:cNvPr>
          <p:cNvSpPr txBox="1"/>
          <p:nvPr/>
        </p:nvSpPr>
        <p:spPr>
          <a:xfrm>
            <a:off x="6060558" y="2129461"/>
            <a:ext cx="3232298" cy="646331"/>
          </a:xfrm>
          <a:prstGeom prst="rect">
            <a:avLst/>
          </a:prstGeom>
          <a:noFill/>
        </p:spPr>
        <p:txBody>
          <a:bodyPr wrap="square" rtlCol="0">
            <a:spAutoFit/>
          </a:bodyPr>
          <a:lstStyle/>
          <a:p>
            <a:r>
              <a:rPr lang="en-US" dirty="0"/>
              <a:t>Include the lattice elements from the </a:t>
            </a:r>
            <a:r>
              <a:rPr lang="en-US" dirty="0" err="1"/>
              <a:t>twiss</a:t>
            </a:r>
            <a:r>
              <a:rPr lang="en-US" dirty="0"/>
              <a:t> file </a:t>
            </a:r>
          </a:p>
        </p:txBody>
      </p:sp>
      <p:cxnSp>
        <p:nvCxnSpPr>
          <p:cNvPr id="17" name="Straight Arrow Connector 16">
            <a:extLst>
              <a:ext uri="{FF2B5EF4-FFF2-40B4-BE49-F238E27FC236}">
                <a16:creationId xmlns:a16="http://schemas.microsoft.com/office/drawing/2014/main" id="{DB7A6C64-F981-3B47-B73A-A17408B48ADC}"/>
              </a:ext>
            </a:extLst>
          </p:cNvPr>
          <p:cNvCxnSpPr>
            <a:cxnSpLocks/>
          </p:cNvCxnSpPr>
          <p:nvPr/>
        </p:nvCxnSpPr>
        <p:spPr>
          <a:xfrm flipH="1" flipV="1">
            <a:off x="1701210" y="5358810"/>
            <a:ext cx="2594343" cy="81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86AACE8-A875-8F42-A3B3-5DE824ACA441}"/>
              </a:ext>
            </a:extLst>
          </p:cNvPr>
          <p:cNvSpPr txBox="1"/>
          <p:nvPr/>
        </p:nvSpPr>
        <p:spPr>
          <a:xfrm>
            <a:off x="4465674" y="5986130"/>
            <a:ext cx="2445489" cy="307777"/>
          </a:xfrm>
          <a:prstGeom prst="rect">
            <a:avLst/>
          </a:prstGeom>
          <a:noFill/>
        </p:spPr>
        <p:txBody>
          <a:bodyPr wrap="square" rtlCol="0">
            <a:spAutoFit/>
          </a:bodyPr>
          <a:lstStyle/>
          <a:p>
            <a:r>
              <a:rPr lang="en-US" sz="1400" dirty="0"/>
              <a:t>Track 200 turns</a:t>
            </a:r>
          </a:p>
        </p:txBody>
      </p:sp>
    </p:spTree>
    <p:extLst>
      <p:ext uri="{BB962C8B-B14F-4D97-AF65-F5344CB8AC3E}">
        <p14:creationId xmlns:p14="http://schemas.microsoft.com/office/powerpoint/2010/main" val="165769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2b (Tracking)</a:t>
            </a:r>
          </a:p>
        </p:txBody>
      </p:sp>
      <p:sp>
        <p:nvSpPr>
          <p:cNvPr id="4" name="TextBox 3"/>
          <p:cNvSpPr txBox="1"/>
          <p:nvPr/>
        </p:nvSpPr>
        <p:spPr>
          <a:xfrm>
            <a:off x="1005840" y="1690688"/>
            <a:ext cx="8395055" cy="3139321"/>
          </a:xfrm>
          <a:prstGeom prst="rect">
            <a:avLst/>
          </a:prstGeom>
          <a:noFill/>
        </p:spPr>
        <p:txBody>
          <a:bodyPr wrap="none" rtlCol="0">
            <a:spAutoFit/>
          </a:bodyPr>
          <a:lstStyle/>
          <a:p>
            <a:r>
              <a:rPr lang="en-US" dirty="0"/>
              <a:t>???????????</a:t>
            </a:r>
          </a:p>
          <a:p>
            <a:r>
              <a:rPr lang="en-US" dirty="0"/>
              <a:t>Add a cavity and check voltage. </a:t>
            </a:r>
          </a:p>
          <a:p>
            <a:endParaRPr lang="en-US" dirty="0"/>
          </a:p>
          <a:p>
            <a:r>
              <a:rPr lang="en-US" dirty="0"/>
              <a:t>Track single particle and plot longitudinal phase space with and without synchrotron </a:t>
            </a:r>
          </a:p>
          <a:p>
            <a:r>
              <a:rPr lang="en-US" dirty="0"/>
              <a:t>Radiation. (must provide reference particle tracking also)</a:t>
            </a:r>
          </a:p>
          <a:p>
            <a:endParaRPr lang="en-US" dirty="0"/>
          </a:p>
          <a:p>
            <a:r>
              <a:rPr lang="en-US" dirty="0"/>
              <a:t>Track a distribution of particles and watch evolution to equilibrium.</a:t>
            </a:r>
          </a:p>
          <a:p>
            <a:endParaRPr lang="en-US" dirty="0"/>
          </a:p>
          <a:p>
            <a:r>
              <a:rPr lang="en-US" dirty="0"/>
              <a:t>Modify ESRF_18GeV.dat to create an initial random distribution of particles for tracking.</a:t>
            </a:r>
          </a:p>
          <a:p>
            <a:r>
              <a:rPr lang="en-US" dirty="0"/>
              <a:t>Use MCOBJET of Exercise 1, but use non-zero emittance values.</a:t>
            </a:r>
          </a:p>
          <a:p>
            <a:r>
              <a:rPr lang="en-US" dirty="0"/>
              <a:t>Turn on synchrotron radiation and observe energy loss per turn in .res file.</a:t>
            </a:r>
          </a:p>
        </p:txBody>
      </p:sp>
    </p:spTree>
    <p:extLst>
      <p:ext uri="{BB962C8B-B14F-4D97-AF65-F5344CB8AC3E}">
        <p14:creationId xmlns:p14="http://schemas.microsoft.com/office/powerpoint/2010/main" val="178309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JLEIC electron ring</a:t>
            </a:r>
          </a:p>
        </p:txBody>
      </p:sp>
      <p:sp>
        <p:nvSpPr>
          <p:cNvPr id="4" name="TextBox 3"/>
          <p:cNvSpPr txBox="1"/>
          <p:nvPr/>
        </p:nvSpPr>
        <p:spPr>
          <a:xfrm>
            <a:off x="1517904" y="1783080"/>
            <a:ext cx="1447127" cy="369332"/>
          </a:xfrm>
          <a:prstGeom prst="rect">
            <a:avLst/>
          </a:prstGeom>
          <a:noFill/>
        </p:spPr>
        <p:txBody>
          <a:bodyPr wrap="none" rtlCol="0">
            <a:spAutoFit/>
          </a:bodyPr>
          <a:lstStyle/>
          <a:p>
            <a:r>
              <a:rPr lang="en-US" dirty="0"/>
              <a:t>Compute n0?</a:t>
            </a:r>
          </a:p>
        </p:txBody>
      </p:sp>
      <p:sp>
        <p:nvSpPr>
          <p:cNvPr id="5" name="TextBox 4"/>
          <p:cNvSpPr txBox="1"/>
          <p:nvPr/>
        </p:nvSpPr>
        <p:spPr>
          <a:xfrm>
            <a:off x="1591056" y="2880360"/>
            <a:ext cx="2046842" cy="369332"/>
          </a:xfrm>
          <a:prstGeom prst="rect">
            <a:avLst/>
          </a:prstGeom>
          <a:noFill/>
        </p:spPr>
        <p:txBody>
          <a:bodyPr wrap="none" rtlCol="0">
            <a:spAutoFit/>
          </a:bodyPr>
          <a:lstStyle/>
          <a:p>
            <a:r>
              <a:rPr lang="en-US" dirty="0"/>
              <a:t>Rotate spin in ring a</a:t>
            </a:r>
          </a:p>
        </p:txBody>
      </p:sp>
      <p:sp>
        <p:nvSpPr>
          <p:cNvPr id="6" name="TextBox 5"/>
          <p:cNvSpPr txBox="1"/>
          <p:nvPr/>
        </p:nvSpPr>
        <p:spPr>
          <a:xfrm>
            <a:off x="1737360" y="3785616"/>
            <a:ext cx="9458358" cy="646331"/>
          </a:xfrm>
          <a:prstGeom prst="rect">
            <a:avLst/>
          </a:prstGeom>
          <a:noFill/>
        </p:spPr>
        <p:txBody>
          <a:bodyPr wrap="none" rtlCol="0">
            <a:spAutoFit/>
          </a:bodyPr>
          <a:lstStyle/>
          <a:p>
            <a:r>
              <a:rPr lang="en-US" dirty="0"/>
              <a:t>Move spin tune to spin-orbit resonance and observe fast ~100 turn depolarization (not an estimate</a:t>
            </a:r>
          </a:p>
          <a:p>
            <a:r>
              <a:rPr lang="en-US" dirty="0"/>
              <a:t>Of polarization lifetime.)</a:t>
            </a:r>
          </a:p>
        </p:txBody>
      </p:sp>
    </p:spTree>
    <p:extLst>
      <p:ext uri="{BB962C8B-B14F-4D97-AF65-F5344CB8AC3E}">
        <p14:creationId xmlns:p14="http://schemas.microsoft.com/office/powerpoint/2010/main" val="15773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Statistics </a:t>
            </a:r>
            <a:r>
              <a:rPr lang="en-US"/>
              <a:t>of Synchrotron radiation</a:t>
            </a:r>
          </a:p>
        </p:txBody>
      </p:sp>
      <p:cxnSp>
        <p:nvCxnSpPr>
          <p:cNvPr id="7" name="Straight Arrow Connector 6"/>
          <p:cNvCxnSpPr/>
          <p:nvPr/>
        </p:nvCxnSpPr>
        <p:spPr>
          <a:xfrm flipV="1">
            <a:off x="1726589" y="3164589"/>
            <a:ext cx="1055458" cy="399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936658" y="3076517"/>
            <a:ext cx="1306530" cy="57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842560" y="1904106"/>
            <a:ext cx="1294543" cy="56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6339" y="2143170"/>
            <a:ext cx="1437766" cy="369332"/>
          </a:xfrm>
          <a:prstGeom prst="rect">
            <a:avLst/>
          </a:prstGeom>
          <a:noFill/>
        </p:spPr>
        <p:txBody>
          <a:bodyPr wrap="none" rtlCol="0">
            <a:spAutoFit/>
          </a:bodyPr>
          <a:lstStyle/>
          <a:p>
            <a:r>
              <a:rPr lang="en-US" dirty="0"/>
              <a:t>Emit photons</a:t>
            </a:r>
          </a:p>
        </p:txBody>
      </p:sp>
      <p:sp>
        <p:nvSpPr>
          <p:cNvPr id="13" name="TextBox 12"/>
          <p:cNvSpPr txBox="1"/>
          <p:nvPr/>
        </p:nvSpPr>
        <p:spPr>
          <a:xfrm>
            <a:off x="3955466" y="4620553"/>
            <a:ext cx="2911951" cy="646331"/>
          </a:xfrm>
          <a:prstGeom prst="rect">
            <a:avLst/>
          </a:prstGeom>
          <a:noFill/>
        </p:spPr>
        <p:txBody>
          <a:bodyPr wrap="none" rtlCol="0">
            <a:spAutoFit/>
          </a:bodyPr>
          <a:lstStyle/>
          <a:p>
            <a:r>
              <a:rPr lang="en-US" dirty="0"/>
              <a:t>Electrons pass through single</a:t>
            </a:r>
          </a:p>
          <a:p>
            <a:r>
              <a:rPr lang="en-US" dirty="0"/>
              <a:t>dipole</a:t>
            </a:r>
          </a:p>
        </p:txBody>
      </p:sp>
      <p:sp>
        <p:nvSpPr>
          <p:cNvPr id="14" name="TextBox 13"/>
          <p:cNvSpPr txBox="1"/>
          <p:nvPr/>
        </p:nvSpPr>
        <p:spPr>
          <a:xfrm>
            <a:off x="4526481" y="5224366"/>
            <a:ext cx="1503938" cy="646331"/>
          </a:xfrm>
          <a:prstGeom prst="rect">
            <a:avLst/>
          </a:prstGeom>
          <a:noFill/>
        </p:spPr>
        <p:txBody>
          <a:bodyPr wrap="none" rtlCol="0">
            <a:spAutoFit/>
          </a:bodyPr>
          <a:lstStyle/>
          <a:p>
            <a:r>
              <a:rPr lang="en-US" dirty="0"/>
              <a:t>B = 2.406 T</a:t>
            </a:r>
          </a:p>
          <a:p>
            <a:r>
              <a:rPr lang="en-US" dirty="0"/>
              <a:t>XL = 2.4449 m</a:t>
            </a:r>
          </a:p>
        </p:txBody>
      </p:sp>
      <p:sp>
        <p:nvSpPr>
          <p:cNvPr id="15" name="TextBox 14"/>
          <p:cNvSpPr txBox="1"/>
          <p:nvPr/>
        </p:nvSpPr>
        <p:spPr>
          <a:xfrm>
            <a:off x="3607011" y="5939411"/>
            <a:ext cx="3060133" cy="369332"/>
          </a:xfrm>
          <a:prstGeom prst="rect">
            <a:avLst/>
          </a:prstGeom>
          <a:noFill/>
        </p:spPr>
        <p:txBody>
          <a:bodyPr wrap="none" rtlCol="0">
            <a:spAutoFit/>
          </a:bodyPr>
          <a:lstStyle/>
          <a:p>
            <a:r>
              <a:rPr lang="en-US" dirty="0"/>
              <a:t>Input electron energy:  18 GeV</a:t>
            </a:r>
          </a:p>
        </p:txBody>
      </p:sp>
      <mc:AlternateContent xmlns:mc="http://schemas.openxmlformats.org/markup-compatibility/2006" xmlns:a14="http://schemas.microsoft.com/office/drawing/2010/main">
        <mc:Choice Requires="a14">
          <p:sp>
            <p:nvSpPr>
              <p:cNvPr id="3" name="TextBox 2"/>
              <p:cNvSpPr txBox="1"/>
              <p:nvPr/>
            </p:nvSpPr>
            <p:spPr>
              <a:xfrm>
                <a:off x="4125177" y="6404724"/>
                <a:ext cx="24165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𝐵</m:t>
                      </m:r>
                      <m:r>
                        <a:rPr lang="en-US" b="0" i="1" smtClean="0">
                          <a:latin typeface="Cambria Math" charset="0"/>
                          <a:ea typeface="Cambria Math" charset="0"/>
                          <a:cs typeface="Cambria Math" charset="0"/>
                        </a:rPr>
                        <m:t>𝜌</m:t>
                      </m:r>
                      <m:r>
                        <a:rPr lang="en-US" b="0" i="1" smtClean="0">
                          <a:latin typeface="Cambria Math" charset="0"/>
                          <a:ea typeface="Cambria Math" charset="0"/>
                          <a:cs typeface="Cambria Math" charset="0"/>
                        </a:rPr>
                        <m:t>=6.004∗</m:t>
                      </m:r>
                      <m:sSup>
                        <m:sSupPr>
                          <m:ctrlPr>
                            <a:rPr lang="en-US"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10</m:t>
                          </m:r>
                        </m:e>
                        <m:sup>
                          <m:r>
                            <a:rPr lang="en-US" b="0" i="1" smtClean="0">
                              <a:latin typeface="Cambria Math" charset="0"/>
                              <a:ea typeface="Cambria Math" charset="0"/>
                              <a:cs typeface="Cambria Math" charset="0"/>
                            </a:rPr>
                            <m:t>4</m:t>
                          </m:r>
                        </m:sup>
                      </m:sSup>
                      <m:r>
                        <a:rPr lang="en-US" b="0" i="1" smtClean="0">
                          <a:latin typeface="Cambria Math" charset="0"/>
                          <a:ea typeface="Cambria Math" charset="0"/>
                          <a:cs typeface="Cambria Math" charset="0"/>
                        </a:rPr>
                        <m:t>𝑘𝐺</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𝑐𝑚</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125177" y="6404724"/>
                <a:ext cx="2416559" cy="276999"/>
              </a:xfrm>
              <a:prstGeom prst="rect">
                <a:avLst/>
              </a:prstGeom>
              <a:blipFill rotWithShape="0">
                <a:blip r:embed="rId2"/>
                <a:stretch>
                  <a:fillRect l="-1768" t="-148889" r="-758" b="-18000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260" y="1583987"/>
            <a:ext cx="3230252" cy="3021235"/>
          </a:xfrm>
          <a:prstGeom prst="rect">
            <a:avLst/>
          </a:prstGeom>
        </p:spPr>
      </p:pic>
      <p:sp>
        <p:nvSpPr>
          <p:cNvPr id="9" name="TextBox 8"/>
          <p:cNvSpPr txBox="1"/>
          <p:nvPr/>
        </p:nvSpPr>
        <p:spPr>
          <a:xfrm>
            <a:off x="1480008" y="2950590"/>
            <a:ext cx="1014765" cy="369332"/>
          </a:xfrm>
          <a:prstGeom prst="rect">
            <a:avLst/>
          </a:prstGeom>
          <a:noFill/>
        </p:spPr>
        <p:txBody>
          <a:bodyPr wrap="none" rtlCol="0">
            <a:spAutoFit/>
          </a:bodyPr>
          <a:lstStyle/>
          <a:p>
            <a:r>
              <a:rPr lang="en-US" dirty="0"/>
              <a:t>e- enters</a:t>
            </a:r>
          </a:p>
        </p:txBody>
      </p:sp>
      <p:sp>
        <p:nvSpPr>
          <p:cNvPr id="16" name="TextBox 15"/>
          <p:cNvSpPr txBox="1"/>
          <p:nvPr/>
        </p:nvSpPr>
        <p:spPr>
          <a:xfrm>
            <a:off x="6958552" y="3004264"/>
            <a:ext cx="1006045" cy="369332"/>
          </a:xfrm>
          <a:prstGeom prst="rect">
            <a:avLst/>
          </a:prstGeom>
          <a:noFill/>
        </p:spPr>
        <p:txBody>
          <a:bodyPr wrap="none" rtlCol="0">
            <a:spAutoFit/>
          </a:bodyPr>
          <a:lstStyle/>
          <a:p>
            <a:r>
              <a:rPr lang="en-US" dirty="0"/>
              <a:t>e- leaves</a:t>
            </a:r>
          </a:p>
        </p:txBody>
      </p:sp>
      <p:sp>
        <p:nvSpPr>
          <p:cNvPr id="10" name="TextBox 9"/>
          <p:cNvSpPr txBox="1"/>
          <p:nvPr/>
        </p:nvSpPr>
        <p:spPr>
          <a:xfrm>
            <a:off x="7626285" y="4147794"/>
            <a:ext cx="1375698" cy="369332"/>
          </a:xfrm>
          <a:prstGeom prst="rect">
            <a:avLst/>
          </a:prstGeom>
          <a:noFill/>
        </p:spPr>
        <p:txBody>
          <a:bodyPr wrap="none" rtlCol="0">
            <a:spAutoFit/>
          </a:bodyPr>
          <a:lstStyle/>
          <a:p>
            <a:r>
              <a:rPr lang="en-US" dirty="0"/>
              <a:t>rho = 24.9 m</a:t>
            </a:r>
          </a:p>
        </p:txBody>
      </p:sp>
    </p:spTree>
    <p:extLst>
      <p:ext uri="{BB962C8B-B14F-4D97-AF65-F5344CB8AC3E}">
        <p14:creationId xmlns:p14="http://schemas.microsoft.com/office/powerpoint/2010/main" val="97921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photon emission</a:t>
            </a:r>
          </a:p>
        </p:txBody>
      </p:sp>
      <p:sp>
        <p:nvSpPr>
          <p:cNvPr id="4" name="TextBox 3"/>
          <p:cNvSpPr txBox="1"/>
          <p:nvPr/>
        </p:nvSpPr>
        <p:spPr>
          <a:xfrm>
            <a:off x="357160" y="4786996"/>
            <a:ext cx="2614690" cy="646331"/>
          </a:xfrm>
          <a:prstGeom prst="rect">
            <a:avLst/>
          </a:prstGeom>
          <a:noFill/>
        </p:spPr>
        <p:txBody>
          <a:bodyPr wrap="none" rtlCol="0">
            <a:spAutoFit/>
          </a:bodyPr>
          <a:lstStyle/>
          <a:p>
            <a:r>
              <a:rPr lang="en-US" dirty="0"/>
              <a:t>Average Energy of photon</a:t>
            </a:r>
          </a:p>
          <a:p>
            <a:r>
              <a:rPr lang="en-US" dirty="0"/>
              <a:t>radiation</a:t>
            </a:r>
          </a:p>
        </p:txBody>
      </p:sp>
      <p:pic>
        <p:nvPicPr>
          <p:cNvPr id="7" name="Picture 6"/>
          <p:cNvPicPr>
            <a:picLocks noChangeAspect="1"/>
          </p:cNvPicPr>
          <p:nvPr/>
        </p:nvPicPr>
        <p:blipFill>
          <a:blip r:embed="rId2"/>
          <a:stretch>
            <a:fillRect/>
          </a:stretch>
        </p:blipFill>
        <p:spPr>
          <a:xfrm>
            <a:off x="4048748" y="1929492"/>
            <a:ext cx="2984532" cy="994844"/>
          </a:xfrm>
          <a:prstGeom prst="rect">
            <a:avLst/>
          </a:prstGeom>
        </p:spPr>
      </p:pic>
      <p:pic>
        <p:nvPicPr>
          <p:cNvPr id="8" name="Picture 7"/>
          <p:cNvPicPr>
            <a:picLocks noChangeAspect="1"/>
          </p:cNvPicPr>
          <p:nvPr/>
        </p:nvPicPr>
        <p:blipFill>
          <a:blip r:embed="rId3"/>
          <a:stretch>
            <a:fillRect/>
          </a:stretch>
        </p:blipFill>
        <p:spPr>
          <a:xfrm>
            <a:off x="4507483" y="2924336"/>
            <a:ext cx="2172377" cy="765674"/>
          </a:xfrm>
          <a:prstGeom prst="rect">
            <a:avLst/>
          </a:prstGeom>
        </p:spPr>
      </p:pic>
      <p:sp>
        <p:nvSpPr>
          <p:cNvPr id="9" name="TextBox 8"/>
          <p:cNvSpPr txBox="1"/>
          <p:nvPr/>
        </p:nvSpPr>
        <p:spPr>
          <a:xfrm>
            <a:off x="167045" y="2555004"/>
            <a:ext cx="3551613" cy="369332"/>
          </a:xfrm>
          <a:prstGeom prst="rect">
            <a:avLst/>
          </a:prstGeom>
          <a:noFill/>
        </p:spPr>
        <p:txBody>
          <a:bodyPr wrap="none" rtlCol="0">
            <a:spAutoFit/>
          </a:bodyPr>
          <a:lstStyle/>
          <a:p>
            <a:r>
              <a:rPr lang="en-US" dirty="0"/>
              <a:t>Probability of emission of k photons</a:t>
            </a:r>
          </a:p>
        </p:txBody>
      </p:sp>
      <p:pic>
        <p:nvPicPr>
          <p:cNvPr id="10" name="Picture 9"/>
          <p:cNvPicPr>
            <a:picLocks noChangeAspect="1"/>
          </p:cNvPicPr>
          <p:nvPr/>
        </p:nvPicPr>
        <p:blipFill>
          <a:blip r:embed="rId4"/>
          <a:stretch>
            <a:fillRect/>
          </a:stretch>
        </p:blipFill>
        <p:spPr>
          <a:xfrm>
            <a:off x="4147944" y="3916484"/>
            <a:ext cx="1621106" cy="584352"/>
          </a:xfrm>
          <a:prstGeom prst="rect">
            <a:avLst/>
          </a:prstGeom>
        </p:spPr>
      </p:pic>
      <p:sp>
        <p:nvSpPr>
          <p:cNvPr id="11" name="TextBox 10"/>
          <p:cNvSpPr txBox="1"/>
          <p:nvPr/>
        </p:nvSpPr>
        <p:spPr>
          <a:xfrm>
            <a:off x="2192343" y="3921192"/>
            <a:ext cx="1526315" cy="369332"/>
          </a:xfrm>
          <a:prstGeom prst="rect">
            <a:avLst/>
          </a:prstGeom>
          <a:noFill/>
        </p:spPr>
        <p:txBody>
          <a:bodyPr wrap="none" rtlCol="0">
            <a:spAutoFit/>
          </a:bodyPr>
          <a:lstStyle/>
          <a:p>
            <a:r>
              <a:rPr lang="en-US" dirty="0"/>
              <a:t>Critical energy</a:t>
            </a:r>
          </a:p>
        </p:txBody>
      </p:sp>
      <p:pic>
        <p:nvPicPr>
          <p:cNvPr id="12" name="Picture 11"/>
          <p:cNvPicPr>
            <a:picLocks noChangeAspect="1"/>
          </p:cNvPicPr>
          <p:nvPr/>
        </p:nvPicPr>
        <p:blipFill>
          <a:blip r:embed="rId5"/>
          <a:stretch>
            <a:fillRect/>
          </a:stretch>
        </p:blipFill>
        <p:spPr>
          <a:xfrm>
            <a:off x="3271508" y="4727324"/>
            <a:ext cx="2092842" cy="765674"/>
          </a:xfrm>
          <a:prstGeom prst="rect">
            <a:avLst/>
          </a:prstGeom>
        </p:spPr>
      </p:pic>
      <p:pic>
        <p:nvPicPr>
          <p:cNvPr id="13" name="Picture 12"/>
          <p:cNvPicPr>
            <a:picLocks noChangeAspect="1"/>
          </p:cNvPicPr>
          <p:nvPr/>
        </p:nvPicPr>
        <p:blipFill>
          <a:blip r:embed="rId6"/>
          <a:stretch>
            <a:fillRect/>
          </a:stretch>
        </p:blipFill>
        <p:spPr>
          <a:xfrm>
            <a:off x="7554474" y="4428342"/>
            <a:ext cx="3211283" cy="597963"/>
          </a:xfrm>
          <a:prstGeom prst="rect">
            <a:avLst/>
          </a:prstGeom>
        </p:spPr>
      </p:pic>
      <p:sp>
        <p:nvSpPr>
          <p:cNvPr id="14" name="TextBox 13"/>
          <p:cNvSpPr txBox="1"/>
          <p:nvPr/>
        </p:nvSpPr>
        <p:spPr>
          <a:xfrm>
            <a:off x="7700140" y="3839328"/>
            <a:ext cx="3174587" cy="369332"/>
          </a:xfrm>
          <a:prstGeom prst="rect">
            <a:avLst/>
          </a:prstGeom>
          <a:noFill/>
        </p:spPr>
        <p:txBody>
          <a:bodyPr wrap="none" rtlCol="0">
            <a:spAutoFit/>
          </a:bodyPr>
          <a:lstStyle/>
          <a:p>
            <a:r>
              <a:rPr lang="en-US" dirty="0"/>
              <a:t>Average energy loss per particle</a:t>
            </a:r>
          </a:p>
        </p:txBody>
      </p:sp>
      <p:pic>
        <p:nvPicPr>
          <p:cNvPr id="15" name="Picture 14"/>
          <p:cNvPicPr>
            <a:picLocks noChangeAspect="1"/>
          </p:cNvPicPr>
          <p:nvPr/>
        </p:nvPicPr>
        <p:blipFill>
          <a:blip r:embed="rId7"/>
          <a:stretch>
            <a:fillRect/>
          </a:stretch>
        </p:blipFill>
        <p:spPr>
          <a:xfrm>
            <a:off x="8705381" y="5583418"/>
            <a:ext cx="667069" cy="382484"/>
          </a:xfrm>
          <a:prstGeom prst="rect">
            <a:avLst/>
          </a:prstGeom>
        </p:spPr>
      </p:pic>
      <p:sp>
        <p:nvSpPr>
          <p:cNvPr id="16" name="TextBox 15"/>
          <p:cNvSpPr txBox="1"/>
          <p:nvPr/>
        </p:nvSpPr>
        <p:spPr>
          <a:xfrm>
            <a:off x="5185317" y="5965902"/>
            <a:ext cx="2973891" cy="646331"/>
          </a:xfrm>
          <a:prstGeom prst="rect">
            <a:avLst/>
          </a:prstGeom>
          <a:noFill/>
        </p:spPr>
        <p:txBody>
          <a:bodyPr wrap="none" rtlCol="0">
            <a:spAutoFit/>
          </a:bodyPr>
          <a:lstStyle/>
          <a:p>
            <a:r>
              <a:rPr lang="en-US" dirty="0"/>
              <a:t>Average number of</a:t>
            </a:r>
          </a:p>
          <a:p>
            <a:r>
              <a:rPr lang="en-US" dirty="0"/>
              <a:t>Radiated photons per particle</a:t>
            </a:r>
          </a:p>
        </p:txBody>
      </p:sp>
    </p:spTree>
    <p:extLst>
      <p:ext uri="{BB962C8B-B14F-4D97-AF65-F5344CB8AC3E}">
        <p14:creationId xmlns:p14="http://schemas.microsoft.com/office/powerpoint/2010/main" val="162903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542" y="64505"/>
            <a:ext cx="10515600" cy="1325563"/>
          </a:xfrm>
        </p:spPr>
        <p:txBody>
          <a:bodyPr/>
          <a:lstStyle/>
          <a:p>
            <a:r>
              <a:rPr lang="en-US" dirty="0"/>
              <a:t>Code diagram</a:t>
            </a:r>
          </a:p>
        </p:txBody>
      </p:sp>
      <p:sp>
        <p:nvSpPr>
          <p:cNvPr id="4" name="TextBox 3"/>
          <p:cNvSpPr txBox="1"/>
          <p:nvPr/>
        </p:nvSpPr>
        <p:spPr>
          <a:xfrm>
            <a:off x="1698831" y="1444116"/>
            <a:ext cx="941925" cy="369332"/>
          </a:xfrm>
          <a:prstGeom prst="rect">
            <a:avLst/>
          </a:prstGeom>
          <a:noFill/>
        </p:spPr>
        <p:txBody>
          <a:bodyPr wrap="none" rtlCol="0">
            <a:spAutoFit/>
          </a:bodyPr>
          <a:lstStyle/>
          <a:p>
            <a:r>
              <a:rPr lang="en-US" dirty="0" err="1"/>
              <a:t>Zgoubi.f</a:t>
            </a:r>
            <a:endParaRPr lang="en-US" dirty="0"/>
          </a:p>
        </p:txBody>
      </p:sp>
      <p:sp>
        <p:nvSpPr>
          <p:cNvPr id="5" name="TextBox 4"/>
          <p:cNvSpPr txBox="1"/>
          <p:nvPr/>
        </p:nvSpPr>
        <p:spPr>
          <a:xfrm flipH="1">
            <a:off x="3033229" y="2318789"/>
            <a:ext cx="1083104" cy="369332"/>
          </a:xfrm>
          <a:prstGeom prst="rect">
            <a:avLst/>
          </a:prstGeom>
          <a:noFill/>
        </p:spPr>
        <p:txBody>
          <a:bodyPr wrap="square" rtlCol="0">
            <a:spAutoFit/>
          </a:bodyPr>
          <a:lstStyle/>
          <a:p>
            <a:r>
              <a:rPr lang="en-US"/>
              <a:t>SRLOSS</a:t>
            </a:r>
          </a:p>
        </p:txBody>
      </p:sp>
      <p:sp>
        <p:nvSpPr>
          <p:cNvPr id="6" name="TextBox 5"/>
          <p:cNvSpPr txBox="1"/>
          <p:nvPr/>
        </p:nvSpPr>
        <p:spPr>
          <a:xfrm flipH="1">
            <a:off x="626320" y="3774776"/>
            <a:ext cx="1605281" cy="369332"/>
          </a:xfrm>
          <a:prstGeom prst="rect">
            <a:avLst/>
          </a:prstGeom>
          <a:noFill/>
        </p:spPr>
        <p:txBody>
          <a:bodyPr wrap="square" rtlCol="0">
            <a:spAutoFit/>
          </a:bodyPr>
          <a:lstStyle/>
          <a:p>
            <a:r>
              <a:rPr lang="en-US" dirty="0"/>
              <a:t>PRSR</a:t>
            </a:r>
          </a:p>
        </p:txBody>
      </p:sp>
      <p:sp>
        <p:nvSpPr>
          <p:cNvPr id="7" name="TextBox 6"/>
          <p:cNvSpPr txBox="1"/>
          <p:nvPr/>
        </p:nvSpPr>
        <p:spPr>
          <a:xfrm>
            <a:off x="974012" y="2549442"/>
            <a:ext cx="840038" cy="369332"/>
          </a:xfrm>
          <a:prstGeom prst="rect">
            <a:avLst/>
          </a:prstGeom>
          <a:noFill/>
        </p:spPr>
        <p:txBody>
          <a:bodyPr wrap="none" rtlCol="0">
            <a:spAutoFit/>
          </a:bodyPr>
          <a:lstStyle/>
          <a:p>
            <a:r>
              <a:rPr lang="en-US" dirty="0" err="1"/>
              <a:t>quasex</a:t>
            </a:r>
            <a:endParaRPr lang="en-US" dirty="0"/>
          </a:p>
        </p:txBody>
      </p:sp>
      <p:sp>
        <p:nvSpPr>
          <p:cNvPr id="8" name="Oval 7"/>
          <p:cNvSpPr/>
          <p:nvPr/>
        </p:nvSpPr>
        <p:spPr>
          <a:xfrm>
            <a:off x="1394031" y="1308649"/>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2087" y="2420841"/>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4889" y="2190188"/>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155" y="3646175"/>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1611983" y="1935182"/>
            <a:ext cx="414779" cy="485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22282" y="1925313"/>
            <a:ext cx="146304" cy="43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0"/>
          </p:cNvCxnSpPr>
          <p:nvPr/>
        </p:nvCxnSpPr>
        <p:spPr>
          <a:xfrm flipH="1">
            <a:off x="941655" y="3047374"/>
            <a:ext cx="239747" cy="59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9969" y="4104715"/>
            <a:ext cx="915635" cy="369332"/>
          </a:xfrm>
          <a:prstGeom prst="rect">
            <a:avLst/>
          </a:prstGeom>
          <a:noFill/>
        </p:spPr>
        <p:txBody>
          <a:bodyPr wrap="none" rtlCol="0">
            <a:spAutoFit/>
          </a:bodyPr>
          <a:lstStyle/>
          <a:p>
            <a:r>
              <a:rPr lang="en-US" dirty="0"/>
              <a:t>TRANSF</a:t>
            </a:r>
          </a:p>
        </p:txBody>
      </p:sp>
      <p:sp>
        <p:nvSpPr>
          <p:cNvPr id="19" name="Oval 18"/>
          <p:cNvSpPr/>
          <p:nvPr/>
        </p:nvSpPr>
        <p:spPr>
          <a:xfrm>
            <a:off x="4007622" y="4028990"/>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394689" y="3996498"/>
            <a:ext cx="819455" cy="369332"/>
          </a:xfrm>
          <a:prstGeom prst="rect">
            <a:avLst/>
          </a:prstGeom>
          <a:noFill/>
        </p:spPr>
        <p:txBody>
          <a:bodyPr wrap="none" rtlCol="0">
            <a:spAutoFit/>
          </a:bodyPr>
          <a:lstStyle/>
          <a:p>
            <a:r>
              <a:rPr lang="en-US" dirty="0"/>
              <a:t>INITRA</a:t>
            </a:r>
          </a:p>
        </p:txBody>
      </p:sp>
      <p:sp>
        <p:nvSpPr>
          <p:cNvPr id="21" name="TextBox 20"/>
          <p:cNvSpPr txBox="1"/>
          <p:nvPr/>
        </p:nvSpPr>
        <p:spPr>
          <a:xfrm>
            <a:off x="2465999" y="4667117"/>
            <a:ext cx="961482" cy="369332"/>
          </a:xfrm>
          <a:prstGeom prst="rect">
            <a:avLst/>
          </a:prstGeom>
          <a:noFill/>
        </p:spPr>
        <p:txBody>
          <a:bodyPr wrap="none" rtlCol="0">
            <a:spAutoFit/>
          </a:bodyPr>
          <a:lstStyle/>
          <a:p>
            <a:r>
              <a:rPr lang="en-US" dirty="0"/>
              <a:t>MAJTRA</a:t>
            </a:r>
          </a:p>
        </p:txBody>
      </p:sp>
      <p:sp>
        <p:nvSpPr>
          <p:cNvPr id="22" name="Oval 21"/>
          <p:cNvSpPr/>
          <p:nvPr/>
        </p:nvSpPr>
        <p:spPr>
          <a:xfrm>
            <a:off x="2098275" y="3889940"/>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192622" y="4575264"/>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2146379" y="2896754"/>
            <a:ext cx="2283590" cy="11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785910" y="4125489"/>
            <a:ext cx="260206" cy="14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6"/>
          </p:cNvCxnSpPr>
          <p:nvPr/>
        </p:nvCxnSpPr>
        <p:spPr>
          <a:xfrm flipH="1">
            <a:off x="3843622" y="4584950"/>
            <a:ext cx="415131" cy="30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33122" y="5036449"/>
            <a:ext cx="884216" cy="369332"/>
          </a:xfrm>
          <a:prstGeom prst="rect">
            <a:avLst/>
          </a:prstGeom>
          <a:noFill/>
        </p:spPr>
        <p:txBody>
          <a:bodyPr wrap="none" rtlCol="0">
            <a:spAutoFit/>
          </a:bodyPr>
          <a:lstStyle/>
          <a:p>
            <a:r>
              <a:rPr lang="en-US" dirty="0"/>
              <a:t>INTEGR</a:t>
            </a:r>
          </a:p>
        </p:txBody>
      </p:sp>
      <p:sp>
        <p:nvSpPr>
          <p:cNvPr id="31" name="TextBox 30"/>
          <p:cNvSpPr txBox="1"/>
          <p:nvPr/>
        </p:nvSpPr>
        <p:spPr>
          <a:xfrm>
            <a:off x="5147034" y="5712643"/>
            <a:ext cx="941283" cy="369332"/>
          </a:xfrm>
          <a:prstGeom prst="rect">
            <a:avLst/>
          </a:prstGeom>
          <a:noFill/>
        </p:spPr>
        <p:txBody>
          <a:bodyPr wrap="none" rtlCol="0">
            <a:spAutoFit/>
          </a:bodyPr>
          <a:lstStyle/>
          <a:p>
            <a:r>
              <a:rPr lang="en-US" dirty="0"/>
              <a:t>DEVTRA</a:t>
            </a:r>
          </a:p>
        </p:txBody>
      </p:sp>
      <p:sp>
        <p:nvSpPr>
          <p:cNvPr id="32" name="Oval 31"/>
          <p:cNvSpPr/>
          <p:nvPr/>
        </p:nvSpPr>
        <p:spPr>
          <a:xfrm>
            <a:off x="4520104" y="4887472"/>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68233" y="5662982"/>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5455383" y="4575264"/>
            <a:ext cx="253424" cy="31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3" idx="7"/>
          </p:cNvCxnSpPr>
          <p:nvPr/>
        </p:nvCxnSpPr>
        <p:spPr>
          <a:xfrm>
            <a:off x="6179031" y="5276286"/>
            <a:ext cx="98419" cy="47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082000" y="5976248"/>
            <a:ext cx="780406" cy="369332"/>
          </a:xfrm>
          <a:prstGeom prst="rect">
            <a:avLst/>
          </a:prstGeom>
          <a:noFill/>
        </p:spPr>
        <p:txBody>
          <a:bodyPr wrap="none" rtlCol="0">
            <a:spAutoFit/>
          </a:bodyPr>
          <a:lstStyle/>
          <a:p>
            <a:r>
              <a:rPr lang="en-US" dirty="0" err="1"/>
              <a:t>raysyn</a:t>
            </a:r>
            <a:endParaRPr lang="en-US" dirty="0"/>
          </a:p>
        </p:txBody>
      </p:sp>
      <p:sp>
        <p:nvSpPr>
          <p:cNvPr id="39" name="TextBox 38"/>
          <p:cNvSpPr txBox="1"/>
          <p:nvPr/>
        </p:nvSpPr>
        <p:spPr>
          <a:xfrm>
            <a:off x="6665333" y="5049908"/>
            <a:ext cx="713465" cy="369332"/>
          </a:xfrm>
          <a:prstGeom prst="rect">
            <a:avLst/>
          </a:prstGeom>
          <a:noFill/>
        </p:spPr>
        <p:txBody>
          <a:bodyPr wrap="none" rtlCol="0">
            <a:spAutoFit/>
          </a:bodyPr>
          <a:lstStyle/>
          <a:p>
            <a:r>
              <a:rPr lang="en-US" dirty="0"/>
              <a:t>event</a:t>
            </a:r>
          </a:p>
        </p:txBody>
      </p:sp>
      <p:sp>
        <p:nvSpPr>
          <p:cNvPr id="40" name="TextBox 39"/>
          <p:cNvSpPr txBox="1"/>
          <p:nvPr/>
        </p:nvSpPr>
        <p:spPr>
          <a:xfrm>
            <a:off x="7527837" y="4544961"/>
            <a:ext cx="1058944" cy="369332"/>
          </a:xfrm>
          <a:prstGeom prst="rect">
            <a:avLst/>
          </a:prstGeom>
          <a:noFill/>
        </p:spPr>
        <p:txBody>
          <a:bodyPr wrap="square" rtlCol="0">
            <a:spAutoFit/>
          </a:bodyPr>
          <a:lstStyle/>
          <a:p>
            <a:r>
              <a:rPr lang="en-US" dirty="0" err="1"/>
              <a:t>Synpar</a:t>
            </a:r>
            <a:endParaRPr lang="en-US" dirty="0"/>
          </a:p>
        </p:txBody>
      </p:sp>
      <p:sp>
        <p:nvSpPr>
          <p:cNvPr id="41" name="TextBox 40"/>
          <p:cNvSpPr txBox="1"/>
          <p:nvPr/>
        </p:nvSpPr>
        <p:spPr>
          <a:xfrm>
            <a:off x="349405" y="4731368"/>
            <a:ext cx="646587" cy="369332"/>
          </a:xfrm>
          <a:prstGeom prst="rect">
            <a:avLst/>
          </a:prstGeom>
          <a:noFill/>
        </p:spPr>
        <p:txBody>
          <a:bodyPr wrap="none" rtlCol="0">
            <a:spAutoFit/>
          </a:bodyPr>
          <a:lstStyle/>
          <a:p>
            <a:r>
              <a:rPr lang="en-US" dirty="0" err="1"/>
              <a:t>lpsfit</a:t>
            </a:r>
            <a:endParaRPr lang="en-US" dirty="0"/>
          </a:p>
        </p:txBody>
      </p:sp>
      <p:sp>
        <p:nvSpPr>
          <p:cNvPr id="42" name="Oval 41"/>
          <p:cNvSpPr/>
          <p:nvPr/>
        </p:nvSpPr>
        <p:spPr>
          <a:xfrm>
            <a:off x="-56693" y="4649753"/>
            <a:ext cx="1651000"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endCxn id="42" idx="0"/>
          </p:cNvCxnSpPr>
          <p:nvPr/>
        </p:nvCxnSpPr>
        <p:spPr>
          <a:xfrm flipH="1">
            <a:off x="768807" y="4300016"/>
            <a:ext cx="95612" cy="34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458393" y="4921307"/>
            <a:ext cx="1155793"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flipV="1">
            <a:off x="6144409" y="5013061"/>
            <a:ext cx="445538" cy="5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894306" y="5897309"/>
            <a:ext cx="1155793"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49591" y="5521071"/>
            <a:ext cx="264595" cy="309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326953" y="2757175"/>
            <a:ext cx="2312406" cy="519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005633" y="3300125"/>
            <a:ext cx="689804" cy="369332"/>
          </a:xfrm>
          <a:prstGeom prst="rect">
            <a:avLst/>
          </a:prstGeom>
          <a:noFill/>
        </p:spPr>
        <p:txBody>
          <a:bodyPr wrap="none" rtlCol="0">
            <a:spAutoFit/>
          </a:bodyPr>
          <a:lstStyle/>
          <a:p>
            <a:r>
              <a:rPr lang="en-US" dirty="0"/>
              <a:t>CHXC</a:t>
            </a:r>
          </a:p>
        </p:txBody>
      </p:sp>
      <p:sp>
        <p:nvSpPr>
          <p:cNvPr id="54" name="Oval 53"/>
          <p:cNvSpPr/>
          <p:nvPr/>
        </p:nvSpPr>
        <p:spPr>
          <a:xfrm>
            <a:off x="4610543" y="3127053"/>
            <a:ext cx="1343718"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122556" y="3882032"/>
            <a:ext cx="993349" cy="369332"/>
          </a:xfrm>
          <a:prstGeom prst="rect">
            <a:avLst/>
          </a:prstGeom>
          <a:noFill/>
        </p:spPr>
        <p:txBody>
          <a:bodyPr wrap="none" rtlCol="0">
            <a:spAutoFit/>
          </a:bodyPr>
          <a:lstStyle/>
          <a:p>
            <a:r>
              <a:rPr lang="en-US" dirty="0"/>
              <a:t>MULTPO</a:t>
            </a:r>
          </a:p>
        </p:txBody>
      </p:sp>
      <p:sp>
        <p:nvSpPr>
          <p:cNvPr id="56" name="TextBox 55"/>
          <p:cNvSpPr txBox="1"/>
          <p:nvPr/>
        </p:nvSpPr>
        <p:spPr>
          <a:xfrm>
            <a:off x="7261739" y="3826160"/>
            <a:ext cx="771365" cy="369332"/>
          </a:xfrm>
          <a:prstGeom prst="rect">
            <a:avLst/>
          </a:prstGeom>
          <a:noFill/>
        </p:spPr>
        <p:txBody>
          <a:bodyPr wrap="none" rtlCol="0">
            <a:spAutoFit/>
          </a:bodyPr>
          <a:lstStyle/>
          <a:p>
            <a:r>
              <a:rPr lang="en-US"/>
              <a:t>BENDI</a:t>
            </a:r>
          </a:p>
        </p:txBody>
      </p:sp>
      <p:cxnSp>
        <p:nvCxnSpPr>
          <p:cNvPr id="57" name="Straight Arrow Connector 56"/>
          <p:cNvCxnSpPr/>
          <p:nvPr/>
        </p:nvCxnSpPr>
        <p:spPr>
          <a:xfrm>
            <a:off x="6038732" y="3380027"/>
            <a:ext cx="1711148" cy="247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845601" y="3750696"/>
            <a:ext cx="1343718"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00747" y="3648890"/>
            <a:ext cx="1343718"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5882416" y="3568715"/>
            <a:ext cx="395034" cy="180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852242" y="4324647"/>
            <a:ext cx="569775" cy="26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7472202" y="4406537"/>
            <a:ext cx="908042" cy="6265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p:nvPr/>
        </p:nvCxnSpPr>
        <p:spPr>
          <a:xfrm flipH="1">
            <a:off x="8334110" y="4200018"/>
            <a:ext cx="128026" cy="33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9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92" y="19238"/>
            <a:ext cx="10515600" cy="1325563"/>
          </a:xfrm>
        </p:spPr>
        <p:txBody>
          <a:bodyPr/>
          <a:lstStyle/>
          <a:p>
            <a:r>
              <a:rPr lang="en-US" dirty="0" err="1"/>
              <a:t>Zgoubi</a:t>
            </a:r>
            <a:r>
              <a:rPr lang="en-US" dirty="0"/>
              <a:t> input file</a:t>
            </a:r>
          </a:p>
        </p:txBody>
      </p:sp>
      <p:sp>
        <p:nvSpPr>
          <p:cNvPr id="3" name="Rectangle 2"/>
          <p:cNvSpPr/>
          <p:nvPr/>
        </p:nvSpPr>
        <p:spPr>
          <a:xfrm>
            <a:off x="2312605" y="1130625"/>
            <a:ext cx="6096000" cy="5816977"/>
          </a:xfrm>
          <a:prstGeom prst="rect">
            <a:avLst/>
          </a:prstGeom>
        </p:spPr>
        <p:txBody>
          <a:bodyPr>
            <a:spAutoFit/>
          </a:bodyPr>
          <a:lstStyle/>
          <a:p>
            <a:r>
              <a:rPr lang="en-US" sz="1200" dirty="0">
                <a:latin typeface="Calibri" charset="0"/>
                <a:ea typeface="Calibri" charset="0"/>
                <a:cs typeface="Times New Roman" charset="0"/>
              </a:rPr>
              <a:t>!Compute Synchrotron radiation in a bend</a:t>
            </a:r>
          </a:p>
          <a:p>
            <a:r>
              <a:rPr lang="en-US" sz="1200" dirty="0">
                <a:latin typeface="Calibri" charset="0"/>
                <a:ea typeface="Calibri" charset="0"/>
                <a:cs typeface="Times New Roman" charset="0"/>
              </a:rPr>
              <a:t> 'MCOBJET'                                                                                                    1</a:t>
            </a:r>
          </a:p>
          <a:p>
            <a:r>
              <a:rPr lang="en-US" sz="1200" dirty="0">
                <a:latin typeface="Calibri" charset="0"/>
                <a:ea typeface="Calibri" charset="0"/>
                <a:cs typeface="Times New Roman" charset="0"/>
              </a:rPr>
              <a:t>60.041537111472856d3</a:t>
            </a:r>
          </a:p>
          <a:p>
            <a:r>
              <a:rPr lang="en-US" sz="1200" dirty="0">
                <a:latin typeface="Calibri" charset="0"/>
                <a:ea typeface="Calibri" charset="0"/>
                <a:cs typeface="Times New Roman" charset="0"/>
              </a:rPr>
              <a:t>3</a:t>
            </a:r>
          </a:p>
          <a:p>
            <a:r>
              <a:rPr lang="en-US" sz="1200" dirty="0">
                <a:latin typeface="Calibri" charset="0"/>
                <a:ea typeface="Calibri" charset="0"/>
                <a:cs typeface="Times New Roman" charset="0"/>
              </a:rPr>
              <a:t>5</a:t>
            </a:r>
          </a:p>
          <a:p>
            <a:r>
              <a:rPr lang="en-US" sz="1200" dirty="0">
                <a:latin typeface="Calibri" charset="0"/>
                <a:ea typeface="Calibri" charset="0"/>
                <a:cs typeface="Times New Roman" charset="0"/>
              </a:rPr>
              <a:t>2 2 2 2 2 2</a:t>
            </a:r>
          </a:p>
          <a:p>
            <a:r>
              <a:rPr lang="en-US" sz="1200" dirty="0">
                <a:latin typeface="Calibri" charset="0"/>
                <a:ea typeface="Calibri" charset="0"/>
                <a:cs typeface="Times New Roman" charset="0"/>
              </a:rPr>
              <a:t>0. 0.  1.0e-6 0.  0. 1.  !0. 0.  0. 0.  0. 1.</a:t>
            </a:r>
          </a:p>
          <a:p>
            <a:r>
              <a:rPr lang="en-US" sz="1200" dirty="0">
                <a:latin typeface="Calibri" charset="0"/>
                <a:ea typeface="Calibri" charset="0"/>
                <a:cs typeface="Times New Roman" charset="0"/>
              </a:rPr>
              <a:t>0.  26.608754   0.          2</a:t>
            </a:r>
          </a:p>
          <a:p>
            <a:r>
              <a:rPr lang="en-US" sz="1200" dirty="0">
                <a:latin typeface="Calibri" charset="0"/>
                <a:ea typeface="Calibri" charset="0"/>
                <a:cs typeface="Times New Roman" charset="0"/>
              </a:rPr>
              <a:t>0.  11.302651   0.e-9       2</a:t>
            </a:r>
          </a:p>
          <a:p>
            <a:r>
              <a:rPr lang="en-US" sz="1200" dirty="0">
                <a:latin typeface="Calibri" charset="0"/>
                <a:ea typeface="Calibri" charset="0"/>
                <a:cs typeface="Times New Roman" charset="0"/>
              </a:rPr>
              <a:t>0. 1.          1e-4         2</a:t>
            </a:r>
          </a:p>
          <a:p>
            <a:r>
              <a:rPr lang="en-US" sz="1200" dirty="0">
                <a:latin typeface="Calibri" charset="0"/>
                <a:ea typeface="Calibri" charset="0"/>
                <a:cs typeface="Times New Roman" charset="0"/>
              </a:rPr>
              <a:t>123456 234567 345678</a:t>
            </a:r>
          </a:p>
          <a:p>
            <a:r>
              <a:rPr lang="en-US" sz="1200" dirty="0">
                <a:latin typeface="Calibri" charset="0"/>
                <a:ea typeface="Calibri" charset="0"/>
                <a:cs typeface="Times New Roman" charset="0"/>
              </a:rPr>
              <a:t> </a:t>
            </a:r>
          </a:p>
          <a:p>
            <a:r>
              <a:rPr lang="en-US" sz="1200" dirty="0">
                <a:latin typeface="Calibri" charset="0"/>
                <a:ea typeface="Calibri" charset="0"/>
                <a:cs typeface="Times New Roman" charset="0"/>
              </a:rPr>
              <a:t> 'PARTICUL'                                                                                                   2</a:t>
            </a:r>
          </a:p>
          <a:p>
            <a:r>
              <a:rPr lang="en-US" sz="1200" dirty="0">
                <a:latin typeface="Calibri" charset="0"/>
                <a:ea typeface="Calibri" charset="0"/>
                <a:cs typeface="Times New Roman" charset="0"/>
              </a:rPr>
              <a:t>0.511  1.602176487D-19  0. 0. 0.</a:t>
            </a:r>
          </a:p>
          <a:p>
            <a:r>
              <a:rPr lang="en-US" sz="1200" dirty="0">
                <a:latin typeface="Calibri" charset="0"/>
                <a:ea typeface="Calibri" charset="0"/>
                <a:cs typeface="Times New Roman" charset="0"/>
              </a:rPr>
              <a:t> 'SRLOSS'                                                                                                     3</a:t>
            </a:r>
          </a:p>
          <a:p>
            <a:r>
              <a:rPr lang="en-US" sz="1200" dirty="0">
                <a:latin typeface="Calibri" charset="0"/>
                <a:ea typeface="Calibri" charset="0"/>
                <a:cs typeface="Times New Roman" charset="0"/>
              </a:rPr>
              <a:t>1</a:t>
            </a:r>
          </a:p>
          <a:p>
            <a:r>
              <a:rPr lang="en-US" sz="1200" dirty="0">
                <a:latin typeface="Calibri" charset="0"/>
                <a:ea typeface="Calibri" charset="0"/>
                <a:cs typeface="Times New Roman" charset="0"/>
              </a:rPr>
              <a:t>BEND</a:t>
            </a:r>
          </a:p>
          <a:p>
            <a:r>
              <a:rPr lang="en-US" sz="1200" dirty="0">
                <a:latin typeface="Calibri" charset="0"/>
                <a:ea typeface="Calibri" charset="0"/>
                <a:cs typeface="Times New Roman" charset="0"/>
              </a:rPr>
              <a:t>1  123456</a:t>
            </a:r>
          </a:p>
          <a:p>
            <a:r>
              <a:rPr lang="en-US" sz="1200" dirty="0">
                <a:latin typeface="Calibri" charset="0"/>
                <a:ea typeface="Calibri" charset="0"/>
                <a:cs typeface="Times New Roman" charset="0"/>
              </a:rPr>
              <a:t> </a:t>
            </a:r>
          </a:p>
          <a:p>
            <a:r>
              <a:rPr lang="en-US" sz="1200" dirty="0">
                <a:latin typeface="Calibri" charset="0"/>
                <a:ea typeface="Calibri" charset="0"/>
                <a:cs typeface="Times New Roman" charset="0"/>
              </a:rPr>
              <a:t> 'BEND'                                                                                                       4</a:t>
            </a:r>
          </a:p>
          <a:p>
            <a:r>
              <a:rPr lang="en-US" sz="1200" dirty="0">
                <a:latin typeface="Calibri" charset="0"/>
                <a:ea typeface="Calibri" charset="0"/>
                <a:cs typeface="Times New Roman" charset="0"/>
              </a:rPr>
              <a:t>0</a:t>
            </a:r>
          </a:p>
          <a:p>
            <a:r>
              <a:rPr lang="en-US" sz="1200" dirty="0">
                <a:latin typeface="Calibri" charset="0"/>
                <a:ea typeface="Calibri" charset="0"/>
                <a:cs typeface="Times New Roman" charset="0"/>
              </a:rPr>
              <a:t>2.449016210216713777e2   00.   0.4007133486721675049</a:t>
            </a:r>
          </a:p>
          <a:p>
            <a:r>
              <a:rPr lang="en-US" sz="1200" dirty="0">
                <a:latin typeface="Calibri" charset="0"/>
                <a:ea typeface="Calibri" charset="0"/>
                <a:cs typeface="Times New Roman" charset="0"/>
              </a:rPr>
              <a:t>0.00  000.00  0.04908738521234051935</a:t>
            </a:r>
          </a:p>
          <a:p>
            <a:r>
              <a:rPr lang="en-US" sz="1200" dirty="0">
                <a:latin typeface="Calibri" charset="0"/>
                <a:ea typeface="Calibri" charset="0"/>
                <a:cs typeface="Times New Roman" charset="0"/>
              </a:rPr>
              <a:t>4 .2401  1.8639  -.5572  .3904 0. 0. 0.</a:t>
            </a:r>
          </a:p>
          <a:p>
            <a:r>
              <a:rPr lang="en-US" sz="1200" dirty="0">
                <a:latin typeface="Calibri" charset="0"/>
                <a:ea typeface="Calibri" charset="0"/>
                <a:cs typeface="Times New Roman" charset="0"/>
              </a:rPr>
              <a:t>0.00  000.00  0.04908738521234051935</a:t>
            </a:r>
          </a:p>
          <a:p>
            <a:r>
              <a:rPr lang="en-US" sz="1200" dirty="0">
                <a:latin typeface="Calibri" charset="0"/>
                <a:ea typeface="Calibri" charset="0"/>
                <a:cs typeface="Times New Roman" charset="0"/>
              </a:rPr>
              <a:t>4 .2401  1.8639  -.5572  .3904 0. 0. 0.</a:t>
            </a:r>
          </a:p>
          <a:p>
            <a:r>
              <a:rPr lang="en-US" sz="1200" dirty="0">
                <a:latin typeface="Calibri" charset="0"/>
                <a:ea typeface="Calibri" charset="0"/>
                <a:cs typeface="Times New Roman" charset="0"/>
              </a:rPr>
              <a:t>1. cm</a:t>
            </a:r>
          </a:p>
          <a:p>
            <a:r>
              <a:rPr lang="en-US" sz="1200" dirty="0">
                <a:latin typeface="Calibri" charset="0"/>
                <a:ea typeface="Calibri" charset="0"/>
                <a:cs typeface="Times New Roman" charset="0"/>
              </a:rPr>
              <a:t>3 0. 0. 0.</a:t>
            </a:r>
          </a:p>
          <a:p>
            <a:r>
              <a:rPr lang="en-US" sz="1200" dirty="0">
                <a:latin typeface="Calibri" charset="0"/>
                <a:ea typeface="Calibri" charset="0"/>
                <a:cs typeface="Times New Roman" charset="0"/>
              </a:rPr>
              <a:t> </a:t>
            </a:r>
          </a:p>
          <a:p>
            <a:r>
              <a:rPr lang="en-US" sz="1200" dirty="0">
                <a:latin typeface="Calibri" charset="0"/>
                <a:ea typeface="Calibri" charset="0"/>
                <a:cs typeface="Times New Roman" charset="0"/>
              </a:rPr>
              <a:t> 'END'                                                                                                        5</a:t>
            </a:r>
          </a:p>
          <a:p>
            <a:r>
              <a:rPr lang="en-US" sz="1200" dirty="0">
                <a:latin typeface="Calibri" charset="0"/>
                <a:ea typeface="Calibri" charset="0"/>
                <a:cs typeface="Times New Roman" charset="0"/>
              </a:rPr>
              <a:t> </a:t>
            </a:r>
            <a:endParaRPr lang="en-US" sz="1200" dirty="0">
              <a:effectLst/>
              <a:latin typeface="Calibri" charset="0"/>
              <a:ea typeface="Calibri" charset="0"/>
              <a:cs typeface="Times New Roman" charset="0"/>
            </a:endParaRPr>
          </a:p>
        </p:txBody>
      </p:sp>
      <p:sp>
        <p:nvSpPr>
          <p:cNvPr id="4" name="TextBox 3"/>
          <p:cNvSpPr txBox="1"/>
          <p:nvPr/>
        </p:nvSpPr>
        <p:spPr>
          <a:xfrm>
            <a:off x="7182834" y="2456188"/>
            <a:ext cx="4106958" cy="2585323"/>
          </a:xfrm>
          <a:prstGeom prst="rect">
            <a:avLst/>
          </a:prstGeom>
          <a:noFill/>
        </p:spPr>
        <p:txBody>
          <a:bodyPr wrap="none" rtlCol="0">
            <a:spAutoFit/>
          </a:bodyPr>
          <a:lstStyle/>
          <a:p>
            <a:r>
              <a:rPr lang="en-US" dirty="0"/>
              <a:t>KEYWORDS</a:t>
            </a:r>
          </a:p>
          <a:p>
            <a:endParaRPr lang="en-US" dirty="0"/>
          </a:p>
          <a:p>
            <a:r>
              <a:rPr lang="en-US" dirty="0"/>
              <a:t>MCOBJET:  initial conditions of particles</a:t>
            </a:r>
          </a:p>
          <a:p>
            <a:r>
              <a:rPr lang="en-US" dirty="0"/>
              <a:t>PARTICUL:  particle definition</a:t>
            </a:r>
          </a:p>
          <a:p>
            <a:r>
              <a:rPr lang="en-US" dirty="0"/>
              <a:t>SRLOSS: turn on/off synchrotron radiation</a:t>
            </a:r>
          </a:p>
          <a:p>
            <a:r>
              <a:rPr lang="en-US" dirty="0"/>
              <a:t>BEND: define dipole magnet</a:t>
            </a:r>
          </a:p>
          <a:p>
            <a:r>
              <a:rPr lang="en-US" dirty="0"/>
              <a:t>FAISTORE: print particle coordinates (.</a:t>
            </a:r>
            <a:r>
              <a:rPr lang="en-US" dirty="0" err="1"/>
              <a:t>fai</a:t>
            </a:r>
            <a:r>
              <a:rPr lang="en-US" dirty="0"/>
              <a:t>)</a:t>
            </a:r>
          </a:p>
          <a:p>
            <a:r>
              <a:rPr lang="en-US" dirty="0"/>
              <a:t>REBELOTE: track through lattice again</a:t>
            </a:r>
          </a:p>
          <a:p>
            <a:r>
              <a:rPr lang="en-US" dirty="0"/>
              <a:t>END: done!</a:t>
            </a:r>
          </a:p>
        </p:txBody>
      </p:sp>
    </p:spTree>
    <p:extLst>
      <p:ext uri="{BB962C8B-B14F-4D97-AF65-F5344CB8AC3E}">
        <p14:creationId xmlns:p14="http://schemas.microsoft.com/office/powerpoint/2010/main" val="70500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SRLOSS keyword. (p. 287 in manual)</a:t>
            </a:r>
          </a:p>
        </p:txBody>
      </p:sp>
      <p:sp>
        <p:nvSpPr>
          <p:cNvPr id="8" name="Rectangle 7"/>
          <p:cNvSpPr/>
          <p:nvPr/>
        </p:nvSpPr>
        <p:spPr>
          <a:xfrm>
            <a:off x="2554663" y="2751024"/>
            <a:ext cx="6237403" cy="1200329"/>
          </a:xfrm>
          <a:prstGeom prst="rect">
            <a:avLst/>
          </a:prstGeom>
        </p:spPr>
        <p:txBody>
          <a:bodyPr wrap="square">
            <a:spAutoFit/>
          </a:bodyPr>
          <a:lstStyle/>
          <a:p>
            <a:r>
              <a:rPr lang="en-US" dirty="0">
                <a:latin typeface="Calibri" charset="0"/>
                <a:ea typeface="Calibri" charset="0"/>
                <a:cs typeface="Times New Roman" charset="0"/>
              </a:rPr>
              <a:t>'SRLOSS'                                                                                                    </a:t>
            </a:r>
          </a:p>
          <a:p>
            <a:r>
              <a:rPr lang="en-US" dirty="0">
                <a:latin typeface="Calibri" charset="0"/>
                <a:ea typeface="Calibri" charset="0"/>
                <a:cs typeface="Times New Roman" charset="0"/>
              </a:rPr>
              <a:t>1.1</a:t>
            </a:r>
          </a:p>
          <a:p>
            <a:r>
              <a:rPr lang="en-US" dirty="0">
                <a:latin typeface="Calibri" charset="0"/>
                <a:ea typeface="Calibri" charset="0"/>
                <a:cs typeface="Times New Roman" charset="0"/>
              </a:rPr>
              <a:t>BEND</a:t>
            </a:r>
          </a:p>
          <a:p>
            <a:r>
              <a:rPr lang="en-US" dirty="0">
                <a:latin typeface="Calibri" charset="0"/>
                <a:ea typeface="Calibri" charset="0"/>
                <a:cs typeface="Times New Roman" charset="0"/>
              </a:rPr>
              <a:t>1  123456</a:t>
            </a:r>
          </a:p>
        </p:txBody>
      </p:sp>
      <p:sp>
        <p:nvSpPr>
          <p:cNvPr id="9" name="TextBox 8"/>
          <p:cNvSpPr txBox="1"/>
          <p:nvPr/>
        </p:nvSpPr>
        <p:spPr>
          <a:xfrm>
            <a:off x="1743958" y="2036190"/>
            <a:ext cx="999858" cy="369332"/>
          </a:xfrm>
          <a:prstGeom prst="rect">
            <a:avLst/>
          </a:prstGeom>
          <a:noFill/>
        </p:spPr>
        <p:txBody>
          <a:bodyPr wrap="square" rtlCol="0">
            <a:spAutoFit/>
          </a:bodyPr>
          <a:lstStyle/>
          <a:p>
            <a:r>
              <a:rPr lang="en-US" dirty="0"/>
              <a:t>Example</a:t>
            </a:r>
          </a:p>
        </p:txBody>
      </p:sp>
      <p:sp>
        <p:nvSpPr>
          <p:cNvPr id="10" name="TextBox 9"/>
          <p:cNvSpPr txBox="1"/>
          <p:nvPr/>
        </p:nvSpPr>
        <p:spPr>
          <a:xfrm>
            <a:off x="527901" y="3054285"/>
            <a:ext cx="1186672" cy="369332"/>
          </a:xfrm>
          <a:prstGeom prst="rect">
            <a:avLst/>
          </a:prstGeom>
          <a:noFill/>
        </p:spPr>
        <p:txBody>
          <a:bodyPr wrap="none" rtlCol="0">
            <a:spAutoFit/>
          </a:bodyPr>
          <a:lstStyle/>
          <a:p>
            <a:r>
              <a:rPr lang="en-US" dirty="0"/>
              <a:t>Turn on SR</a:t>
            </a:r>
          </a:p>
        </p:txBody>
      </p:sp>
      <p:cxnSp>
        <p:nvCxnSpPr>
          <p:cNvPr id="12" name="Straight Arrow Connector 11"/>
          <p:cNvCxnSpPr>
            <a:stCxn id="10" idx="3"/>
          </p:cNvCxnSpPr>
          <p:nvPr/>
        </p:nvCxnSpPr>
        <p:spPr>
          <a:xfrm>
            <a:off x="1714573" y="3238951"/>
            <a:ext cx="736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318545" y="3908090"/>
            <a:ext cx="1660532" cy="369332"/>
          </a:xfrm>
          <a:prstGeom prst="rect">
            <a:avLst/>
          </a:prstGeom>
          <a:noFill/>
        </p:spPr>
        <p:txBody>
          <a:bodyPr wrap="square" rtlCol="0">
            <a:spAutoFit/>
          </a:bodyPr>
          <a:lstStyle/>
          <a:p>
            <a:r>
              <a:rPr lang="en-US"/>
              <a:t>SR in dipole</a:t>
            </a:r>
          </a:p>
        </p:txBody>
      </p:sp>
      <p:cxnSp>
        <p:nvCxnSpPr>
          <p:cNvPr id="15" name="Straight Arrow Connector 14"/>
          <p:cNvCxnSpPr>
            <a:stCxn id="13" idx="1"/>
          </p:cNvCxnSpPr>
          <p:nvPr/>
        </p:nvCxnSpPr>
        <p:spPr>
          <a:xfrm flipV="1">
            <a:off x="1979077" y="3482362"/>
            <a:ext cx="471892" cy="61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79077" y="4254063"/>
            <a:ext cx="1255472" cy="646331"/>
          </a:xfrm>
          <a:prstGeom prst="rect">
            <a:avLst/>
          </a:prstGeom>
          <a:noFill/>
        </p:spPr>
        <p:txBody>
          <a:bodyPr wrap="none" rtlCol="0">
            <a:spAutoFit/>
          </a:bodyPr>
          <a:lstStyle/>
          <a:p>
            <a:r>
              <a:rPr lang="en-US" dirty="0"/>
              <a:t>Option</a:t>
            </a:r>
          </a:p>
          <a:p>
            <a:r>
              <a:rPr lang="en-US" dirty="0"/>
              <a:t>(1: </a:t>
            </a:r>
            <a:r>
              <a:rPr lang="en-US" dirty="0" err="1"/>
              <a:t>dp</a:t>
            </a:r>
            <a:r>
              <a:rPr lang="en-US" dirty="0"/>
              <a:t> only)</a:t>
            </a:r>
          </a:p>
        </p:txBody>
      </p:sp>
      <p:cxnSp>
        <p:nvCxnSpPr>
          <p:cNvPr id="19" name="Straight Arrow Connector 18"/>
          <p:cNvCxnSpPr/>
          <p:nvPr/>
        </p:nvCxnSpPr>
        <p:spPr>
          <a:xfrm flipV="1">
            <a:off x="2450969" y="3951353"/>
            <a:ext cx="155844" cy="32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553905" y="3951353"/>
            <a:ext cx="490194" cy="43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67027" y="4505351"/>
            <a:ext cx="2969467" cy="646331"/>
          </a:xfrm>
          <a:prstGeom prst="rect">
            <a:avLst/>
          </a:prstGeom>
          <a:noFill/>
        </p:spPr>
        <p:txBody>
          <a:bodyPr wrap="none" rtlCol="0">
            <a:spAutoFit/>
          </a:bodyPr>
          <a:lstStyle/>
          <a:p>
            <a:r>
              <a:rPr lang="en-US" dirty="0"/>
              <a:t>Random seed for monte </a:t>
            </a:r>
            <a:r>
              <a:rPr lang="en-US" dirty="0" err="1"/>
              <a:t>carlo</a:t>
            </a:r>
            <a:endParaRPr lang="en-US" dirty="0"/>
          </a:p>
          <a:p>
            <a:r>
              <a:rPr lang="en-US" dirty="0"/>
              <a:t>Emission algorithm</a:t>
            </a:r>
          </a:p>
        </p:txBody>
      </p:sp>
      <p:cxnSp>
        <p:nvCxnSpPr>
          <p:cNvPr id="24" name="Straight Arrow Connector 23"/>
          <p:cNvCxnSpPr/>
          <p:nvPr/>
        </p:nvCxnSpPr>
        <p:spPr>
          <a:xfrm>
            <a:off x="3234549" y="3238951"/>
            <a:ext cx="2138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05253" y="3075322"/>
            <a:ext cx="4828886" cy="369332"/>
          </a:xfrm>
          <a:prstGeom prst="rect">
            <a:avLst/>
          </a:prstGeom>
          <a:noFill/>
        </p:spPr>
        <p:txBody>
          <a:bodyPr wrap="none" rtlCol="0">
            <a:spAutoFit/>
          </a:bodyPr>
          <a:lstStyle/>
          <a:p>
            <a:r>
              <a:rPr lang="en-US" dirty="0"/>
              <a:t>Set to 1.1 to allow print out to </a:t>
            </a:r>
            <a:r>
              <a:rPr lang="en-US" dirty="0" err="1"/>
              <a:t>zgoubi.SRLOSS.Out</a:t>
            </a:r>
            <a:endParaRPr lang="en-US" dirty="0"/>
          </a:p>
        </p:txBody>
      </p:sp>
    </p:spTree>
    <p:extLst>
      <p:ext uri="{BB962C8B-B14F-4D97-AF65-F5344CB8AC3E}">
        <p14:creationId xmlns:p14="http://schemas.microsoft.com/office/powerpoint/2010/main" val="132715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overview</a:t>
            </a:r>
          </a:p>
        </p:txBody>
      </p:sp>
      <p:sp>
        <p:nvSpPr>
          <p:cNvPr id="3" name="TextBox 2"/>
          <p:cNvSpPr txBox="1"/>
          <p:nvPr/>
        </p:nvSpPr>
        <p:spPr>
          <a:xfrm>
            <a:off x="1572768" y="1568450"/>
            <a:ext cx="1218988" cy="369332"/>
          </a:xfrm>
          <a:prstGeom prst="rect">
            <a:avLst/>
          </a:prstGeom>
          <a:noFill/>
        </p:spPr>
        <p:txBody>
          <a:bodyPr wrap="none" rtlCol="0">
            <a:spAutoFit/>
          </a:bodyPr>
          <a:lstStyle/>
          <a:p>
            <a:r>
              <a:rPr lang="en-US" dirty="0"/>
              <a:t>Exercise 1a</a:t>
            </a:r>
          </a:p>
        </p:txBody>
      </p:sp>
      <p:sp>
        <p:nvSpPr>
          <p:cNvPr id="10" name="TextBox 9"/>
          <p:cNvSpPr txBox="1"/>
          <p:nvPr/>
        </p:nvSpPr>
        <p:spPr>
          <a:xfrm>
            <a:off x="1509268" y="4009371"/>
            <a:ext cx="1230209" cy="369332"/>
          </a:xfrm>
          <a:prstGeom prst="rect">
            <a:avLst/>
          </a:prstGeom>
          <a:noFill/>
        </p:spPr>
        <p:txBody>
          <a:bodyPr wrap="none" rtlCol="0">
            <a:spAutoFit/>
          </a:bodyPr>
          <a:lstStyle/>
          <a:p>
            <a:r>
              <a:rPr lang="en-US" dirty="0"/>
              <a:t>Exercise 1b</a:t>
            </a:r>
          </a:p>
        </p:txBody>
      </p:sp>
      <p:sp>
        <p:nvSpPr>
          <p:cNvPr id="11" name="TextBox 10"/>
          <p:cNvSpPr txBox="1"/>
          <p:nvPr/>
        </p:nvSpPr>
        <p:spPr>
          <a:xfrm>
            <a:off x="3028950" y="2603500"/>
            <a:ext cx="4363759" cy="369332"/>
          </a:xfrm>
          <a:prstGeom prst="rect">
            <a:avLst/>
          </a:prstGeom>
          <a:noFill/>
        </p:spPr>
        <p:txBody>
          <a:bodyPr wrap="none" rtlCol="0">
            <a:spAutoFit/>
          </a:bodyPr>
          <a:lstStyle/>
          <a:p>
            <a:r>
              <a:rPr lang="en-US" dirty="0"/>
              <a:t>Understand .res file and confirm calculations</a:t>
            </a:r>
          </a:p>
        </p:txBody>
      </p:sp>
      <p:sp>
        <p:nvSpPr>
          <p:cNvPr id="12" name="TextBox 11"/>
          <p:cNvSpPr txBox="1"/>
          <p:nvPr/>
        </p:nvSpPr>
        <p:spPr>
          <a:xfrm>
            <a:off x="3206750" y="4908550"/>
            <a:ext cx="5507341" cy="369332"/>
          </a:xfrm>
          <a:prstGeom prst="rect">
            <a:avLst/>
          </a:prstGeom>
          <a:noFill/>
        </p:spPr>
        <p:txBody>
          <a:bodyPr wrap="none" rtlCol="0">
            <a:spAutoFit/>
          </a:bodyPr>
          <a:lstStyle/>
          <a:p>
            <a:r>
              <a:rPr lang="en-US" dirty="0"/>
              <a:t>Examine SRLOSS file and plot results in different columns</a:t>
            </a:r>
          </a:p>
        </p:txBody>
      </p:sp>
    </p:spTree>
    <p:extLst>
      <p:ext uri="{BB962C8B-B14F-4D97-AF65-F5344CB8AC3E}">
        <p14:creationId xmlns:p14="http://schemas.microsoft.com/office/powerpoint/2010/main" val="210365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a:t>
            </a:r>
          </a:p>
        </p:txBody>
      </p:sp>
      <p:sp>
        <p:nvSpPr>
          <p:cNvPr id="4" name="TextBox 3"/>
          <p:cNvSpPr txBox="1"/>
          <p:nvPr/>
        </p:nvSpPr>
        <p:spPr>
          <a:xfrm>
            <a:off x="946150" y="1736955"/>
            <a:ext cx="6914137" cy="646331"/>
          </a:xfrm>
          <a:prstGeom prst="rect">
            <a:avLst/>
          </a:prstGeom>
          <a:noFill/>
        </p:spPr>
        <p:txBody>
          <a:bodyPr wrap="none" rtlCol="0">
            <a:spAutoFit/>
          </a:bodyPr>
          <a:lstStyle/>
          <a:p>
            <a:r>
              <a:rPr lang="en-US" dirty="0"/>
              <a:t>Look at </a:t>
            </a:r>
            <a:r>
              <a:rPr lang="en-US" dirty="0" err="1"/>
              <a:t>DipoleSR.dat</a:t>
            </a:r>
            <a:r>
              <a:rPr lang="en-US" dirty="0"/>
              <a:t>. </a:t>
            </a:r>
          </a:p>
          <a:p>
            <a:r>
              <a:rPr lang="en-US" dirty="0"/>
              <a:t>It contains the definition of 18 GeV electrons passing through a dipole.</a:t>
            </a:r>
          </a:p>
        </p:txBody>
      </p:sp>
      <p:sp>
        <p:nvSpPr>
          <p:cNvPr id="5" name="TextBox 4"/>
          <p:cNvSpPr txBox="1"/>
          <p:nvPr/>
        </p:nvSpPr>
        <p:spPr>
          <a:xfrm>
            <a:off x="1754851" y="5163015"/>
            <a:ext cx="6365397" cy="369332"/>
          </a:xfrm>
          <a:prstGeom prst="rect">
            <a:avLst/>
          </a:prstGeom>
          <a:noFill/>
        </p:spPr>
        <p:txBody>
          <a:bodyPr wrap="none" rtlCol="0">
            <a:spAutoFit/>
          </a:bodyPr>
          <a:lstStyle/>
          <a:p>
            <a:r>
              <a:rPr lang="en-US" dirty="0">
                <a:solidFill>
                  <a:srgbClr val="FF0000"/>
                </a:solidFill>
              </a:rPr>
              <a:t>Run the </a:t>
            </a:r>
            <a:r>
              <a:rPr lang="en-US" dirty="0" err="1">
                <a:solidFill>
                  <a:srgbClr val="FF0000"/>
                </a:solidFill>
              </a:rPr>
              <a:t>DipoleSR.dat</a:t>
            </a:r>
            <a:r>
              <a:rPr lang="en-US" dirty="0">
                <a:solidFill>
                  <a:srgbClr val="FF0000"/>
                </a:solidFill>
              </a:rPr>
              <a:t> file and examine the resulting </a:t>
            </a:r>
            <a:r>
              <a:rPr lang="en-US" dirty="0" err="1">
                <a:solidFill>
                  <a:srgbClr val="FF0000"/>
                </a:solidFill>
              </a:rPr>
              <a:t>zgoubi.res</a:t>
            </a:r>
            <a:r>
              <a:rPr lang="en-US" dirty="0">
                <a:solidFill>
                  <a:srgbClr val="FF0000"/>
                </a:solidFill>
              </a:rPr>
              <a:t> file</a:t>
            </a:r>
          </a:p>
        </p:txBody>
      </p:sp>
      <p:sp>
        <p:nvSpPr>
          <p:cNvPr id="7" name="TextBox 6"/>
          <p:cNvSpPr txBox="1"/>
          <p:nvPr/>
        </p:nvSpPr>
        <p:spPr>
          <a:xfrm>
            <a:off x="2343150" y="2491236"/>
            <a:ext cx="4752455" cy="369332"/>
          </a:xfrm>
          <a:prstGeom prst="rect">
            <a:avLst/>
          </a:prstGeom>
          <a:noFill/>
        </p:spPr>
        <p:txBody>
          <a:bodyPr wrap="none" rtlCol="0">
            <a:spAutoFit/>
          </a:bodyPr>
          <a:lstStyle/>
          <a:p>
            <a:r>
              <a:rPr lang="en-US" dirty="0"/>
              <a:t>The number of particles may be set </a:t>
            </a:r>
            <a:r>
              <a:rPr lang="en-US"/>
              <a:t>in MCOBJET</a:t>
            </a:r>
            <a:endParaRPr lang="en-US" dirty="0"/>
          </a:p>
        </p:txBody>
      </p:sp>
      <p:sp>
        <p:nvSpPr>
          <p:cNvPr id="8" name="TextBox 7"/>
          <p:cNvSpPr txBox="1"/>
          <p:nvPr/>
        </p:nvSpPr>
        <p:spPr>
          <a:xfrm>
            <a:off x="2393950" y="3081752"/>
            <a:ext cx="4784323" cy="369332"/>
          </a:xfrm>
          <a:prstGeom prst="rect">
            <a:avLst/>
          </a:prstGeom>
          <a:noFill/>
        </p:spPr>
        <p:txBody>
          <a:bodyPr wrap="none" rtlCol="0">
            <a:spAutoFit/>
          </a:bodyPr>
          <a:lstStyle/>
          <a:p>
            <a:r>
              <a:rPr lang="en-US" dirty="0"/>
              <a:t>Number of turns tracked may be set in REBELOTE</a:t>
            </a:r>
          </a:p>
        </p:txBody>
      </p:sp>
      <p:sp>
        <p:nvSpPr>
          <p:cNvPr id="9" name="TextBox 8"/>
          <p:cNvSpPr txBox="1"/>
          <p:nvPr/>
        </p:nvSpPr>
        <p:spPr>
          <a:xfrm>
            <a:off x="2453807" y="3567352"/>
            <a:ext cx="5406480" cy="369332"/>
          </a:xfrm>
          <a:prstGeom prst="rect">
            <a:avLst/>
          </a:prstGeom>
          <a:noFill/>
        </p:spPr>
        <p:txBody>
          <a:bodyPr wrap="none" rtlCol="0">
            <a:spAutoFit/>
          </a:bodyPr>
          <a:lstStyle/>
          <a:p>
            <a:r>
              <a:rPr lang="en-US" dirty="0"/>
              <a:t>You may change the step size also, in the </a:t>
            </a:r>
            <a:r>
              <a:rPr lang="en-US"/>
              <a:t>BEND element</a:t>
            </a:r>
          </a:p>
        </p:txBody>
      </p:sp>
      <p:sp>
        <p:nvSpPr>
          <p:cNvPr id="10" name="TextBox 9"/>
          <p:cNvSpPr txBox="1"/>
          <p:nvPr/>
        </p:nvSpPr>
        <p:spPr>
          <a:xfrm>
            <a:off x="1028700" y="4081767"/>
            <a:ext cx="9220088" cy="369332"/>
          </a:xfrm>
          <a:prstGeom prst="rect">
            <a:avLst/>
          </a:prstGeom>
          <a:noFill/>
        </p:spPr>
        <p:txBody>
          <a:bodyPr wrap="none" rtlCol="0">
            <a:spAutoFit/>
          </a:bodyPr>
          <a:lstStyle/>
          <a:p>
            <a:r>
              <a:rPr lang="en-US" dirty="0">
                <a:solidFill>
                  <a:schemeClr val="accent1"/>
                </a:solidFill>
              </a:rPr>
              <a:t>Please look in the manual at each of these keywords to understand where to make these changes</a:t>
            </a:r>
          </a:p>
        </p:txBody>
      </p:sp>
    </p:spTree>
    <p:extLst>
      <p:ext uri="{BB962C8B-B14F-4D97-AF65-F5344CB8AC3E}">
        <p14:creationId xmlns:p14="http://schemas.microsoft.com/office/powerpoint/2010/main" val="180950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.res file contains results of </a:t>
            </a:r>
            <a:r>
              <a:rPr lang="en-US" dirty="0" err="1"/>
              <a:t>Zgoubi</a:t>
            </a:r>
            <a:r>
              <a:rPr lang="en-US" dirty="0"/>
              <a:t> calculation</a:t>
            </a:r>
          </a:p>
        </p:txBody>
      </p:sp>
      <p:sp>
        <p:nvSpPr>
          <p:cNvPr id="5" name="Rectangle 4"/>
          <p:cNvSpPr/>
          <p:nvPr/>
        </p:nvSpPr>
        <p:spPr>
          <a:xfrm>
            <a:off x="6096000" y="920972"/>
            <a:ext cx="6096000" cy="5786199"/>
          </a:xfrm>
          <a:prstGeom prst="rect">
            <a:avLst/>
          </a:prstGeom>
        </p:spPr>
        <p:txBody>
          <a:bodyPr>
            <a:spAutoFit/>
          </a:bodyPr>
          <a:lstStyle/>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  Warning : entrance sharp edge entails vertical wedge focusing approximated with first order kick, FINT values </a:t>
            </a:r>
            <a:r>
              <a:rPr lang="en-US" sz="1000" dirty="0" err="1">
                <a:latin typeface="Calibri" charset="0"/>
                <a:ea typeface="Calibri" charset="0"/>
                <a:cs typeface="Times New Roman" charset="0"/>
              </a:rPr>
              <a:t>entr</a:t>
            </a:r>
            <a:r>
              <a:rPr lang="en-US" sz="1000" dirty="0">
                <a:latin typeface="Calibri" charset="0"/>
                <a:ea typeface="Calibri" charset="0"/>
                <a:cs typeface="Times New Roman" charset="0"/>
              </a:rPr>
              <a:t>/exit :    0.000    </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  Warning : exit sharp edge entails vertical wedge focusing approximated with first order kick, FINT values </a:t>
            </a:r>
            <a:r>
              <a:rPr lang="en-US" sz="1000" dirty="0" err="1">
                <a:latin typeface="Calibri" charset="0"/>
                <a:ea typeface="Calibri" charset="0"/>
                <a:cs typeface="Times New Roman" charset="0"/>
              </a:rPr>
              <a:t>entr</a:t>
            </a:r>
            <a:r>
              <a:rPr lang="en-US" sz="1000" dirty="0">
                <a:latin typeface="Calibri" charset="0"/>
                <a:ea typeface="Calibri" charset="0"/>
                <a:cs typeface="Times New Roman" charset="0"/>
              </a:rPr>
              <a:t>/exit :    0.000    </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 Theoretical S.R. parameters in local *dipole* field :</a:t>
            </a:r>
          </a:p>
          <a:p>
            <a:r>
              <a:rPr lang="en-US" sz="1000" dirty="0">
                <a:latin typeface="Calibri" charset="0"/>
                <a:ea typeface="Calibri" charset="0"/>
                <a:cs typeface="Times New Roman" charset="0"/>
              </a:rPr>
              <a:t>     Bending radius (</a:t>
            </a:r>
            <a:r>
              <a:rPr lang="en-US" sz="1000" dirty="0" err="1">
                <a:latin typeface="Calibri" charset="0"/>
                <a:ea typeface="Calibri" charset="0"/>
                <a:cs typeface="Times New Roman" charset="0"/>
              </a:rPr>
              <a:t>Brho</a:t>
            </a:r>
            <a:r>
              <a:rPr lang="en-US" sz="1000" dirty="0">
                <a:latin typeface="Calibri" charset="0"/>
                <a:ea typeface="Calibri" charset="0"/>
                <a:cs typeface="Times New Roman" charset="0"/>
              </a:rPr>
              <a:t>/B) :   24.955495    m,   deviation angle :  9.81747704E-02 rad</a:t>
            </a:r>
          </a:p>
          <a:p>
            <a:r>
              <a:rPr lang="en-US" sz="1000" dirty="0">
                <a:latin typeface="Calibri" charset="0"/>
                <a:ea typeface="Calibri" charset="0"/>
                <a:cs typeface="Times New Roman" charset="0"/>
              </a:rPr>
              <a:t>     Average energy loss per particle : </a:t>
            </a:r>
            <a:r>
              <a:rPr lang="en-US" sz="1000" dirty="0" err="1">
                <a:latin typeface="Calibri" charset="0"/>
                <a:ea typeface="Calibri" charset="0"/>
                <a:cs typeface="Times New Roman" charset="0"/>
              </a:rPr>
              <a:t>Eloss</a:t>
            </a:r>
            <a:r>
              <a:rPr lang="en-US" sz="1000" dirty="0">
                <a:latin typeface="Calibri" charset="0"/>
                <a:ea typeface="Calibri" charset="0"/>
                <a:cs typeface="Times New Roman" charset="0"/>
              </a:rPr>
              <a:t> = (2/3).r0.c.gamma^3.B.Ang/1000     5814.3427     </a:t>
            </a:r>
            <a:r>
              <a:rPr lang="en-US" sz="1000" dirty="0" err="1">
                <a:latin typeface="Calibri" charset="0"/>
                <a:ea typeface="Calibri" charset="0"/>
                <a:cs typeface="Times New Roman" charset="0"/>
              </a:rPr>
              <a:t>keV</a:t>
            </a:r>
            <a:endParaRPr lang="en-US" sz="1000" dirty="0">
              <a:latin typeface="Calibri" charset="0"/>
              <a:ea typeface="Calibri" charset="0"/>
              <a:cs typeface="Times New Roman" charset="0"/>
            </a:endParaRPr>
          </a:p>
          <a:p>
            <a:r>
              <a:rPr lang="en-US" sz="1000" dirty="0">
                <a:latin typeface="Calibri" charset="0"/>
                <a:ea typeface="Calibri" charset="0"/>
                <a:cs typeface="Times New Roman" charset="0"/>
              </a:rPr>
              <a:t>                              (</a:t>
            </a:r>
            <a:r>
              <a:rPr lang="en-US" sz="1000" dirty="0" err="1">
                <a:latin typeface="Calibri" charset="0"/>
                <a:ea typeface="Calibri" charset="0"/>
                <a:cs typeface="Times New Roman" charset="0"/>
              </a:rPr>
              <a:t>elctrn</a:t>
            </a:r>
            <a:r>
              <a:rPr lang="en-US" sz="1000" dirty="0">
                <a:latin typeface="Calibri" charset="0"/>
                <a:ea typeface="Calibri" charset="0"/>
                <a:cs typeface="Times New Roman" charset="0"/>
              </a:rPr>
              <a:t> with bta~1 : 88.463*E[GeV]^4/rho[m]*(</a:t>
            </a:r>
            <a:r>
              <a:rPr lang="en-US" sz="1000" dirty="0" err="1">
                <a:latin typeface="Calibri" charset="0"/>
                <a:ea typeface="Calibri" charset="0"/>
                <a:cs typeface="Times New Roman" charset="0"/>
              </a:rPr>
              <a:t>Ang</a:t>
            </a:r>
            <a:r>
              <a:rPr lang="en-US" sz="1000" dirty="0">
                <a:latin typeface="Calibri" charset="0"/>
                <a:ea typeface="Calibri" charset="0"/>
                <a:cs typeface="Times New Roman" charset="0"/>
              </a:rPr>
              <a:t>/2pi))</a:t>
            </a:r>
          </a:p>
          <a:p>
            <a:r>
              <a:rPr lang="en-US" sz="1000" dirty="0">
                <a:latin typeface="Calibri" charset="0"/>
                <a:ea typeface="Calibri" charset="0"/>
                <a:cs typeface="Times New Roman" charset="0"/>
              </a:rPr>
              <a:t>     Critical photon energy : </a:t>
            </a:r>
            <a:r>
              <a:rPr lang="en-US" sz="1000" dirty="0" err="1">
                <a:latin typeface="Calibri" charset="0"/>
                <a:ea typeface="Calibri" charset="0"/>
                <a:cs typeface="Times New Roman" charset="0"/>
              </a:rPr>
              <a:t>Ec</a:t>
            </a:r>
            <a:r>
              <a:rPr lang="en-US" sz="1000" dirty="0">
                <a:latin typeface="Calibri" charset="0"/>
                <a:ea typeface="Calibri" charset="0"/>
                <a:cs typeface="Times New Roman" charset="0"/>
              </a:rPr>
              <a:t> = 3.gamma^3.c/(2.rho)*(</a:t>
            </a:r>
            <a:r>
              <a:rPr lang="en-US" sz="1000" dirty="0" err="1">
                <a:latin typeface="Calibri" charset="0"/>
                <a:ea typeface="Calibri" charset="0"/>
                <a:cs typeface="Times New Roman" charset="0"/>
              </a:rPr>
              <a:t>Hbar</a:t>
            </a:r>
            <a:r>
              <a:rPr lang="en-US" sz="1000" dirty="0">
                <a:latin typeface="Calibri" charset="0"/>
                <a:ea typeface="Calibri" charset="0"/>
                <a:cs typeface="Times New Roman" charset="0"/>
              </a:rPr>
              <a:t>/e)/1000 =            518.40209     </a:t>
            </a:r>
            <a:r>
              <a:rPr lang="en-US" sz="1000" dirty="0" err="1">
                <a:latin typeface="Calibri" charset="0"/>
                <a:ea typeface="Calibri" charset="0"/>
                <a:cs typeface="Times New Roman" charset="0"/>
              </a:rPr>
              <a:t>keV</a:t>
            </a:r>
            <a:endParaRPr lang="en-US" sz="1000" dirty="0">
              <a:latin typeface="Calibri" charset="0"/>
              <a:ea typeface="Calibri" charset="0"/>
              <a:cs typeface="Times New Roman" charset="0"/>
            </a:endParaRPr>
          </a:p>
          <a:p>
            <a:r>
              <a:rPr lang="en-US" sz="1000" dirty="0">
                <a:latin typeface="Calibri" charset="0"/>
                <a:ea typeface="Calibri" charset="0"/>
                <a:cs typeface="Times New Roman" charset="0"/>
              </a:rPr>
              <a:t>     Average photon energy : &lt;</a:t>
            </a:r>
            <a:r>
              <a:rPr lang="en-US" sz="1000" dirty="0" err="1">
                <a:latin typeface="Calibri" charset="0"/>
                <a:ea typeface="Calibri" charset="0"/>
                <a:cs typeface="Times New Roman" charset="0"/>
              </a:rPr>
              <a:t>Eph</a:t>
            </a:r>
            <a:r>
              <a:rPr lang="en-US" sz="1000" dirty="0">
                <a:latin typeface="Calibri" charset="0"/>
                <a:ea typeface="Calibri" charset="0"/>
                <a:cs typeface="Times New Roman" charset="0"/>
              </a:rPr>
              <a:t>&gt; = 8/(15.sqrt(3)) *</a:t>
            </a:r>
            <a:r>
              <a:rPr lang="en-US" sz="1000" dirty="0" err="1">
                <a:latin typeface="Calibri" charset="0"/>
                <a:ea typeface="Calibri" charset="0"/>
                <a:cs typeface="Times New Roman" charset="0"/>
              </a:rPr>
              <a:t>Ec</a:t>
            </a:r>
            <a:r>
              <a:rPr lang="en-US" sz="1000" dirty="0">
                <a:latin typeface="Calibri" charset="0"/>
                <a:ea typeface="Calibri" charset="0"/>
                <a:cs typeface="Times New Roman" charset="0"/>
              </a:rPr>
              <a:t> =                         159.62645     </a:t>
            </a:r>
            <a:r>
              <a:rPr lang="en-US" sz="1000" dirty="0" err="1">
                <a:latin typeface="Calibri" charset="0"/>
                <a:ea typeface="Calibri" charset="0"/>
                <a:cs typeface="Times New Roman" charset="0"/>
              </a:rPr>
              <a:t>keV</a:t>
            </a:r>
            <a:endParaRPr lang="en-US" sz="1000" dirty="0">
              <a:latin typeface="Calibri" charset="0"/>
              <a:ea typeface="Calibri" charset="0"/>
              <a:cs typeface="Times New Roman" charset="0"/>
            </a:endParaRPr>
          </a:p>
          <a:p>
            <a:r>
              <a:rPr lang="en-US" sz="1000" dirty="0">
                <a:latin typeface="Calibri" charset="0"/>
                <a:ea typeface="Calibri" charset="0"/>
                <a:cs typeface="Times New Roman" charset="0"/>
              </a:rPr>
              <a:t>     </a:t>
            </a:r>
            <a:r>
              <a:rPr lang="en-US" sz="1000" dirty="0" err="1">
                <a:latin typeface="Calibri" charset="0"/>
                <a:ea typeface="Calibri" charset="0"/>
                <a:cs typeface="Times New Roman" charset="0"/>
              </a:rPr>
              <a:t>rms</a:t>
            </a:r>
            <a:r>
              <a:rPr lang="en-US" sz="1000" dirty="0">
                <a:latin typeface="Calibri" charset="0"/>
                <a:ea typeface="Calibri" charset="0"/>
                <a:cs typeface="Times New Roman" charset="0"/>
              </a:rPr>
              <a:t> photon energy : </a:t>
            </a:r>
            <a:r>
              <a:rPr lang="en-US" sz="1000" dirty="0" err="1">
                <a:latin typeface="Calibri" charset="0"/>
                <a:ea typeface="Calibri" charset="0"/>
                <a:cs typeface="Times New Roman" charset="0"/>
              </a:rPr>
              <a:t>Eph_rms</a:t>
            </a:r>
            <a:r>
              <a:rPr lang="en-US" sz="1000" dirty="0">
                <a:latin typeface="Calibri" charset="0"/>
                <a:ea typeface="Calibri" charset="0"/>
                <a:cs typeface="Times New Roman" charset="0"/>
              </a:rPr>
              <a:t> = 0.6383.Ec =                                    330.89605     </a:t>
            </a:r>
            <a:r>
              <a:rPr lang="en-US" sz="1000" dirty="0" err="1">
                <a:latin typeface="Calibri" charset="0"/>
                <a:ea typeface="Calibri" charset="0"/>
                <a:cs typeface="Times New Roman" charset="0"/>
              </a:rPr>
              <a:t>keV</a:t>
            </a:r>
            <a:endParaRPr lang="en-US" sz="1000" dirty="0">
              <a:latin typeface="Calibri" charset="0"/>
              <a:ea typeface="Calibri" charset="0"/>
              <a:cs typeface="Times New Roman" charset="0"/>
            </a:endParaRPr>
          </a:p>
          <a:p>
            <a:r>
              <a:rPr lang="en-US" sz="1000" dirty="0">
                <a:latin typeface="Calibri" charset="0"/>
                <a:ea typeface="Calibri" charset="0"/>
                <a:cs typeface="Times New Roman" charset="0"/>
              </a:rPr>
              <a:t>     Number of average photons per particle inside dipole : N = </a:t>
            </a:r>
            <a:r>
              <a:rPr lang="en-US" sz="1000" dirty="0" err="1">
                <a:latin typeface="Calibri" charset="0"/>
                <a:ea typeface="Calibri" charset="0"/>
                <a:cs typeface="Times New Roman" charset="0"/>
              </a:rPr>
              <a:t>Eloss</a:t>
            </a:r>
            <a:r>
              <a:rPr lang="en-US" sz="1000" dirty="0">
                <a:latin typeface="Calibri" charset="0"/>
                <a:ea typeface="Calibri" charset="0"/>
                <a:cs typeface="Times New Roman" charset="0"/>
              </a:rPr>
              <a:t>/&lt;</a:t>
            </a:r>
            <a:r>
              <a:rPr lang="en-US" sz="1000" dirty="0" err="1">
                <a:latin typeface="Calibri" charset="0"/>
                <a:ea typeface="Calibri" charset="0"/>
                <a:cs typeface="Times New Roman" charset="0"/>
              </a:rPr>
              <a:t>Eph</a:t>
            </a:r>
            <a:r>
              <a:rPr lang="en-US" sz="1000" dirty="0">
                <a:latin typeface="Calibri" charset="0"/>
                <a:ea typeface="Calibri" charset="0"/>
                <a:cs typeface="Times New Roman" charset="0"/>
              </a:rPr>
              <a:t>&gt; =     36.424683    </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 Theoretical S.R. parameters, summed over magnets up to this point : </a:t>
            </a:r>
          </a:p>
          <a:p>
            <a:r>
              <a:rPr lang="en-US" sz="1000" dirty="0">
                <a:latin typeface="Calibri" charset="0"/>
                <a:ea typeface="Calibri" charset="0"/>
                <a:cs typeface="Times New Roman" charset="0"/>
              </a:rPr>
              <a:t>     Average energy loss :                                                        5814.3427     </a:t>
            </a:r>
            <a:r>
              <a:rPr lang="en-US" sz="1000" dirty="0" err="1">
                <a:latin typeface="Calibri" charset="0"/>
                <a:ea typeface="Calibri" charset="0"/>
                <a:cs typeface="Times New Roman" charset="0"/>
              </a:rPr>
              <a:t>keV</a:t>
            </a:r>
            <a:r>
              <a:rPr lang="en-US" sz="1000" dirty="0">
                <a:latin typeface="Calibri" charset="0"/>
                <a:ea typeface="Calibri" charset="0"/>
                <a:cs typeface="Times New Roman" charset="0"/>
              </a:rPr>
              <a:t>/particle</a:t>
            </a:r>
          </a:p>
          <a:p>
            <a:r>
              <a:rPr lang="en-US" sz="1000" dirty="0">
                <a:latin typeface="Calibri" charset="0"/>
                <a:ea typeface="Calibri" charset="0"/>
                <a:cs typeface="Times New Roman" charset="0"/>
              </a:rPr>
              <a:t>               - relative to initial energy :                                    3.23019038E-04</a:t>
            </a:r>
          </a:p>
          <a:p>
            <a:r>
              <a:rPr lang="en-US" sz="1000" dirty="0">
                <a:latin typeface="Calibri" charset="0"/>
                <a:ea typeface="Calibri" charset="0"/>
                <a:cs typeface="Times New Roman" charset="0"/>
              </a:rPr>
              <a:t>     Number of average photons :                                                  36.424683     /particle</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Field has been * by scaling factor    60.041537    </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KPOS =  3 :  automatic positioning of element, </a:t>
            </a:r>
          </a:p>
          <a:p>
            <a:r>
              <a:rPr lang="en-US" sz="1000" dirty="0">
                <a:latin typeface="Calibri" charset="0"/>
                <a:ea typeface="Calibri" charset="0"/>
                <a:cs typeface="Times New Roman" charset="0"/>
              </a:rPr>
              <a:t>        XCE, YCE, ALE =   0.000000000       0.000000000     -4.9087385212E-02 cm/cm/rad</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Integration step :   3.000     cm</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A    1  1.0000     0.000     0.000     0.000     0.000          244.902    -0.002    -0.049     0.000     0.000            1</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KPOS =  3.  Automatic  </a:t>
            </a:r>
            <a:r>
              <a:rPr lang="en-US" sz="1000" dirty="0" err="1">
                <a:latin typeface="Calibri" charset="0"/>
                <a:ea typeface="Calibri" charset="0"/>
                <a:cs typeface="Times New Roman" charset="0"/>
              </a:rPr>
              <a:t>positionning</a:t>
            </a:r>
            <a:r>
              <a:rPr lang="en-US" sz="1000" dirty="0">
                <a:latin typeface="Calibri" charset="0"/>
                <a:ea typeface="Calibri" charset="0"/>
                <a:cs typeface="Times New Roman" charset="0"/>
              </a:rPr>
              <a:t>  of  element.</a:t>
            </a:r>
          </a:p>
          <a:p>
            <a:r>
              <a:rPr lang="en-US" sz="1000" dirty="0">
                <a:latin typeface="Calibri" charset="0"/>
                <a:ea typeface="Calibri" charset="0"/>
                <a:cs typeface="Times New Roman" charset="0"/>
              </a:rPr>
              <a:t>          X =   0.000     CM   Y =   0.000     cm,  tilt  angle = -4.908739E-02 RAD</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Cumulative length of optical axis =    2.45000000     m ;  Time  (for ref. rigidity &amp; particle) =   8.172320E-09 s </a:t>
            </a:r>
          </a:p>
          <a:p>
            <a:r>
              <a:rPr lang="en-US" sz="1000" dirty="0">
                <a:latin typeface="Calibri" charset="0"/>
                <a:ea typeface="Calibri" charset="0"/>
                <a:cs typeface="Times New Roman" charset="0"/>
              </a:rPr>
              <a:t> </a:t>
            </a:r>
            <a:endParaRPr lang="en-US" sz="1000" dirty="0">
              <a:effectLst/>
              <a:latin typeface="Calibri" charset="0"/>
              <a:ea typeface="Calibri" charset="0"/>
              <a:cs typeface="Times New Roman" charset="0"/>
            </a:endParaRPr>
          </a:p>
        </p:txBody>
      </p:sp>
      <p:sp>
        <p:nvSpPr>
          <p:cNvPr id="6" name="Rectangle 5"/>
          <p:cNvSpPr/>
          <p:nvPr/>
        </p:nvSpPr>
        <p:spPr>
          <a:xfrm>
            <a:off x="538637" y="3696513"/>
            <a:ext cx="4301372" cy="2862322"/>
          </a:xfrm>
          <a:prstGeom prst="rect">
            <a:avLst/>
          </a:prstGeom>
        </p:spPr>
        <p:txBody>
          <a:bodyPr wrap="square">
            <a:spAutoFit/>
          </a:bodyPr>
          <a:lstStyle/>
          <a:p>
            <a:r>
              <a:rPr lang="en-US" sz="1000" dirty="0">
                <a:latin typeface="Calibri" charset="0"/>
                <a:ea typeface="Calibri" charset="0"/>
                <a:cs typeface="Times New Roman" charset="0"/>
              </a:rPr>
              <a:t>                Length    =   2.449016E+02 cm</a:t>
            </a:r>
          </a:p>
          <a:p>
            <a:r>
              <a:rPr lang="en-US" sz="1000" dirty="0">
                <a:latin typeface="Calibri" charset="0"/>
                <a:ea typeface="Calibri" charset="0"/>
                <a:cs typeface="Times New Roman" charset="0"/>
              </a:rPr>
              <a:t>                Arc length    =   2.450000E+02 cm</a:t>
            </a:r>
          </a:p>
          <a:p>
            <a:r>
              <a:rPr lang="en-US" sz="1000" dirty="0">
                <a:latin typeface="Calibri" charset="0"/>
                <a:ea typeface="Calibri" charset="0"/>
                <a:cs typeface="Times New Roman" charset="0"/>
              </a:rPr>
              <a:t>                Deviation    =   5.625000E+00 deg.,    9.817477E-02 rad</a:t>
            </a:r>
          </a:p>
          <a:p>
            <a:r>
              <a:rPr lang="en-US" sz="1000" dirty="0">
                <a:latin typeface="Calibri" charset="0"/>
                <a:ea typeface="Calibri" charset="0"/>
                <a:cs typeface="Times New Roman" charset="0"/>
              </a:rPr>
              <a:t>                GAP   =   0.000000E+00 cm</a:t>
            </a:r>
          </a:p>
          <a:p>
            <a:r>
              <a:rPr lang="en-US" sz="1000" dirty="0">
                <a:latin typeface="Calibri" charset="0"/>
                <a:ea typeface="Calibri" charset="0"/>
                <a:cs typeface="Times New Roman" charset="0"/>
              </a:rPr>
              <a:t>                Gradient   =   0.000000E+00 </a:t>
            </a:r>
            <a:r>
              <a:rPr lang="en-US" sz="1000" dirty="0" err="1">
                <a:latin typeface="Calibri" charset="0"/>
                <a:ea typeface="Calibri" charset="0"/>
                <a:cs typeface="Times New Roman" charset="0"/>
              </a:rPr>
              <a:t>kG</a:t>
            </a:r>
            <a:r>
              <a:rPr lang="en-US" sz="1000" dirty="0">
                <a:latin typeface="Calibri" charset="0"/>
                <a:ea typeface="Calibri" charset="0"/>
                <a:cs typeface="Times New Roman" charset="0"/>
              </a:rPr>
              <a:t>/cm</a:t>
            </a:r>
          </a:p>
          <a:p>
            <a:r>
              <a:rPr lang="en-US" sz="1000" dirty="0">
                <a:latin typeface="Calibri" charset="0"/>
                <a:ea typeface="Calibri" charset="0"/>
                <a:cs typeface="Times New Roman" charset="0"/>
              </a:rPr>
              <a:t>                Grad-prime   =   0.000000E+00 </a:t>
            </a:r>
            <a:r>
              <a:rPr lang="en-US" sz="1000" dirty="0" err="1">
                <a:latin typeface="Calibri" charset="0"/>
                <a:ea typeface="Calibri" charset="0"/>
                <a:cs typeface="Times New Roman" charset="0"/>
              </a:rPr>
              <a:t>kG</a:t>
            </a:r>
            <a:r>
              <a:rPr lang="en-US" sz="1000" dirty="0">
                <a:latin typeface="Calibri" charset="0"/>
                <a:ea typeface="Calibri" charset="0"/>
                <a:cs typeface="Times New Roman" charset="0"/>
              </a:rPr>
              <a:t>/cm^2</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Field  =  2.4059445E+01  </a:t>
            </a:r>
            <a:r>
              <a:rPr lang="en-US" sz="1000" dirty="0" err="1">
                <a:latin typeface="Calibri" charset="0"/>
                <a:ea typeface="Calibri" charset="0"/>
                <a:cs typeface="Times New Roman" charset="0"/>
              </a:rPr>
              <a:t>kG</a:t>
            </a:r>
            <a:r>
              <a:rPr lang="en-US" sz="1000" dirty="0">
                <a:latin typeface="Calibri" charset="0"/>
                <a:ea typeface="Calibri" charset="0"/>
                <a:cs typeface="Times New Roman" charset="0"/>
              </a:rPr>
              <a:t>   (i.e.,   4.0071335E-01 * SCAL)</a:t>
            </a:r>
          </a:p>
          <a:p>
            <a:r>
              <a:rPr lang="en-US" sz="1000" dirty="0">
                <a:latin typeface="Calibri" charset="0"/>
                <a:ea typeface="Calibri" charset="0"/>
                <a:cs typeface="Times New Roman" charset="0"/>
              </a:rPr>
              <a:t>                Reference curvature radius (</a:t>
            </a:r>
            <a:r>
              <a:rPr lang="en-US" sz="1000" dirty="0" err="1">
                <a:latin typeface="Calibri" charset="0"/>
                <a:ea typeface="Calibri" charset="0"/>
                <a:cs typeface="Times New Roman" charset="0"/>
              </a:rPr>
              <a:t>Brho</a:t>
            </a:r>
            <a:r>
              <a:rPr lang="en-US" sz="1000" dirty="0">
                <a:latin typeface="Calibri" charset="0"/>
                <a:ea typeface="Calibri" charset="0"/>
                <a:cs typeface="Times New Roman" charset="0"/>
              </a:rPr>
              <a:t>/B) =   2.4955495E+03 cm</a:t>
            </a:r>
          </a:p>
          <a:p>
            <a:r>
              <a:rPr lang="en-US" sz="1000" dirty="0">
                <a:latin typeface="Calibri" charset="0"/>
                <a:ea typeface="Calibri" charset="0"/>
                <a:cs typeface="Times New Roman" charset="0"/>
              </a:rPr>
              <a:t>                Skew  angle  =   0.000000E+00  rad</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Entrance  face  </a:t>
            </a:r>
          </a:p>
          <a:p>
            <a:r>
              <a:rPr lang="en-US" sz="1000" dirty="0">
                <a:latin typeface="Calibri" charset="0"/>
                <a:ea typeface="Calibri" charset="0"/>
                <a:cs typeface="Times New Roman" charset="0"/>
              </a:rPr>
              <a:t>                DX =      0.000    LAMBDA =      0.000</a:t>
            </a:r>
          </a:p>
          <a:p>
            <a:r>
              <a:rPr lang="en-US" sz="1000" dirty="0">
                <a:latin typeface="Calibri" charset="0"/>
                <a:ea typeface="Calibri" charset="0"/>
                <a:cs typeface="Times New Roman" charset="0"/>
              </a:rPr>
              <a:t>                Wedge  angle  =  0.049087 RD</a:t>
            </a:r>
          </a:p>
          <a:p>
            <a:r>
              <a:rPr lang="en-US" sz="1000" dirty="0">
                <a:latin typeface="Calibri" charset="0"/>
                <a:ea typeface="Calibri" charset="0"/>
                <a:cs typeface="Times New Roman" charset="0"/>
              </a:rPr>
              <a:t> </a:t>
            </a:r>
          </a:p>
          <a:p>
            <a:r>
              <a:rPr lang="en-US" sz="1000" dirty="0">
                <a:latin typeface="Calibri" charset="0"/>
                <a:ea typeface="Calibri" charset="0"/>
                <a:cs typeface="Times New Roman" charset="0"/>
              </a:rPr>
              <a:t>               Exit      face  </a:t>
            </a:r>
          </a:p>
          <a:p>
            <a:r>
              <a:rPr lang="en-US" sz="1000" dirty="0">
                <a:latin typeface="Calibri" charset="0"/>
                <a:ea typeface="Calibri" charset="0"/>
                <a:cs typeface="Times New Roman" charset="0"/>
              </a:rPr>
              <a:t>                DX =      0.000    LAMBDA =      0.000</a:t>
            </a:r>
          </a:p>
          <a:p>
            <a:r>
              <a:rPr lang="en-US" sz="1000" dirty="0">
                <a:latin typeface="Calibri" charset="0"/>
                <a:ea typeface="Calibri" charset="0"/>
                <a:cs typeface="Times New Roman" charset="0"/>
              </a:rPr>
              <a:t>                Wedge  angle  =  0.049087 RD</a:t>
            </a:r>
            <a:endParaRPr lang="en-US" sz="1000" dirty="0"/>
          </a:p>
        </p:txBody>
      </p:sp>
      <p:sp>
        <p:nvSpPr>
          <p:cNvPr id="7" name="TextBox 6"/>
          <p:cNvSpPr txBox="1"/>
          <p:nvPr/>
        </p:nvSpPr>
        <p:spPr>
          <a:xfrm>
            <a:off x="710087" y="1631553"/>
            <a:ext cx="4852098" cy="1569660"/>
          </a:xfrm>
          <a:prstGeom prst="rect">
            <a:avLst/>
          </a:prstGeom>
          <a:noFill/>
        </p:spPr>
        <p:txBody>
          <a:bodyPr wrap="none" rtlCol="0">
            <a:spAutoFit/>
          </a:bodyPr>
          <a:lstStyle/>
          <a:p>
            <a:r>
              <a:rPr lang="en-US" sz="1200" dirty="0">
                <a:solidFill>
                  <a:srgbClr val="00B050"/>
                </a:solidFill>
              </a:rPr>
              <a:t>Run </a:t>
            </a:r>
            <a:r>
              <a:rPr lang="en-US" sz="1200" dirty="0" err="1">
                <a:solidFill>
                  <a:srgbClr val="00B050"/>
                </a:solidFill>
              </a:rPr>
              <a:t>Zgoubi</a:t>
            </a:r>
            <a:r>
              <a:rPr lang="en-US" sz="1200" dirty="0">
                <a:solidFill>
                  <a:srgbClr val="00B050"/>
                </a:solidFill>
              </a:rPr>
              <a:t> to produce .res file</a:t>
            </a:r>
          </a:p>
          <a:p>
            <a:r>
              <a:rPr lang="en-US" sz="1200" dirty="0">
                <a:solidFill>
                  <a:srgbClr val="00B050"/>
                </a:solidFill>
              </a:rPr>
              <a:t>Try to verify synchrotron radiation results yourself in the </a:t>
            </a:r>
            <a:r>
              <a:rPr lang="en-US" sz="1200" dirty="0" err="1">
                <a:solidFill>
                  <a:srgbClr val="00B050"/>
                </a:solidFill>
              </a:rPr>
              <a:t>jupyter</a:t>
            </a:r>
            <a:r>
              <a:rPr lang="en-US" sz="1200" dirty="0">
                <a:solidFill>
                  <a:srgbClr val="00B050"/>
                </a:solidFill>
              </a:rPr>
              <a:t> notebook!</a:t>
            </a:r>
          </a:p>
          <a:p>
            <a:r>
              <a:rPr lang="en-US" sz="1200" dirty="0">
                <a:solidFill>
                  <a:srgbClr val="00B050"/>
                </a:solidFill>
              </a:rPr>
              <a:t>Press + button to insert new cell</a:t>
            </a:r>
          </a:p>
          <a:p>
            <a:r>
              <a:rPr lang="en-US" sz="1200" dirty="0">
                <a:solidFill>
                  <a:srgbClr val="00B050"/>
                </a:solidFill>
              </a:rPr>
              <a:t>(lambda has already been done for you)</a:t>
            </a:r>
          </a:p>
          <a:p>
            <a:pPr marL="285750" indent="-285750">
              <a:buFont typeface="Arial" charset="0"/>
              <a:buChar char="•"/>
            </a:pPr>
            <a:r>
              <a:rPr lang="en-US" sz="1200" dirty="0">
                <a:solidFill>
                  <a:srgbClr val="00B050"/>
                </a:solidFill>
              </a:rPr>
              <a:t>Critical energy</a:t>
            </a:r>
          </a:p>
          <a:p>
            <a:pPr marL="285750" indent="-285750">
              <a:buFont typeface="Arial" charset="0"/>
              <a:buChar char="•"/>
            </a:pPr>
            <a:r>
              <a:rPr lang="en-US" sz="1200" dirty="0">
                <a:solidFill>
                  <a:srgbClr val="00B050"/>
                </a:solidFill>
              </a:rPr>
              <a:t>Average photon energy</a:t>
            </a:r>
          </a:p>
          <a:p>
            <a:pPr marL="285750" indent="-285750">
              <a:buFont typeface="Arial" charset="0"/>
              <a:buChar char="•"/>
            </a:pPr>
            <a:r>
              <a:rPr lang="en-US" sz="1200" dirty="0">
                <a:solidFill>
                  <a:srgbClr val="00B050"/>
                </a:solidFill>
              </a:rPr>
              <a:t>average energy loss per particle</a:t>
            </a:r>
          </a:p>
          <a:p>
            <a:endParaRPr lang="en-US" sz="1200" dirty="0">
              <a:solidFill>
                <a:srgbClr val="00B050"/>
              </a:solidFill>
            </a:endParaRPr>
          </a:p>
        </p:txBody>
      </p:sp>
      <p:sp>
        <p:nvSpPr>
          <p:cNvPr id="8" name="TextBox 7"/>
          <p:cNvSpPr txBox="1"/>
          <p:nvPr/>
        </p:nvSpPr>
        <p:spPr>
          <a:xfrm>
            <a:off x="1314450" y="3264197"/>
            <a:ext cx="3322063" cy="369332"/>
          </a:xfrm>
          <a:prstGeom prst="rect">
            <a:avLst/>
          </a:prstGeom>
          <a:noFill/>
        </p:spPr>
        <p:txBody>
          <a:bodyPr wrap="none" rtlCol="0">
            <a:spAutoFit/>
          </a:bodyPr>
          <a:lstStyle/>
          <a:p>
            <a:r>
              <a:rPr lang="en-US" dirty="0"/>
              <a:t>Example Expected </a:t>
            </a:r>
            <a:r>
              <a:rPr lang="en-US" dirty="0" err="1"/>
              <a:t>Zgoubi.res</a:t>
            </a:r>
            <a:r>
              <a:rPr lang="en-US" dirty="0"/>
              <a:t> file:</a:t>
            </a:r>
          </a:p>
        </p:txBody>
      </p:sp>
    </p:spTree>
    <p:extLst>
      <p:ext uri="{BB962C8B-B14F-4D97-AF65-F5344CB8AC3E}">
        <p14:creationId xmlns:p14="http://schemas.microsoft.com/office/powerpoint/2010/main" val="386446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15214</TotalTime>
  <Words>1542</Words>
  <Application>Microsoft Macintosh PowerPoint</Application>
  <PresentationFormat>Widescreen</PresentationFormat>
  <Paragraphs>305</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Mangal</vt:lpstr>
      <vt:lpstr>Times New Roman</vt:lpstr>
      <vt:lpstr>Office Theme</vt:lpstr>
      <vt:lpstr>Tuesday Tutorial</vt:lpstr>
      <vt:lpstr>Exercise 1: Statistics of Synchrotron radiation</vt:lpstr>
      <vt:lpstr>Monte Carlo photon emission</vt:lpstr>
      <vt:lpstr>Code diagram</vt:lpstr>
      <vt:lpstr>Zgoubi input file</vt:lpstr>
      <vt:lpstr>SRLOSS keyword. (p. 287 in manual)</vt:lpstr>
      <vt:lpstr>Exercise overview</vt:lpstr>
      <vt:lpstr>Exercise 1a</vt:lpstr>
      <vt:lpstr>Output .res file contains results of Zgoubi calculation</vt:lpstr>
      <vt:lpstr>Exercise 1b</vt:lpstr>
      <vt:lpstr>Using the zgoubi.SRLOSS.out file</vt:lpstr>
      <vt:lpstr>Exercise 2: ESRF Synchrotron radiation</vt:lpstr>
      <vt:lpstr>Exercise overview</vt:lpstr>
      <vt:lpstr>Exercise 2a:</vt:lpstr>
      <vt:lpstr>PowerPoint Presentation</vt:lpstr>
      <vt:lpstr>Exercise 2b:</vt:lpstr>
      <vt:lpstr>PowerPoint Presentation</vt:lpstr>
      <vt:lpstr>Exercise 2b (Tracking)</vt:lpstr>
      <vt:lpstr>Exercise 3: JLEIC electron ring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Tuesday Tutorial</dc:title>
  <dc:creator>bnash@radiasoft.net</dc:creator>
  <cp:lastModifiedBy>Microsoft Office User</cp:lastModifiedBy>
  <cp:revision>92</cp:revision>
  <dcterms:created xsi:type="dcterms:W3CDTF">2019-06-28T16:18:33Z</dcterms:created>
  <dcterms:modified xsi:type="dcterms:W3CDTF">2019-08-26T01:18:53Z</dcterms:modified>
</cp:coreProperties>
</file>