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68" autoAdjust="0"/>
    <p:restoredTop sz="92857" autoAdjust="0"/>
  </p:normalViewPr>
  <p:slideViewPr>
    <p:cSldViewPr snapToGrid="0">
      <p:cViewPr varScale="1">
        <p:scale>
          <a:sx n="67" d="100"/>
          <a:sy n="67" d="100"/>
        </p:scale>
        <p:origin x="12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82669-F5A6-4492-9DAD-9F38346C29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3310E1-DE12-4C89-8266-809B50214B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FFC05-1B27-4286-BCCB-243AECF5E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AF78-9349-4DAA-8AAD-DCA9C91F440C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ECD9-B486-4913-B478-D22E39739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FB76-BC9C-4B6A-B02A-4DA8845A0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97DB-A558-4DC5-897A-F7ED66716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63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56544-365E-407C-96B0-5B7FECC57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AD1596-53AE-44EE-838B-AA0145F61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F2157-F205-45AC-A63A-DED3C7FE6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AF78-9349-4DAA-8AAD-DCA9C91F440C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9BA7E-2119-4A1F-9AA5-A55018A4E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43141-6321-4EB3-9B2B-DBBCA783E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97DB-A558-4DC5-897A-F7ED66716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19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673713-B1CA-4AD1-8C38-5B9D69FE35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7272D0-5CF6-487F-AD25-5239036FA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77E1B-B5C0-4253-9C81-2A3CBA3C7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AF78-9349-4DAA-8AAD-DCA9C91F440C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C69A6-6E98-4E71-9E32-5DD640EF0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C0155-2C70-4AD4-8021-4298B1C49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97DB-A558-4DC5-897A-F7ED66716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118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722A5-2571-4089-B8BB-3EB5A1691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18C4F-625F-404C-9525-2FB971BDF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A29D7-FAB8-4189-B29E-68AD1345E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AF78-9349-4DAA-8AAD-DCA9C91F440C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CE087-14B3-4BA8-8074-4E9620DFD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ED9CF-39BF-4EB7-830B-01CCC857B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97DB-A558-4DC5-897A-F7ED66716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74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40386-4FCC-4E28-959A-0CC81DC11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8E2B2-8A1B-4625-AA32-7222FFF75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E0435-323A-4A97-90D4-6EB01E421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AF78-9349-4DAA-8AAD-DCA9C91F440C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7B8AD-E6AA-4671-8617-51FA6C459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3B3DA-621F-423A-8080-EC6B6158A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97DB-A558-4DC5-897A-F7ED66716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755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F2E56-B2C0-4564-832B-3182854F7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C69F7-DD3C-4350-9F51-22648A40F5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3D4B2D-DA50-4E59-AF3B-A0DCD178F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EB3F24-3220-43FF-814E-41E78E570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AF78-9349-4DAA-8AAD-DCA9C91F440C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839E31-C9B9-4135-8956-FDA46822B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C0DF3-C6D2-4519-A574-1856D9F04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97DB-A558-4DC5-897A-F7ED66716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283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9E8B6-CBCB-4A2D-ADD9-A80CC76D3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08932-4016-4BF3-B27D-0DE827637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62ADF7-CD61-4692-B0A9-6E94F718A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2ACB3-54B8-41AA-853B-BA32B4DC73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1EFFE1-EB72-4474-9F24-2CC110C9A3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F8C79-0FBD-4A07-ABCC-57F7E2B1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AF78-9349-4DAA-8AAD-DCA9C91F440C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CC16FA-4478-49AE-9507-5A25419B7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5250BF-8A87-4A95-A175-E28AC1716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97DB-A558-4DC5-897A-F7ED66716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88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D2C76-49FD-4263-8335-2425811DD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C1496F-9079-4300-9339-7CA101F5C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AF78-9349-4DAA-8AAD-DCA9C91F440C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589BCB-F341-4EDF-A555-41B69AFD6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D69CC8-E2CA-4D11-B313-BEA4DAAAB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97DB-A558-4DC5-897A-F7ED66716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72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9FCBE7-6A22-4C13-9D48-38BC2C4C8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AF78-9349-4DAA-8AAD-DCA9C91F440C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AFD7B1-3058-43A2-829E-39FE88606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F04A6B-D62F-45E5-A8C0-C61ADB910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97DB-A558-4DC5-897A-F7ED66716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672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8CE21-8E1D-4414-A807-2C0EE2D5B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38B06-605B-4536-A9E6-224DC1132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7EC24F-860A-48A9-938E-FFB530216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95935C-FB35-4C63-8593-239145B02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AF78-9349-4DAA-8AAD-DCA9C91F440C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39258C-44D9-45FE-9132-B720B0644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354E3-DD81-4201-BFD9-5735B1D64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97DB-A558-4DC5-897A-F7ED66716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86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25AFF-9345-4494-BB6F-9D3B6B243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24D449-765A-4801-ABF1-96B9762D5A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742EE7-9800-4C16-8F37-25E577814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B5AC8-4ECE-4356-84CB-4FB75304A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AF78-9349-4DAA-8AAD-DCA9C91F440C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6B57D-1966-4716-B0C2-3C36279B5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165854-FD4D-44D0-A736-6A1DC7A0F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97DB-A558-4DC5-897A-F7ED66716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235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FFC7AC-22CD-45C0-9FD6-ED141460E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025B25-E6E7-4C0C-B52E-7DE15A977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E6263-B131-48EF-A581-8A4F231EAA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0AF78-9349-4DAA-8AAD-DCA9C91F440C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D7241-269A-4FFB-8178-0E1A0DEA9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21F61-31E0-4A78-9158-81271AA8A4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897DB-A558-4DC5-897A-F7ED66716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6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image" Target="../media/image22.jpg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.png"/><Relationship Id="rId4" Type="http://schemas.openxmlformats.org/officeDocument/2006/relationships/image" Target="../media/image23.jpg"/><Relationship Id="rId9" Type="http://schemas.openxmlformats.org/officeDocument/2006/relationships/image" Target="../media/image21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image" Target="../media/image26.jpg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.png"/><Relationship Id="rId4" Type="http://schemas.openxmlformats.org/officeDocument/2006/relationships/image" Target="../media/image27.jpg"/><Relationship Id="rId9" Type="http://schemas.openxmlformats.org/officeDocument/2006/relationships/image" Target="../media/image25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image" Target="../media/image30.jpg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.png"/><Relationship Id="rId4" Type="http://schemas.openxmlformats.org/officeDocument/2006/relationships/image" Target="../media/image31.jpg"/><Relationship Id="rId9" Type="http://schemas.openxmlformats.org/officeDocument/2006/relationships/image" Target="../media/image29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image" Target="../media/image34.jpg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.png"/><Relationship Id="rId4" Type="http://schemas.openxmlformats.org/officeDocument/2006/relationships/image" Target="../media/image35.jpg"/><Relationship Id="rId9" Type="http://schemas.openxmlformats.org/officeDocument/2006/relationships/image" Target="../media/image33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image" Target="../media/image38.jpg"/><Relationship Id="rId7" Type="http://schemas.openxmlformats.org/officeDocument/2006/relationships/image" Target="../media/image3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.png"/><Relationship Id="rId4" Type="http://schemas.openxmlformats.org/officeDocument/2006/relationships/image" Target="../media/image39.jpg"/><Relationship Id="rId9" Type="http://schemas.openxmlformats.org/officeDocument/2006/relationships/image" Target="../media/image37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image" Target="../media/image42.jpg"/><Relationship Id="rId7" Type="http://schemas.openxmlformats.org/officeDocument/2006/relationships/image" Target="../media/image4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1.png"/><Relationship Id="rId4" Type="http://schemas.openxmlformats.org/officeDocument/2006/relationships/image" Target="../media/image43.jpg"/><Relationship Id="rId9" Type="http://schemas.openxmlformats.org/officeDocument/2006/relationships/image" Target="../media/image41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44.wmf"/><Relationship Id="rId4" Type="http://schemas.openxmlformats.org/officeDocument/2006/relationships/oleObject" Target="../embeddings/oleObject21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image" Target="../media/image47.jpg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22.bin"/><Relationship Id="rId10" Type="http://schemas.openxmlformats.org/officeDocument/2006/relationships/oleObject" Target="../embeddings/oleObject25.bin"/><Relationship Id="rId4" Type="http://schemas.openxmlformats.org/officeDocument/2006/relationships/image" Target="../media/image48.jpg"/><Relationship Id="rId9" Type="http://schemas.openxmlformats.org/officeDocument/2006/relationships/oleObject" Target="../embeddings/oleObject24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6.jpg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.png"/><Relationship Id="rId4" Type="http://schemas.openxmlformats.org/officeDocument/2006/relationships/image" Target="../media/image7.jpg"/><Relationship Id="rId9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0.jpg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.png"/><Relationship Id="rId4" Type="http://schemas.openxmlformats.org/officeDocument/2006/relationships/image" Target="../media/image11.jpg"/><Relationship Id="rId9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14.jpg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.png"/><Relationship Id="rId4" Type="http://schemas.openxmlformats.org/officeDocument/2006/relationships/image" Target="../media/image15.jpg"/><Relationship Id="rId9" Type="http://schemas.openxmlformats.org/officeDocument/2006/relationships/image" Target="../media/image13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18.jpg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.png"/><Relationship Id="rId4" Type="http://schemas.openxmlformats.org/officeDocument/2006/relationships/image" Target="../media/image19.jpg"/><Relationship Id="rId9" Type="http://schemas.openxmlformats.org/officeDocument/2006/relationships/image" Target="../media/image1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D006F1-A63D-4FC8-BC8E-9F0B93C71597}"/>
              </a:ext>
            </a:extLst>
          </p:cNvPr>
          <p:cNvSpPr txBox="1"/>
          <p:nvPr/>
        </p:nvSpPr>
        <p:spPr>
          <a:xfrm>
            <a:off x="1825584" y="1883884"/>
            <a:ext cx="79140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First Results of the Simulation of the</a:t>
            </a:r>
          </a:p>
          <a:p>
            <a:pPr algn="ctr"/>
            <a:r>
              <a:rPr lang="en-US" sz="4000" b="1" dirty="0">
                <a:solidFill>
                  <a:srgbClr val="FF0000"/>
                </a:solidFill>
              </a:rPr>
              <a:t>Nonlinear Magnets Ramping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739CFB-9792-4937-A408-343BF2B6048D}"/>
              </a:ext>
            </a:extLst>
          </p:cNvPr>
          <p:cNvSpPr txBox="1"/>
          <p:nvPr/>
        </p:nvSpPr>
        <p:spPr>
          <a:xfrm>
            <a:off x="2201778" y="3816170"/>
            <a:ext cx="7161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FF"/>
                </a:solidFill>
              </a:rPr>
              <a:t>D. </a:t>
            </a:r>
            <a:r>
              <a:rPr lang="en-US" sz="2800" b="1" dirty="0" err="1">
                <a:solidFill>
                  <a:srgbClr val="FF00FF"/>
                </a:solidFill>
              </a:rPr>
              <a:t>Bruhwiler</a:t>
            </a:r>
            <a:r>
              <a:rPr lang="en-US" sz="2800" b="1" dirty="0">
                <a:solidFill>
                  <a:srgbClr val="FF00FF"/>
                </a:solidFill>
              </a:rPr>
              <a:t>, </a:t>
            </a:r>
            <a:r>
              <a:rPr lang="en-US" sz="2800" b="1" u="sng" dirty="0">
                <a:solidFill>
                  <a:srgbClr val="FF00FF"/>
                </a:solidFill>
              </a:rPr>
              <a:t>Yu. Eidelman</a:t>
            </a:r>
            <a:r>
              <a:rPr lang="en-US" sz="2800" b="1" dirty="0">
                <a:solidFill>
                  <a:srgbClr val="FF00FF"/>
                </a:solidFill>
              </a:rPr>
              <a:t>, C. Hall, A. Romanov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654276-4F6A-4AF2-B600-58FA2679D04F}"/>
              </a:ext>
            </a:extLst>
          </p:cNvPr>
          <p:cNvSpPr txBox="1"/>
          <p:nvPr/>
        </p:nvSpPr>
        <p:spPr>
          <a:xfrm>
            <a:off x="5081155" y="5906124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July 29, 2019</a:t>
            </a:r>
          </a:p>
        </p:txBody>
      </p:sp>
    </p:spTree>
    <p:extLst>
      <p:ext uri="{BB962C8B-B14F-4D97-AF65-F5344CB8AC3E}">
        <p14:creationId xmlns:p14="http://schemas.microsoft.com/office/powerpoint/2010/main" val="3031812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generated with high confidence">
            <a:extLst>
              <a:ext uri="{FF2B5EF4-FFF2-40B4-BE49-F238E27FC236}">
                <a16:creationId xmlns:a16="http://schemas.microsoft.com/office/drawing/2014/main" id="{F510E809-06CC-4C4C-8631-42644D94BF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5" y="97493"/>
            <a:ext cx="10448925" cy="3400425"/>
          </a:xfrm>
          <a:prstGeom prst="rect">
            <a:avLst/>
          </a:prstGeom>
        </p:spPr>
      </p:pic>
      <p:pic>
        <p:nvPicPr>
          <p:cNvPr id="6" name="Picture 5" descr="A close up of a map&#10;&#10;Description generated with high confidence">
            <a:extLst>
              <a:ext uri="{FF2B5EF4-FFF2-40B4-BE49-F238E27FC236}">
                <a16:creationId xmlns:a16="http://schemas.microsoft.com/office/drawing/2014/main" id="{FE528E84-385F-4AE3-BFC5-4B0F01EEFA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720" y="3429000"/>
            <a:ext cx="10401300" cy="340995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FA0EBFA-1B57-4B96-9911-838C9BA7A1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465882"/>
            <a:ext cx="2158584" cy="204158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786ED40-D230-48E1-A3ED-A7BF2613018B}"/>
              </a:ext>
            </a:extLst>
          </p:cNvPr>
          <p:cNvCxnSpPr>
            <a:cxnSpLocks/>
          </p:cNvCxnSpPr>
          <p:nvPr/>
        </p:nvCxnSpPr>
        <p:spPr>
          <a:xfrm flipH="1" flipV="1">
            <a:off x="1090615" y="3590925"/>
            <a:ext cx="2038348" cy="4762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F8EED7-A381-4537-B905-95396C363769}"/>
              </a:ext>
            </a:extLst>
          </p:cNvPr>
          <p:cNvCxnSpPr>
            <a:cxnSpLocks/>
          </p:cNvCxnSpPr>
          <p:nvPr/>
        </p:nvCxnSpPr>
        <p:spPr>
          <a:xfrm flipV="1">
            <a:off x="1090615" y="3143251"/>
            <a:ext cx="0" cy="44767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EE82A9D-5ADE-4A5B-A71F-82164A937CFB}"/>
              </a:ext>
            </a:extLst>
          </p:cNvPr>
          <p:cNvSpPr/>
          <p:nvPr/>
        </p:nvSpPr>
        <p:spPr>
          <a:xfrm>
            <a:off x="3128963" y="3462337"/>
            <a:ext cx="942975" cy="2143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D478FAB-8EFA-4058-A884-27799B5B483B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1035844" y="243614"/>
            <a:ext cx="2193752" cy="23086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32E7B30-649C-43DF-8C8E-F3775B5E5767}"/>
              </a:ext>
            </a:extLst>
          </p:cNvPr>
          <p:cNvSpPr/>
          <p:nvPr/>
        </p:nvSpPr>
        <p:spPr>
          <a:xfrm>
            <a:off x="3229596" y="159543"/>
            <a:ext cx="942975" cy="2143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AB0BD23-168A-4376-97D5-53391E3440DC}"/>
              </a:ext>
            </a:extLst>
          </p:cNvPr>
          <p:cNvCxnSpPr>
            <a:cxnSpLocks/>
          </p:cNvCxnSpPr>
          <p:nvPr/>
        </p:nvCxnSpPr>
        <p:spPr>
          <a:xfrm flipH="1">
            <a:off x="1023524" y="243614"/>
            <a:ext cx="12320" cy="300958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43AD9395-4F91-43B7-9DAA-A582A33471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2056087"/>
              </p:ext>
            </p:extLst>
          </p:nvPr>
        </p:nvGraphicFramePr>
        <p:xfrm>
          <a:off x="393700" y="1100138"/>
          <a:ext cx="5842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Equation" r:id="rId6" imgW="583920" imgH="177480" progId="Equation.DSMT4">
                  <p:embed/>
                </p:oleObj>
              </mc:Choice>
              <mc:Fallback>
                <p:oleObj name="Equation" r:id="rId6" imgW="583920" imgH="17748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89E565A9-CA65-4D92-AAEF-2791F57ADE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3700" y="1100138"/>
                        <a:ext cx="5842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A4B4671F-96A5-47E0-AC28-F096DCC054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4924411"/>
              </p:ext>
            </p:extLst>
          </p:nvPr>
        </p:nvGraphicFramePr>
        <p:xfrm>
          <a:off x="2121488" y="3397775"/>
          <a:ext cx="5842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Equation" r:id="rId8" imgW="583920" imgH="177480" progId="Equation.DSMT4">
                  <p:embed/>
                </p:oleObj>
              </mc:Choice>
              <mc:Fallback>
                <p:oleObj name="Equation" r:id="rId8" imgW="583920" imgH="177480" progId="Equation.DSMT4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69B9C5DF-DA09-4D8E-A25F-B5E694B463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121488" y="3397775"/>
                        <a:ext cx="5842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2438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generated with high confidence">
            <a:extLst>
              <a:ext uri="{FF2B5EF4-FFF2-40B4-BE49-F238E27FC236}">
                <a16:creationId xmlns:a16="http://schemas.microsoft.com/office/drawing/2014/main" id="{EADA8813-E64D-4258-B32E-C2C5705EC2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0"/>
            <a:ext cx="10363200" cy="3362325"/>
          </a:xfrm>
          <a:prstGeom prst="rect">
            <a:avLst/>
          </a:prstGeom>
        </p:spPr>
      </p:pic>
      <p:pic>
        <p:nvPicPr>
          <p:cNvPr id="6" name="Picture 5" descr="A picture containing map&#10;&#10;Description generated with high confidence">
            <a:extLst>
              <a:ext uri="{FF2B5EF4-FFF2-40B4-BE49-F238E27FC236}">
                <a16:creationId xmlns:a16="http://schemas.microsoft.com/office/drawing/2014/main" id="{C560B91F-CE66-477F-B9EE-06D32332BB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575" y="3362325"/>
            <a:ext cx="10258425" cy="3429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14B54DF-6A07-4538-9017-E552757214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465882"/>
            <a:ext cx="2158584" cy="204158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54ABCB3-3FD4-434F-9A3B-D568754AC120}"/>
              </a:ext>
            </a:extLst>
          </p:cNvPr>
          <p:cNvCxnSpPr>
            <a:cxnSpLocks/>
          </p:cNvCxnSpPr>
          <p:nvPr/>
        </p:nvCxnSpPr>
        <p:spPr>
          <a:xfrm flipH="1">
            <a:off x="1166816" y="3543300"/>
            <a:ext cx="2171697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F3015EA-E2D5-4679-A640-7A243F4EDA69}"/>
              </a:ext>
            </a:extLst>
          </p:cNvPr>
          <p:cNvCxnSpPr>
            <a:cxnSpLocks/>
          </p:cNvCxnSpPr>
          <p:nvPr/>
        </p:nvCxnSpPr>
        <p:spPr>
          <a:xfrm flipV="1">
            <a:off x="1166816" y="2933701"/>
            <a:ext cx="1" cy="60483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94A0E33-1214-49D5-8776-04CEF9BD0822}"/>
              </a:ext>
            </a:extLst>
          </p:cNvPr>
          <p:cNvSpPr/>
          <p:nvPr/>
        </p:nvSpPr>
        <p:spPr>
          <a:xfrm>
            <a:off x="3338513" y="3409950"/>
            <a:ext cx="942975" cy="2143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FCFD9B8-78D9-4DD1-9D92-CB0944796D6B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1130702" y="128588"/>
            <a:ext cx="2103657" cy="8798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B67F4A2-68F4-428A-B9CD-8311EA12A2C0}"/>
              </a:ext>
            </a:extLst>
          </p:cNvPr>
          <p:cNvSpPr/>
          <p:nvPr/>
        </p:nvSpPr>
        <p:spPr>
          <a:xfrm>
            <a:off x="3234359" y="30229"/>
            <a:ext cx="942975" cy="2143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F35BF27-EFCB-4FD5-8E1D-455967C121A9}"/>
              </a:ext>
            </a:extLst>
          </p:cNvPr>
          <p:cNvCxnSpPr>
            <a:cxnSpLocks/>
          </p:cNvCxnSpPr>
          <p:nvPr/>
        </p:nvCxnSpPr>
        <p:spPr>
          <a:xfrm>
            <a:off x="1130702" y="128588"/>
            <a:ext cx="0" cy="291232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74986C31-BC55-42B7-8205-5EB926677D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0928605"/>
              </p:ext>
            </p:extLst>
          </p:nvPr>
        </p:nvGraphicFramePr>
        <p:xfrm>
          <a:off x="422275" y="1030288"/>
          <a:ext cx="5842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" name="Equation" r:id="rId6" imgW="583920" imgH="177480" progId="Equation.DSMT4">
                  <p:embed/>
                </p:oleObj>
              </mc:Choice>
              <mc:Fallback>
                <p:oleObj name="Equation" r:id="rId6" imgW="583920" imgH="17748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89E565A9-CA65-4D92-AAEF-2791F57ADE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2275" y="1030288"/>
                        <a:ext cx="5842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8E0EF841-453D-47EA-98DA-4E26E3320B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3777382"/>
              </p:ext>
            </p:extLst>
          </p:nvPr>
        </p:nvGraphicFramePr>
        <p:xfrm>
          <a:off x="2249863" y="3360738"/>
          <a:ext cx="5842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" name="Equation" r:id="rId8" imgW="583920" imgH="177480" progId="Equation.DSMT4">
                  <p:embed/>
                </p:oleObj>
              </mc:Choice>
              <mc:Fallback>
                <p:oleObj name="Equation" r:id="rId8" imgW="583920" imgH="177480" progId="Equation.DSMT4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69B9C5DF-DA09-4D8E-A25F-B5E694B463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249863" y="3360738"/>
                        <a:ext cx="5842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05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generated with high confidence">
            <a:extLst>
              <a:ext uri="{FF2B5EF4-FFF2-40B4-BE49-F238E27FC236}">
                <a16:creationId xmlns:a16="http://schemas.microsoft.com/office/drawing/2014/main" id="{16964D9C-BE3C-4AEC-91C0-9012AB92E2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459" y="3400425"/>
            <a:ext cx="10296525" cy="3457575"/>
          </a:xfrm>
          <a:prstGeom prst="rect">
            <a:avLst/>
          </a:prstGeom>
        </p:spPr>
      </p:pic>
      <p:pic>
        <p:nvPicPr>
          <p:cNvPr id="6" name="Picture 5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3F91EF07-8D3A-41FE-8F84-F6690C49F6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825" y="38100"/>
            <a:ext cx="10544175" cy="33909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B49D149-2BF3-418D-91CC-20FC1D3130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465882"/>
            <a:ext cx="2158584" cy="204158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5134101-B6AF-45C9-B95B-2FB7A60FD273}"/>
              </a:ext>
            </a:extLst>
          </p:cNvPr>
          <p:cNvCxnSpPr>
            <a:cxnSpLocks/>
          </p:cNvCxnSpPr>
          <p:nvPr/>
        </p:nvCxnSpPr>
        <p:spPr>
          <a:xfrm flipH="1">
            <a:off x="1209678" y="3600450"/>
            <a:ext cx="2157412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25CC0BD-BC81-4371-8204-A02AACB732F4}"/>
              </a:ext>
            </a:extLst>
          </p:cNvPr>
          <p:cNvCxnSpPr>
            <a:cxnSpLocks/>
          </p:cNvCxnSpPr>
          <p:nvPr/>
        </p:nvCxnSpPr>
        <p:spPr>
          <a:xfrm flipV="1">
            <a:off x="1209678" y="2881315"/>
            <a:ext cx="0" cy="71913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875E93B-FD1D-43A8-8AAE-F52D44B7BB4F}"/>
              </a:ext>
            </a:extLst>
          </p:cNvPr>
          <p:cNvSpPr/>
          <p:nvPr/>
        </p:nvSpPr>
        <p:spPr>
          <a:xfrm>
            <a:off x="3367088" y="3471862"/>
            <a:ext cx="942975" cy="2143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90AC55A-61D6-4076-A59D-E1895A5F8C40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1192696" y="192881"/>
            <a:ext cx="2132150" cy="5902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1E0DE0E-ADD2-4411-BA90-D5BBFD352C81}"/>
              </a:ext>
            </a:extLst>
          </p:cNvPr>
          <p:cNvSpPr/>
          <p:nvPr/>
        </p:nvSpPr>
        <p:spPr>
          <a:xfrm>
            <a:off x="3324846" y="85724"/>
            <a:ext cx="942975" cy="2143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3FF198-8621-4580-A4F8-BA129295C1DA}"/>
              </a:ext>
            </a:extLst>
          </p:cNvPr>
          <p:cNvCxnSpPr>
            <a:cxnSpLocks/>
          </p:cNvCxnSpPr>
          <p:nvPr/>
        </p:nvCxnSpPr>
        <p:spPr>
          <a:xfrm flipH="1">
            <a:off x="1183721" y="192881"/>
            <a:ext cx="8975" cy="279000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1BEE59B1-50CF-4A6A-88C3-E3AB249B1B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8166464"/>
              </p:ext>
            </p:extLst>
          </p:nvPr>
        </p:nvGraphicFramePr>
        <p:xfrm>
          <a:off x="565150" y="563563"/>
          <a:ext cx="5842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" name="Equation" r:id="rId6" imgW="583920" imgH="177480" progId="Equation.DSMT4">
                  <p:embed/>
                </p:oleObj>
              </mc:Choice>
              <mc:Fallback>
                <p:oleObj name="Equation" r:id="rId6" imgW="583920" imgH="17748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89E565A9-CA65-4D92-AAEF-2791F57ADE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5150" y="563563"/>
                        <a:ext cx="5842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6902B2E9-E285-4E9E-AC4C-ACDD20A658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0270000"/>
              </p:ext>
            </p:extLst>
          </p:nvPr>
        </p:nvGraphicFramePr>
        <p:xfrm>
          <a:off x="2310980" y="3381675"/>
          <a:ext cx="5715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name="Equation" r:id="rId8" imgW="571320" imgH="177480" progId="Equation.DSMT4">
                  <p:embed/>
                </p:oleObj>
              </mc:Choice>
              <mc:Fallback>
                <p:oleObj name="Equation" r:id="rId8" imgW="571320" imgH="177480" progId="Equation.DSMT4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69B9C5DF-DA09-4D8E-A25F-B5E694B463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10980" y="3381675"/>
                        <a:ext cx="5715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562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generated with high confidence">
            <a:extLst>
              <a:ext uri="{FF2B5EF4-FFF2-40B4-BE49-F238E27FC236}">
                <a16:creationId xmlns:a16="http://schemas.microsoft.com/office/drawing/2014/main" id="{DCB6F720-A6BA-44F5-9D7E-E79A81AD13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0" y="0"/>
            <a:ext cx="10401300" cy="3390900"/>
          </a:xfrm>
          <a:prstGeom prst="rect">
            <a:avLst/>
          </a:prstGeom>
        </p:spPr>
      </p:pic>
      <p:pic>
        <p:nvPicPr>
          <p:cNvPr id="6" name="Picture 5" descr="A close up of a map&#10;&#10;Description generated with high confidence">
            <a:extLst>
              <a:ext uri="{FF2B5EF4-FFF2-40B4-BE49-F238E27FC236}">
                <a16:creationId xmlns:a16="http://schemas.microsoft.com/office/drawing/2014/main" id="{EA9B4B95-100C-4052-916F-F3694A6FE1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25" y="3489798"/>
            <a:ext cx="10429875" cy="337185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93F0729-ADD2-4CD4-B640-402AED5374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465882"/>
            <a:ext cx="2158584" cy="204158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76ACD38-583C-4697-A603-0722E6EC43C8}"/>
              </a:ext>
            </a:extLst>
          </p:cNvPr>
          <p:cNvCxnSpPr>
            <a:cxnSpLocks/>
          </p:cNvCxnSpPr>
          <p:nvPr/>
        </p:nvCxnSpPr>
        <p:spPr>
          <a:xfrm flipH="1" flipV="1">
            <a:off x="1300163" y="3657600"/>
            <a:ext cx="2000249" cy="4762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B08E0E5-FF86-483B-A0A1-96457392B30B}"/>
              </a:ext>
            </a:extLst>
          </p:cNvPr>
          <p:cNvCxnSpPr>
            <a:cxnSpLocks/>
          </p:cNvCxnSpPr>
          <p:nvPr/>
        </p:nvCxnSpPr>
        <p:spPr>
          <a:xfrm flipV="1">
            <a:off x="1304927" y="2776539"/>
            <a:ext cx="0" cy="88106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E16B15C-D789-413C-B69E-338B1B60DA4E}"/>
              </a:ext>
            </a:extLst>
          </p:cNvPr>
          <p:cNvSpPr/>
          <p:nvPr/>
        </p:nvSpPr>
        <p:spPr>
          <a:xfrm>
            <a:off x="3300412" y="3529012"/>
            <a:ext cx="942975" cy="2143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B5DEBE6-DD0D-4C60-8648-33548FA7CB24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1243014" y="152400"/>
            <a:ext cx="2029445" cy="13563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0F4ED71-6B59-4928-8156-9400FED18BFA}"/>
              </a:ext>
            </a:extLst>
          </p:cNvPr>
          <p:cNvSpPr/>
          <p:nvPr/>
        </p:nvSpPr>
        <p:spPr>
          <a:xfrm>
            <a:off x="3272459" y="58806"/>
            <a:ext cx="942975" cy="2143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C3B81F-6EA1-466E-AFF2-D90E65030F86}"/>
              </a:ext>
            </a:extLst>
          </p:cNvPr>
          <p:cNvCxnSpPr>
            <a:cxnSpLocks/>
          </p:cNvCxnSpPr>
          <p:nvPr/>
        </p:nvCxnSpPr>
        <p:spPr>
          <a:xfrm>
            <a:off x="1243014" y="152400"/>
            <a:ext cx="1" cy="269557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A6823C74-C867-469E-9473-96AC88C5F0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276049"/>
              </p:ext>
            </p:extLst>
          </p:nvPr>
        </p:nvGraphicFramePr>
        <p:xfrm>
          <a:off x="603250" y="558800"/>
          <a:ext cx="5842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8" name="Equation" r:id="rId6" imgW="583920" imgH="177480" progId="Equation.DSMT4">
                  <p:embed/>
                </p:oleObj>
              </mc:Choice>
              <mc:Fallback>
                <p:oleObj name="Equation" r:id="rId6" imgW="583920" imgH="17748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89E565A9-CA65-4D92-AAEF-2791F57ADE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3250" y="558800"/>
                        <a:ext cx="5842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F6CEEC1A-0423-493E-A10C-83C3A6B027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2910531"/>
              </p:ext>
            </p:extLst>
          </p:nvPr>
        </p:nvGraphicFramePr>
        <p:xfrm>
          <a:off x="2328446" y="3468291"/>
          <a:ext cx="584200" cy="1500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9" name="Equation" r:id="rId8" imgW="583920" imgH="177480" progId="Equation.DSMT4">
                  <p:embed/>
                </p:oleObj>
              </mc:Choice>
              <mc:Fallback>
                <p:oleObj name="Equation" r:id="rId8" imgW="583920" imgH="177480" progId="Equation.DSMT4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69B9C5DF-DA09-4D8E-A25F-B5E694B463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28446" y="3468291"/>
                        <a:ext cx="584200" cy="1500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3674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51E18EC-8929-4F20-B8A9-C3DA9E93A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75" y="29100"/>
            <a:ext cx="10334625" cy="3457575"/>
          </a:xfrm>
          <a:prstGeom prst="rect">
            <a:avLst/>
          </a:prstGeom>
        </p:spPr>
      </p:pic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6A35803-797E-4C44-BEFF-0E3163EF37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0" y="3409425"/>
            <a:ext cx="10401300" cy="341947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E2E2CD5-F881-44F2-9A63-C22AFAA17D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465882"/>
            <a:ext cx="2158584" cy="204158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B807EF6-790B-43F4-BF1B-131E1D1E5500}"/>
              </a:ext>
            </a:extLst>
          </p:cNvPr>
          <p:cNvCxnSpPr>
            <a:cxnSpLocks/>
          </p:cNvCxnSpPr>
          <p:nvPr/>
        </p:nvCxnSpPr>
        <p:spPr>
          <a:xfrm flipH="1">
            <a:off x="1538288" y="3581400"/>
            <a:ext cx="1743075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2F19236-29B7-4C36-A167-C677A7142E1B}"/>
              </a:ext>
            </a:extLst>
          </p:cNvPr>
          <p:cNvCxnSpPr>
            <a:cxnSpLocks/>
          </p:cNvCxnSpPr>
          <p:nvPr/>
        </p:nvCxnSpPr>
        <p:spPr>
          <a:xfrm flipV="1">
            <a:off x="1543053" y="2700339"/>
            <a:ext cx="0" cy="87629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E2C5B0B-A610-4D6E-8796-249153EE8EBA}"/>
              </a:ext>
            </a:extLst>
          </p:cNvPr>
          <p:cNvSpPr/>
          <p:nvPr/>
        </p:nvSpPr>
        <p:spPr>
          <a:xfrm>
            <a:off x="3281363" y="3448050"/>
            <a:ext cx="942975" cy="2143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612C04-69BD-4614-8544-14EABF637137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1433513" y="223838"/>
            <a:ext cx="1905621" cy="18325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946D748-A99A-4401-8BE4-D5F41DD1B982}"/>
              </a:ext>
            </a:extLst>
          </p:cNvPr>
          <p:cNvSpPr/>
          <p:nvPr/>
        </p:nvSpPr>
        <p:spPr>
          <a:xfrm>
            <a:off x="3339134" y="135006"/>
            <a:ext cx="942975" cy="2143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7FF5F24-05F3-45DC-BFD5-66A38E231B1A}"/>
              </a:ext>
            </a:extLst>
          </p:cNvPr>
          <p:cNvCxnSpPr>
            <a:cxnSpLocks/>
          </p:cNvCxnSpPr>
          <p:nvPr/>
        </p:nvCxnSpPr>
        <p:spPr>
          <a:xfrm flipH="1">
            <a:off x="1409700" y="223838"/>
            <a:ext cx="23813" cy="250507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719FB946-DBF0-4CE5-9FEA-F036CF865B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5360603"/>
              </p:ext>
            </p:extLst>
          </p:nvPr>
        </p:nvGraphicFramePr>
        <p:xfrm>
          <a:off x="782638" y="539750"/>
          <a:ext cx="5842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2" name="Equation" r:id="rId6" imgW="583920" imgH="177480" progId="Equation.DSMT4">
                  <p:embed/>
                </p:oleObj>
              </mc:Choice>
              <mc:Fallback>
                <p:oleObj name="Equation" r:id="rId6" imgW="583920" imgH="17748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89E565A9-CA65-4D92-AAEF-2791F57ADE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82638" y="539750"/>
                        <a:ext cx="5842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8AEE6486-BBE0-49E5-B444-86F269AEAB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0522195"/>
              </p:ext>
            </p:extLst>
          </p:nvPr>
        </p:nvGraphicFramePr>
        <p:xfrm>
          <a:off x="2279651" y="3409425"/>
          <a:ext cx="5842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3" name="Equation" r:id="rId8" imgW="583920" imgH="177480" progId="Equation.DSMT4">
                  <p:embed/>
                </p:oleObj>
              </mc:Choice>
              <mc:Fallback>
                <p:oleObj name="Equation" r:id="rId8" imgW="583920" imgH="177480" progId="Equation.DSMT4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69B9C5DF-DA09-4D8E-A25F-B5E694B463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279651" y="3409425"/>
                        <a:ext cx="5842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2331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53F49729-3256-49BE-92A9-628C7F4F3B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25" y="0"/>
            <a:ext cx="10429875" cy="3429000"/>
          </a:xfrm>
          <a:prstGeom prst="rect">
            <a:avLst/>
          </a:prstGeom>
        </p:spPr>
      </p:pic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F1B4FCB-00D4-4F1F-A613-05B45409AE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728" y="3394392"/>
            <a:ext cx="10515600" cy="345757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741E048-B285-4758-9DF2-7704609AC3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465882"/>
            <a:ext cx="2158584" cy="2041587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34826AD-CFA2-4D4B-B229-803A5BB55BF5}"/>
              </a:ext>
            </a:extLst>
          </p:cNvPr>
          <p:cNvCxnSpPr/>
          <p:nvPr/>
        </p:nvCxnSpPr>
        <p:spPr>
          <a:xfrm>
            <a:off x="6477918" y="5585552"/>
            <a:ext cx="1189821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CC8A560-F760-429D-BF8C-3B3F86AB966C}"/>
              </a:ext>
            </a:extLst>
          </p:cNvPr>
          <p:cNvSpPr txBox="1"/>
          <p:nvPr/>
        </p:nvSpPr>
        <p:spPr>
          <a:xfrm>
            <a:off x="6665204" y="5266063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~13 mm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A9C4EB-43E8-4040-A882-520606B6B675}"/>
              </a:ext>
            </a:extLst>
          </p:cNvPr>
          <p:cNvCxnSpPr>
            <a:cxnSpLocks/>
          </p:cNvCxnSpPr>
          <p:nvPr/>
        </p:nvCxnSpPr>
        <p:spPr>
          <a:xfrm flipH="1">
            <a:off x="1847850" y="3600450"/>
            <a:ext cx="1262062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FCDCC86-198C-48AF-B991-23448AC79049}"/>
              </a:ext>
            </a:extLst>
          </p:cNvPr>
          <p:cNvCxnSpPr>
            <a:cxnSpLocks/>
          </p:cNvCxnSpPr>
          <p:nvPr/>
        </p:nvCxnSpPr>
        <p:spPr>
          <a:xfrm flipH="1" flipV="1">
            <a:off x="1838328" y="2681289"/>
            <a:ext cx="9522" cy="91916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CE92C40-4605-4CE4-9EFA-181E0D649F74}"/>
              </a:ext>
            </a:extLst>
          </p:cNvPr>
          <p:cNvSpPr/>
          <p:nvPr/>
        </p:nvSpPr>
        <p:spPr>
          <a:xfrm>
            <a:off x="3109912" y="3467100"/>
            <a:ext cx="942975" cy="2143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C087F0A-77D1-495C-970A-4C3C39FF1CAD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1728788" y="169499"/>
            <a:ext cx="1591296" cy="5989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8E3C814-24A2-4E68-94A7-BE262091F5AD}"/>
              </a:ext>
            </a:extLst>
          </p:cNvPr>
          <p:cNvSpPr/>
          <p:nvPr/>
        </p:nvSpPr>
        <p:spPr>
          <a:xfrm>
            <a:off x="3320084" y="68331"/>
            <a:ext cx="942975" cy="2143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B3F1A7-5929-43FB-B8D2-CFB2B45C276C}"/>
              </a:ext>
            </a:extLst>
          </p:cNvPr>
          <p:cNvCxnSpPr>
            <a:cxnSpLocks/>
          </p:cNvCxnSpPr>
          <p:nvPr/>
        </p:nvCxnSpPr>
        <p:spPr>
          <a:xfrm>
            <a:off x="1728789" y="157163"/>
            <a:ext cx="12101" cy="252412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C9554BF4-CC23-44C1-BD72-3853DE2491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3703566"/>
              </p:ext>
            </p:extLst>
          </p:nvPr>
        </p:nvGraphicFramePr>
        <p:xfrm>
          <a:off x="1108075" y="282575"/>
          <a:ext cx="5842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8" name="Equation" r:id="rId6" imgW="583920" imgH="177480" progId="Equation.DSMT4">
                  <p:embed/>
                </p:oleObj>
              </mc:Choice>
              <mc:Fallback>
                <p:oleObj name="Equation" r:id="rId6" imgW="583920" imgH="17748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89E565A9-CA65-4D92-AAEF-2791F57ADE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08075" y="282575"/>
                        <a:ext cx="5842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EB3067B0-DAEF-41DF-BD4D-2812D86E28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7329218"/>
              </p:ext>
            </p:extLst>
          </p:nvPr>
        </p:nvGraphicFramePr>
        <p:xfrm>
          <a:off x="2234787" y="3420699"/>
          <a:ext cx="5842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9" name="Equation" r:id="rId8" imgW="583920" imgH="177480" progId="Equation.DSMT4">
                  <p:embed/>
                </p:oleObj>
              </mc:Choice>
              <mc:Fallback>
                <p:oleObj name="Equation" r:id="rId8" imgW="583920" imgH="177480" progId="Equation.DSMT4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69B9C5DF-DA09-4D8E-A25F-B5E694B463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234787" y="3420699"/>
                        <a:ext cx="5842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591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6B940648-6E36-48B0-A99E-427E0E7306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4025"/>
            <a:ext cx="12708863" cy="43021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33987D-E22C-41C3-B3B6-DA50FF1A2CEB}"/>
              </a:ext>
            </a:extLst>
          </p:cNvPr>
          <p:cNvSpPr txBox="1"/>
          <p:nvPr/>
        </p:nvSpPr>
        <p:spPr>
          <a:xfrm>
            <a:off x="3837497" y="569626"/>
            <a:ext cx="4517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Orbits of First Particles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D3DE6B0-C322-4C89-88DD-8980C6E111CF}"/>
              </a:ext>
            </a:extLst>
          </p:cNvPr>
          <p:cNvCxnSpPr>
            <a:cxnSpLocks/>
          </p:cNvCxnSpPr>
          <p:nvPr/>
        </p:nvCxnSpPr>
        <p:spPr>
          <a:xfrm>
            <a:off x="11964318" y="2412694"/>
            <a:ext cx="0" cy="2269475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039446-C041-4741-9FBD-943CF4EE5893}"/>
              </a:ext>
            </a:extLst>
          </p:cNvPr>
          <p:cNvSpPr txBox="1"/>
          <p:nvPr/>
        </p:nvSpPr>
        <p:spPr>
          <a:xfrm>
            <a:off x="10579002" y="3285821"/>
            <a:ext cx="1385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~13 mm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18E1F0A-97DD-4579-821A-CD03AFF7824C}"/>
              </a:ext>
            </a:extLst>
          </p:cNvPr>
          <p:cNvCxnSpPr/>
          <p:nvPr/>
        </p:nvCxnSpPr>
        <p:spPr>
          <a:xfrm flipV="1">
            <a:off x="9356651" y="4401879"/>
            <a:ext cx="0" cy="14885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F0809959-D651-41CF-B02D-386011B629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2757797"/>
              </p:ext>
            </p:extLst>
          </p:nvPr>
        </p:nvGraphicFramePr>
        <p:xfrm>
          <a:off x="8893101" y="5890437"/>
          <a:ext cx="927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Equation" r:id="rId4" imgW="431640" imgH="177480" progId="Equation.DSMT4">
                  <p:embed/>
                </p:oleObj>
              </mc:Choice>
              <mc:Fallback>
                <p:oleObj name="Equation" r:id="rId4" imgW="431640" imgH="177480" progId="Equation.DSMT4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C9554BF4-CC23-44C1-BD72-3853DE2491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893101" y="5890437"/>
                        <a:ext cx="927100" cy="381000"/>
                      </a:xfrm>
                      <a:prstGeom prst="rect">
                        <a:avLst/>
                      </a:prstGeom>
                      <a:ln w="28575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6640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D39A52A2-C57E-430F-8B56-518B2F2BCB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166" y="0"/>
            <a:ext cx="9827926" cy="3297287"/>
          </a:xfrm>
          <a:prstGeom prst="rect">
            <a:avLst/>
          </a:prstGeom>
        </p:spPr>
      </p:pic>
      <p:pic>
        <p:nvPicPr>
          <p:cNvPr id="6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6457D2C-EF6E-4BF6-86B9-C7F152B0A3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284" y="3376595"/>
            <a:ext cx="10187690" cy="34814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3A97DB-C44C-4315-AA89-05C17EED26B4}"/>
              </a:ext>
            </a:extLst>
          </p:cNvPr>
          <p:cNvSpPr txBox="1"/>
          <p:nvPr/>
        </p:nvSpPr>
        <p:spPr>
          <a:xfrm>
            <a:off x="524444" y="2480670"/>
            <a:ext cx="15198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Some</a:t>
            </a:r>
          </a:p>
          <a:p>
            <a:pPr algn="ctr"/>
            <a:r>
              <a:rPr lang="en-US" sz="3600" dirty="0"/>
              <a:t>Results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ABFE178E-D7D1-4030-AFF9-CE75C49C7B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0857850"/>
              </p:ext>
            </p:extLst>
          </p:nvPr>
        </p:nvGraphicFramePr>
        <p:xfrm>
          <a:off x="8337474" y="676209"/>
          <a:ext cx="2278063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Equation" r:id="rId5" imgW="1473120" imgH="482400" progId="Equation.DSMT4">
                  <p:embed/>
                </p:oleObj>
              </mc:Choice>
              <mc:Fallback>
                <p:oleObj name="Equation" r:id="rId5" imgW="147312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37474" y="676209"/>
                        <a:ext cx="2278063" cy="744538"/>
                      </a:xfrm>
                      <a:prstGeom prst="rect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49D678E-D34B-41D0-95EB-D017FD711E0A}"/>
              </a:ext>
            </a:extLst>
          </p:cNvPr>
          <p:cNvSpPr txBox="1"/>
          <p:nvPr/>
        </p:nvSpPr>
        <p:spPr>
          <a:xfrm>
            <a:off x="2710149" y="3931602"/>
            <a:ext cx="2186817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Losses: ~25%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EAF6FA-6A4E-4066-B463-27FB453B774B}"/>
              </a:ext>
            </a:extLst>
          </p:cNvPr>
          <p:cNvCxnSpPr/>
          <p:nvPr/>
        </p:nvCxnSpPr>
        <p:spPr>
          <a:xfrm flipV="1">
            <a:off x="9452344" y="6181791"/>
            <a:ext cx="0" cy="2952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52DE72D7-D39B-45DA-BE49-601F184B00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6465572"/>
              </p:ext>
            </p:extLst>
          </p:nvPr>
        </p:nvGraphicFramePr>
        <p:xfrm>
          <a:off x="8988794" y="6477000"/>
          <a:ext cx="927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Equation" r:id="rId7" imgW="431640" imgH="177480" progId="Equation.DSMT4">
                  <p:embed/>
                </p:oleObj>
              </mc:Choice>
              <mc:Fallback>
                <p:oleObj name="Equation" r:id="rId7" imgW="431640" imgH="17748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F0809959-D651-41CF-B02D-386011B6294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988794" y="6477000"/>
                        <a:ext cx="927100" cy="381000"/>
                      </a:xfrm>
                      <a:prstGeom prst="rect">
                        <a:avLst/>
                      </a:prstGeom>
                      <a:ln w="1270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59BAB5-641E-4842-AA0D-72CE5AF14E62}"/>
              </a:ext>
            </a:extLst>
          </p:cNvPr>
          <p:cNvCxnSpPr/>
          <p:nvPr/>
        </p:nvCxnSpPr>
        <p:spPr>
          <a:xfrm flipV="1">
            <a:off x="4454681" y="6181791"/>
            <a:ext cx="0" cy="2952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6AC5E580-E95B-436B-8F6A-9E58A9B8FD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2235134"/>
              </p:ext>
            </p:extLst>
          </p:nvPr>
        </p:nvGraphicFramePr>
        <p:xfrm>
          <a:off x="3991131" y="6477000"/>
          <a:ext cx="927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Equation" r:id="rId9" imgW="431640" imgH="177480" progId="Equation.DSMT4">
                  <p:embed/>
                </p:oleObj>
              </mc:Choice>
              <mc:Fallback>
                <p:oleObj name="Equation" r:id="rId9" imgW="431640" imgH="17748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52DE72D7-D39B-45DA-BE49-601F184B00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91131" y="6477000"/>
                        <a:ext cx="927100" cy="381000"/>
                      </a:xfrm>
                      <a:prstGeom prst="rect">
                        <a:avLst/>
                      </a:prstGeom>
                      <a:ln w="1270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A465054-0878-4547-A9C0-BD49C413133A}"/>
              </a:ext>
            </a:extLst>
          </p:cNvPr>
          <p:cNvCxnSpPr>
            <a:cxnSpLocks/>
          </p:cNvCxnSpPr>
          <p:nvPr/>
        </p:nvCxnSpPr>
        <p:spPr>
          <a:xfrm>
            <a:off x="7162451" y="831998"/>
            <a:ext cx="0" cy="18392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BCD6A67A-5855-4A5B-849F-6C1C8CE2C9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2206954"/>
              </p:ext>
            </p:extLst>
          </p:nvPr>
        </p:nvGraphicFramePr>
        <p:xfrm>
          <a:off x="6674579" y="450998"/>
          <a:ext cx="927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Equation" r:id="rId10" imgW="431640" imgH="177480" progId="Equation.DSMT4">
                  <p:embed/>
                </p:oleObj>
              </mc:Choice>
              <mc:Fallback>
                <p:oleObj name="Equation" r:id="rId10" imgW="431640" imgH="17748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52DE72D7-D39B-45DA-BE49-601F184B00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74579" y="450998"/>
                        <a:ext cx="927100" cy="381000"/>
                      </a:xfrm>
                      <a:prstGeom prst="rect">
                        <a:avLst/>
                      </a:prstGeom>
                      <a:ln w="1270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5832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D95BEF-9333-4B23-ADD8-1963B5AEBEEB}"/>
              </a:ext>
            </a:extLst>
          </p:cNvPr>
          <p:cNvSpPr txBox="1"/>
          <p:nvPr/>
        </p:nvSpPr>
        <p:spPr>
          <a:xfrm>
            <a:off x="0" y="93763"/>
            <a:ext cx="12192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Next desired steps: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3600" dirty="0"/>
              <a:t>Eliminate lost particles after they appear</a:t>
            </a:r>
            <a:r>
              <a:rPr lang="ru-RU" sz="3600" dirty="0"/>
              <a:t> </a:t>
            </a:r>
            <a:r>
              <a:rPr lang="en-US" sz="3600" dirty="0"/>
              <a:t>(a  decrease in running time and a more</a:t>
            </a:r>
            <a:r>
              <a:rPr lang="ru-RU" sz="3600" dirty="0"/>
              <a:t> </a:t>
            </a:r>
            <a:r>
              <a:rPr lang="en-US" sz="3600" dirty="0"/>
              <a:t>accurate calculation of the vertical second moment of the beam);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3600" dirty="0"/>
              <a:t>Use modern lattice of the ring (8-4 model?);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3600" dirty="0"/>
              <a:t>Selection of a correct step size for the propagator (must be less than beta-function in the element);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3600" dirty="0"/>
              <a:t>Overall reduction in running time (a possibility to simulate millions of turns);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3600" dirty="0"/>
              <a:t>???</a:t>
            </a:r>
            <a:r>
              <a:rPr lang="en-US" dirty="0"/>
              <a:t>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31EB1A-2EDA-4C60-9F1F-E34E3B9D7DDD}"/>
              </a:ext>
            </a:extLst>
          </p:cNvPr>
          <p:cNvSpPr txBox="1"/>
          <p:nvPr/>
        </p:nvSpPr>
        <p:spPr>
          <a:xfrm>
            <a:off x="2471738" y="5714822"/>
            <a:ext cx="7847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FF00FF"/>
                </a:solidFill>
              </a:rPr>
              <a:t>Thanks for Attention</a:t>
            </a:r>
          </a:p>
        </p:txBody>
      </p:sp>
    </p:spTree>
    <p:extLst>
      <p:ext uri="{BB962C8B-B14F-4D97-AF65-F5344CB8AC3E}">
        <p14:creationId xmlns:p14="http://schemas.microsoft.com/office/powerpoint/2010/main" val="2202734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67255F-F4F8-4C6F-97CE-7D2456BBDAF3}"/>
              </a:ext>
            </a:extLst>
          </p:cNvPr>
          <p:cNvSpPr txBox="1"/>
          <p:nvPr/>
        </p:nvSpPr>
        <p:spPr>
          <a:xfrm>
            <a:off x="839101" y="0"/>
            <a:ext cx="1071729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Sources: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3600" dirty="0"/>
              <a:t>synergia2 (Fermilab);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3600" dirty="0" err="1"/>
              <a:t>rssynergia</a:t>
            </a:r>
            <a:r>
              <a:rPr lang="en-US" sz="3600" dirty="0"/>
              <a:t> (</a:t>
            </a:r>
            <a:r>
              <a:rPr lang="en-US" sz="3600" dirty="0" err="1"/>
              <a:t>RadiaSoft</a:t>
            </a:r>
            <a:r>
              <a:rPr lang="en-US" sz="3600" dirty="0"/>
              <a:t>);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3600" dirty="0"/>
              <a:t>turn_end_action_lattice_edit.py (script of C. Hall)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3D1435-92E2-4CCF-8D32-021914492C03}"/>
              </a:ext>
            </a:extLst>
          </p:cNvPr>
          <p:cNvSpPr txBox="1"/>
          <p:nvPr/>
        </p:nvSpPr>
        <p:spPr>
          <a:xfrm>
            <a:off x="1689705" y="2742397"/>
            <a:ext cx="9830192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Script:           </a:t>
            </a:r>
            <a:r>
              <a:rPr lang="en-US" sz="3600" dirty="0">
                <a:solidFill>
                  <a:srgbClr val="FF0000"/>
                </a:solidFill>
              </a:rPr>
              <a:t>variabledNLsimulations_v3.py </a:t>
            </a:r>
          </a:p>
          <a:p>
            <a:endParaRPr lang="en-US" sz="3600" dirty="0">
              <a:solidFill>
                <a:srgbClr val="FF0000"/>
              </a:solidFill>
            </a:endParaRPr>
          </a:p>
          <a:p>
            <a:r>
              <a:rPr lang="en-US" sz="3600" dirty="0"/>
              <a:t>Repository: </a:t>
            </a:r>
          </a:p>
          <a:p>
            <a:r>
              <a:rPr lang="en-US" sz="3600" dirty="0"/>
              <a:t>      GitHub/</a:t>
            </a:r>
            <a:r>
              <a:rPr lang="en-US" sz="3600" dirty="0" err="1"/>
              <a:t>radiasoft</a:t>
            </a:r>
            <a:r>
              <a:rPr lang="en-US" sz="3600" dirty="0"/>
              <a:t>/</a:t>
            </a:r>
            <a:r>
              <a:rPr lang="en-US" sz="3600" dirty="0" err="1"/>
              <a:t>rsnibo</a:t>
            </a:r>
            <a:r>
              <a:rPr lang="en-US" sz="3600" dirty="0"/>
              <a:t>/experimental/</a:t>
            </a:r>
            <a:r>
              <a:rPr lang="en-US" sz="3600" dirty="0" err="1"/>
              <a:t>eidelyur</a:t>
            </a:r>
            <a:endParaRPr lang="en-US" sz="3600" dirty="0"/>
          </a:p>
          <a:p>
            <a:endParaRPr lang="en-US" sz="3600" dirty="0"/>
          </a:p>
          <a:p>
            <a:r>
              <a:rPr lang="en-US" sz="3200" dirty="0" err="1">
                <a:solidFill>
                  <a:srgbClr val="FF0000"/>
                </a:solidFill>
              </a:rPr>
              <a:t>rsnibo</a:t>
            </a:r>
            <a:r>
              <a:rPr lang="en-US" sz="3200" dirty="0"/>
              <a:t> means </a:t>
            </a:r>
            <a:r>
              <a:rPr lang="en-US" sz="3200" dirty="0" err="1">
                <a:solidFill>
                  <a:srgbClr val="FF0000"/>
                </a:solidFill>
              </a:rPr>
              <a:t>R</a:t>
            </a:r>
            <a:r>
              <a:rPr lang="en-US" sz="3200" dirty="0" err="1"/>
              <a:t>adia</a:t>
            </a:r>
            <a:r>
              <a:rPr lang="en-US" sz="3200" dirty="0" err="1">
                <a:solidFill>
                  <a:srgbClr val="FF0000"/>
                </a:solidFill>
              </a:rPr>
              <a:t>S</a:t>
            </a:r>
            <a:r>
              <a:rPr lang="en-US" sz="3200" dirty="0" err="1"/>
              <a:t>oft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FF0000"/>
                </a:solidFill>
              </a:rPr>
              <a:t>N</a:t>
            </a:r>
            <a:r>
              <a:rPr lang="en-US" sz="3200" dirty="0"/>
              <a:t>onlinear </a:t>
            </a:r>
            <a:r>
              <a:rPr lang="en-US" sz="3200" dirty="0">
                <a:solidFill>
                  <a:srgbClr val="FF0000"/>
                </a:solidFill>
              </a:rPr>
              <a:t>I</a:t>
            </a:r>
            <a:r>
              <a:rPr lang="en-US" sz="3200" dirty="0"/>
              <a:t>ntegrable </a:t>
            </a:r>
            <a:r>
              <a:rPr lang="en-US" sz="3200" dirty="0">
                <a:solidFill>
                  <a:srgbClr val="FF0000"/>
                </a:solidFill>
              </a:rPr>
              <a:t>B</a:t>
            </a:r>
            <a:r>
              <a:rPr lang="en-US" sz="3200" dirty="0"/>
              <a:t>eam </a:t>
            </a:r>
            <a:r>
              <a:rPr lang="en-US" sz="3200" dirty="0">
                <a:solidFill>
                  <a:srgbClr val="FF0000"/>
                </a:solidFill>
              </a:rPr>
              <a:t>O</a:t>
            </a:r>
            <a:r>
              <a:rPr lang="en-US" sz="3200" dirty="0"/>
              <a:t>ptics</a:t>
            </a:r>
          </a:p>
          <a:p>
            <a:endParaRPr lang="en-US" dirty="0"/>
          </a:p>
        </p:txBody>
      </p:sp>
      <p:sp>
        <p:nvSpPr>
          <p:cNvPr id="4" name="Arrow: Curved Right 3">
            <a:extLst>
              <a:ext uri="{FF2B5EF4-FFF2-40B4-BE49-F238E27FC236}">
                <a16:creationId xmlns:a16="http://schemas.microsoft.com/office/drawing/2014/main" id="{40350898-4A9B-4902-9801-8993106256AD}"/>
              </a:ext>
            </a:extLst>
          </p:cNvPr>
          <p:cNvSpPr/>
          <p:nvPr/>
        </p:nvSpPr>
        <p:spPr>
          <a:xfrm>
            <a:off x="473341" y="1298277"/>
            <a:ext cx="731520" cy="1923895"/>
          </a:xfrm>
          <a:prstGeom prst="curv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CD966F11-9144-44D0-976D-73C032FA963D}"/>
              </a:ext>
            </a:extLst>
          </p:cNvPr>
          <p:cNvSpPr/>
          <p:nvPr/>
        </p:nvSpPr>
        <p:spPr>
          <a:xfrm>
            <a:off x="1409331" y="628128"/>
            <a:ext cx="322579" cy="1552352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59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650D3A-1948-43D6-92AB-49B682EDED20}"/>
              </a:ext>
            </a:extLst>
          </p:cNvPr>
          <p:cNvSpPr txBox="1"/>
          <p:nvPr/>
        </p:nvSpPr>
        <p:spPr>
          <a:xfrm>
            <a:off x="-1" y="0"/>
            <a:ext cx="119921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Goal: Change the strengths of nonlinear lenses (t- or equivalent</a:t>
            </a:r>
          </a:p>
          <a:p>
            <a:r>
              <a:rPr lang="en-US" sz="3600" dirty="0"/>
              <a:t>           </a:t>
            </a:r>
            <a:r>
              <a:rPr lang="en-US" sz="3600" dirty="0" err="1"/>
              <a:t>knll</a:t>
            </a:r>
            <a:r>
              <a:rPr lang="en-US" sz="3600" dirty="0"/>
              <a:t>-parameter) in the process of beam circulating in the</a:t>
            </a:r>
          </a:p>
          <a:p>
            <a:r>
              <a:rPr lang="en-US" sz="3600" dirty="0"/>
              <a:t>           IOTA ring (by the steps after definite number of the turns)</a:t>
            </a:r>
            <a:r>
              <a:rPr lang="en-US" dirty="0"/>
              <a:t>		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1D1583-0D84-4A5E-BD52-C359E7C7F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7868" y="1663908"/>
            <a:ext cx="5491750" cy="51940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DD0346-AB20-4010-9B88-636C995AE87C}"/>
              </a:ext>
            </a:extLst>
          </p:cNvPr>
          <p:cNvSpPr txBox="1"/>
          <p:nvPr/>
        </p:nvSpPr>
        <p:spPr>
          <a:xfrm>
            <a:off x="152382" y="2828835"/>
            <a:ext cx="63954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/>
              <a:t>One of three possible methods for  changing a parameter in time</a:t>
            </a:r>
          </a:p>
          <a:p>
            <a:pPr algn="just"/>
            <a:r>
              <a:rPr lang="en-US" sz="3600" dirty="0"/>
              <a:t>     (“smooth sign-function”):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27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7E45BA43-24EA-4B63-A19B-41155490C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764" y="704538"/>
            <a:ext cx="8600537" cy="61534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10C877-7E58-4FE2-AC89-40FC503C7685}"/>
              </a:ext>
            </a:extLst>
          </p:cNvPr>
          <p:cNvSpPr txBox="1"/>
          <p:nvPr/>
        </p:nvSpPr>
        <p:spPr>
          <a:xfrm>
            <a:off x="209862" y="58207"/>
            <a:ext cx="3593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Initial Parameters: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E2CE72-AFEB-49A1-AC05-7C40852083BD}"/>
              </a:ext>
            </a:extLst>
          </p:cNvPr>
          <p:cNvSpPr/>
          <p:nvPr/>
        </p:nvSpPr>
        <p:spPr>
          <a:xfrm>
            <a:off x="7719237" y="3429000"/>
            <a:ext cx="1116419" cy="2498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967626-CC38-4449-88A4-17A493DAF4D3}"/>
              </a:ext>
            </a:extLst>
          </p:cNvPr>
          <p:cNvSpPr/>
          <p:nvPr/>
        </p:nvSpPr>
        <p:spPr>
          <a:xfrm>
            <a:off x="7488865" y="3682409"/>
            <a:ext cx="1116419" cy="2498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6AC09E-E743-457F-801A-43D42DB20D76}"/>
              </a:ext>
            </a:extLst>
          </p:cNvPr>
          <p:cNvSpPr/>
          <p:nvPr/>
        </p:nvSpPr>
        <p:spPr>
          <a:xfrm>
            <a:off x="4699591" y="2433084"/>
            <a:ext cx="1502735" cy="2675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6EB552-2FCB-4007-83E5-98EAC4A3C30E}"/>
              </a:ext>
            </a:extLst>
          </p:cNvPr>
          <p:cNvSpPr/>
          <p:nvPr/>
        </p:nvSpPr>
        <p:spPr>
          <a:xfrm>
            <a:off x="3997842" y="4157331"/>
            <a:ext cx="1116419" cy="2498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A32982-3F1C-4290-9D01-3D18047246DD}"/>
              </a:ext>
            </a:extLst>
          </p:cNvPr>
          <p:cNvSpPr/>
          <p:nvPr/>
        </p:nvSpPr>
        <p:spPr>
          <a:xfrm>
            <a:off x="3739230" y="4408081"/>
            <a:ext cx="1810965" cy="2498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5D0804-378D-4165-9162-7190942ED2C9}"/>
              </a:ext>
            </a:extLst>
          </p:cNvPr>
          <p:cNvSpPr/>
          <p:nvPr/>
        </p:nvSpPr>
        <p:spPr>
          <a:xfrm>
            <a:off x="4809460" y="2208027"/>
            <a:ext cx="1392866" cy="2321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362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9885ADD-FEA1-47D1-8197-4E2BEAAE6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32" y="1682619"/>
            <a:ext cx="12004535" cy="39087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6C18DDA-AEC7-4BCE-8792-8E05E0BE6F1F}"/>
              </a:ext>
            </a:extLst>
          </p:cNvPr>
          <p:cNvSpPr txBox="1"/>
          <p:nvPr/>
        </p:nvSpPr>
        <p:spPr>
          <a:xfrm>
            <a:off x="1452901" y="943503"/>
            <a:ext cx="8814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Initial Distributions (didn’t match with lattice):</a:t>
            </a:r>
          </a:p>
        </p:txBody>
      </p:sp>
    </p:spTree>
    <p:extLst>
      <p:ext uri="{BB962C8B-B14F-4D97-AF65-F5344CB8AC3E}">
        <p14:creationId xmlns:p14="http://schemas.microsoft.com/office/powerpoint/2010/main" val="1306998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generated with high confidence">
            <a:extLst>
              <a:ext uri="{FF2B5EF4-FFF2-40B4-BE49-F238E27FC236}">
                <a16:creationId xmlns:a16="http://schemas.microsoft.com/office/drawing/2014/main" id="{2B4C1018-43ED-4328-96E0-2A8A974E54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550" y="375204"/>
            <a:ext cx="10458450" cy="3390900"/>
          </a:xfrm>
          <a:prstGeom prst="rect">
            <a:avLst/>
          </a:prstGeom>
        </p:spPr>
      </p:pic>
      <p:pic>
        <p:nvPicPr>
          <p:cNvPr id="5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EEA7E3B1-BCB0-4688-8147-CF2F6C703E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850" y="3429000"/>
            <a:ext cx="10344150" cy="3400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790AFB-0B7F-4CB2-A36B-634A88EDEB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465882"/>
            <a:ext cx="2158584" cy="2041587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8AF9402-DAAB-47EA-9AD6-17993F704404}"/>
              </a:ext>
            </a:extLst>
          </p:cNvPr>
          <p:cNvCxnSpPr>
            <a:cxnSpLocks/>
          </p:cNvCxnSpPr>
          <p:nvPr/>
        </p:nvCxnSpPr>
        <p:spPr>
          <a:xfrm flipH="1" flipV="1">
            <a:off x="2090738" y="3557588"/>
            <a:ext cx="1185862" cy="4762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6DA5A70-3C91-48D8-AAE6-B26A40C2AE87}"/>
              </a:ext>
            </a:extLst>
          </p:cNvPr>
          <p:cNvCxnSpPr>
            <a:cxnSpLocks/>
          </p:cNvCxnSpPr>
          <p:nvPr/>
        </p:nvCxnSpPr>
        <p:spPr>
          <a:xfrm>
            <a:off x="2095500" y="3557588"/>
            <a:ext cx="1" cy="110490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8E76663-3416-4B7E-B38C-4DAFDF3F22FC}"/>
              </a:ext>
            </a:extLst>
          </p:cNvPr>
          <p:cNvCxnSpPr>
            <a:cxnSpLocks/>
          </p:cNvCxnSpPr>
          <p:nvPr/>
        </p:nvCxnSpPr>
        <p:spPr>
          <a:xfrm flipH="1" flipV="1">
            <a:off x="452438" y="4652963"/>
            <a:ext cx="1638302" cy="1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E1802F2-3AC0-4ECE-83EC-DA36A265BB9F}"/>
              </a:ext>
            </a:extLst>
          </p:cNvPr>
          <p:cNvCxnSpPr>
            <a:cxnSpLocks/>
          </p:cNvCxnSpPr>
          <p:nvPr/>
        </p:nvCxnSpPr>
        <p:spPr>
          <a:xfrm flipV="1">
            <a:off x="461963" y="4205289"/>
            <a:ext cx="2" cy="45243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EB31B9CF-37C0-42C3-B482-896375712BD4}"/>
              </a:ext>
            </a:extLst>
          </p:cNvPr>
          <p:cNvSpPr/>
          <p:nvPr/>
        </p:nvSpPr>
        <p:spPr>
          <a:xfrm>
            <a:off x="3276600" y="3429000"/>
            <a:ext cx="942975" cy="2143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577325B-10F5-413A-81BE-EF74E470A41B}"/>
              </a:ext>
            </a:extLst>
          </p:cNvPr>
          <p:cNvCxnSpPr>
            <a:cxnSpLocks/>
            <a:stCxn id="46" idx="1"/>
          </p:cNvCxnSpPr>
          <p:nvPr/>
        </p:nvCxnSpPr>
        <p:spPr>
          <a:xfrm flipH="1">
            <a:off x="366713" y="504101"/>
            <a:ext cx="2877171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D577979-005F-4C6D-A36A-0E6B29288B76}"/>
              </a:ext>
            </a:extLst>
          </p:cNvPr>
          <p:cNvCxnSpPr>
            <a:cxnSpLocks/>
          </p:cNvCxnSpPr>
          <p:nvPr/>
        </p:nvCxnSpPr>
        <p:spPr>
          <a:xfrm flipH="1">
            <a:off x="347663" y="504101"/>
            <a:ext cx="19050" cy="3729762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663D6A90-F776-4059-A2BD-F4FB30394CB1}"/>
              </a:ext>
            </a:extLst>
          </p:cNvPr>
          <p:cNvSpPr/>
          <p:nvPr/>
        </p:nvSpPr>
        <p:spPr>
          <a:xfrm>
            <a:off x="3243884" y="396944"/>
            <a:ext cx="942975" cy="2143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0DEADE9B-A6E3-44C1-93E0-8631FF63CC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1230628"/>
              </p:ext>
            </p:extLst>
          </p:nvPr>
        </p:nvGraphicFramePr>
        <p:xfrm>
          <a:off x="422276" y="1425921"/>
          <a:ext cx="5842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Equation" r:id="rId6" imgW="583920" imgH="177480" progId="Equation.DSMT4">
                  <p:embed/>
                </p:oleObj>
              </mc:Choice>
              <mc:Fallback>
                <p:oleObj name="Equation" r:id="rId6" imgW="583920" imgH="17748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0C2465A6-1A4D-48C1-8958-748ABA16506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2276" y="1425921"/>
                        <a:ext cx="5842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69B9C5DF-DA09-4D8E-A25F-B5E694B463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8831280"/>
              </p:ext>
            </p:extLst>
          </p:nvPr>
        </p:nvGraphicFramePr>
        <p:xfrm>
          <a:off x="914400" y="4662488"/>
          <a:ext cx="5842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Equation" r:id="rId8" imgW="583920" imgH="177480" progId="Equation.DSMT4">
                  <p:embed/>
                </p:oleObj>
              </mc:Choice>
              <mc:Fallback>
                <p:oleObj name="Equation" r:id="rId8" imgW="583920" imgH="177480" progId="Equation.DSMT4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0DEADE9B-A6E3-44C1-93E0-8631FF63CC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14400" y="4662488"/>
                        <a:ext cx="5842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9795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9280B2ED-11C5-4A5D-BD95-F911BD22E7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25" y="0"/>
            <a:ext cx="10429875" cy="3400425"/>
          </a:xfrm>
          <a:prstGeom prst="rect">
            <a:avLst/>
          </a:prstGeom>
        </p:spPr>
      </p:pic>
      <p:pic>
        <p:nvPicPr>
          <p:cNvPr id="5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BE5ECD52-95B6-48D3-AF47-ED07DB23D6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525" y="3457576"/>
            <a:ext cx="10277475" cy="3419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C408A0-156C-4CDE-9132-B9EDE35A1D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465882"/>
            <a:ext cx="2158584" cy="2041587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0172AD-4667-4EE2-9F98-9B784C7FD723}"/>
              </a:ext>
            </a:extLst>
          </p:cNvPr>
          <p:cNvCxnSpPr>
            <a:cxnSpLocks/>
          </p:cNvCxnSpPr>
          <p:nvPr/>
        </p:nvCxnSpPr>
        <p:spPr>
          <a:xfrm flipH="1" flipV="1">
            <a:off x="2185988" y="3629025"/>
            <a:ext cx="1185862" cy="4762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42D466D-1876-4D8A-AC22-D7240B0D7A45}"/>
              </a:ext>
            </a:extLst>
          </p:cNvPr>
          <p:cNvCxnSpPr>
            <a:cxnSpLocks/>
          </p:cNvCxnSpPr>
          <p:nvPr/>
        </p:nvCxnSpPr>
        <p:spPr>
          <a:xfrm>
            <a:off x="2190750" y="3629025"/>
            <a:ext cx="1" cy="110490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3269CE4-7B5B-4A46-B667-C5290CE69F72}"/>
              </a:ext>
            </a:extLst>
          </p:cNvPr>
          <p:cNvCxnSpPr>
            <a:cxnSpLocks/>
          </p:cNvCxnSpPr>
          <p:nvPr/>
        </p:nvCxnSpPr>
        <p:spPr>
          <a:xfrm flipH="1" flipV="1">
            <a:off x="676275" y="4719638"/>
            <a:ext cx="1509716" cy="4764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149409C-66AF-4361-9CB1-AAF24CA31858}"/>
              </a:ext>
            </a:extLst>
          </p:cNvPr>
          <p:cNvCxnSpPr>
            <a:cxnSpLocks/>
          </p:cNvCxnSpPr>
          <p:nvPr/>
        </p:nvCxnSpPr>
        <p:spPr>
          <a:xfrm flipV="1">
            <a:off x="676275" y="4124326"/>
            <a:ext cx="3" cy="60007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AD41351-9C52-40C0-B014-BC419B7F30A8}"/>
              </a:ext>
            </a:extLst>
          </p:cNvPr>
          <p:cNvSpPr/>
          <p:nvPr/>
        </p:nvSpPr>
        <p:spPr>
          <a:xfrm>
            <a:off x="3371850" y="3500437"/>
            <a:ext cx="942975" cy="2143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A0EBBF-1878-4F83-B69A-5DBBA706B059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548859" y="132522"/>
            <a:ext cx="2658995" cy="17495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3552DBE-D42E-48AA-A057-5F049DA39066}"/>
              </a:ext>
            </a:extLst>
          </p:cNvPr>
          <p:cNvSpPr/>
          <p:nvPr/>
        </p:nvSpPr>
        <p:spPr>
          <a:xfrm>
            <a:off x="3207854" y="42860"/>
            <a:ext cx="942975" cy="2143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32DB43C-1692-414C-8CA3-3AB0B867B604}"/>
              </a:ext>
            </a:extLst>
          </p:cNvPr>
          <p:cNvCxnSpPr>
            <a:cxnSpLocks/>
          </p:cNvCxnSpPr>
          <p:nvPr/>
        </p:nvCxnSpPr>
        <p:spPr>
          <a:xfrm flipH="1">
            <a:off x="548859" y="132522"/>
            <a:ext cx="7732" cy="404895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89E565A9-CA65-4D92-AAEF-2791F57ADE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2006858"/>
              </p:ext>
            </p:extLst>
          </p:nvPr>
        </p:nvGraphicFramePr>
        <p:xfrm>
          <a:off x="619125" y="1322388"/>
          <a:ext cx="5715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Equation" r:id="rId6" imgW="571320" imgH="177480" progId="Equation.DSMT4">
                  <p:embed/>
                </p:oleObj>
              </mc:Choice>
              <mc:Fallback>
                <p:oleObj name="Equation" r:id="rId6" imgW="571320" imgH="177480" progId="Equation.DSMT4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0DEADE9B-A6E3-44C1-93E0-8631FF63CC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19125" y="1322388"/>
                        <a:ext cx="5715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991A7124-EE4D-41D8-80E7-4BD15FDF89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0564843"/>
              </p:ext>
            </p:extLst>
          </p:nvPr>
        </p:nvGraphicFramePr>
        <p:xfrm>
          <a:off x="1139033" y="4719638"/>
          <a:ext cx="5842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Equation" r:id="rId8" imgW="583920" imgH="177480" progId="Equation.DSMT4">
                  <p:embed/>
                </p:oleObj>
              </mc:Choice>
              <mc:Fallback>
                <p:oleObj name="Equation" r:id="rId8" imgW="583920" imgH="177480" progId="Equation.DSMT4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69B9C5DF-DA09-4D8E-A25F-B5E694B463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39033" y="4719638"/>
                        <a:ext cx="5842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2716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DCF3FDA6-1523-45CB-AB03-62EF15FA11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425" y="0"/>
            <a:ext cx="10315575" cy="3390900"/>
          </a:xfrm>
          <a:prstGeom prst="rect">
            <a:avLst/>
          </a:prstGeom>
        </p:spPr>
      </p:pic>
      <p:pic>
        <p:nvPicPr>
          <p:cNvPr id="5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2B218C97-3226-4303-B346-31607D9509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429000"/>
            <a:ext cx="10363200" cy="3429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0E15AF-CBA8-4AD6-831F-9111EDB9AF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465882"/>
            <a:ext cx="2158584" cy="2041587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8739FB-EF50-4D9A-AC06-19461D9DD4C7}"/>
              </a:ext>
            </a:extLst>
          </p:cNvPr>
          <p:cNvCxnSpPr>
            <a:cxnSpLocks/>
          </p:cNvCxnSpPr>
          <p:nvPr/>
        </p:nvCxnSpPr>
        <p:spPr>
          <a:xfrm flipH="1">
            <a:off x="952504" y="3648075"/>
            <a:ext cx="2343146" cy="476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5207910-956A-4BDF-BB13-4048735D0478}"/>
              </a:ext>
            </a:extLst>
          </p:cNvPr>
          <p:cNvSpPr/>
          <p:nvPr/>
        </p:nvSpPr>
        <p:spPr>
          <a:xfrm>
            <a:off x="3286126" y="3505200"/>
            <a:ext cx="942975" cy="2143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BD97BEC-F257-4A3A-919B-E6D92EE425AF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843791" y="172797"/>
            <a:ext cx="2439850" cy="3414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9063FFA-4A43-475A-BB8F-86506555C749}"/>
              </a:ext>
            </a:extLst>
          </p:cNvPr>
          <p:cNvSpPr/>
          <p:nvPr/>
        </p:nvSpPr>
        <p:spPr>
          <a:xfrm>
            <a:off x="3283641" y="65640"/>
            <a:ext cx="942975" cy="2143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0DCB4B5-C02C-4BCB-8C94-D0D7E0A34D43}"/>
              </a:ext>
            </a:extLst>
          </p:cNvPr>
          <p:cNvCxnSpPr>
            <a:cxnSpLocks/>
          </p:cNvCxnSpPr>
          <p:nvPr/>
        </p:nvCxnSpPr>
        <p:spPr>
          <a:xfrm flipH="1">
            <a:off x="824741" y="176213"/>
            <a:ext cx="19050" cy="375285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BE34F0F2-B5A1-4AEA-8F3B-3D0C077C78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4151473"/>
              </p:ext>
            </p:extLst>
          </p:nvPr>
        </p:nvGraphicFramePr>
        <p:xfrm>
          <a:off x="147638" y="1052513"/>
          <a:ext cx="5842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Equation" r:id="rId6" imgW="583920" imgH="177480" progId="Equation.DSMT4">
                  <p:embed/>
                </p:oleObj>
              </mc:Choice>
              <mc:Fallback>
                <p:oleObj name="Equation" r:id="rId6" imgW="583920" imgH="17748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89E565A9-CA65-4D92-AAEF-2791F57ADE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7638" y="1052513"/>
                        <a:ext cx="5842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3285D8DA-7E88-48E0-9ECF-E27B18F1F7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597813"/>
              </p:ext>
            </p:extLst>
          </p:nvPr>
        </p:nvGraphicFramePr>
        <p:xfrm>
          <a:off x="2209422" y="3474797"/>
          <a:ext cx="5842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Equation" r:id="rId8" imgW="583920" imgH="177480" progId="Equation.DSMT4">
                  <p:embed/>
                </p:oleObj>
              </mc:Choice>
              <mc:Fallback>
                <p:oleObj name="Equation" r:id="rId8" imgW="583920" imgH="177480" progId="Equation.DSMT4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69B9C5DF-DA09-4D8E-A25F-B5E694B463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209422" y="3474797"/>
                        <a:ext cx="5842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93999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generated with high confidence">
            <a:extLst>
              <a:ext uri="{FF2B5EF4-FFF2-40B4-BE49-F238E27FC236}">
                <a16:creationId xmlns:a16="http://schemas.microsoft.com/office/drawing/2014/main" id="{02EB6A76-A537-4B97-BD64-80ECDA3C27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10382250" cy="3352800"/>
          </a:xfrm>
          <a:prstGeom prst="rect">
            <a:avLst/>
          </a:prstGeom>
        </p:spPr>
      </p:pic>
      <p:pic>
        <p:nvPicPr>
          <p:cNvPr id="6" name="Picture 5" descr="A close up of a map&#10;&#10;Description generated with high confidence">
            <a:extLst>
              <a:ext uri="{FF2B5EF4-FFF2-40B4-BE49-F238E27FC236}">
                <a16:creationId xmlns:a16="http://schemas.microsoft.com/office/drawing/2014/main" id="{A80B2EBC-8850-4C41-A736-9CA91B7BD3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438525"/>
            <a:ext cx="10210800" cy="341947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6069598-7744-460C-8686-85863D00EC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465882"/>
            <a:ext cx="2158584" cy="204158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A41FDBA-58B0-4CE4-A357-3CDCE13C7B48}"/>
              </a:ext>
            </a:extLst>
          </p:cNvPr>
          <p:cNvCxnSpPr>
            <a:cxnSpLocks/>
          </p:cNvCxnSpPr>
          <p:nvPr/>
        </p:nvCxnSpPr>
        <p:spPr>
          <a:xfrm flipH="1">
            <a:off x="1042988" y="3652838"/>
            <a:ext cx="2252663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9263790-D352-4B55-B8BC-802152E3057B}"/>
              </a:ext>
            </a:extLst>
          </p:cNvPr>
          <p:cNvCxnSpPr>
            <a:cxnSpLocks/>
          </p:cNvCxnSpPr>
          <p:nvPr/>
        </p:nvCxnSpPr>
        <p:spPr>
          <a:xfrm flipH="1" flipV="1">
            <a:off x="1033466" y="3352801"/>
            <a:ext cx="9522" cy="29527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393C199-DEF3-47FB-9BA6-0321A8637515}"/>
              </a:ext>
            </a:extLst>
          </p:cNvPr>
          <p:cNvSpPr/>
          <p:nvPr/>
        </p:nvSpPr>
        <p:spPr>
          <a:xfrm>
            <a:off x="3295650" y="3519488"/>
            <a:ext cx="942975" cy="2143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DBFDA5-F7B2-46BC-9AFD-F3CD3297C920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993913" y="138437"/>
            <a:ext cx="2277924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FF32342-2278-4BF5-8987-D4B5BC281C45}"/>
              </a:ext>
            </a:extLst>
          </p:cNvPr>
          <p:cNvSpPr/>
          <p:nvPr/>
        </p:nvSpPr>
        <p:spPr>
          <a:xfrm>
            <a:off x="3271837" y="31280"/>
            <a:ext cx="942975" cy="2143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12F92F4-5F25-4B2E-A095-D428370843F8}"/>
              </a:ext>
            </a:extLst>
          </p:cNvPr>
          <p:cNvCxnSpPr>
            <a:cxnSpLocks/>
          </p:cNvCxnSpPr>
          <p:nvPr/>
        </p:nvCxnSpPr>
        <p:spPr>
          <a:xfrm flipH="1">
            <a:off x="970517" y="138437"/>
            <a:ext cx="23396" cy="3340052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7796F405-6338-4120-8AF5-20A77D82D9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4739131"/>
              </p:ext>
            </p:extLst>
          </p:nvPr>
        </p:nvGraphicFramePr>
        <p:xfrm>
          <a:off x="295275" y="1035050"/>
          <a:ext cx="5842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Equation" r:id="rId6" imgW="583920" imgH="177480" progId="Equation.DSMT4">
                  <p:embed/>
                </p:oleObj>
              </mc:Choice>
              <mc:Fallback>
                <p:oleObj name="Equation" r:id="rId6" imgW="583920" imgH="17748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89E565A9-CA65-4D92-AAEF-2791F57ADE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5275" y="1035050"/>
                        <a:ext cx="5842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A7BD31A9-EA14-40AE-8B59-0F2FD23F49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8359677"/>
              </p:ext>
            </p:extLst>
          </p:nvPr>
        </p:nvGraphicFramePr>
        <p:xfrm>
          <a:off x="2158584" y="3456782"/>
          <a:ext cx="5842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Equation" r:id="rId8" imgW="583920" imgH="177480" progId="Equation.DSMT4">
                  <p:embed/>
                </p:oleObj>
              </mc:Choice>
              <mc:Fallback>
                <p:oleObj name="Equation" r:id="rId8" imgW="583920" imgH="177480" progId="Equation.DSMT4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69B9C5DF-DA09-4D8E-A25F-B5E694B463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158584" y="3456782"/>
                        <a:ext cx="5842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6661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1310</TotalTime>
  <Words>241</Words>
  <Application>Microsoft Office PowerPoint</Application>
  <PresentationFormat>Widescreen</PresentationFormat>
  <Paragraphs>34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Yuriy I. Eidelman x6321 13091V</dc:creator>
  <cp:lastModifiedBy>Yury</cp:lastModifiedBy>
  <cp:revision>29</cp:revision>
  <dcterms:created xsi:type="dcterms:W3CDTF">2019-07-26T20:11:40Z</dcterms:created>
  <dcterms:modified xsi:type="dcterms:W3CDTF">2019-07-29T18:41:14Z</dcterms:modified>
</cp:coreProperties>
</file>