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AE5F"/>
    <a:srgbClr val="35D371"/>
    <a:srgbClr val="1B05BB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8" autoAdjust="0"/>
    <p:restoredTop sz="94660"/>
  </p:normalViewPr>
  <p:slideViewPr>
    <p:cSldViewPr snapToGrid="0">
      <p:cViewPr varScale="1">
        <p:scale>
          <a:sx n="66" d="100"/>
          <a:sy n="66" d="100"/>
        </p:scale>
        <p:origin x="7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FF17B-16EB-443F-92CE-48093C3BD9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61DCA7-0070-4BF1-988E-B3BE93252F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9FCA6-9221-4F2F-91D1-86A30F8B6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3849-C38E-4496-95B7-F89D1C940786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84C43-7585-422E-9767-D58694957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FB338-522D-4600-AA49-2475BE89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FA8BE-6EEE-4A69-A028-6300ED955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38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A9CB8-B7B4-432C-92B7-ADA016679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2110A5-5E35-40A2-905A-0F1494D51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3C09A-E557-453C-BAE9-33F911440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3849-C38E-4496-95B7-F89D1C940786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897F4-5617-4559-8D07-53D16EC00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41119-31DC-4077-99FC-8B8943E38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FA8BE-6EEE-4A69-A028-6300ED955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90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65E729-8CC5-4681-93BE-C7747E8138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ACA51C-5539-41D3-AD64-044E60E64F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C4427-A236-4B4C-B2F9-598F92DF9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3849-C38E-4496-95B7-F89D1C940786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E79DD-DA5F-42B0-83F0-488AC905B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616C5-94AA-4FAC-B7F5-97DC38FA6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FA8BE-6EEE-4A69-A028-6300ED955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1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46198-FD09-4611-9558-9D78AA288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70F11-DE64-4B38-BF0C-C6453C071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615E3-DAA2-4A7A-9F4D-872F17449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3849-C38E-4496-95B7-F89D1C940786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FB0EF-BE03-4DD5-A6EC-283380241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6FB3E-AE56-40B0-9AF9-D165ABA82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FA8BE-6EEE-4A69-A028-6300ED955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354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6E5FE-C668-4F23-8F67-A58E0E6E9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E79AE-6C42-40B2-B658-497513EA0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50C7E-A860-498B-A621-3069A855A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3849-C38E-4496-95B7-F89D1C940786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00C12-9BF9-4476-A964-2FD10453F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0BB32-17D0-4176-A065-3F1A1962D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FA8BE-6EEE-4A69-A028-6300ED955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31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34A83-60FE-47FC-B99C-656148EC7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79654-4EAD-4403-8039-F37A5D62F2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8ABFC-3030-4806-9FF5-46CD2404D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69A60-6B97-45B2-B706-65939B556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3849-C38E-4496-95B7-F89D1C940786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963C9-2297-4B74-870E-14F8E0EDA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ADD3F-4E5A-4250-8B5B-36DB6DF6C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FA8BE-6EEE-4A69-A028-6300ED955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01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AD3E-D74F-4E8E-AE4C-6EF2532BB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15F64-4F31-43FA-9711-504C8D6E6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374451-929B-4274-8598-DFCA30AD2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0F4AA-C979-43AC-BA22-25EC652DED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0CECA5-D975-4F90-A468-F2AAA0C27B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C7B450-EC72-4D46-AEFD-167751409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3849-C38E-4496-95B7-F89D1C940786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64031F-445D-4EDE-B287-744E05656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2E4FD4-304D-4D9F-A430-BA2149607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FA8BE-6EEE-4A69-A028-6300ED955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755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5D417-4FAF-41A8-B470-E05AD7550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521665-A4F6-4FF4-9E20-BC16D583C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3849-C38E-4496-95B7-F89D1C940786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5C73C5-C9FB-4684-83F8-6435DF879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580C16-17F9-4E3B-B279-81605774A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FA8BE-6EEE-4A69-A028-6300ED955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46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E9CA80-50A1-48B7-ADE8-D38DFFB3F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3849-C38E-4496-95B7-F89D1C940786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860792-44DF-45FD-9BB3-71F44F2F4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F3C6E7-08FE-474D-9FF1-5FCE19E05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FA8BE-6EEE-4A69-A028-6300ED955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201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B7061-9B2D-44D0-A97E-0780FA4C9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68916-8026-4421-8F99-6E153CD5C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1B853E-B878-47CF-97A7-BD57B7D67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E1E138-0A7F-44BB-807D-CE38E9DB6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3849-C38E-4496-95B7-F89D1C940786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87D15-E5F5-4443-95E4-A063467ED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6F276-AB3A-414E-8A54-57C479B79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FA8BE-6EEE-4A69-A028-6300ED955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30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39C62-1A57-4754-9AB2-D1AC223F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475153-51C8-46D4-99AD-C493402F82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8906F0-50D0-4E2C-B6B3-995D5D00F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46A03D-FC03-4B9B-A536-1ECBC241E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3849-C38E-4496-95B7-F89D1C940786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924BF-117D-446D-A2D5-C91A7B6C5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B7A0F9-F143-487D-9BF2-DEC75704B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FA8BE-6EEE-4A69-A028-6300ED955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376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E7AE08-51FA-4402-A204-24A50545E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5B33C7-DE79-4AAF-825C-2BE3B1F73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F1CDF-A392-4A09-B267-1DA3F37B1E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C3849-C38E-4496-95B7-F89D1C940786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E8FAE-1EC3-46E6-892D-A0B3745F60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C67ED-3D03-4720-8DCC-736D5D7E57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FA8BE-6EEE-4A69-A028-6300ED955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80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353944-6EA5-4743-AD01-3CA0CBED2350}"/>
              </a:ext>
            </a:extLst>
          </p:cNvPr>
          <p:cNvSpPr txBox="1"/>
          <p:nvPr/>
        </p:nvSpPr>
        <p:spPr>
          <a:xfrm>
            <a:off x="578826" y="215018"/>
            <a:ext cx="21947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Package </a:t>
            </a:r>
            <a:r>
              <a:rPr lang="en-US" b="1" dirty="0"/>
              <a:t>RSSYNERGIA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3DDE32-AF78-4981-BB5A-A8D7390CC94B}"/>
              </a:ext>
            </a:extLst>
          </p:cNvPr>
          <p:cNvSpPr txBox="1"/>
          <p:nvPr/>
        </p:nvSpPr>
        <p:spPr>
          <a:xfrm rot="16200000">
            <a:off x="-66020" y="2254600"/>
            <a:ext cx="7317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Scrips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8377C6-50D9-4D4B-AB6A-1FC050A4401D}"/>
              </a:ext>
            </a:extLst>
          </p:cNvPr>
          <p:cNvSpPr txBox="1"/>
          <p:nvPr/>
        </p:nvSpPr>
        <p:spPr>
          <a:xfrm>
            <a:off x="1815830" y="1460551"/>
            <a:ext cx="8233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elliptic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3E15A9-3630-44BD-8ED3-BA290D3F9BE3}"/>
              </a:ext>
            </a:extLst>
          </p:cNvPr>
          <p:cNvSpPr txBox="1"/>
          <p:nvPr/>
        </p:nvSpPr>
        <p:spPr>
          <a:xfrm>
            <a:off x="1842191" y="2943560"/>
            <a:ext cx="10282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standard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90159E-FBF1-4A14-B988-CFE693749B24}"/>
              </a:ext>
            </a:extLst>
          </p:cNvPr>
          <p:cNvSpPr txBox="1"/>
          <p:nvPr/>
        </p:nvSpPr>
        <p:spPr>
          <a:xfrm>
            <a:off x="1842191" y="2208526"/>
            <a:ext cx="14534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semigaussian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E22B89-74B0-4EBC-A59F-038D5AAFF98E}"/>
              </a:ext>
            </a:extLst>
          </p:cNvPr>
          <p:cNvCxnSpPr>
            <a:cxnSpLocks/>
          </p:cNvCxnSpPr>
          <p:nvPr/>
        </p:nvCxnSpPr>
        <p:spPr>
          <a:xfrm>
            <a:off x="1298838" y="584350"/>
            <a:ext cx="0" cy="32788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D0A0CE6-CC8B-4038-8713-048C60B6B164}"/>
              </a:ext>
            </a:extLst>
          </p:cNvPr>
          <p:cNvSpPr txBox="1"/>
          <p:nvPr/>
        </p:nvSpPr>
        <p:spPr>
          <a:xfrm>
            <a:off x="1815830" y="3678594"/>
            <a:ext cx="19923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rssynergia_console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48DB7D-0D69-45C9-A32F-5E8A722B3CE3}"/>
              </a:ext>
            </a:extLst>
          </p:cNvPr>
          <p:cNvCxnSpPr>
            <a:cxnSpLocks/>
          </p:cNvCxnSpPr>
          <p:nvPr/>
        </p:nvCxnSpPr>
        <p:spPr>
          <a:xfrm>
            <a:off x="1298838" y="1048360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050D983-EAF9-46DE-83E2-72DE2B252979}"/>
              </a:ext>
            </a:extLst>
          </p:cNvPr>
          <p:cNvCxnSpPr>
            <a:cxnSpLocks/>
          </p:cNvCxnSpPr>
          <p:nvPr/>
        </p:nvCxnSpPr>
        <p:spPr>
          <a:xfrm>
            <a:off x="1272477" y="1645217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DE58E0C-FF26-4A7C-9581-54D03C15AC1B}"/>
              </a:ext>
            </a:extLst>
          </p:cNvPr>
          <p:cNvCxnSpPr>
            <a:cxnSpLocks/>
          </p:cNvCxnSpPr>
          <p:nvPr/>
        </p:nvCxnSpPr>
        <p:spPr>
          <a:xfrm>
            <a:off x="1298838" y="2393192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9A51B2B-73F9-43D1-83A2-533422B7C175}"/>
              </a:ext>
            </a:extLst>
          </p:cNvPr>
          <p:cNvCxnSpPr>
            <a:cxnSpLocks/>
          </p:cNvCxnSpPr>
          <p:nvPr/>
        </p:nvCxnSpPr>
        <p:spPr>
          <a:xfrm>
            <a:off x="1298838" y="3128226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A3BCA9B-D8ED-4CAD-A7F1-ACF5CAF24E05}"/>
              </a:ext>
            </a:extLst>
          </p:cNvPr>
          <p:cNvCxnSpPr>
            <a:cxnSpLocks/>
          </p:cNvCxnSpPr>
          <p:nvPr/>
        </p:nvCxnSpPr>
        <p:spPr>
          <a:xfrm>
            <a:off x="1285878" y="3863260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Left Brace 23">
            <a:extLst>
              <a:ext uri="{FF2B5EF4-FFF2-40B4-BE49-F238E27FC236}">
                <a16:creationId xmlns:a16="http://schemas.microsoft.com/office/drawing/2014/main" id="{360E5999-379E-42A5-9BD0-53A3D638B859}"/>
              </a:ext>
            </a:extLst>
          </p:cNvPr>
          <p:cNvSpPr/>
          <p:nvPr/>
        </p:nvSpPr>
        <p:spPr>
          <a:xfrm>
            <a:off x="647528" y="1015312"/>
            <a:ext cx="337693" cy="2847911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09C0C4-4EFC-4D3C-AFBE-D0372C1141AE}"/>
              </a:ext>
            </a:extLst>
          </p:cNvPr>
          <p:cNvSpPr txBox="1"/>
          <p:nvPr/>
        </p:nvSpPr>
        <p:spPr>
          <a:xfrm>
            <a:off x="1829231" y="885124"/>
            <a:ext cx="18059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base_diagnostics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090B61-324B-495F-B550-400FBBC320F8}"/>
              </a:ext>
            </a:extLst>
          </p:cNvPr>
          <p:cNvSpPr txBox="1"/>
          <p:nvPr/>
        </p:nvSpPr>
        <p:spPr>
          <a:xfrm>
            <a:off x="4463874" y="197807"/>
            <a:ext cx="26866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Script </a:t>
            </a:r>
            <a:r>
              <a:rPr lang="en-US" b="1" dirty="0">
                <a:solidFill>
                  <a:srgbClr val="FF0000"/>
                </a:solidFill>
              </a:rPr>
              <a:t>BASE_DIAGNOSTICS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7CA674-3554-4D57-A9BF-A1096B522AE8}"/>
              </a:ext>
            </a:extLst>
          </p:cNvPr>
          <p:cNvSpPr txBox="1"/>
          <p:nvPr/>
        </p:nvSpPr>
        <p:spPr>
          <a:xfrm rot="16200000">
            <a:off x="3657099" y="3259597"/>
            <a:ext cx="10739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FF"/>
                </a:solidFill>
              </a:rPr>
              <a:t>Modules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679958-1F4A-47A2-8CE9-84F503511C58}"/>
              </a:ext>
            </a:extLst>
          </p:cNvPr>
          <p:cNvSpPr txBox="1"/>
          <p:nvPr/>
        </p:nvSpPr>
        <p:spPr>
          <a:xfrm>
            <a:off x="5720957" y="1084083"/>
            <a:ext cx="5918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FF"/>
                </a:solidFill>
              </a:rPr>
              <a:t>utils</a:t>
            </a:r>
            <a:endParaRPr lang="en-US" b="1" dirty="0">
              <a:solidFill>
                <a:srgbClr val="FF00FF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652C2F-E73A-4564-86C7-697EA0516087}"/>
              </a:ext>
            </a:extLst>
          </p:cNvPr>
          <p:cNvSpPr txBox="1"/>
          <p:nvPr/>
        </p:nvSpPr>
        <p:spPr>
          <a:xfrm>
            <a:off x="5701334" y="1952744"/>
            <a:ext cx="12620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FF"/>
                </a:solidFill>
              </a:rPr>
              <a:t>latticework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C5067AF-1E50-44A9-8A9F-A763D9E8C598}"/>
              </a:ext>
            </a:extLst>
          </p:cNvPr>
          <p:cNvSpPr txBox="1"/>
          <p:nvPr/>
        </p:nvSpPr>
        <p:spPr>
          <a:xfrm>
            <a:off x="5701624" y="1503720"/>
            <a:ext cx="10944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FF"/>
                </a:solidFill>
              </a:rPr>
              <a:t>workflow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2443C95-8BFE-4ED6-8172-DD9238392825}"/>
              </a:ext>
            </a:extLst>
          </p:cNvPr>
          <p:cNvCxnSpPr>
            <a:cxnSpLocks/>
          </p:cNvCxnSpPr>
          <p:nvPr/>
        </p:nvCxnSpPr>
        <p:spPr>
          <a:xfrm flipH="1">
            <a:off x="5165203" y="567139"/>
            <a:ext cx="18685" cy="54937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8E8E310-13EF-4168-86EE-16AF333D6D86}"/>
              </a:ext>
            </a:extLst>
          </p:cNvPr>
          <p:cNvSpPr txBox="1"/>
          <p:nvPr/>
        </p:nvSpPr>
        <p:spPr>
          <a:xfrm>
            <a:off x="5707556" y="2397955"/>
            <a:ext cx="11535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FF"/>
                </a:solidFill>
              </a:rPr>
              <a:t>elliptic_sp</a:t>
            </a:r>
            <a:endParaRPr lang="en-US" b="1" dirty="0">
              <a:solidFill>
                <a:srgbClr val="FF00FF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8368249-31D8-4E38-B98B-A91E55530FCE}"/>
              </a:ext>
            </a:extLst>
          </p:cNvPr>
          <p:cNvCxnSpPr>
            <a:cxnSpLocks/>
          </p:cNvCxnSpPr>
          <p:nvPr/>
        </p:nvCxnSpPr>
        <p:spPr>
          <a:xfrm>
            <a:off x="5170484" y="827683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D7AAA9B-7F2C-4D5F-A0ED-7F236CA38404}"/>
              </a:ext>
            </a:extLst>
          </p:cNvPr>
          <p:cNvCxnSpPr>
            <a:cxnSpLocks/>
          </p:cNvCxnSpPr>
          <p:nvPr/>
        </p:nvCxnSpPr>
        <p:spPr>
          <a:xfrm>
            <a:off x="5177604" y="1268749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0D7E607-1945-424E-A11A-25DD026CDE31}"/>
              </a:ext>
            </a:extLst>
          </p:cNvPr>
          <p:cNvCxnSpPr>
            <a:cxnSpLocks/>
          </p:cNvCxnSpPr>
          <p:nvPr/>
        </p:nvCxnSpPr>
        <p:spPr>
          <a:xfrm>
            <a:off x="5158271" y="1688386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636FA58-E6B0-488D-A622-87FB3425B6D4}"/>
              </a:ext>
            </a:extLst>
          </p:cNvPr>
          <p:cNvCxnSpPr>
            <a:cxnSpLocks/>
          </p:cNvCxnSpPr>
          <p:nvPr/>
        </p:nvCxnSpPr>
        <p:spPr>
          <a:xfrm>
            <a:off x="5157981" y="2137410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719DE92-274D-4C06-BC0A-0C7A9D1D1097}"/>
              </a:ext>
            </a:extLst>
          </p:cNvPr>
          <p:cNvCxnSpPr>
            <a:cxnSpLocks/>
          </p:cNvCxnSpPr>
          <p:nvPr/>
        </p:nvCxnSpPr>
        <p:spPr>
          <a:xfrm>
            <a:off x="5177604" y="2582621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Left Brace 38">
            <a:extLst>
              <a:ext uri="{FF2B5EF4-FFF2-40B4-BE49-F238E27FC236}">
                <a16:creationId xmlns:a16="http://schemas.microsoft.com/office/drawing/2014/main" id="{BBC2C7CD-268A-4784-92C6-A507BDBBE60E}"/>
              </a:ext>
            </a:extLst>
          </p:cNvPr>
          <p:cNvSpPr/>
          <p:nvPr/>
        </p:nvSpPr>
        <p:spPr>
          <a:xfrm>
            <a:off x="4532577" y="827683"/>
            <a:ext cx="402910" cy="5233163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E5B6B50-FD88-407F-A06E-3450FA359242}"/>
              </a:ext>
            </a:extLst>
          </p:cNvPr>
          <p:cNvSpPr txBox="1"/>
          <p:nvPr/>
        </p:nvSpPr>
        <p:spPr>
          <a:xfrm>
            <a:off x="5700877" y="664447"/>
            <a:ext cx="12332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FF"/>
                </a:solidFill>
              </a:rPr>
              <a:t>basic_calcs</a:t>
            </a:r>
            <a:endParaRPr lang="en-US" b="1" dirty="0">
              <a:solidFill>
                <a:srgbClr val="FF00FF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CF5CC3-66CB-4447-9524-C33F7EBEA67B}"/>
              </a:ext>
            </a:extLst>
          </p:cNvPr>
          <p:cNvSpPr txBox="1"/>
          <p:nvPr/>
        </p:nvSpPr>
        <p:spPr>
          <a:xfrm>
            <a:off x="5707556" y="2823133"/>
            <a:ext cx="14590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FF"/>
                </a:solidFill>
              </a:rPr>
              <a:t>singleparticle</a:t>
            </a:r>
            <a:endParaRPr lang="en-US" b="1" dirty="0">
              <a:solidFill>
                <a:srgbClr val="FF00FF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D05AC37-348B-4D89-BE19-16DEE0DD0F7F}"/>
              </a:ext>
            </a:extLst>
          </p:cNvPr>
          <p:cNvSpPr txBox="1"/>
          <p:nvPr/>
        </p:nvSpPr>
        <p:spPr>
          <a:xfrm>
            <a:off x="5700877" y="4135796"/>
            <a:ext cx="1107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FF"/>
                </a:solidFill>
              </a:rPr>
              <a:t>plotbeam</a:t>
            </a:r>
            <a:endParaRPr lang="en-US" b="1" dirty="0">
              <a:solidFill>
                <a:srgbClr val="FF00FF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A1FC3DB-C228-4303-B3C6-09E9D22C84B8}"/>
              </a:ext>
            </a:extLst>
          </p:cNvPr>
          <p:cNvSpPr txBox="1"/>
          <p:nvPr/>
        </p:nvSpPr>
        <p:spPr>
          <a:xfrm>
            <a:off x="5720174" y="3689331"/>
            <a:ext cx="9701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FF"/>
                </a:solidFill>
              </a:rPr>
              <a:t>diagplot</a:t>
            </a:r>
            <a:endParaRPr lang="en-US" b="1" dirty="0">
              <a:solidFill>
                <a:srgbClr val="FF00FF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D4881CD-5DDB-48F3-8FDF-0CBDF85AF957}"/>
              </a:ext>
            </a:extLst>
          </p:cNvPr>
          <p:cNvSpPr txBox="1"/>
          <p:nvPr/>
        </p:nvSpPr>
        <p:spPr>
          <a:xfrm>
            <a:off x="5700421" y="4575230"/>
            <a:ext cx="10342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FF"/>
                </a:solidFill>
              </a:rPr>
              <a:t>pltbunch</a:t>
            </a:r>
            <a:endParaRPr lang="en-US" b="1" dirty="0">
              <a:solidFill>
                <a:srgbClr val="FF00FF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4EE4E21-5F67-4AED-8960-06559FBF4796}"/>
              </a:ext>
            </a:extLst>
          </p:cNvPr>
          <p:cNvCxnSpPr>
            <a:cxnSpLocks/>
          </p:cNvCxnSpPr>
          <p:nvPr/>
        </p:nvCxnSpPr>
        <p:spPr>
          <a:xfrm>
            <a:off x="5164203" y="3007799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1E30C9D-EC0E-467C-A0EC-0933DE107A7D}"/>
              </a:ext>
            </a:extLst>
          </p:cNvPr>
          <p:cNvCxnSpPr>
            <a:cxnSpLocks/>
          </p:cNvCxnSpPr>
          <p:nvPr/>
        </p:nvCxnSpPr>
        <p:spPr>
          <a:xfrm>
            <a:off x="5176821" y="3873997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FDBC0C6-0BD5-411C-B829-37C015D5977A}"/>
              </a:ext>
            </a:extLst>
          </p:cNvPr>
          <p:cNvCxnSpPr>
            <a:cxnSpLocks/>
          </p:cNvCxnSpPr>
          <p:nvPr/>
        </p:nvCxnSpPr>
        <p:spPr>
          <a:xfrm>
            <a:off x="5157524" y="4320462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509EE58-BE7E-44BB-8DA3-A1E9175F324E}"/>
              </a:ext>
            </a:extLst>
          </p:cNvPr>
          <p:cNvCxnSpPr>
            <a:cxnSpLocks/>
          </p:cNvCxnSpPr>
          <p:nvPr/>
        </p:nvCxnSpPr>
        <p:spPr>
          <a:xfrm>
            <a:off x="5170469" y="4759896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AFCF0EB-8B7B-42C4-89B7-FFD0BB0F5D29}"/>
              </a:ext>
            </a:extLst>
          </p:cNvPr>
          <p:cNvSpPr txBox="1"/>
          <p:nvPr/>
        </p:nvSpPr>
        <p:spPr>
          <a:xfrm>
            <a:off x="5700877" y="5011895"/>
            <a:ext cx="13218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FF"/>
                </a:solidFill>
              </a:rPr>
              <a:t>read_bunch</a:t>
            </a:r>
            <a:endParaRPr lang="en-US" b="1" dirty="0">
              <a:solidFill>
                <a:srgbClr val="FF00FF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838CD4B-3012-43F5-910D-EDBDA87AE1A8}"/>
              </a:ext>
            </a:extLst>
          </p:cNvPr>
          <p:cNvSpPr txBox="1"/>
          <p:nvPr/>
        </p:nvSpPr>
        <p:spPr>
          <a:xfrm>
            <a:off x="5699113" y="5448459"/>
            <a:ext cx="13921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FF"/>
                </a:solidFill>
              </a:rPr>
              <a:t>write_bunch</a:t>
            </a:r>
            <a:endParaRPr lang="en-US" b="1" dirty="0">
              <a:solidFill>
                <a:srgbClr val="FF00FF"/>
              </a:solidFill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765B49A-C5FC-4AB3-AD0C-5131201F756F}"/>
              </a:ext>
            </a:extLst>
          </p:cNvPr>
          <p:cNvCxnSpPr>
            <a:cxnSpLocks/>
          </p:cNvCxnSpPr>
          <p:nvPr/>
        </p:nvCxnSpPr>
        <p:spPr>
          <a:xfrm>
            <a:off x="5157524" y="5196561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9FBD27B-8016-4C55-87F5-9D771838479C}"/>
              </a:ext>
            </a:extLst>
          </p:cNvPr>
          <p:cNvCxnSpPr>
            <a:cxnSpLocks/>
          </p:cNvCxnSpPr>
          <p:nvPr/>
        </p:nvCxnSpPr>
        <p:spPr>
          <a:xfrm>
            <a:off x="5169161" y="5633125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4470A154-7F02-4997-90BB-C9A02F6EDB6B}"/>
              </a:ext>
            </a:extLst>
          </p:cNvPr>
          <p:cNvSpPr txBox="1"/>
          <p:nvPr/>
        </p:nvSpPr>
        <p:spPr>
          <a:xfrm>
            <a:off x="8285470" y="215019"/>
            <a:ext cx="15599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Script </a:t>
            </a:r>
            <a:r>
              <a:rPr lang="en-US" b="1" dirty="0">
                <a:solidFill>
                  <a:srgbClr val="FF0000"/>
                </a:solidFill>
              </a:rPr>
              <a:t>ELLIPTIC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A618C98-FA0D-4B68-821B-DDD901D5661A}"/>
              </a:ext>
            </a:extLst>
          </p:cNvPr>
          <p:cNvSpPr txBox="1"/>
          <p:nvPr/>
        </p:nvSpPr>
        <p:spPr>
          <a:xfrm>
            <a:off x="9556150" y="1144873"/>
            <a:ext cx="16553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FF"/>
                </a:solidFill>
              </a:rPr>
              <a:t>elliptic_bead6d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53DC6C9-D4E0-4647-B6D8-17CB1EBA0B55}"/>
              </a:ext>
            </a:extLst>
          </p:cNvPr>
          <p:cNvSpPr txBox="1"/>
          <p:nvPr/>
        </p:nvSpPr>
        <p:spPr>
          <a:xfrm>
            <a:off x="9564779" y="2111921"/>
            <a:ext cx="13004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FF"/>
                </a:solidFill>
              </a:rPr>
              <a:t>test_elliptic</a:t>
            </a:r>
            <a:endParaRPr lang="en-US" b="1" dirty="0">
              <a:solidFill>
                <a:srgbClr val="FF00FF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F7C3419-CF29-417F-86F6-EE6CD2F3734D}"/>
              </a:ext>
            </a:extLst>
          </p:cNvPr>
          <p:cNvSpPr txBox="1"/>
          <p:nvPr/>
        </p:nvSpPr>
        <p:spPr>
          <a:xfrm>
            <a:off x="9536068" y="1636556"/>
            <a:ext cx="24786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FF"/>
                </a:solidFill>
              </a:rPr>
              <a:t>elliptic_post_processing</a:t>
            </a:r>
            <a:endParaRPr lang="en-US" b="1" dirty="0">
              <a:solidFill>
                <a:srgbClr val="FF00FF"/>
              </a:solidFill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3CFCEF5-8C22-4CE7-BB7D-6FF1110DEDE7}"/>
              </a:ext>
            </a:extLst>
          </p:cNvPr>
          <p:cNvCxnSpPr>
            <a:cxnSpLocks/>
          </p:cNvCxnSpPr>
          <p:nvPr/>
        </p:nvCxnSpPr>
        <p:spPr>
          <a:xfrm>
            <a:off x="8992080" y="844895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A503E72-237B-413C-AAC3-B9291ACEB530}"/>
              </a:ext>
            </a:extLst>
          </p:cNvPr>
          <p:cNvCxnSpPr>
            <a:cxnSpLocks/>
          </p:cNvCxnSpPr>
          <p:nvPr/>
        </p:nvCxnSpPr>
        <p:spPr>
          <a:xfrm>
            <a:off x="9012797" y="1329539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F18D81A-251D-4452-B94B-25570AF60DFE}"/>
              </a:ext>
            </a:extLst>
          </p:cNvPr>
          <p:cNvCxnSpPr>
            <a:cxnSpLocks/>
          </p:cNvCxnSpPr>
          <p:nvPr/>
        </p:nvCxnSpPr>
        <p:spPr>
          <a:xfrm>
            <a:off x="8992715" y="1821222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0BD95BB-39E8-43FE-BAF5-FC3BFE4CE0C0}"/>
              </a:ext>
            </a:extLst>
          </p:cNvPr>
          <p:cNvCxnSpPr>
            <a:cxnSpLocks/>
          </p:cNvCxnSpPr>
          <p:nvPr/>
        </p:nvCxnSpPr>
        <p:spPr>
          <a:xfrm>
            <a:off x="9021426" y="2296587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F072A8E1-D37C-4031-92DF-405B189859CE}"/>
              </a:ext>
            </a:extLst>
          </p:cNvPr>
          <p:cNvSpPr txBox="1"/>
          <p:nvPr/>
        </p:nvSpPr>
        <p:spPr>
          <a:xfrm>
            <a:off x="9522473" y="681659"/>
            <a:ext cx="18492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FF"/>
                </a:solidFill>
              </a:rPr>
              <a:t>elliptic_beab_arb</a:t>
            </a:r>
            <a:endParaRPr lang="en-US" b="1" dirty="0">
              <a:solidFill>
                <a:srgbClr val="FF00FF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8CC9C01-5F50-4DAE-879B-1BC014BC7303}"/>
              </a:ext>
            </a:extLst>
          </p:cNvPr>
          <p:cNvCxnSpPr>
            <a:cxnSpLocks/>
          </p:cNvCxnSpPr>
          <p:nvPr/>
        </p:nvCxnSpPr>
        <p:spPr>
          <a:xfrm>
            <a:off x="9005674" y="584350"/>
            <a:ext cx="14817" cy="17122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BD080FB3-D27A-4AE3-942A-577EC36D8BE1}"/>
              </a:ext>
            </a:extLst>
          </p:cNvPr>
          <p:cNvSpPr txBox="1"/>
          <p:nvPr/>
        </p:nvSpPr>
        <p:spPr>
          <a:xfrm rot="16200000">
            <a:off x="7593413" y="1316796"/>
            <a:ext cx="11807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FF"/>
                </a:solidFill>
              </a:rPr>
              <a:t>Modules</a:t>
            </a:r>
          </a:p>
        </p:txBody>
      </p:sp>
      <p:sp>
        <p:nvSpPr>
          <p:cNvPr id="78" name="Left Brace 77">
            <a:extLst>
              <a:ext uri="{FF2B5EF4-FFF2-40B4-BE49-F238E27FC236}">
                <a16:creationId xmlns:a16="http://schemas.microsoft.com/office/drawing/2014/main" id="{13F4C4E6-D0EB-420B-B3D1-859C2E030285}"/>
              </a:ext>
            </a:extLst>
          </p:cNvPr>
          <p:cNvSpPr/>
          <p:nvPr/>
        </p:nvSpPr>
        <p:spPr>
          <a:xfrm>
            <a:off x="8394108" y="844895"/>
            <a:ext cx="430997" cy="145169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68FE2B0-69E5-4E69-9181-88A1FA62CEB2}"/>
              </a:ext>
            </a:extLst>
          </p:cNvPr>
          <p:cNvSpPr txBox="1"/>
          <p:nvPr/>
        </p:nvSpPr>
        <p:spPr>
          <a:xfrm>
            <a:off x="8307278" y="2652189"/>
            <a:ext cx="22603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Script </a:t>
            </a:r>
            <a:r>
              <a:rPr lang="en-US" b="1" dirty="0">
                <a:solidFill>
                  <a:srgbClr val="FF0000"/>
                </a:solidFill>
              </a:rPr>
              <a:t>SEMIGAUSSIAN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9B88E6E-4A07-4204-8FEA-625477809B44}"/>
              </a:ext>
            </a:extLst>
          </p:cNvPr>
          <p:cNvSpPr txBox="1"/>
          <p:nvPr/>
        </p:nvSpPr>
        <p:spPr>
          <a:xfrm>
            <a:off x="9577958" y="3582043"/>
            <a:ext cx="180934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FF"/>
                </a:solidFill>
              </a:rPr>
              <a:t>semi_gaussian6d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D0FE5DE-928D-4601-86DC-98EBD0EAA1C4}"/>
              </a:ext>
            </a:extLst>
          </p:cNvPr>
          <p:cNvCxnSpPr>
            <a:cxnSpLocks/>
          </p:cNvCxnSpPr>
          <p:nvPr/>
        </p:nvCxnSpPr>
        <p:spPr>
          <a:xfrm>
            <a:off x="9013888" y="3282065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CED660E-5A3F-4771-9E57-E73CFF3E0C51}"/>
              </a:ext>
            </a:extLst>
          </p:cNvPr>
          <p:cNvCxnSpPr>
            <a:cxnSpLocks/>
          </p:cNvCxnSpPr>
          <p:nvPr/>
        </p:nvCxnSpPr>
        <p:spPr>
          <a:xfrm>
            <a:off x="9034605" y="3766709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201F8DE7-AC84-4241-8D8E-14E7A43C8546}"/>
              </a:ext>
            </a:extLst>
          </p:cNvPr>
          <p:cNvSpPr txBox="1"/>
          <p:nvPr/>
        </p:nvSpPr>
        <p:spPr>
          <a:xfrm>
            <a:off x="9544281" y="3118829"/>
            <a:ext cx="15688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FF"/>
                </a:solidFill>
              </a:rPr>
              <a:t>semi_gaussian</a:t>
            </a:r>
            <a:endParaRPr lang="en-US" b="1" dirty="0">
              <a:solidFill>
                <a:srgbClr val="FF00FF"/>
              </a:solidFill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7174FF0-1035-4FF3-B861-113E69781F35}"/>
              </a:ext>
            </a:extLst>
          </p:cNvPr>
          <p:cNvCxnSpPr>
            <a:cxnSpLocks/>
          </p:cNvCxnSpPr>
          <p:nvPr/>
        </p:nvCxnSpPr>
        <p:spPr>
          <a:xfrm>
            <a:off x="9027482" y="3021520"/>
            <a:ext cx="1857" cy="7451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B4DC09C1-D460-443B-854C-D8ED734B9043}"/>
              </a:ext>
            </a:extLst>
          </p:cNvPr>
          <p:cNvSpPr txBox="1"/>
          <p:nvPr/>
        </p:nvSpPr>
        <p:spPr>
          <a:xfrm rot="16200000">
            <a:off x="7466991" y="3367047"/>
            <a:ext cx="11807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FF"/>
                </a:solidFill>
              </a:rPr>
              <a:t>Modules</a:t>
            </a:r>
          </a:p>
        </p:txBody>
      </p:sp>
      <p:sp>
        <p:nvSpPr>
          <p:cNvPr id="90" name="Left Brace 89">
            <a:extLst>
              <a:ext uri="{FF2B5EF4-FFF2-40B4-BE49-F238E27FC236}">
                <a16:creationId xmlns:a16="http://schemas.microsoft.com/office/drawing/2014/main" id="{A68E1712-5719-4A16-BC08-26B2540650D3}"/>
              </a:ext>
            </a:extLst>
          </p:cNvPr>
          <p:cNvSpPr/>
          <p:nvPr/>
        </p:nvSpPr>
        <p:spPr>
          <a:xfrm>
            <a:off x="8284994" y="3282065"/>
            <a:ext cx="618036" cy="45427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DA3914D-F7FC-440C-8460-A5EC3BC7A2A8}"/>
              </a:ext>
            </a:extLst>
          </p:cNvPr>
          <p:cNvSpPr txBox="1"/>
          <p:nvPr/>
        </p:nvSpPr>
        <p:spPr>
          <a:xfrm>
            <a:off x="8326830" y="4257378"/>
            <a:ext cx="18217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Script </a:t>
            </a:r>
            <a:r>
              <a:rPr lang="en-US" b="1" dirty="0">
                <a:solidFill>
                  <a:srgbClr val="FF0000"/>
                </a:solidFill>
              </a:rPr>
              <a:t>STANDARD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83480C9-2F0E-45AC-9201-2EBC1EBC97E6}"/>
              </a:ext>
            </a:extLst>
          </p:cNvPr>
          <p:cNvSpPr txBox="1"/>
          <p:nvPr/>
        </p:nvSpPr>
        <p:spPr>
          <a:xfrm>
            <a:off x="9597510" y="5187232"/>
            <a:ext cx="19243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FF"/>
                </a:solidFill>
              </a:rPr>
              <a:t>standard_beam6d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3054922-7BE1-4502-B0A2-BE58F4188054}"/>
              </a:ext>
            </a:extLst>
          </p:cNvPr>
          <p:cNvCxnSpPr>
            <a:cxnSpLocks/>
          </p:cNvCxnSpPr>
          <p:nvPr/>
        </p:nvCxnSpPr>
        <p:spPr>
          <a:xfrm>
            <a:off x="9033440" y="4887254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422B71A-F268-4D5F-AE5C-03789134AC3F}"/>
              </a:ext>
            </a:extLst>
          </p:cNvPr>
          <p:cNvCxnSpPr>
            <a:cxnSpLocks/>
          </p:cNvCxnSpPr>
          <p:nvPr/>
        </p:nvCxnSpPr>
        <p:spPr>
          <a:xfrm>
            <a:off x="9054157" y="5371898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99E39B0C-7AD0-4E96-BAA1-2FACA6E25A07}"/>
              </a:ext>
            </a:extLst>
          </p:cNvPr>
          <p:cNvSpPr txBox="1"/>
          <p:nvPr/>
        </p:nvSpPr>
        <p:spPr>
          <a:xfrm>
            <a:off x="9563833" y="4724018"/>
            <a:ext cx="16838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FF"/>
                </a:solidFill>
              </a:rPr>
              <a:t>standard_beam</a:t>
            </a:r>
            <a:endParaRPr lang="en-US" b="1" dirty="0">
              <a:solidFill>
                <a:srgbClr val="FF00FF"/>
              </a:solidFill>
            </a:endParaRP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838F0F5B-B7F4-4B66-971B-D4AEE17E17BB}"/>
              </a:ext>
            </a:extLst>
          </p:cNvPr>
          <p:cNvCxnSpPr>
            <a:cxnSpLocks/>
          </p:cNvCxnSpPr>
          <p:nvPr/>
        </p:nvCxnSpPr>
        <p:spPr>
          <a:xfrm>
            <a:off x="9047034" y="4626709"/>
            <a:ext cx="1857" cy="7451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8BC9FD8F-969A-4D9B-A944-7FAFBFAD8B8E}"/>
              </a:ext>
            </a:extLst>
          </p:cNvPr>
          <p:cNvSpPr txBox="1"/>
          <p:nvPr/>
        </p:nvSpPr>
        <p:spPr>
          <a:xfrm rot="16200000">
            <a:off x="7486543" y="4972236"/>
            <a:ext cx="11807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FF"/>
                </a:solidFill>
              </a:rPr>
              <a:t>Modules</a:t>
            </a:r>
          </a:p>
        </p:txBody>
      </p:sp>
      <p:sp>
        <p:nvSpPr>
          <p:cNvPr id="99" name="Left Brace 98">
            <a:extLst>
              <a:ext uri="{FF2B5EF4-FFF2-40B4-BE49-F238E27FC236}">
                <a16:creationId xmlns:a16="http://schemas.microsoft.com/office/drawing/2014/main" id="{A23F9112-FAB1-44E6-BB8E-9A12C19FF9BE}"/>
              </a:ext>
            </a:extLst>
          </p:cNvPr>
          <p:cNvSpPr/>
          <p:nvPr/>
        </p:nvSpPr>
        <p:spPr>
          <a:xfrm>
            <a:off x="8304546" y="4887254"/>
            <a:ext cx="618036" cy="45427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7AA37FE-B585-41B3-B588-58DF061CC2C2}"/>
              </a:ext>
            </a:extLst>
          </p:cNvPr>
          <p:cNvSpPr txBox="1"/>
          <p:nvPr/>
        </p:nvSpPr>
        <p:spPr>
          <a:xfrm>
            <a:off x="8825105" y="5826174"/>
            <a:ext cx="29915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Script </a:t>
            </a:r>
            <a:r>
              <a:rPr lang="en-US" b="1" dirty="0">
                <a:solidFill>
                  <a:srgbClr val="FF0000"/>
                </a:solidFill>
              </a:rPr>
              <a:t>RSSYNERGIA_CONSOLE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E6FBAB-60DC-4351-9E0A-9D2D8C908692}"/>
              </a:ext>
            </a:extLst>
          </p:cNvPr>
          <p:cNvSpPr txBox="1"/>
          <p:nvPr/>
        </p:nvSpPr>
        <p:spPr>
          <a:xfrm>
            <a:off x="10652807" y="6397972"/>
            <a:ext cx="6655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FF"/>
                </a:solidFill>
              </a:rPr>
              <a:t>main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2221618-E254-4B64-B137-EC2E6CEFF8F5}"/>
              </a:ext>
            </a:extLst>
          </p:cNvPr>
          <p:cNvCxnSpPr>
            <a:cxnSpLocks/>
          </p:cNvCxnSpPr>
          <p:nvPr/>
        </p:nvCxnSpPr>
        <p:spPr>
          <a:xfrm>
            <a:off x="10109454" y="6582638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A969DF9-00C5-4555-A5A1-AE029E6BE38E}"/>
              </a:ext>
            </a:extLst>
          </p:cNvPr>
          <p:cNvCxnSpPr>
            <a:cxnSpLocks/>
          </p:cNvCxnSpPr>
          <p:nvPr/>
        </p:nvCxnSpPr>
        <p:spPr>
          <a:xfrm>
            <a:off x="10108137" y="6195506"/>
            <a:ext cx="0" cy="4064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1AC9E289-5ED0-4726-A99D-7C1391EF7F6A}"/>
              </a:ext>
            </a:extLst>
          </p:cNvPr>
          <p:cNvSpPr txBox="1"/>
          <p:nvPr/>
        </p:nvSpPr>
        <p:spPr>
          <a:xfrm>
            <a:off x="8262326" y="6426103"/>
            <a:ext cx="10739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FF"/>
                </a:solidFill>
              </a:rPr>
              <a:t>Modules</a:t>
            </a:r>
          </a:p>
        </p:txBody>
      </p:sp>
      <p:sp>
        <p:nvSpPr>
          <p:cNvPr id="107" name="Left Brace 106">
            <a:extLst>
              <a:ext uri="{FF2B5EF4-FFF2-40B4-BE49-F238E27FC236}">
                <a16:creationId xmlns:a16="http://schemas.microsoft.com/office/drawing/2014/main" id="{4B43BD06-FE3A-4335-9A39-AD888E1C0377}"/>
              </a:ext>
            </a:extLst>
          </p:cNvPr>
          <p:cNvSpPr/>
          <p:nvPr/>
        </p:nvSpPr>
        <p:spPr>
          <a:xfrm>
            <a:off x="9435402" y="6344897"/>
            <a:ext cx="618036" cy="45427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501540F-0D3C-4D8B-871D-2436E4CCCC55}"/>
              </a:ext>
            </a:extLst>
          </p:cNvPr>
          <p:cNvSpPr txBox="1"/>
          <p:nvPr/>
        </p:nvSpPr>
        <p:spPr>
          <a:xfrm>
            <a:off x="5707556" y="5876189"/>
            <a:ext cx="9051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FF"/>
                </a:solidFill>
              </a:rPr>
              <a:t>options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C0DAAE90-6F73-45F6-8DBC-D37AF81969A1}"/>
              </a:ext>
            </a:extLst>
          </p:cNvPr>
          <p:cNvCxnSpPr>
            <a:cxnSpLocks/>
          </p:cNvCxnSpPr>
          <p:nvPr/>
        </p:nvCxnSpPr>
        <p:spPr>
          <a:xfrm>
            <a:off x="5177604" y="6060855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157944B8-2384-46D4-9438-2BD011892EAC}"/>
              </a:ext>
            </a:extLst>
          </p:cNvPr>
          <p:cNvSpPr txBox="1"/>
          <p:nvPr/>
        </p:nvSpPr>
        <p:spPr>
          <a:xfrm>
            <a:off x="5720174" y="3250863"/>
            <a:ext cx="6976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FF"/>
                </a:solidFill>
              </a:rPr>
              <a:t>lfplot</a:t>
            </a:r>
            <a:endParaRPr lang="en-US" b="1" dirty="0">
              <a:solidFill>
                <a:srgbClr val="FF00FF"/>
              </a:solidFill>
            </a:endParaRP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A3F18DFD-4E47-40F5-9659-2CDD489155E4}"/>
              </a:ext>
            </a:extLst>
          </p:cNvPr>
          <p:cNvCxnSpPr>
            <a:cxnSpLocks/>
          </p:cNvCxnSpPr>
          <p:nvPr/>
        </p:nvCxnSpPr>
        <p:spPr>
          <a:xfrm>
            <a:off x="5176821" y="3435529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0565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0CE2C1-41D3-4046-9E21-BA325F3D1F3E}"/>
              </a:ext>
            </a:extLst>
          </p:cNvPr>
          <p:cNvSpPr txBox="1"/>
          <p:nvPr/>
        </p:nvSpPr>
        <p:spPr>
          <a:xfrm>
            <a:off x="573545" y="859520"/>
            <a:ext cx="20171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FF"/>
                </a:solidFill>
              </a:rPr>
              <a:t>Module </a:t>
            </a:r>
            <a:r>
              <a:rPr lang="en-US" b="1" dirty="0" err="1">
                <a:solidFill>
                  <a:srgbClr val="FF00FF"/>
                </a:solidFill>
              </a:rPr>
              <a:t>basic_calcs</a:t>
            </a:r>
            <a:endParaRPr lang="en-US" b="1" dirty="0">
              <a:solidFill>
                <a:srgbClr val="FF00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B79965-6608-4EF7-9B96-C7A34725E30C}"/>
              </a:ext>
            </a:extLst>
          </p:cNvPr>
          <p:cNvSpPr txBox="1"/>
          <p:nvPr/>
        </p:nvSpPr>
        <p:spPr>
          <a:xfrm>
            <a:off x="1830628" y="1745796"/>
            <a:ext cx="195290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get_rms_envelope</a:t>
            </a:r>
            <a:endParaRPr lang="en-US" b="1" dirty="0">
              <a:solidFill>
                <a:srgbClr val="1B05BB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92F215-56C4-4336-9D14-EC4474732702}"/>
              </a:ext>
            </a:extLst>
          </p:cNvPr>
          <p:cNvSpPr txBox="1"/>
          <p:nvPr/>
        </p:nvSpPr>
        <p:spPr>
          <a:xfrm>
            <a:off x="1811005" y="2614457"/>
            <a:ext cx="27473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get_normalized_emittance</a:t>
            </a:r>
            <a:endParaRPr lang="en-US" b="1" dirty="0">
              <a:solidFill>
                <a:srgbClr val="1B05BB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62E793-7766-4040-8053-05209B9D3AAD}"/>
              </a:ext>
            </a:extLst>
          </p:cNvPr>
          <p:cNvSpPr txBox="1"/>
          <p:nvPr/>
        </p:nvSpPr>
        <p:spPr>
          <a:xfrm>
            <a:off x="1811295" y="2165433"/>
            <a:ext cx="15638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get_emittance</a:t>
            </a:r>
            <a:endParaRPr lang="en-US" b="1" dirty="0">
              <a:solidFill>
                <a:srgbClr val="1B05BB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E92A721-BDAE-44A5-936D-6D04375FD51B}"/>
              </a:ext>
            </a:extLst>
          </p:cNvPr>
          <p:cNvCxnSpPr>
            <a:cxnSpLocks/>
          </p:cNvCxnSpPr>
          <p:nvPr/>
        </p:nvCxnSpPr>
        <p:spPr>
          <a:xfrm flipH="1">
            <a:off x="1263743" y="1228852"/>
            <a:ext cx="29818" cy="41927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75A4B70-9A25-4319-9F4B-B5C928F35D01}"/>
              </a:ext>
            </a:extLst>
          </p:cNvPr>
          <p:cNvSpPr txBox="1"/>
          <p:nvPr/>
        </p:nvSpPr>
        <p:spPr>
          <a:xfrm>
            <a:off x="1817227" y="3059668"/>
            <a:ext cx="27006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calc_geometric_emittance</a:t>
            </a:r>
            <a:endParaRPr lang="en-US" b="1" dirty="0">
              <a:solidFill>
                <a:srgbClr val="1B05BB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A8DCCDB-9808-44D0-A233-24FC39FBE2B6}"/>
              </a:ext>
            </a:extLst>
          </p:cNvPr>
          <p:cNvCxnSpPr>
            <a:cxnSpLocks/>
          </p:cNvCxnSpPr>
          <p:nvPr/>
        </p:nvCxnSpPr>
        <p:spPr>
          <a:xfrm>
            <a:off x="1280155" y="1489396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068A668-8700-4C4C-B384-4B9BAEF97A62}"/>
              </a:ext>
            </a:extLst>
          </p:cNvPr>
          <p:cNvCxnSpPr>
            <a:cxnSpLocks/>
          </p:cNvCxnSpPr>
          <p:nvPr/>
        </p:nvCxnSpPr>
        <p:spPr>
          <a:xfrm>
            <a:off x="1287275" y="1930462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926BAB5-83A2-49C2-B2A0-7CE7B2A0E41D}"/>
              </a:ext>
            </a:extLst>
          </p:cNvPr>
          <p:cNvCxnSpPr>
            <a:cxnSpLocks/>
          </p:cNvCxnSpPr>
          <p:nvPr/>
        </p:nvCxnSpPr>
        <p:spPr>
          <a:xfrm>
            <a:off x="1267942" y="2350099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15EA79A-AA0A-4D76-BDDE-6643224A1479}"/>
              </a:ext>
            </a:extLst>
          </p:cNvPr>
          <p:cNvCxnSpPr>
            <a:cxnSpLocks/>
          </p:cNvCxnSpPr>
          <p:nvPr/>
        </p:nvCxnSpPr>
        <p:spPr>
          <a:xfrm>
            <a:off x="1267652" y="2799123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3153474-EA45-462C-BC76-90B42D83DC03}"/>
              </a:ext>
            </a:extLst>
          </p:cNvPr>
          <p:cNvCxnSpPr>
            <a:cxnSpLocks/>
          </p:cNvCxnSpPr>
          <p:nvPr/>
        </p:nvCxnSpPr>
        <p:spPr>
          <a:xfrm>
            <a:off x="1287275" y="3244334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Left Brace 12">
            <a:extLst>
              <a:ext uri="{FF2B5EF4-FFF2-40B4-BE49-F238E27FC236}">
                <a16:creationId xmlns:a16="http://schemas.microsoft.com/office/drawing/2014/main" id="{06C71A15-32BC-40C4-90FA-E3E774682D24}"/>
              </a:ext>
            </a:extLst>
          </p:cNvPr>
          <p:cNvSpPr/>
          <p:nvPr/>
        </p:nvSpPr>
        <p:spPr>
          <a:xfrm>
            <a:off x="642248" y="1489397"/>
            <a:ext cx="327072" cy="3932212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17004E-AEB4-44B0-80EA-474C59086E3D}"/>
              </a:ext>
            </a:extLst>
          </p:cNvPr>
          <p:cNvSpPr txBox="1"/>
          <p:nvPr/>
        </p:nvSpPr>
        <p:spPr>
          <a:xfrm>
            <a:off x="1810548" y="1326160"/>
            <a:ext cx="8913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B05BB"/>
                </a:solidFill>
              </a:rPr>
              <a:t>params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0CE038-2FA4-4023-BE0D-2884E6FFBCEC}"/>
              </a:ext>
            </a:extLst>
          </p:cNvPr>
          <p:cNvSpPr txBox="1"/>
          <p:nvPr/>
        </p:nvSpPr>
        <p:spPr>
          <a:xfrm>
            <a:off x="1817227" y="3484846"/>
            <a:ext cx="28078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calc_normalized_emittance</a:t>
            </a:r>
            <a:endParaRPr lang="en-US" b="1" dirty="0">
              <a:solidFill>
                <a:srgbClr val="1B05BB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271676-11D0-4C69-AFE6-3DCCB05720FC}"/>
              </a:ext>
            </a:extLst>
          </p:cNvPr>
          <p:cNvSpPr txBox="1"/>
          <p:nvPr/>
        </p:nvSpPr>
        <p:spPr>
          <a:xfrm>
            <a:off x="1810548" y="4797509"/>
            <a:ext cx="13339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make_Hvals</a:t>
            </a:r>
            <a:endParaRPr lang="en-US" b="1" dirty="0">
              <a:solidFill>
                <a:srgbClr val="1B05BB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7B559E-0B3F-4DCB-A4CC-31BE8B9B70CF}"/>
              </a:ext>
            </a:extLst>
          </p:cNvPr>
          <p:cNvSpPr txBox="1"/>
          <p:nvPr/>
        </p:nvSpPr>
        <p:spPr>
          <a:xfrm>
            <a:off x="1829845" y="4351044"/>
            <a:ext cx="13956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get_base_nll</a:t>
            </a:r>
            <a:endParaRPr lang="en-US" b="1" dirty="0">
              <a:solidFill>
                <a:srgbClr val="1B05BB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2002AB-BFAF-4FCB-9383-CAC9B3E004D8}"/>
              </a:ext>
            </a:extLst>
          </p:cNvPr>
          <p:cNvSpPr txBox="1"/>
          <p:nvPr/>
        </p:nvSpPr>
        <p:spPr>
          <a:xfrm>
            <a:off x="1810092" y="5236943"/>
            <a:ext cx="12731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plot_bunch</a:t>
            </a:r>
            <a:endParaRPr lang="en-US" b="1" dirty="0">
              <a:solidFill>
                <a:srgbClr val="1B05BB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5CFAA78-B73E-4179-BCAE-0E226A6D0B22}"/>
              </a:ext>
            </a:extLst>
          </p:cNvPr>
          <p:cNvCxnSpPr>
            <a:cxnSpLocks/>
          </p:cNvCxnSpPr>
          <p:nvPr/>
        </p:nvCxnSpPr>
        <p:spPr>
          <a:xfrm>
            <a:off x="1273874" y="3669512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B1218A1-2B3B-4048-8249-14C50772038D}"/>
              </a:ext>
            </a:extLst>
          </p:cNvPr>
          <p:cNvCxnSpPr>
            <a:cxnSpLocks/>
          </p:cNvCxnSpPr>
          <p:nvPr/>
        </p:nvCxnSpPr>
        <p:spPr>
          <a:xfrm>
            <a:off x="1286492" y="4535710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FAE7F53-7663-49B9-9006-467246B63778}"/>
              </a:ext>
            </a:extLst>
          </p:cNvPr>
          <p:cNvCxnSpPr>
            <a:cxnSpLocks/>
          </p:cNvCxnSpPr>
          <p:nvPr/>
        </p:nvCxnSpPr>
        <p:spPr>
          <a:xfrm>
            <a:off x="1267195" y="4982175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303E831-91BB-486F-881C-69009DAA0729}"/>
              </a:ext>
            </a:extLst>
          </p:cNvPr>
          <p:cNvCxnSpPr>
            <a:cxnSpLocks/>
          </p:cNvCxnSpPr>
          <p:nvPr/>
        </p:nvCxnSpPr>
        <p:spPr>
          <a:xfrm>
            <a:off x="1280140" y="5421609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376957B-3B97-4B27-A454-6748DD665144}"/>
              </a:ext>
            </a:extLst>
          </p:cNvPr>
          <p:cNvSpPr txBox="1"/>
          <p:nvPr/>
        </p:nvSpPr>
        <p:spPr>
          <a:xfrm>
            <a:off x="1829845" y="3912576"/>
            <a:ext cx="16504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calc_properties</a:t>
            </a:r>
            <a:endParaRPr lang="en-US" b="1" dirty="0">
              <a:solidFill>
                <a:srgbClr val="1B05BB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1089D3F-EB8B-4245-810A-3D835BCC65A7}"/>
              </a:ext>
            </a:extLst>
          </p:cNvPr>
          <p:cNvCxnSpPr>
            <a:cxnSpLocks/>
          </p:cNvCxnSpPr>
          <p:nvPr/>
        </p:nvCxnSpPr>
        <p:spPr>
          <a:xfrm>
            <a:off x="1286492" y="4097242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7BE85B7-A75B-4757-9E69-A5B272C87642}"/>
              </a:ext>
            </a:extLst>
          </p:cNvPr>
          <p:cNvSpPr txBox="1"/>
          <p:nvPr/>
        </p:nvSpPr>
        <p:spPr>
          <a:xfrm rot="16200000">
            <a:off x="-227789" y="3270836"/>
            <a:ext cx="10739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B05BB"/>
                </a:solidFill>
              </a:rPr>
              <a:t>Methods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62ABABF-AF66-4A54-AC91-D83B7E9A2421}"/>
              </a:ext>
            </a:extLst>
          </p:cNvPr>
          <p:cNvSpPr txBox="1"/>
          <p:nvPr/>
        </p:nvSpPr>
        <p:spPr>
          <a:xfrm>
            <a:off x="5388987" y="125236"/>
            <a:ext cx="20458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FF"/>
                </a:solidFill>
              </a:rPr>
              <a:t>Module </a:t>
            </a:r>
            <a:r>
              <a:rPr lang="en-US" b="1" dirty="0">
                <a:solidFill>
                  <a:srgbClr val="FF00FF"/>
                </a:solidFill>
              </a:rPr>
              <a:t>latticework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B9080B1-5B01-4A1A-B938-F70DC7134C2E}"/>
              </a:ext>
            </a:extLst>
          </p:cNvPr>
          <p:cNvSpPr txBox="1"/>
          <p:nvPr/>
        </p:nvSpPr>
        <p:spPr>
          <a:xfrm>
            <a:off x="6646070" y="1011512"/>
            <a:ext cx="12363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make_drift</a:t>
            </a:r>
            <a:endParaRPr lang="en-US" b="1" dirty="0">
              <a:solidFill>
                <a:srgbClr val="1B05BB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199C036-75D7-4072-99EE-1E325CA3E981}"/>
              </a:ext>
            </a:extLst>
          </p:cNvPr>
          <p:cNvSpPr txBox="1"/>
          <p:nvPr/>
        </p:nvSpPr>
        <p:spPr>
          <a:xfrm>
            <a:off x="6626447" y="1880173"/>
            <a:ext cx="12282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make_chef</a:t>
            </a:r>
            <a:endParaRPr lang="en-US" b="1" dirty="0">
              <a:solidFill>
                <a:srgbClr val="1B05BB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B6F4DD8-0C52-4187-BC17-1DC13026FCA4}"/>
              </a:ext>
            </a:extLst>
          </p:cNvPr>
          <p:cNvSpPr txBox="1"/>
          <p:nvPr/>
        </p:nvSpPr>
        <p:spPr>
          <a:xfrm>
            <a:off x="6626737" y="1431149"/>
            <a:ext cx="13052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make_quad</a:t>
            </a:r>
            <a:endParaRPr lang="en-US" b="1" dirty="0">
              <a:solidFill>
                <a:srgbClr val="1B05BB"/>
              </a:solidFill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1C97D84-E9C7-4C7E-89E0-4701A72D3227}"/>
              </a:ext>
            </a:extLst>
          </p:cNvPr>
          <p:cNvCxnSpPr>
            <a:cxnSpLocks/>
          </p:cNvCxnSpPr>
          <p:nvPr/>
        </p:nvCxnSpPr>
        <p:spPr>
          <a:xfrm flipH="1">
            <a:off x="6096000" y="494568"/>
            <a:ext cx="13002" cy="60223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0EB32D17-9C6B-4A11-9096-265E19A56F96}"/>
              </a:ext>
            </a:extLst>
          </p:cNvPr>
          <p:cNvSpPr txBox="1"/>
          <p:nvPr/>
        </p:nvSpPr>
        <p:spPr>
          <a:xfrm>
            <a:off x="6632669" y="2325384"/>
            <a:ext cx="9510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make_R</a:t>
            </a:r>
            <a:endParaRPr lang="en-US" b="1" dirty="0">
              <a:solidFill>
                <a:srgbClr val="1B05BB"/>
              </a:solidFill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13E9D45-CABA-4B71-A3E7-A034F173F3E3}"/>
              </a:ext>
            </a:extLst>
          </p:cNvPr>
          <p:cNvCxnSpPr>
            <a:cxnSpLocks/>
          </p:cNvCxnSpPr>
          <p:nvPr/>
        </p:nvCxnSpPr>
        <p:spPr>
          <a:xfrm>
            <a:off x="6095597" y="755112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3CAA7B0-951B-47AC-A3E9-21B8C2917474}"/>
              </a:ext>
            </a:extLst>
          </p:cNvPr>
          <p:cNvCxnSpPr>
            <a:cxnSpLocks/>
          </p:cNvCxnSpPr>
          <p:nvPr/>
        </p:nvCxnSpPr>
        <p:spPr>
          <a:xfrm>
            <a:off x="6102717" y="1196178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12DD1CD-8F45-48E3-90D3-62D19945D8F7}"/>
              </a:ext>
            </a:extLst>
          </p:cNvPr>
          <p:cNvCxnSpPr>
            <a:cxnSpLocks/>
          </p:cNvCxnSpPr>
          <p:nvPr/>
        </p:nvCxnSpPr>
        <p:spPr>
          <a:xfrm>
            <a:off x="6083384" y="1615815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7A2C563-BF31-4E2D-845B-BABA6E7538F1}"/>
              </a:ext>
            </a:extLst>
          </p:cNvPr>
          <p:cNvCxnSpPr>
            <a:cxnSpLocks/>
          </p:cNvCxnSpPr>
          <p:nvPr/>
        </p:nvCxnSpPr>
        <p:spPr>
          <a:xfrm>
            <a:off x="6083094" y="2064839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43EDF58-D0DB-4885-80DE-F5E8144806EC}"/>
              </a:ext>
            </a:extLst>
          </p:cNvPr>
          <p:cNvCxnSpPr>
            <a:cxnSpLocks/>
          </p:cNvCxnSpPr>
          <p:nvPr/>
        </p:nvCxnSpPr>
        <p:spPr>
          <a:xfrm>
            <a:off x="6102717" y="2510050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Left Brace 72">
            <a:extLst>
              <a:ext uri="{FF2B5EF4-FFF2-40B4-BE49-F238E27FC236}">
                <a16:creationId xmlns:a16="http://schemas.microsoft.com/office/drawing/2014/main" id="{DE82DD88-36CB-4C40-995B-D068720130D4}"/>
              </a:ext>
            </a:extLst>
          </p:cNvPr>
          <p:cNvSpPr/>
          <p:nvPr/>
        </p:nvSpPr>
        <p:spPr>
          <a:xfrm>
            <a:off x="5457690" y="755112"/>
            <a:ext cx="402910" cy="5233163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0BFFD12-67EE-4244-808B-0E4C18113629}"/>
              </a:ext>
            </a:extLst>
          </p:cNvPr>
          <p:cNvSpPr txBox="1"/>
          <p:nvPr/>
        </p:nvSpPr>
        <p:spPr>
          <a:xfrm>
            <a:off x="6625990" y="591876"/>
            <a:ext cx="20751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get_phase_advance</a:t>
            </a:r>
            <a:endParaRPr lang="en-US" b="1" dirty="0">
              <a:solidFill>
                <a:srgbClr val="1B05BB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31DB2CE-6A77-4CE5-80B8-053EF7C37F46}"/>
              </a:ext>
            </a:extLst>
          </p:cNvPr>
          <p:cNvSpPr txBox="1"/>
          <p:nvPr/>
        </p:nvSpPr>
        <p:spPr>
          <a:xfrm>
            <a:off x="6632669" y="2750562"/>
            <a:ext cx="13930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get_fd_quad</a:t>
            </a:r>
            <a:endParaRPr lang="en-US" b="1" dirty="0">
              <a:solidFill>
                <a:srgbClr val="1B05BB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BD870B2-ABC2-4400-A017-EBF68F64177E}"/>
              </a:ext>
            </a:extLst>
          </p:cNvPr>
          <p:cNvSpPr txBox="1"/>
          <p:nvPr/>
        </p:nvSpPr>
        <p:spPr>
          <a:xfrm>
            <a:off x="6625990" y="4063225"/>
            <a:ext cx="22639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get_unique_elements</a:t>
            </a:r>
            <a:endParaRPr lang="en-US" b="1" dirty="0">
              <a:solidFill>
                <a:srgbClr val="1B05BB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A6E8021-F302-4DA0-BF36-54F5A990EA9B}"/>
              </a:ext>
            </a:extLst>
          </p:cNvPr>
          <p:cNvSpPr txBox="1"/>
          <p:nvPr/>
        </p:nvSpPr>
        <p:spPr>
          <a:xfrm>
            <a:off x="6645287" y="3616760"/>
            <a:ext cx="16516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print_strenghts</a:t>
            </a:r>
            <a:endParaRPr lang="en-US" b="1" dirty="0">
              <a:solidFill>
                <a:srgbClr val="1B05BB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1F66606-60B4-4929-9A59-6286DC66CC74}"/>
              </a:ext>
            </a:extLst>
          </p:cNvPr>
          <p:cNvSpPr txBox="1"/>
          <p:nvPr/>
        </p:nvSpPr>
        <p:spPr>
          <a:xfrm>
            <a:off x="6625534" y="4502659"/>
            <a:ext cx="21701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correct_chromaticity</a:t>
            </a:r>
            <a:endParaRPr lang="en-US" b="1" dirty="0">
              <a:solidFill>
                <a:srgbClr val="1B05BB"/>
              </a:solidFill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AFA815D-1F50-4CE7-91AF-09213113F034}"/>
              </a:ext>
            </a:extLst>
          </p:cNvPr>
          <p:cNvCxnSpPr>
            <a:cxnSpLocks/>
          </p:cNvCxnSpPr>
          <p:nvPr/>
        </p:nvCxnSpPr>
        <p:spPr>
          <a:xfrm>
            <a:off x="6089316" y="2935228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1995D97-FB17-498D-8FA6-DE352DD7E315}"/>
              </a:ext>
            </a:extLst>
          </p:cNvPr>
          <p:cNvCxnSpPr>
            <a:cxnSpLocks/>
          </p:cNvCxnSpPr>
          <p:nvPr/>
        </p:nvCxnSpPr>
        <p:spPr>
          <a:xfrm>
            <a:off x="6101934" y="3801426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1E6F63D-D923-4777-8A15-17018A8A6E35}"/>
              </a:ext>
            </a:extLst>
          </p:cNvPr>
          <p:cNvCxnSpPr>
            <a:cxnSpLocks/>
          </p:cNvCxnSpPr>
          <p:nvPr/>
        </p:nvCxnSpPr>
        <p:spPr>
          <a:xfrm>
            <a:off x="6082637" y="4247891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A98DC18-95CC-40FB-B9E0-DE4F2A2BE6C8}"/>
              </a:ext>
            </a:extLst>
          </p:cNvPr>
          <p:cNvCxnSpPr>
            <a:cxnSpLocks/>
          </p:cNvCxnSpPr>
          <p:nvPr/>
        </p:nvCxnSpPr>
        <p:spPr>
          <a:xfrm>
            <a:off x="6095582" y="4687325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EFB3108C-0313-4DE3-878D-A2AB19A15AC1}"/>
              </a:ext>
            </a:extLst>
          </p:cNvPr>
          <p:cNvSpPr txBox="1"/>
          <p:nvPr/>
        </p:nvSpPr>
        <p:spPr>
          <a:xfrm>
            <a:off x="6625990" y="4939324"/>
            <a:ext cx="25642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calc_chromaticity_adjust</a:t>
            </a:r>
            <a:endParaRPr lang="en-US" b="1" dirty="0">
              <a:solidFill>
                <a:srgbClr val="1B05BB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90944BC-6C62-409F-A920-7F2160AFAC7D}"/>
              </a:ext>
            </a:extLst>
          </p:cNvPr>
          <p:cNvSpPr txBox="1"/>
          <p:nvPr/>
        </p:nvSpPr>
        <p:spPr>
          <a:xfrm>
            <a:off x="6624226" y="5375888"/>
            <a:ext cx="15767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get_starting_lf</a:t>
            </a:r>
            <a:endParaRPr lang="en-US" b="1" dirty="0">
              <a:solidFill>
                <a:srgbClr val="1B05BB"/>
              </a:solidFill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5D8FED9-F03A-4981-A0F1-EF6D50223714}"/>
              </a:ext>
            </a:extLst>
          </p:cNvPr>
          <p:cNvCxnSpPr>
            <a:cxnSpLocks/>
          </p:cNvCxnSpPr>
          <p:nvPr/>
        </p:nvCxnSpPr>
        <p:spPr>
          <a:xfrm>
            <a:off x="6082637" y="5123990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8F6308F-D05D-4B59-A104-16C1F5913D37}"/>
              </a:ext>
            </a:extLst>
          </p:cNvPr>
          <p:cNvCxnSpPr>
            <a:cxnSpLocks/>
          </p:cNvCxnSpPr>
          <p:nvPr/>
        </p:nvCxnSpPr>
        <p:spPr>
          <a:xfrm>
            <a:off x="6094274" y="5560554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3E99826F-74E2-4F15-93FD-008D1A927543}"/>
              </a:ext>
            </a:extLst>
          </p:cNvPr>
          <p:cNvSpPr txBox="1"/>
          <p:nvPr/>
        </p:nvSpPr>
        <p:spPr>
          <a:xfrm>
            <a:off x="6632669" y="5803618"/>
            <a:ext cx="18675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generate_stepper</a:t>
            </a:r>
            <a:endParaRPr lang="en-US" b="1" dirty="0">
              <a:solidFill>
                <a:srgbClr val="1B05BB"/>
              </a:solidFill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CCD2BFB4-9C76-4E7C-B7A1-9ABF77FD06EE}"/>
              </a:ext>
            </a:extLst>
          </p:cNvPr>
          <p:cNvCxnSpPr>
            <a:cxnSpLocks/>
          </p:cNvCxnSpPr>
          <p:nvPr/>
        </p:nvCxnSpPr>
        <p:spPr>
          <a:xfrm>
            <a:off x="6102717" y="5988284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65C46BBD-CABF-43C3-B43C-14730DB2C308}"/>
              </a:ext>
            </a:extLst>
          </p:cNvPr>
          <p:cNvSpPr txBox="1"/>
          <p:nvPr/>
        </p:nvSpPr>
        <p:spPr>
          <a:xfrm>
            <a:off x="6645287" y="3178292"/>
            <a:ext cx="16206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get_sextopoles</a:t>
            </a:r>
            <a:endParaRPr lang="en-US" b="1" dirty="0">
              <a:solidFill>
                <a:srgbClr val="1B05BB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ACDE0BD-695A-44FF-9D7C-74A249F9B254}"/>
              </a:ext>
            </a:extLst>
          </p:cNvPr>
          <p:cNvCxnSpPr>
            <a:cxnSpLocks/>
          </p:cNvCxnSpPr>
          <p:nvPr/>
        </p:nvCxnSpPr>
        <p:spPr>
          <a:xfrm>
            <a:off x="6101934" y="3362958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B75B72F3-46FF-4414-98AB-2438BA1492B9}"/>
              </a:ext>
            </a:extLst>
          </p:cNvPr>
          <p:cNvSpPr txBox="1"/>
          <p:nvPr/>
        </p:nvSpPr>
        <p:spPr>
          <a:xfrm rot="16200000">
            <a:off x="4528166" y="3187027"/>
            <a:ext cx="10739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B05BB"/>
                </a:solidFill>
              </a:rPr>
              <a:t>Methods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1585920-4142-4316-8D1B-BF16041F0F1E}"/>
              </a:ext>
            </a:extLst>
          </p:cNvPr>
          <p:cNvSpPr txBox="1"/>
          <p:nvPr/>
        </p:nvSpPr>
        <p:spPr>
          <a:xfrm>
            <a:off x="9377990" y="1162434"/>
            <a:ext cx="26287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set_lattice_element_type</a:t>
            </a:r>
            <a:endParaRPr lang="en-US" b="1" dirty="0">
              <a:solidFill>
                <a:srgbClr val="1B05BB"/>
              </a:solidFill>
            </a:endParaRP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33873A76-1DBF-4719-A2A0-D65EA3E989E8}"/>
              </a:ext>
            </a:extLst>
          </p:cNvPr>
          <p:cNvCxnSpPr>
            <a:cxnSpLocks/>
          </p:cNvCxnSpPr>
          <p:nvPr/>
        </p:nvCxnSpPr>
        <p:spPr>
          <a:xfrm>
            <a:off x="8848038" y="1347100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6A94512E-42D7-498B-83C0-266534A2ECFE}"/>
              </a:ext>
            </a:extLst>
          </p:cNvPr>
          <p:cNvSpPr txBox="1"/>
          <p:nvPr/>
        </p:nvSpPr>
        <p:spPr>
          <a:xfrm>
            <a:off x="9378446" y="1599099"/>
            <a:ext cx="18224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compare_lattices</a:t>
            </a:r>
            <a:endParaRPr lang="en-US" b="1" dirty="0">
              <a:solidFill>
                <a:srgbClr val="1B05BB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6087BB5-C0CC-42F5-8FFE-68520C55D6E3}"/>
              </a:ext>
            </a:extLst>
          </p:cNvPr>
          <p:cNvSpPr txBox="1"/>
          <p:nvPr/>
        </p:nvSpPr>
        <p:spPr>
          <a:xfrm>
            <a:off x="9376682" y="2035663"/>
            <a:ext cx="11155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get_maps</a:t>
            </a:r>
            <a:endParaRPr lang="en-US" b="1" dirty="0">
              <a:solidFill>
                <a:srgbClr val="1B05BB"/>
              </a:solidFill>
            </a:endParaRP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5BC0CB5-4F8D-4210-9906-BD2BA66B5E86}"/>
              </a:ext>
            </a:extLst>
          </p:cNvPr>
          <p:cNvCxnSpPr>
            <a:cxnSpLocks/>
          </p:cNvCxnSpPr>
          <p:nvPr/>
        </p:nvCxnSpPr>
        <p:spPr>
          <a:xfrm>
            <a:off x="8835093" y="1783765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102268E2-0FB2-4022-A9C4-80732F36ED91}"/>
              </a:ext>
            </a:extLst>
          </p:cNvPr>
          <p:cNvCxnSpPr>
            <a:cxnSpLocks/>
          </p:cNvCxnSpPr>
          <p:nvPr/>
        </p:nvCxnSpPr>
        <p:spPr>
          <a:xfrm>
            <a:off x="8846730" y="2220329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C9FCEB08-3063-4458-A9D0-27C9C65D6FF8}"/>
              </a:ext>
            </a:extLst>
          </p:cNvPr>
          <p:cNvSpPr txBox="1"/>
          <p:nvPr/>
        </p:nvSpPr>
        <p:spPr>
          <a:xfrm>
            <a:off x="9385125" y="2463393"/>
            <a:ext cx="16394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combine_maps</a:t>
            </a:r>
            <a:endParaRPr lang="en-US" b="1" dirty="0">
              <a:solidFill>
                <a:srgbClr val="1B05BB"/>
              </a:solidFill>
            </a:endParaRP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504657C8-B0D1-4E60-B81F-41870A1862B5}"/>
              </a:ext>
            </a:extLst>
          </p:cNvPr>
          <p:cNvCxnSpPr>
            <a:cxnSpLocks/>
          </p:cNvCxnSpPr>
          <p:nvPr/>
        </p:nvCxnSpPr>
        <p:spPr>
          <a:xfrm>
            <a:off x="8855173" y="2648059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524F4235-585D-4C4F-815C-666C238E4145}"/>
              </a:ext>
            </a:extLst>
          </p:cNvPr>
          <p:cNvCxnSpPr>
            <a:cxnSpLocks/>
          </p:cNvCxnSpPr>
          <p:nvPr/>
        </p:nvCxnSpPr>
        <p:spPr>
          <a:xfrm>
            <a:off x="6102501" y="6519376"/>
            <a:ext cx="36656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11108099-3C0B-439F-80AF-0124F96A3B1C}"/>
              </a:ext>
            </a:extLst>
          </p:cNvPr>
          <p:cNvCxnSpPr>
            <a:cxnSpLocks/>
          </p:cNvCxnSpPr>
          <p:nvPr/>
        </p:nvCxnSpPr>
        <p:spPr>
          <a:xfrm flipH="1">
            <a:off x="9749465" y="3546267"/>
            <a:ext cx="18649" cy="30111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2C5C7D48-3658-4A16-B6C1-A78CAF7FE5BB}"/>
              </a:ext>
            </a:extLst>
          </p:cNvPr>
          <p:cNvCxnSpPr>
            <a:cxnSpLocks/>
          </p:cNvCxnSpPr>
          <p:nvPr/>
        </p:nvCxnSpPr>
        <p:spPr>
          <a:xfrm>
            <a:off x="8889943" y="3546267"/>
            <a:ext cx="8864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704123A5-9A8C-434F-8FCD-B49E832DDFE9}"/>
              </a:ext>
            </a:extLst>
          </p:cNvPr>
          <p:cNvCxnSpPr>
            <a:cxnSpLocks/>
          </p:cNvCxnSpPr>
          <p:nvPr/>
        </p:nvCxnSpPr>
        <p:spPr>
          <a:xfrm>
            <a:off x="8873848" y="1347100"/>
            <a:ext cx="7486" cy="22093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023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6BA1BC-8047-40AB-86BD-2EBA2872950A}"/>
              </a:ext>
            </a:extLst>
          </p:cNvPr>
          <p:cNvSpPr txBox="1"/>
          <p:nvPr/>
        </p:nvSpPr>
        <p:spPr>
          <a:xfrm>
            <a:off x="729901" y="139751"/>
            <a:ext cx="19374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FF"/>
                </a:solidFill>
              </a:rPr>
              <a:t>Module </a:t>
            </a:r>
            <a:r>
              <a:rPr lang="en-US" b="1" dirty="0" err="1">
                <a:solidFill>
                  <a:srgbClr val="FF00FF"/>
                </a:solidFill>
              </a:rPr>
              <a:t>elliptic_sp</a:t>
            </a:r>
            <a:endParaRPr lang="en-US" b="1" dirty="0">
              <a:solidFill>
                <a:srgbClr val="FF00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91BFA5-9817-4EA8-BFAB-4E25FEC6F551}"/>
              </a:ext>
            </a:extLst>
          </p:cNvPr>
          <p:cNvSpPr txBox="1"/>
          <p:nvPr/>
        </p:nvSpPr>
        <p:spPr>
          <a:xfrm>
            <a:off x="1986984" y="1026027"/>
            <a:ext cx="7601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plot_J</a:t>
            </a:r>
            <a:endParaRPr lang="en-US" b="1" dirty="0">
              <a:solidFill>
                <a:srgbClr val="1B05BB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E438A1-8E86-4F58-9C56-F8E61360ECE1}"/>
              </a:ext>
            </a:extLst>
          </p:cNvPr>
          <p:cNvSpPr txBox="1"/>
          <p:nvPr/>
        </p:nvSpPr>
        <p:spPr>
          <a:xfrm>
            <a:off x="1967361" y="1894688"/>
            <a:ext cx="14148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get_particles</a:t>
            </a:r>
            <a:endParaRPr lang="en-US" b="1" dirty="0">
              <a:solidFill>
                <a:srgbClr val="1B05BB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6C2D55-BAB9-47DA-BF5D-5339D6B44194}"/>
              </a:ext>
            </a:extLst>
          </p:cNvPr>
          <p:cNvSpPr txBox="1"/>
          <p:nvPr/>
        </p:nvSpPr>
        <p:spPr>
          <a:xfrm>
            <a:off x="1967651" y="1445664"/>
            <a:ext cx="18011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get_one_particle</a:t>
            </a:r>
            <a:endParaRPr lang="en-US" b="1" dirty="0">
              <a:solidFill>
                <a:srgbClr val="1B05BB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A7E042E-1906-49FC-BF12-8B85AFC6EB37}"/>
              </a:ext>
            </a:extLst>
          </p:cNvPr>
          <p:cNvCxnSpPr>
            <a:cxnSpLocks/>
          </p:cNvCxnSpPr>
          <p:nvPr/>
        </p:nvCxnSpPr>
        <p:spPr>
          <a:xfrm>
            <a:off x="1449916" y="509083"/>
            <a:ext cx="0" cy="62248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18B847F-B808-4FCA-9221-0595F9559AB7}"/>
              </a:ext>
            </a:extLst>
          </p:cNvPr>
          <p:cNvSpPr txBox="1"/>
          <p:nvPr/>
        </p:nvSpPr>
        <p:spPr>
          <a:xfrm>
            <a:off x="1973583" y="2339899"/>
            <a:ext cx="12984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get_file_list</a:t>
            </a:r>
            <a:endParaRPr lang="en-US" b="1" dirty="0">
              <a:solidFill>
                <a:srgbClr val="1B05BB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3C5789-C46E-48E4-82A1-BA42D0F7788C}"/>
              </a:ext>
            </a:extLst>
          </p:cNvPr>
          <p:cNvCxnSpPr>
            <a:cxnSpLocks/>
          </p:cNvCxnSpPr>
          <p:nvPr/>
        </p:nvCxnSpPr>
        <p:spPr>
          <a:xfrm>
            <a:off x="1436511" y="769627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9A15FD-9F71-4171-A9D0-71F6D4A0A9D1}"/>
              </a:ext>
            </a:extLst>
          </p:cNvPr>
          <p:cNvCxnSpPr>
            <a:cxnSpLocks/>
          </p:cNvCxnSpPr>
          <p:nvPr/>
        </p:nvCxnSpPr>
        <p:spPr>
          <a:xfrm>
            <a:off x="1443631" y="1210693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49226CE-08FA-46AD-A5E8-2F1C39EF88F7}"/>
              </a:ext>
            </a:extLst>
          </p:cNvPr>
          <p:cNvCxnSpPr>
            <a:cxnSpLocks/>
          </p:cNvCxnSpPr>
          <p:nvPr/>
        </p:nvCxnSpPr>
        <p:spPr>
          <a:xfrm>
            <a:off x="1424298" y="1630330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8CDCF99-8F5D-49D7-B92B-D64CC58F34DD}"/>
              </a:ext>
            </a:extLst>
          </p:cNvPr>
          <p:cNvCxnSpPr>
            <a:cxnSpLocks/>
          </p:cNvCxnSpPr>
          <p:nvPr/>
        </p:nvCxnSpPr>
        <p:spPr>
          <a:xfrm>
            <a:off x="1424008" y="2079354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99C757F-8D02-4C50-A4D9-F1958D7D8A04}"/>
              </a:ext>
            </a:extLst>
          </p:cNvPr>
          <p:cNvCxnSpPr>
            <a:cxnSpLocks/>
          </p:cNvCxnSpPr>
          <p:nvPr/>
        </p:nvCxnSpPr>
        <p:spPr>
          <a:xfrm>
            <a:off x="1443631" y="2524565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Left Brace 12">
            <a:extLst>
              <a:ext uri="{FF2B5EF4-FFF2-40B4-BE49-F238E27FC236}">
                <a16:creationId xmlns:a16="http://schemas.microsoft.com/office/drawing/2014/main" id="{5C77C048-0F43-42CB-B3AE-1C8C50486E32}"/>
              </a:ext>
            </a:extLst>
          </p:cNvPr>
          <p:cNvSpPr/>
          <p:nvPr/>
        </p:nvSpPr>
        <p:spPr>
          <a:xfrm>
            <a:off x="798604" y="769627"/>
            <a:ext cx="402910" cy="5712336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B26691-26B7-4331-BAC5-70C12EB2A767}"/>
              </a:ext>
            </a:extLst>
          </p:cNvPr>
          <p:cNvSpPr txBox="1"/>
          <p:nvPr/>
        </p:nvSpPr>
        <p:spPr>
          <a:xfrm>
            <a:off x="1966904" y="606391"/>
            <a:ext cx="8066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plot_P</a:t>
            </a:r>
            <a:endParaRPr lang="en-US" b="1" dirty="0">
              <a:solidFill>
                <a:srgbClr val="1B05BB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2FB740-240E-46E9-9D1B-98DDB8992B6A}"/>
              </a:ext>
            </a:extLst>
          </p:cNvPr>
          <p:cNvSpPr txBox="1"/>
          <p:nvPr/>
        </p:nvSpPr>
        <p:spPr>
          <a:xfrm>
            <a:off x="1973583" y="2765077"/>
            <a:ext cx="2183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get_lost_particle_list</a:t>
            </a:r>
            <a:endParaRPr lang="en-US" b="1" dirty="0">
              <a:solidFill>
                <a:srgbClr val="1B05BB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F76F01-7A31-4AB8-8C63-4378BE61006C}"/>
              </a:ext>
            </a:extLst>
          </p:cNvPr>
          <p:cNvSpPr txBox="1"/>
          <p:nvPr/>
        </p:nvSpPr>
        <p:spPr>
          <a:xfrm>
            <a:off x="1966904" y="4077740"/>
            <a:ext cx="274446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get_single_particle_elliptic</a:t>
            </a:r>
            <a:endParaRPr lang="en-US" b="1" dirty="0">
              <a:solidFill>
                <a:srgbClr val="1B05BB"/>
              </a:solidFill>
            </a:endParaRPr>
          </a:p>
          <a:p>
            <a:r>
              <a:rPr lang="en-US" b="1" dirty="0">
                <a:solidFill>
                  <a:srgbClr val="1B05BB"/>
                </a:solidFill>
              </a:rPr>
              <a:t>_invariants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1F9B60-FEDD-46D4-996B-6AFA836E1008}"/>
              </a:ext>
            </a:extLst>
          </p:cNvPr>
          <p:cNvSpPr txBox="1"/>
          <p:nvPr/>
        </p:nvSpPr>
        <p:spPr>
          <a:xfrm>
            <a:off x="1986201" y="3631275"/>
            <a:ext cx="21855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print_human_coords</a:t>
            </a:r>
            <a:endParaRPr lang="en-US" b="1" dirty="0">
              <a:solidFill>
                <a:srgbClr val="1B05BB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021EC3-CA43-406A-A2F0-FAEA6F82D960}"/>
              </a:ext>
            </a:extLst>
          </p:cNvPr>
          <p:cNvSpPr txBox="1"/>
          <p:nvPr/>
        </p:nvSpPr>
        <p:spPr>
          <a:xfrm>
            <a:off x="1983075" y="4788508"/>
            <a:ext cx="15407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get_invariants</a:t>
            </a:r>
            <a:endParaRPr lang="en-US" b="1" dirty="0">
              <a:solidFill>
                <a:srgbClr val="1B05BB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12EB640-5CBE-4F81-8EB8-F88CA22EA6D6}"/>
              </a:ext>
            </a:extLst>
          </p:cNvPr>
          <p:cNvCxnSpPr>
            <a:cxnSpLocks/>
          </p:cNvCxnSpPr>
          <p:nvPr/>
        </p:nvCxnSpPr>
        <p:spPr>
          <a:xfrm>
            <a:off x="1430230" y="2949743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3AE7C9A-D5AA-464F-813B-E411630B8756}"/>
              </a:ext>
            </a:extLst>
          </p:cNvPr>
          <p:cNvCxnSpPr>
            <a:cxnSpLocks/>
          </p:cNvCxnSpPr>
          <p:nvPr/>
        </p:nvCxnSpPr>
        <p:spPr>
          <a:xfrm>
            <a:off x="1442848" y="3815941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48CD775-F7BC-4072-A45B-988AD0EF8E2B}"/>
              </a:ext>
            </a:extLst>
          </p:cNvPr>
          <p:cNvCxnSpPr>
            <a:cxnSpLocks/>
          </p:cNvCxnSpPr>
          <p:nvPr/>
        </p:nvCxnSpPr>
        <p:spPr>
          <a:xfrm>
            <a:off x="1423551" y="4262406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53130B2-6BF4-415B-8518-430AC3D86BC5}"/>
              </a:ext>
            </a:extLst>
          </p:cNvPr>
          <p:cNvCxnSpPr>
            <a:cxnSpLocks/>
          </p:cNvCxnSpPr>
          <p:nvPr/>
        </p:nvCxnSpPr>
        <p:spPr>
          <a:xfrm>
            <a:off x="1453123" y="4973174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51D8794-18BD-4F33-A36F-EBAF08690CCE}"/>
              </a:ext>
            </a:extLst>
          </p:cNvPr>
          <p:cNvSpPr txBox="1"/>
          <p:nvPr/>
        </p:nvSpPr>
        <p:spPr>
          <a:xfrm>
            <a:off x="1983531" y="5225173"/>
            <a:ext cx="25387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single_particle_invariant</a:t>
            </a:r>
            <a:endParaRPr lang="en-US" b="1" dirty="0">
              <a:solidFill>
                <a:srgbClr val="1B05BB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A6D868-FD0E-4E74-A74D-9FE6C6B5E912}"/>
              </a:ext>
            </a:extLst>
          </p:cNvPr>
          <p:cNvSpPr txBox="1"/>
          <p:nvPr/>
        </p:nvSpPr>
        <p:spPr>
          <a:xfrm>
            <a:off x="1981767" y="5661737"/>
            <a:ext cx="18210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second_invariant</a:t>
            </a:r>
            <a:endParaRPr lang="en-US" b="1" dirty="0">
              <a:solidFill>
                <a:srgbClr val="1B05BB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386B298-46E7-4771-BD2E-57DE934A2AF2}"/>
              </a:ext>
            </a:extLst>
          </p:cNvPr>
          <p:cNvCxnSpPr>
            <a:cxnSpLocks/>
          </p:cNvCxnSpPr>
          <p:nvPr/>
        </p:nvCxnSpPr>
        <p:spPr>
          <a:xfrm>
            <a:off x="1440178" y="5409839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564D298-9D15-4CE0-997A-C219AC7DC8D8}"/>
              </a:ext>
            </a:extLst>
          </p:cNvPr>
          <p:cNvCxnSpPr>
            <a:cxnSpLocks/>
          </p:cNvCxnSpPr>
          <p:nvPr/>
        </p:nvCxnSpPr>
        <p:spPr>
          <a:xfrm>
            <a:off x="1451815" y="5846403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696E85D-18B3-4DD4-B757-A24B5A124DD9}"/>
              </a:ext>
            </a:extLst>
          </p:cNvPr>
          <p:cNvSpPr txBox="1"/>
          <p:nvPr/>
        </p:nvSpPr>
        <p:spPr>
          <a:xfrm>
            <a:off x="1990715" y="6112635"/>
            <a:ext cx="209390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elliptic_hamiltonian</a:t>
            </a:r>
            <a:endParaRPr lang="en-US" b="1" dirty="0">
              <a:solidFill>
                <a:srgbClr val="1B05BB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734BE31-0510-4821-BFAF-824B393EE0C8}"/>
              </a:ext>
            </a:extLst>
          </p:cNvPr>
          <p:cNvCxnSpPr>
            <a:cxnSpLocks/>
          </p:cNvCxnSpPr>
          <p:nvPr/>
        </p:nvCxnSpPr>
        <p:spPr>
          <a:xfrm>
            <a:off x="1460763" y="6297301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357FCFD-09F3-46D9-83BC-AF8E1AC64221}"/>
              </a:ext>
            </a:extLst>
          </p:cNvPr>
          <p:cNvSpPr txBox="1"/>
          <p:nvPr/>
        </p:nvSpPr>
        <p:spPr>
          <a:xfrm>
            <a:off x="1986201" y="3192807"/>
            <a:ext cx="17450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get_sliced_twiss</a:t>
            </a:r>
            <a:endParaRPr lang="en-US" b="1" dirty="0">
              <a:solidFill>
                <a:srgbClr val="1B05BB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1E9198A-C7BF-40A2-8E7A-387B9F56D182}"/>
              </a:ext>
            </a:extLst>
          </p:cNvPr>
          <p:cNvCxnSpPr>
            <a:cxnSpLocks/>
          </p:cNvCxnSpPr>
          <p:nvPr/>
        </p:nvCxnSpPr>
        <p:spPr>
          <a:xfrm>
            <a:off x="1442848" y="3377473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18A1F53-1100-48BD-8F18-BA36E07DB6E7}"/>
              </a:ext>
            </a:extLst>
          </p:cNvPr>
          <p:cNvSpPr txBox="1"/>
          <p:nvPr/>
        </p:nvSpPr>
        <p:spPr>
          <a:xfrm>
            <a:off x="5383623" y="1579889"/>
            <a:ext cx="15320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plot_invariant</a:t>
            </a:r>
            <a:endParaRPr lang="en-US" b="1" dirty="0">
              <a:solidFill>
                <a:srgbClr val="1B05BB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91F9519-6F90-4DE9-8236-21408228AFED}"/>
              </a:ext>
            </a:extLst>
          </p:cNvPr>
          <p:cNvCxnSpPr>
            <a:cxnSpLocks/>
          </p:cNvCxnSpPr>
          <p:nvPr/>
        </p:nvCxnSpPr>
        <p:spPr>
          <a:xfrm>
            <a:off x="4823893" y="1762754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14B4746-4951-4EF7-810B-71A6B6D1D671}"/>
              </a:ext>
            </a:extLst>
          </p:cNvPr>
          <p:cNvSpPr txBox="1"/>
          <p:nvPr/>
        </p:nvSpPr>
        <p:spPr>
          <a:xfrm>
            <a:off x="5383623" y="2014652"/>
            <a:ext cx="19335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toy_plot_Poincare</a:t>
            </a:r>
            <a:endParaRPr lang="en-US" b="1" dirty="0">
              <a:solidFill>
                <a:srgbClr val="1B05BB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53DC39-0188-4071-82C1-4304CD340E63}"/>
              </a:ext>
            </a:extLst>
          </p:cNvPr>
          <p:cNvSpPr txBox="1"/>
          <p:nvPr/>
        </p:nvSpPr>
        <p:spPr>
          <a:xfrm>
            <a:off x="5383623" y="2437612"/>
            <a:ext cx="15091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plot_Poincare</a:t>
            </a:r>
            <a:endParaRPr lang="en-US" b="1" dirty="0">
              <a:solidFill>
                <a:srgbClr val="1B05BB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320DE27-FC0E-4869-887F-2407FE9F5630}"/>
              </a:ext>
            </a:extLst>
          </p:cNvPr>
          <p:cNvCxnSpPr>
            <a:cxnSpLocks/>
          </p:cNvCxnSpPr>
          <p:nvPr/>
        </p:nvCxnSpPr>
        <p:spPr>
          <a:xfrm>
            <a:off x="4810948" y="2199419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5FE96E-31AD-4529-AEC5-C1EBA0CCDBB5}"/>
              </a:ext>
            </a:extLst>
          </p:cNvPr>
          <p:cNvCxnSpPr>
            <a:cxnSpLocks/>
          </p:cNvCxnSpPr>
          <p:nvPr/>
        </p:nvCxnSpPr>
        <p:spPr>
          <a:xfrm>
            <a:off x="4822585" y="2635983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95123BF-1C42-4436-930E-6EB71581AA7E}"/>
              </a:ext>
            </a:extLst>
          </p:cNvPr>
          <p:cNvSpPr txBox="1"/>
          <p:nvPr/>
        </p:nvSpPr>
        <p:spPr>
          <a:xfrm>
            <a:off x="5360981" y="2879047"/>
            <a:ext cx="21700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single_turn_phase</a:t>
            </a:r>
            <a:r>
              <a:rPr lang="en-US" b="1" dirty="0">
                <a:solidFill>
                  <a:srgbClr val="1B05BB"/>
                </a:solidFill>
              </a:rPr>
              <a:t>_</a:t>
            </a:r>
          </a:p>
          <a:p>
            <a:r>
              <a:rPr lang="en-US" b="1" dirty="0">
                <a:solidFill>
                  <a:srgbClr val="1B05BB"/>
                </a:solidFill>
              </a:rPr>
              <a:t>advance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212AF5E-108C-43B1-B055-B8E708CF86AB}"/>
              </a:ext>
            </a:extLst>
          </p:cNvPr>
          <p:cNvCxnSpPr>
            <a:cxnSpLocks/>
          </p:cNvCxnSpPr>
          <p:nvPr/>
        </p:nvCxnSpPr>
        <p:spPr>
          <a:xfrm>
            <a:off x="4831028" y="3063713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CD8024B-B8FF-422E-9579-60E4DDD160D4}"/>
              </a:ext>
            </a:extLst>
          </p:cNvPr>
          <p:cNvCxnSpPr>
            <a:cxnSpLocks/>
          </p:cNvCxnSpPr>
          <p:nvPr/>
        </p:nvCxnSpPr>
        <p:spPr>
          <a:xfrm flipV="1">
            <a:off x="1443415" y="6718249"/>
            <a:ext cx="3418422" cy="181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419FB71-E798-4B50-BAA3-EFA89B5B6A12}"/>
              </a:ext>
            </a:extLst>
          </p:cNvPr>
          <p:cNvCxnSpPr>
            <a:cxnSpLocks/>
          </p:cNvCxnSpPr>
          <p:nvPr/>
        </p:nvCxnSpPr>
        <p:spPr>
          <a:xfrm flipH="1">
            <a:off x="4834352" y="305434"/>
            <a:ext cx="30691" cy="64285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D851B3D-605B-4384-9894-D4AB2FA43EB5}"/>
              </a:ext>
            </a:extLst>
          </p:cNvPr>
          <p:cNvSpPr txBox="1"/>
          <p:nvPr/>
        </p:nvSpPr>
        <p:spPr>
          <a:xfrm>
            <a:off x="5360980" y="3549277"/>
            <a:ext cx="18470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get_hamiltonians</a:t>
            </a:r>
            <a:endParaRPr lang="en-US" b="1" dirty="0">
              <a:solidFill>
                <a:srgbClr val="1B05BB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C8E0147-86C4-4731-9011-2D7FA71059B9}"/>
              </a:ext>
            </a:extLst>
          </p:cNvPr>
          <p:cNvCxnSpPr>
            <a:cxnSpLocks/>
          </p:cNvCxnSpPr>
          <p:nvPr/>
        </p:nvCxnSpPr>
        <p:spPr>
          <a:xfrm>
            <a:off x="4831028" y="3733943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14B3319-BB7F-42A3-8010-F06C03F605E9}"/>
              </a:ext>
            </a:extLst>
          </p:cNvPr>
          <p:cNvSpPr txBox="1"/>
          <p:nvPr/>
        </p:nvSpPr>
        <p:spPr>
          <a:xfrm>
            <a:off x="5361436" y="3985942"/>
            <a:ext cx="25387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single_particle_invariant</a:t>
            </a:r>
            <a:endParaRPr lang="en-US" b="1" dirty="0">
              <a:solidFill>
                <a:srgbClr val="1B05BB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4FE42B8-AEF9-4707-8CEC-A5B04DC6CB47}"/>
              </a:ext>
            </a:extLst>
          </p:cNvPr>
          <p:cNvSpPr txBox="1"/>
          <p:nvPr/>
        </p:nvSpPr>
        <p:spPr>
          <a:xfrm>
            <a:off x="5359672" y="4422506"/>
            <a:ext cx="224657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get_justified_elliptic</a:t>
            </a:r>
            <a:r>
              <a:rPr lang="en-US" b="1" dirty="0">
                <a:solidFill>
                  <a:srgbClr val="1B05BB"/>
                </a:solidFill>
              </a:rPr>
              <a:t>_</a:t>
            </a:r>
          </a:p>
          <a:p>
            <a:r>
              <a:rPr lang="en-US" b="1" dirty="0">
                <a:solidFill>
                  <a:srgbClr val="1B05BB"/>
                </a:solidFill>
              </a:rPr>
              <a:t>coordinates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75A46A-32BC-4515-A06D-6F750ADEA100}"/>
              </a:ext>
            </a:extLst>
          </p:cNvPr>
          <p:cNvCxnSpPr>
            <a:cxnSpLocks/>
          </p:cNvCxnSpPr>
          <p:nvPr/>
        </p:nvCxnSpPr>
        <p:spPr>
          <a:xfrm>
            <a:off x="4818083" y="4170608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844DAFA-4328-4B0C-9486-3DD2AD010FFB}"/>
              </a:ext>
            </a:extLst>
          </p:cNvPr>
          <p:cNvCxnSpPr>
            <a:cxnSpLocks/>
          </p:cNvCxnSpPr>
          <p:nvPr/>
        </p:nvCxnSpPr>
        <p:spPr>
          <a:xfrm>
            <a:off x="4829720" y="4607172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E4C13C6-92E2-4AB2-9D55-7B7499465F00}"/>
              </a:ext>
            </a:extLst>
          </p:cNvPr>
          <p:cNvSpPr txBox="1"/>
          <p:nvPr/>
        </p:nvSpPr>
        <p:spPr>
          <a:xfrm>
            <a:off x="8971116" y="4981593"/>
            <a:ext cx="15154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get_toy_twiss</a:t>
            </a:r>
            <a:endParaRPr lang="en-US" b="1" dirty="0">
              <a:solidFill>
                <a:srgbClr val="1B05BB"/>
              </a:solidFill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F10BC99-88E7-49F3-996E-3154D78A040B}"/>
              </a:ext>
            </a:extLst>
          </p:cNvPr>
          <p:cNvCxnSpPr>
            <a:cxnSpLocks/>
          </p:cNvCxnSpPr>
          <p:nvPr/>
        </p:nvCxnSpPr>
        <p:spPr>
          <a:xfrm>
            <a:off x="8441164" y="5166259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686CDE8-06AE-4B05-82E6-C7F638ED75C0}"/>
              </a:ext>
            </a:extLst>
          </p:cNvPr>
          <p:cNvSpPr txBox="1"/>
          <p:nvPr/>
        </p:nvSpPr>
        <p:spPr>
          <a:xfrm>
            <a:off x="5355369" y="5127218"/>
            <a:ext cx="16889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get_modified_T</a:t>
            </a:r>
            <a:endParaRPr lang="en-US" b="1" dirty="0">
              <a:solidFill>
                <a:srgbClr val="1B05BB"/>
              </a:solidFill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6BC2C14-2607-4544-9456-5DB105C5EB1E}"/>
              </a:ext>
            </a:extLst>
          </p:cNvPr>
          <p:cNvCxnSpPr>
            <a:cxnSpLocks/>
          </p:cNvCxnSpPr>
          <p:nvPr/>
        </p:nvCxnSpPr>
        <p:spPr>
          <a:xfrm>
            <a:off x="4825417" y="5311884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829123E6-6B9E-44F3-AD2C-76D0B29FCBE6}"/>
              </a:ext>
            </a:extLst>
          </p:cNvPr>
          <p:cNvSpPr txBox="1"/>
          <p:nvPr/>
        </p:nvSpPr>
        <p:spPr>
          <a:xfrm>
            <a:off x="5355825" y="5563883"/>
            <a:ext cx="22504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get_modified_T</a:t>
            </a:r>
            <a:r>
              <a:rPr lang="en-US" b="1" dirty="0">
                <a:solidFill>
                  <a:srgbClr val="1B05BB"/>
                </a:solidFill>
              </a:rPr>
              <a:t>-array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C8005A1-DD0F-4E9A-80A5-5D51B481C99F}"/>
              </a:ext>
            </a:extLst>
          </p:cNvPr>
          <p:cNvSpPr txBox="1"/>
          <p:nvPr/>
        </p:nvSpPr>
        <p:spPr>
          <a:xfrm>
            <a:off x="5354061" y="6000447"/>
            <a:ext cx="24877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normalized_coordinates</a:t>
            </a:r>
            <a:endParaRPr lang="en-US" b="1" dirty="0">
              <a:solidFill>
                <a:srgbClr val="1B05BB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A5AB59D-03AF-4F23-8E7D-2D833D69875F}"/>
              </a:ext>
            </a:extLst>
          </p:cNvPr>
          <p:cNvCxnSpPr>
            <a:cxnSpLocks/>
          </p:cNvCxnSpPr>
          <p:nvPr/>
        </p:nvCxnSpPr>
        <p:spPr>
          <a:xfrm>
            <a:off x="4812472" y="5748549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02AF369-F143-4571-8106-F806DC583413}"/>
              </a:ext>
            </a:extLst>
          </p:cNvPr>
          <p:cNvCxnSpPr>
            <a:cxnSpLocks/>
          </p:cNvCxnSpPr>
          <p:nvPr/>
        </p:nvCxnSpPr>
        <p:spPr>
          <a:xfrm>
            <a:off x="4824109" y="6185113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386998E4-F5B1-49AC-8766-04E6E0BCF5CC}"/>
              </a:ext>
            </a:extLst>
          </p:cNvPr>
          <p:cNvSpPr txBox="1"/>
          <p:nvPr/>
        </p:nvSpPr>
        <p:spPr>
          <a:xfrm>
            <a:off x="8977957" y="5409322"/>
            <a:ext cx="20583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elliptic_coordinates</a:t>
            </a:r>
            <a:endParaRPr lang="en-US" b="1" dirty="0">
              <a:solidFill>
                <a:srgbClr val="1B05BB"/>
              </a:solidFill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AFB1FC5-1007-4F0C-BC93-10FBC5150F65}"/>
              </a:ext>
            </a:extLst>
          </p:cNvPr>
          <p:cNvCxnSpPr>
            <a:cxnSpLocks/>
          </p:cNvCxnSpPr>
          <p:nvPr/>
        </p:nvCxnSpPr>
        <p:spPr>
          <a:xfrm>
            <a:off x="8448005" y="5593988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6D63E9AA-66C8-463E-9466-362A8709F5F1}"/>
              </a:ext>
            </a:extLst>
          </p:cNvPr>
          <p:cNvSpPr txBox="1"/>
          <p:nvPr/>
        </p:nvSpPr>
        <p:spPr>
          <a:xfrm>
            <a:off x="5383624" y="1147203"/>
            <a:ext cx="22861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plot_elliptic_invariant</a:t>
            </a:r>
            <a:endParaRPr lang="en-US" b="1" dirty="0">
              <a:solidFill>
                <a:srgbClr val="1B05BB"/>
              </a:solidFill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10FB560-78D9-4BF6-A53B-3C3A91901CC5}"/>
              </a:ext>
            </a:extLst>
          </p:cNvPr>
          <p:cNvCxnSpPr>
            <a:cxnSpLocks/>
          </p:cNvCxnSpPr>
          <p:nvPr/>
        </p:nvCxnSpPr>
        <p:spPr>
          <a:xfrm>
            <a:off x="4851378" y="1343117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95DD1091-3E63-4E1D-BB2B-BAEA16D06B3D}"/>
              </a:ext>
            </a:extLst>
          </p:cNvPr>
          <p:cNvSpPr txBox="1"/>
          <p:nvPr/>
        </p:nvSpPr>
        <p:spPr>
          <a:xfrm rot="16200000">
            <a:off x="-87218" y="3504904"/>
            <a:ext cx="10739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B05BB"/>
                </a:solidFill>
              </a:rPr>
              <a:t>Methods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75806BA-9FE1-4EA6-B7CE-80A6EC260301}"/>
              </a:ext>
            </a:extLst>
          </p:cNvPr>
          <p:cNvSpPr txBox="1"/>
          <p:nvPr/>
        </p:nvSpPr>
        <p:spPr>
          <a:xfrm>
            <a:off x="5394731" y="719401"/>
            <a:ext cx="27105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toy_plot_elliptic_invariant</a:t>
            </a:r>
            <a:endParaRPr lang="en-US" b="1" dirty="0">
              <a:solidFill>
                <a:srgbClr val="1B05BB"/>
              </a:solidFill>
            </a:endParaRP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42520E3-544F-4AE1-A425-9A5F513D82FC}"/>
              </a:ext>
            </a:extLst>
          </p:cNvPr>
          <p:cNvCxnSpPr>
            <a:cxnSpLocks/>
          </p:cNvCxnSpPr>
          <p:nvPr/>
        </p:nvCxnSpPr>
        <p:spPr>
          <a:xfrm>
            <a:off x="4862485" y="915315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68A8481F-06EA-46EB-A98C-BE3F793B98D5}"/>
              </a:ext>
            </a:extLst>
          </p:cNvPr>
          <p:cNvSpPr txBox="1"/>
          <p:nvPr/>
        </p:nvSpPr>
        <p:spPr>
          <a:xfrm>
            <a:off x="8994334" y="1517183"/>
            <a:ext cx="20295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toy_calc_H_and_ID</a:t>
            </a:r>
            <a:endParaRPr lang="en-US" b="1" dirty="0">
              <a:solidFill>
                <a:srgbClr val="1B05BB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E7F22FC-1208-4565-8A2F-61224B37B12F}"/>
              </a:ext>
            </a:extLst>
          </p:cNvPr>
          <p:cNvCxnSpPr>
            <a:cxnSpLocks/>
          </p:cNvCxnSpPr>
          <p:nvPr/>
        </p:nvCxnSpPr>
        <p:spPr>
          <a:xfrm>
            <a:off x="8434604" y="1700048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F14D76D0-BD19-4701-9223-D8A1DF13CDDD}"/>
              </a:ext>
            </a:extLst>
          </p:cNvPr>
          <p:cNvSpPr txBox="1"/>
          <p:nvPr/>
        </p:nvSpPr>
        <p:spPr>
          <a:xfrm>
            <a:off x="8994334" y="1951946"/>
            <a:ext cx="22639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calc_elliptic_invariant</a:t>
            </a:r>
            <a:endParaRPr lang="en-US" b="1" dirty="0">
              <a:solidFill>
                <a:srgbClr val="1B05BB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A38D0D6-AD1E-4E8B-8FA1-D0A32D3DD3A1}"/>
              </a:ext>
            </a:extLst>
          </p:cNvPr>
          <p:cNvSpPr txBox="1"/>
          <p:nvPr/>
        </p:nvSpPr>
        <p:spPr>
          <a:xfrm>
            <a:off x="8994334" y="2374906"/>
            <a:ext cx="27043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toy_calc_elliptic_invariant</a:t>
            </a:r>
            <a:endParaRPr lang="en-US" b="1" dirty="0">
              <a:solidFill>
                <a:srgbClr val="1B05BB"/>
              </a:solidFill>
            </a:endParaRP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7E2911C-4FD3-4C28-9BE0-FA32000D3F9A}"/>
              </a:ext>
            </a:extLst>
          </p:cNvPr>
          <p:cNvCxnSpPr>
            <a:cxnSpLocks/>
          </p:cNvCxnSpPr>
          <p:nvPr/>
        </p:nvCxnSpPr>
        <p:spPr>
          <a:xfrm>
            <a:off x="8421659" y="2136713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D86A79DC-5295-44FC-ADE9-02A5ECF393E2}"/>
              </a:ext>
            </a:extLst>
          </p:cNvPr>
          <p:cNvCxnSpPr>
            <a:cxnSpLocks/>
          </p:cNvCxnSpPr>
          <p:nvPr/>
        </p:nvCxnSpPr>
        <p:spPr>
          <a:xfrm>
            <a:off x="8433296" y="2573277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52FA9D6A-806D-4D04-8068-6A5F8DF1973C}"/>
              </a:ext>
            </a:extLst>
          </p:cNvPr>
          <p:cNvSpPr txBox="1"/>
          <p:nvPr/>
        </p:nvSpPr>
        <p:spPr>
          <a:xfrm>
            <a:off x="8971691" y="2816341"/>
            <a:ext cx="29665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toy_calc_invariant</a:t>
            </a:r>
            <a:endParaRPr lang="en-US" b="1" dirty="0">
              <a:solidFill>
                <a:srgbClr val="1B05BB"/>
              </a:solidFill>
            </a:endParaRP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5A17AA6E-A0CF-438C-A795-E4BA5E10F802}"/>
              </a:ext>
            </a:extLst>
          </p:cNvPr>
          <p:cNvCxnSpPr>
            <a:cxnSpLocks/>
          </p:cNvCxnSpPr>
          <p:nvPr/>
        </p:nvCxnSpPr>
        <p:spPr>
          <a:xfrm>
            <a:off x="8441739" y="3001007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AF7511D6-88B5-48D7-BEC5-AC142F0BB2D5}"/>
              </a:ext>
            </a:extLst>
          </p:cNvPr>
          <p:cNvSpPr txBox="1"/>
          <p:nvPr/>
        </p:nvSpPr>
        <p:spPr>
          <a:xfrm>
            <a:off x="8954867" y="3252905"/>
            <a:ext cx="29681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toy_analyze_invariant_bunch</a:t>
            </a:r>
            <a:endParaRPr lang="en-US" b="1" dirty="0">
              <a:solidFill>
                <a:srgbClr val="1B05BB"/>
              </a:solidFill>
            </a:endParaRP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7514569-7B23-4FC4-A22C-557B4AA8E1AB}"/>
              </a:ext>
            </a:extLst>
          </p:cNvPr>
          <p:cNvCxnSpPr>
            <a:cxnSpLocks/>
          </p:cNvCxnSpPr>
          <p:nvPr/>
        </p:nvCxnSpPr>
        <p:spPr>
          <a:xfrm>
            <a:off x="8424915" y="3437571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30DC6237-5389-4610-A16D-DEDD66C5DF57}"/>
              </a:ext>
            </a:extLst>
          </p:cNvPr>
          <p:cNvSpPr txBox="1"/>
          <p:nvPr/>
        </p:nvSpPr>
        <p:spPr>
          <a:xfrm>
            <a:off x="8955323" y="3689570"/>
            <a:ext cx="22906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toy_analyze_invariant</a:t>
            </a:r>
            <a:endParaRPr lang="en-US" b="1" dirty="0">
              <a:solidFill>
                <a:srgbClr val="1B05BB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54405BE-27B8-4763-BA99-2D54C14FC216}"/>
              </a:ext>
            </a:extLst>
          </p:cNvPr>
          <p:cNvSpPr txBox="1"/>
          <p:nvPr/>
        </p:nvSpPr>
        <p:spPr>
          <a:xfrm>
            <a:off x="8953559" y="4126134"/>
            <a:ext cx="18662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analyze_invariant</a:t>
            </a:r>
            <a:endParaRPr lang="en-US" b="1" dirty="0">
              <a:solidFill>
                <a:srgbClr val="1B05BB"/>
              </a:solidFill>
            </a:endParaRP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26A54D9D-8AAB-45DE-8F43-037BE01B1338}"/>
              </a:ext>
            </a:extLst>
          </p:cNvPr>
          <p:cNvCxnSpPr>
            <a:cxnSpLocks/>
          </p:cNvCxnSpPr>
          <p:nvPr/>
        </p:nvCxnSpPr>
        <p:spPr>
          <a:xfrm>
            <a:off x="8411970" y="3874236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60D7357-35C8-4DEC-8BF4-B1ADA8C6B2E7}"/>
              </a:ext>
            </a:extLst>
          </p:cNvPr>
          <p:cNvCxnSpPr>
            <a:cxnSpLocks/>
          </p:cNvCxnSpPr>
          <p:nvPr/>
        </p:nvCxnSpPr>
        <p:spPr>
          <a:xfrm>
            <a:off x="8423607" y="4310800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7C2C9CC9-5EE4-4A1B-8BF6-4030B458A624}"/>
              </a:ext>
            </a:extLst>
          </p:cNvPr>
          <p:cNvSpPr txBox="1"/>
          <p:nvPr/>
        </p:nvSpPr>
        <p:spPr>
          <a:xfrm>
            <a:off x="8962002" y="4553864"/>
            <a:ext cx="15374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return_coords</a:t>
            </a:r>
            <a:endParaRPr lang="en-US" b="1" dirty="0">
              <a:solidFill>
                <a:srgbClr val="1B05BB"/>
              </a:solidFill>
            </a:endParaRP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3CF3947-459A-48FE-A800-021D60522DD1}"/>
              </a:ext>
            </a:extLst>
          </p:cNvPr>
          <p:cNvCxnSpPr>
            <a:cxnSpLocks/>
          </p:cNvCxnSpPr>
          <p:nvPr/>
        </p:nvCxnSpPr>
        <p:spPr>
          <a:xfrm>
            <a:off x="8432050" y="4738530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3AA4BE35-C0AD-4961-9CC9-F7930D93E97F}"/>
              </a:ext>
            </a:extLst>
          </p:cNvPr>
          <p:cNvSpPr txBox="1"/>
          <p:nvPr/>
        </p:nvSpPr>
        <p:spPr>
          <a:xfrm>
            <a:off x="8994335" y="1084497"/>
            <a:ext cx="19366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toy_calc_bunch_H</a:t>
            </a:r>
            <a:endParaRPr lang="en-US" b="1" dirty="0">
              <a:solidFill>
                <a:srgbClr val="1B05BB"/>
              </a:solidFill>
            </a:endParaRP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5F65B23F-FC16-4E83-B016-FFC428571E8D}"/>
              </a:ext>
            </a:extLst>
          </p:cNvPr>
          <p:cNvCxnSpPr>
            <a:cxnSpLocks/>
          </p:cNvCxnSpPr>
          <p:nvPr/>
        </p:nvCxnSpPr>
        <p:spPr>
          <a:xfrm>
            <a:off x="8462089" y="1280411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4733124A-DE3A-44D6-B4F2-5580121F19D3}"/>
              </a:ext>
            </a:extLst>
          </p:cNvPr>
          <p:cNvSpPr txBox="1"/>
          <p:nvPr/>
        </p:nvSpPr>
        <p:spPr>
          <a:xfrm>
            <a:off x="9005442" y="656695"/>
            <a:ext cx="29036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get_normalized_coordinates</a:t>
            </a:r>
            <a:endParaRPr lang="en-US" b="1" dirty="0">
              <a:solidFill>
                <a:srgbClr val="1B05BB"/>
              </a:solidFill>
            </a:endParaRP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893331A-3C75-4687-9BFE-A78C2364BD56}"/>
              </a:ext>
            </a:extLst>
          </p:cNvPr>
          <p:cNvCxnSpPr>
            <a:cxnSpLocks/>
          </p:cNvCxnSpPr>
          <p:nvPr/>
        </p:nvCxnSpPr>
        <p:spPr>
          <a:xfrm>
            <a:off x="8473196" y="852609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02AE1AE2-029B-402C-94F3-AECBE9871918}"/>
              </a:ext>
            </a:extLst>
          </p:cNvPr>
          <p:cNvCxnSpPr>
            <a:cxnSpLocks/>
          </p:cNvCxnSpPr>
          <p:nvPr/>
        </p:nvCxnSpPr>
        <p:spPr>
          <a:xfrm flipH="1">
            <a:off x="8448005" y="285372"/>
            <a:ext cx="24848" cy="53086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8588382-DB60-4A23-86C1-17A083D23885}"/>
              </a:ext>
            </a:extLst>
          </p:cNvPr>
          <p:cNvCxnSpPr>
            <a:cxnSpLocks/>
          </p:cNvCxnSpPr>
          <p:nvPr/>
        </p:nvCxnSpPr>
        <p:spPr>
          <a:xfrm>
            <a:off x="4861837" y="299765"/>
            <a:ext cx="3611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435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6BA1BC-8047-40AB-86BD-2EBA2872950A}"/>
              </a:ext>
            </a:extLst>
          </p:cNvPr>
          <p:cNvSpPr txBox="1"/>
          <p:nvPr/>
        </p:nvSpPr>
        <p:spPr>
          <a:xfrm>
            <a:off x="729901" y="139751"/>
            <a:ext cx="22429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FF"/>
                </a:solidFill>
              </a:rPr>
              <a:t>Module </a:t>
            </a:r>
            <a:r>
              <a:rPr lang="en-US" b="1" dirty="0" err="1">
                <a:solidFill>
                  <a:srgbClr val="FF00FF"/>
                </a:solidFill>
              </a:rPr>
              <a:t>singleparticle</a:t>
            </a:r>
            <a:endParaRPr lang="en-US" b="1" dirty="0">
              <a:solidFill>
                <a:srgbClr val="FF00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91BFA5-9817-4EA8-BFAB-4E25FEC6F551}"/>
              </a:ext>
            </a:extLst>
          </p:cNvPr>
          <p:cNvSpPr txBox="1"/>
          <p:nvPr/>
        </p:nvSpPr>
        <p:spPr>
          <a:xfrm>
            <a:off x="1986984" y="1026027"/>
            <a:ext cx="7601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plot_J</a:t>
            </a:r>
            <a:endParaRPr lang="en-US" b="1" dirty="0">
              <a:solidFill>
                <a:srgbClr val="1B05BB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E438A1-8E86-4F58-9C56-F8E61360ECE1}"/>
              </a:ext>
            </a:extLst>
          </p:cNvPr>
          <p:cNvSpPr txBox="1"/>
          <p:nvPr/>
        </p:nvSpPr>
        <p:spPr>
          <a:xfrm>
            <a:off x="1967361" y="1894688"/>
            <a:ext cx="12500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plot_tracks</a:t>
            </a:r>
            <a:endParaRPr lang="en-US" b="1" dirty="0">
              <a:solidFill>
                <a:srgbClr val="1B05BB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6C2D55-BAB9-47DA-BF5D-5339D6B44194}"/>
              </a:ext>
            </a:extLst>
          </p:cNvPr>
          <p:cNvSpPr txBox="1"/>
          <p:nvPr/>
        </p:nvSpPr>
        <p:spPr>
          <a:xfrm>
            <a:off x="1967651" y="1445664"/>
            <a:ext cx="11400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plot_Both</a:t>
            </a:r>
            <a:endParaRPr lang="en-US" b="1" dirty="0">
              <a:solidFill>
                <a:srgbClr val="1B05BB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A7E042E-1906-49FC-BF12-8B85AFC6EB37}"/>
              </a:ext>
            </a:extLst>
          </p:cNvPr>
          <p:cNvCxnSpPr>
            <a:cxnSpLocks/>
          </p:cNvCxnSpPr>
          <p:nvPr/>
        </p:nvCxnSpPr>
        <p:spPr>
          <a:xfrm>
            <a:off x="1449916" y="509083"/>
            <a:ext cx="0" cy="62248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18B847F-B808-4FCA-9221-0595F9559AB7}"/>
              </a:ext>
            </a:extLst>
          </p:cNvPr>
          <p:cNvSpPr txBox="1"/>
          <p:nvPr/>
        </p:nvSpPr>
        <p:spPr>
          <a:xfrm>
            <a:off x="1973583" y="2339899"/>
            <a:ext cx="14148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get_particles</a:t>
            </a:r>
            <a:endParaRPr lang="en-US" b="1" dirty="0">
              <a:solidFill>
                <a:srgbClr val="1B05BB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3C5789-C46E-48E4-82A1-BA42D0F7788C}"/>
              </a:ext>
            </a:extLst>
          </p:cNvPr>
          <p:cNvCxnSpPr>
            <a:cxnSpLocks/>
          </p:cNvCxnSpPr>
          <p:nvPr/>
        </p:nvCxnSpPr>
        <p:spPr>
          <a:xfrm>
            <a:off x="1436511" y="769627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9A15FD-9F71-4171-A9D0-71F6D4A0A9D1}"/>
              </a:ext>
            </a:extLst>
          </p:cNvPr>
          <p:cNvCxnSpPr>
            <a:cxnSpLocks/>
          </p:cNvCxnSpPr>
          <p:nvPr/>
        </p:nvCxnSpPr>
        <p:spPr>
          <a:xfrm>
            <a:off x="1443631" y="1210693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49226CE-08FA-46AD-A5E8-2F1C39EF88F7}"/>
              </a:ext>
            </a:extLst>
          </p:cNvPr>
          <p:cNvCxnSpPr>
            <a:cxnSpLocks/>
          </p:cNvCxnSpPr>
          <p:nvPr/>
        </p:nvCxnSpPr>
        <p:spPr>
          <a:xfrm>
            <a:off x="1424298" y="1630330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8CDCF99-8F5D-49D7-B92B-D64CC58F34DD}"/>
              </a:ext>
            </a:extLst>
          </p:cNvPr>
          <p:cNvCxnSpPr>
            <a:cxnSpLocks/>
          </p:cNvCxnSpPr>
          <p:nvPr/>
        </p:nvCxnSpPr>
        <p:spPr>
          <a:xfrm>
            <a:off x="1424008" y="2079354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99C757F-8D02-4C50-A4D9-F1958D7D8A04}"/>
              </a:ext>
            </a:extLst>
          </p:cNvPr>
          <p:cNvCxnSpPr>
            <a:cxnSpLocks/>
          </p:cNvCxnSpPr>
          <p:nvPr/>
        </p:nvCxnSpPr>
        <p:spPr>
          <a:xfrm>
            <a:off x="1443631" y="2524565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Left Brace 12">
            <a:extLst>
              <a:ext uri="{FF2B5EF4-FFF2-40B4-BE49-F238E27FC236}">
                <a16:creationId xmlns:a16="http://schemas.microsoft.com/office/drawing/2014/main" id="{5C77C048-0F43-42CB-B3AE-1C8C50486E32}"/>
              </a:ext>
            </a:extLst>
          </p:cNvPr>
          <p:cNvSpPr/>
          <p:nvPr/>
        </p:nvSpPr>
        <p:spPr>
          <a:xfrm>
            <a:off x="798604" y="769627"/>
            <a:ext cx="334936" cy="5712335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B26691-26B7-4331-BAC5-70C12EB2A767}"/>
              </a:ext>
            </a:extLst>
          </p:cNvPr>
          <p:cNvSpPr txBox="1"/>
          <p:nvPr/>
        </p:nvSpPr>
        <p:spPr>
          <a:xfrm>
            <a:off x="1966904" y="606391"/>
            <a:ext cx="10615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plot_SPH</a:t>
            </a:r>
            <a:endParaRPr lang="en-US" b="1" dirty="0">
              <a:solidFill>
                <a:srgbClr val="1B05BB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2FB740-240E-46E9-9D1B-98DDB8992B6A}"/>
              </a:ext>
            </a:extLst>
          </p:cNvPr>
          <p:cNvSpPr txBox="1"/>
          <p:nvPr/>
        </p:nvSpPr>
        <p:spPr>
          <a:xfrm>
            <a:off x="1973583" y="2765077"/>
            <a:ext cx="2183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get_lost_particle_list</a:t>
            </a:r>
            <a:endParaRPr lang="en-US" b="1" dirty="0">
              <a:solidFill>
                <a:srgbClr val="1B05BB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F76F01-7A31-4AB8-8C63-4378BE61006C}"/>
              </a:ext>
            </a:extLst>
          </p:cNvPr>
          <p:cNvSpPr txBox="1"/>
          <p:nvPr/>
        </p:nvSpPr>
        <p:spPr>
          <a:xfrm>
            <a:off x="1966904" y="4077740"/>
            <a:ext cx="17840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get_normalized</a:t>
            </a:r>
            <a:r>
              <a:rPr lang="en-US" b="1" dirty="0">
                <a:solidFill>
                  <a:srgbClr val="1B05BB"/>
                </a:solidFill>
              </a:rPr>
              <a:t>_</a:t>
            </a:r>
          </a:p>
          <a:p>
            <a:r>
              <a:rPr lang="en-US" b="1" dirty="0">
                <a:solidFill>
                  <a:srgbClr val="1B05BB"/>
                </a:solidFill>
              </a:rPr>
              <a:t>coordinates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1F9B60-FEDD-46D4-996B-6AFA836E1008}"/>
              </a:ext>
            </a:extLst>
          </p:cNvPr>
          <p:cNvSpPr txBox="1"/>
          <p:nvPr/>
        </p:nvSpPr>
        <p:spPr>
          <a:xfrm>
            <a:off x="1986201" y="3631275"/>
            <a:ext cx="12984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get_file_list</a:t>
            </a:r>
            <a:endParaRPr lang="en-US" b="1" dirty="0">
              <a:solidFill>
                <a:srgbClr val="1B05BB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021EC3-CA43-406A-A2F0-FAEA6F82D960}"/>
              </a:ext>
            </a:extLst>
          </p:cNvPr>
          <p:cNvSpPr txBox="1"/>
          <p:nvPr/>
        </p:nvSpPr>
        <p:spPr>
          <a:xfrm>
            <a:off x="1983075" y="4788508"/>
            <a:ext cx="24877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normalized_coordinates</a:t>
            </a:r>
            <a:endParaRPr lang="en-US" b="1" dirty="0">
              <a:solidFill>
                <a:srgbClr val="1B05BB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12EB640-5CBE-4F81-8EB8-F88CA22EA6D6}"/>
              </a:ext>
            </a:extLst>
          </p:cNvPr>
          <p:cNvCxnSpPr>
            <a:cxnSpLocks/>
          </p:cNvCxnSpPr>
          <p:nvPr/>
        </p:nvCxnSpPr>
        <p:spPr>
          <a:xfrm>
            <a:off x="1430230" y="2949743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3AE7C9A-D5AA-464F-813B-E411630B8756}"/>
              </a:ext>
            </a:extLst>
          </p:cNvPr>
          <p:cNvCxnSpPr>
            <a:cxnSpLocks/>
          </p:cNvCxnSpPr>
          <p:nvPr/>
        </p:nvCxnSpPr>
        <p:spPr>
          <a:xfrm>
            <a:off x="1442848" y="3815941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48CD775-F7BC-4072-A45B-988AD0EF8E2B}"/>
              </a:ext>
            </a:extLst>
          </p:cNvPr>
          <p:cNvCxnSpPr>
            <a:cxnSpLocks/>
          </p:cNvCxnSpPr>
          <p:nvPr/>
        </p:nvCxnSpPr>
        <p:spPr>
          <a:xfrm>
            <a:off x="1423551" y="4262406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53130B2-6BF4-415B-8518-430AC3D86BC5}"/>
              </a:ext>
            </a:extLst>
          </p:cNvPr>
          <p:cNvCxnSpPr>
            <a:cxnSpLocks/>
          </p:cNvCxnSpPr>
          <p:nvPr/>
        </p:nvCxnSpPr>
        <p:spPr>
          <a:xfrm>
            <a:off x="1453123" y="4973174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51D8794-18BD-4F33-A36F-EBAF08690CCE}"/>
              </a:ext>
            </a:extLst>
          </p:cNvPr>
          <p:cNvSpPr txBox="1"/>
          <p:nvPr/>
        </p:nvSpPr>
        <p:spPr>
          <a:xfrm>
            <a:off x="1983531" y="5225173"/>
            <a:ext cx="17450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get_sliced_twiss</a:t>
            </a:r>
            <a:endParaRPr lang="en-US" b="1" dirty="0">
              <a:solidFill>
                <a:srgbClr val="1B05BB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A6D868-FD0E-4E74-A74D-9FE6C6B5E912}"/>
              </a:ext>
            </a:extLst>
          </p:cNvPr>
          <p:cNvSpPr txBox="1"/>
          <p:nvPr/>
        </p:nvSpPr>
        <p:spPr>
          <a:xfrm>
            <a:off x="1981767" y="5661737"/>
            <a:ext cx="20583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elliptic_coordinates</a:t>
            </a:r>
            <a:endParaRPr lang="en-US" b="1" dirty="0">
              <a:solidFill>
                <a:srgbClr val="1B05BB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386B298-46E7-4771-BD2E-57DE934A2AF2}"/>
              </a:ext>
            </a:extLst>
          </p:cNvPr>
          <p:cNvCxnSpPr>
            <a:cxnSpLocks/>
          </p:cNvCxnSpPr>
          <p:nvPr/>
        </p:nvCxnSpPr>
        <p:spPr>
          <a:xfrm>
            <a:off x="1440178" y="5409839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564D298-9D15-4CE0-997A-C219AC7DC8D8}"/>
              </a:ext>
            </a:extLst>
          </p:cNvPr>
          <p:cNvCxnSpPr>
            <a:cxnSpLocks/>
          </p:cNvCxnSpPr>
          <p:nvPr/>
        </p:nvCxnSpPr>
        <p:spPr>
          <a:xfrm>
            <a:off x="1451815" y="5846403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696E85D-18B3-4DD4-B757-A24B5A124DD9}"/>
              </a:ext>
            </a:extLst>
          </p:cNvPr>
          <p:cNvSpPr txBox="1"/>
          <p:nvPr/>
        </p:nvSpPr>
        <p:spPr>
          <a:xfrm>
            <a:off x="1990715" y="6112635"/>
            <a:ext cx="209390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elliptic_hamiltonian</a:t>
            </a:r>
            <a:endParaRPr lang="en-US" b="1" dirty="0">
              <a:solidFill>
                <a:srgbClr val="1B05BB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734BE31-0510-4821-BFAF-824B393EE0C8}"/>
              </a:ext>
            </a:extLst>
          </p:cNvPr>
          <p:cNvCxnSpPr>
            <a:cxnSpLocks/>
          </p:cNvCxnSpPr>
          <p:nvPr/>
        </p:nvCxnSpPr>
        <p:spPr>
          <a:xfrm>
            <a:off x="1460763" y="6297301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357FCFD-09F3-46D9-83BC-AF8E1AC64221}"/>
              </a:ext>
            </a:extLst>
          </p:cNvPr>
          <p:cNvSpPr txBox="1"/>
          <p:nvPr/>
        </p:nvSpPr>
        <p:spPr>
          <a:xfrm>
            <a:off x="1986201" y="3192807"/>
            <a:ext cx="10910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get_twiss</a:t>
            </a:r>
            <a:endParaRPr lang="en-US" b="1" dirty="0">
              <a:solidFill>
                <a:srgbClr val="1B05BB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1E9198A-C7BF-40A2-8E7A-387B9F56D182}"/>
              </a:ext>
            </a:extLst>
          </p:cNvPr>
          <p:cNvCxnSpPr>
            <a:cxnSpLocks/>
          </p:cNvCxnSpPr>
          <p:nvPr/>
        </p:nvCxnSpPr>
        <p:spPr>
          <a:xfrm>
            <a:off x="1442848" y="3377473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18A1F53-1100-48BD-8F18-BA36E07DB6E7}"/>
              </a:ext>
            </a:extLst>
          </p:cNvPr>
          <p:cNvSpPr txBox="1"/>
          <p:nvPr/>
        </p:nvSpPr>
        <p:spPr>
          <a:xfrm>
            <a:off x="5383623" y="1579889"/>
            <a:ext cx="22687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calc_elliptic_Invariant</a:t>
            </a:r>
            <a:endParaRPr lang="en-US" b="1" dirty="0">
              <a:solidFill>
                <a:srgbClr val="1B05BB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91F9519-6F90-4DE9-8236-21408228AFED}"/>
              </a:ext>
            </a:extLst>
          </p:cNvPr>
          <p:cNvCxnSpPr>
            <a:cxnSpLocks/>
          </p:cNvCxnSpPr>
          <p:nvPr/>
        </p:nvCxnSpPr>
        <p:spPr>
          <a:xfrm>
            <a:off x="4823893" y="1762754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14B4746-4951-4EF7-810B-71A6B6D1D671}"/>
              </a:ext>
            </a:extLst>
          </p:cNvPr>
          <p:cNvSpPr txBox="1"/>
          <p:nvPr/>
        </p:nvSpPr>
        <p:spPr>
          <a:xfrm>
            <a:off x="5383623" y="2014652"/>
            <a:ext cx="15091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plot_Poincare</a:t>
            </a:r>
            <a:endParaRPr lang="en-US" b="1" dirty="0">
              <a:solidFill>
                <a:srgbClr val="1B05BB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53DC39-0188-4071-82C1-4304CD340E63}"/>
              </a:ext>
            </a:extLst>
          </p:cNvPr>
          <p:cNvSpPr txBox="1"/>
          <p:nvPr/>
        </p:nvSpPr>
        <p:spPr>
          <a:xfrm>
            <a:off x="5383623" y="2437612"/>
            <a:ext cx="22909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plot_elliptic_Invariant</a:t>
            </a:r>
            <a:endParaRPr lang="en-US" b="1" dirty="0">
              <a:solidFill>
                <a:srgbClr val="1B05BB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320DE27-FC0E-4869-887F-2407FE9F5630}"/>
              </a:ext>
            </a:extLst>
          </p:cNvPr>
          <p:cNvCxnSpPr>
            <a:cxnSpLocks/>
          </p:cNvCxnSpPr>
          <p:nvPr/>
        </p:nvCxnSpPr>
        <p:spPr>
          <a:xfrm>
            <a:off x="4810948" y="2199419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5FE96E-31AD-4529-AEC5-C1EBA0CCDBB5}"/>
              </a:ext>
            </a:extLst>
          </p:cNvPr>
          <p:cNvCxnSpPr>
            <a:cxnSpLocks/>
          </p:cNvCxnSpPr>
          <p:nvPr/>
        </p:nvCxnSpPr>
        <p:spPr>
          <a:xfrm>
            <a:off x="4822585" y="2635983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95123BF-1C42-4436-930E-6EB71581AA7E}"/>
              </a:ext>
            </a:extLst>
          </p:cNvPr>
          <p:cNvSpPr txBox="1"/>
          <p:nvPr/>
        </p:nvSpPr>
        <p:spPr>
          <a:xfrm>
            <a:off x="5360981" y="2879047"/>
            <a:ext cx="21700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toy_plot_elliptic</a:t>
            </a:r>
            <a:r>
              <a:rPr lang="en-US" b="1" dirty="0">
                <a:solidFill>
                  <a:srgbClr val="1B05BB"/>
                </a:solidFill>
              </a:rPr>
              <a:t>_</a:t>
            </a:r>
          </a:p>
          <a:p>
            <a:r>
              <a:rPr lang="en-US" b="1" dirty="0">
                <a:solidFill>
                  <a:srgbClr val="1B05BB"/>
                </a:solidFill>
              </a:rPr>
              <a:t>Invariant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212AF5E-108C-43B1-B055-B8E708CF86AB}"/>
              </a:ext>
            </a:extLst>
          </p:cNvPr>
          <p:cNvCxnSpPr>
            <a:cxnSpLocks/>
          </p:cNvCxnSpPr>
          <p:nvPr/>
        </p:nvCxnSpPr>
        <p:spPr>
          <a:xfrm>
            <a:off x="4831028" y="3063713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CD8024B-B8FF-422E-9579-60E4DDD160D4}"/>
              </a:ext>
            </a:extLst>
          </p:cNvPr>
          <p:cNvCxnSpPr>
            <a:cxnSpLocks/>
          </p:cNvCxnSpPr>
          <p:nvPr/>
        </p:nvCxnSpPr>
        <p:spPr>
          <a:xfrm flipV="1">
            <a:off x="1443415" y="6718249"/>
            <a:ext cx="3418422" cy="181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419FB71-E798-4B50-BAA3-EFA89B5B6A12}"/>
              </a:ext>
            </a:extLst>
          </p:cNvPr>
          <p:cNvCxnSpPr>
            <a:cxnSpLocks/>
          </p:cNvCxnSpPr>
          <p:nvPr/>
        </p:nvCxnSpPr>
        <p:spPr>
          <a:xfrm flipH="1">
            <a:off x="4834352" y="305434"/>
            <a:ext cx="30691" cy="64285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D851B3D-605B-4384-9894-D4AB2FA43EB5}"/>
              </a:ext>
            </a:extLst>
          </p:cNvPr>
          <p:cNvSpPr txBox="1"/>
          <p:nvPr/>
        </p:nvSpPr>
        <p:spPr>
          <a:xfrm>
            <a:off x="5360980" y="3549277"/>
            <a:ext cx="15368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plot_Invariant</a:t>
            </a:r>
            <a:endParaRPr lang="en-US" b="1" dirty="0">
              <a:solidFill>
                <a:srgbClr val="1B05BB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C8E0147-86C4-4731-9011-2D7FA71059B9}"/>
              </a:ext>
            </a:extLst>
          </p:cNvPr>
          <p:cNvCxnSpPr>
            <a:cxnSpLocks/>
          </p:cNvCxnSpPr>
          <p:nvPr/>
        </p:nvCxnSpPr>
        <p:spPr>
          <a:xfrm>
            <a:off x="4831028" y="3733943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14B3319-BB7F-42A3-8010-F06C03F605E9}"/>
              </a:ext>
            </a:extLst>
          </p:cNvPr>
          <p:cNvSpPr txBox="1"/>
          <p:nvPr/>
        </p:nvSpPr>
        <p:spPr>
          <a:xfrm>
            <a:off x="5361436" y="3985942"/>
            <a:ext cx="19335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toy_Plot_Poincare</a:t>
            </a:r>
            <a:endParaRPr lang="en-US" b="1" dirty="0">
              <a:solidFill>
                <a:srgbClr val="1B05BB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4FE42B8-AEF9-4707-8CEC-A5B04DC6CB47}"/>
              </a:ext>
            </a:extLst>
          </p:cNvPr>
          <p:cNvSpPr txBox="1"/>
          <p:nvPr/>
        </p:nvSpPr>
        <p:spPr>
          <a:xfrm>
            <a:off x="5359672" y="4422506"/>
            <a:ext cx="183954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toy_calc_elliptic</a:t>
            </a:r>
            <a:r>
              <a:rPr lang="en-US" b="1" dirty="0">
                <a:solidFill>
                  <a:srgbClr val="1B05BB"/>
                </a:solidFill>
              </a:rPr>
              <a:t>_</a:t>
            </a:r>
          </a:p>
          <a:p>
            <a:r>
              <a:rPr lang="en-US" b="1" dirty="0">
                <a:solidFill>
                  <a:srgbClr val="1B05BB"/>
                </a:solidFill>
              </a:rPr>
              <a:t>Invariant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75A46A-32BC-4515-A06D-6F750ADEA100}"/>
              </a:ext>
            </a:extLst>
          </p:cNvPr>
          <p:cNvCxnSpPr>
            <a:cxnSpLocks/>
          </p:cNvCxnSpPr>
          <p:nvPr/>
        </p:nvCxnSpPr>
        <p:spPr>
          <a:xfrm>
            <a:off x="4818083" y="4170608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844DAFA-4328-4B0C-9486-3DD2AD010FFB}"/>
              </a:ext>
            </a:extLst>
          </p:cNvPr>
          <p:cNvCxnSpPr>
            <a:cxnSpLocks/>
          </p:cNvCxnSpPr>
          <p:nvPr/>
        </p:nvCxnSpPr>
        <p:spPr>
          <a:xfrm>
            <a:off x="4829720" y="4607172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686CDE8-06AE-4B05-82E6-C7F638ED75C0}"/>
              </a:ext>
            </a:extLst>
          </p:cNvPr>
          <p:cNvSpPr txBox="1"/>
          <p:nvPr/>
        </p:nvSpPr>
        <p:spPr>
          <a:xfrm>
            <a:off x="5355369" y="5127218"/>
            <a:ext cx="7515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B05BB"/>
                </a:solidFill>
              </a:rPr>
              <a:t>tracks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6BC2C14-2607-4544-9456-5DB105C5EB1E}"/>
              </a:ext>
            </a:extLst>
          </p:cNvPr>
          <p:cNvCxnSpPr>
            <a:cxnSpLocks/>
          </p:cNvCxnSpPr>
          <p:nvPr/>
        </p:nvCxnSpPr>
        <p:spPr>
          <a:xfrm>
            <a:off x="4825417" y="5311884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829123E6-6B9E-44F3-AD2C-76D0B29FCBE6}"/>
              </a:ext>
            </a:extLst>
          </p:cNvPr>
          <p:cNvSpPr txBox="1"/>
          <p:nvPr/>
        </p:nvSpPr>
        <p:spPr>
          <a:xfrm>
            <a:off x="5355825" y="5563883"/>
            <a:ext cx="18383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plot_hamiltonian</a:t>
            </a:r>
            <a:endParaRPr lang="en-US" b="1" dirty="0">
              <a:solidFill>
                <a:srgbClr val="1B05BB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C8005A1-DD0F-4E9A-80A5-5D51B481C99F}"/>
              </a:ext>
            </a:extLst>
          </p:cNvPr>
          <p:cNvSpPr txBox="1"/>
          <p:nvPr/>
        </p:nvSpPr>
        <p:spPr>
          <a:xfrm>
            <a:off x="5354061" y="6000447"/>
            <a:ext cx="10054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plot_H_I</a:t>
            </a:r>
            <a:endParaRPr lang="en-US" b="1" dirty="0">
              <a:solidFill>
                <a:srgbClr val="1B05BB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A5AB59D-03AF-4F23-8E7D-2D833D69875F}"/>
              </a:ext>
            </a:extLst>
          </p:cNvPr>
          <p:cNvCxnSpPr>
            <a:cxnSpLocks/>
          </p:cNvCxnSpPr>
          <p:nvPr/>
        </p:nvCxnSpPr>
        <p:spPr>
          <a:xfrm>
            <a:off x="4812472" y="5748549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02AF369-F143-4571-8106-F806DC583413}"/>
              </a:ext>
            </a:extLst>
          </p:cNvPr>
          <p:cNvCxnSpPr>
            <a:cxnSpLocks/>
          </p:cNvCxnSpPr>
          <p:nvPr/>
        </p:nvCxnSpPr>
        <p:spPr>
          <a:xfrm>
            <a:off x="4824109" y="6185113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6D63E9AA-66C8-463E-9466-362A8709F5F1}"/>
              </a:ext>
            </a:extLst>
          </p:cNvPr>
          <p:cNvSpPr txBox="1"/>
          <p:nvPr/>
        </p:nvSpPr>
        <p:spPr>
          <a:xfrm>
            <a:off x="5383624" y="1147203"/>
            <a:ext cx="20157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toy_start_Invariant</a:t>
            </a:r>
            <a:endParaRPr lang="en-US" b="1" dirty="0">
              <a:solidFill>
                <a:srgbClr val="1B05BB"/>
              </a:solidFill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10FB560-78D9-4BF6-A53B-3C3A91901CC5}"/>
              </a:ext>
            </a:extLst>
          </p:cNvPr>
          <p:cNvCxnSpPr>
            <a:cxnSpLocks/>
          </p:cNvCxnSpPr>
          <p:nvPr/>
        </p:nvCxnSpPr>
        <p:spPr>
          <a:xfrm>
            <a:off x="4851378" y="1343117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95DD1091-3E63-4E1D-BB2B-BAEA16D06B3D}"/>
              </a:ext>
            </a:extLst>
          </p:cNvPr>
          <p:cNvSpPr txBox="1"/>
          <p:nvPr/>
        </p:nvSpPr>
        <p:spPr>
          <a:xfrm rot="16200000">
            <a:off x="-128150" y="3479349"/>
            <a:ext cx="10739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B05BB"/>
                </a:solidFill>
              </a:rPr>
              <a:t>Methods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75806BA-9FE1-4EA6-B7CE-80A6EC260301}"/>
              </a:ext>
            </a:extLst>
          </p:cNvPr>
          <p:cNvSpPr txBox="1"/>
          <p:nvPr/>
        </p:nvSpPr>
        <p:spPr>
          <a:xfrm>
            <a:off x="5394731" y="719401"/>
            <a:ext cx="18210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second_invariant</a:t>
            </a:r>
            <a:endParaRPr lang="en-US" b="1" dirty="0">
              <a:solidFill>
                <a:srgbClr val="1B05BB"/>
              </a:solidFill>
            </a:endParaRP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42520E3-544F-4AE1-A425-9A5F513D82FC}"/>
              </a:ext>
            </a:extLst>
          </p:cNvPr>
          <p:cNvCxnSpPr>
            <a:cxnSpLocks/>
          </p:cNvCxnSpPr>
          <p:nvPr/>
        </p:nvCxnSpPr>
        <p:spPr>
          <a:xfrm>
            <a:off x="4862485" y="915315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68A8481F-06EA-46EB-A98C-BE3F793B98D5}"/>
              </a:ext>
            </a:extLst>
          </p:cNvPr>
          <p:cNvSpPr txBox="1"/>
          <p:nvPr/>
        </p:nvSpPr>
        <p:spPr>
          <a:xfrm>
            <a:off x="8994334" y="1517183"/>
            <a:ext cx="15407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get_invariants</a:t>
            </a:r>
            <a:endParaRPr lang="en-US" b="1" dirty="0">
              <a:solidFill>
                <a:srgbClr val="1B05BB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E7F22FC-1208-4565-8A2F-61224B37B12F}"/>
              </a:ext>
            </a:extLst>
          </p:cNvPr>
          <p:cNvCxnSpPr>
            <a:cxnSpLocks/>
          </p:cNvCxnSpPr>
          <p:nvPr/>
        </p:nvCxnSpPr>
        <p:spPr>
          <a:xfrm>
            <a:off x="8434604" y="1700048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F14D76D0-BD19-4701-9223-D8A1DF13CDDD}"/>
              </a:ext>
            </a:extLst>
          </p:cNvPr>
          <p:cNvSpPr txBox="1"/>
          <p:nvPr/>
        </p:nvSpPr>
        <p:spPr>
          <a:xfrm>
            <a:off x="8994334" y="1951946"/>
            <a:ext cx="28626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single_particle_hamiltonian</a:t>
            </a:r>
            <a:endParaRPr lang="en-US" b="1" dirty="0">
              <a:solidFill>
                <a:srgbClr val="1B05BB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A38D0D6-AD1E-4E8B-8FA1-D0A32D3DD3A1}"/>
              </a:ext>
            </a:extLst>
          </p:cNvPr>
          <p:cNvSpPr txBox="1"/>
          <p:nvPr/>
        </p:nvSpPr>
        <p:spPr>
          <a:xfrm>
            <a:off x="8994334" y="2374906"/>
            <a:ext cx="18470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get_hamiltonians</a:t>
            </a:r>
            <a:endParaRPr lang="en-US" b="1" dirty="0">
              <a:solidFill>
                <a:srgbClr val="1B05BB"/>
              </a:solidFill>
            </a:endParaRP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7E2911C-4FD3-4C28-9BE0-FA32000D3F9A}"/>
              </a:ext>
            </a:extLst>
          </p:cNvPr>
          <p:cNvCxnSpPr>
            <a:cxnSpLocks/>
          </p:cNvCxnSpPr>
          <p:nvPr/>
        </p:nvCxnSpPr>
        <p:spPr>
          <a:xfrm>
            <a:off x="8421659" y="2136713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D86A79DC-5295-44FC-ADE9-02A5ECF393E2}"/>
              </a:ext>
            </a:extLst>
          </p:cNvPr>
          <p:cNvCxnSpPr>
            <a:cxnSpLocks/>
          </p:cNvCxnSpPr>
          <p:nvPr/>
        </p:nvCxnSpPr>
        <p:spPr>
          <a:xfrm>
            <a:off x="8433296" y="2573277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52FA9D6A-806D-4D04-8068-6A5F8DF1973C}"/>
              </a:ext>
            </a:extLst>
          </p:cNvPr>
          <p:cNvSpPr txBox="1"/>
          <p:nvPr/>
        </p:nvSpPr>
        <p:spPr>
          <a:xfrm>
            <a:off x="8971691" y="2816341"/>
            <a:ext cx="1262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get_tracks</a:t>
            </a:r>
            <a:endParaRPr lang="en-US" b="1" dirty="0">
              <a:solidFill>
                <a:srgbClr val="1B05BB"/>
              </a:solidFill>
            </a:endParaRP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5A17AA6E-A0CF-438C-A795-E4BA5E10F802}"/>
              </a:ext>
            </a:extLst>
          </p:cNvPr>
          <p:cNvCxnSpPr>
            <a:cxnSpLocks/>
          </p:cNvCxnSpPr>
          <p:nvPr/>
        </p:nvCxnSpPr>
        <p:spPr>
          <a:xfrm>
            <a:off x="8441739" y="3001007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AF7511D6-88B5-48D7-BEC5-AC142F0BB2D5}"/>
              </a:ext>
            </a:extLst>
          </p:cNvPr>
          <p:cNvSpPr txBox="1"/>
          <p:nvPr/>
        </p:nvSpPr>
        <p:spPr>
          <a:xfrm>
            <a:off x="8971691" y="3238295"/>
            <a:ext cx="30459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get_single_particle_invariants</a:t>
            </a:r>
            <a:endParaRPr lang="en-US" b="1" dirty="0">
              <a:solidFill>
                <a:srgbClr val="1B05BB"/>
              </a:solidFill>
            </a:endParaRP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7514569-7B23-4FC4-A22C-557B4AA8E1AB}"/>
              </a:ext>
            </a:extLst>
          </p:cNvPr>
          <p:cNvCxnSpPr>
            <a:cxnSpLocks/>
          </p:cNvCxnSpPr>
          <p:nvPr/>
        </p:nvCxnSpPr>
        <p:spPr>
          <a:xfrm>
            <a:off x="8441739" y="3422961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3AA4BE35-C0AD-4961-9CC9-F7930D93E97F}"/>
              </a:ext>
            </a:extLst>
          </p:cNvPr>
          <p:cNvSpPr txBox="1"/>
          <p:nvPr/>
        </p:nvSpPr>
        <p:spPr>
          <a:xfrm>
            <a:off x="8977693" y="1100090"/>
            <a:ext cx="25387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single_particle_invariant</a:t>
            </a:r>
            <a:endParaRPr lang="en-US" b="1" dirty="0">
              <a:solidFill>
                <a:srgbClr val="1B05BB"/>
              </a:solidFill>
            </a:endParaRP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5F65B23F-FC16-4E83-B016-FFC428571E8D}"/>
              </a:ext>
            </a:extLst>
          </p:cNvPr>
          <p:cNvCxnSpPr>
            <a:cxnSpLocks/>
          </p:cNvCxnSpPr>
          <p:nvPr/>
        </p:nvCxnSpPr>
        <p:spPr>
          <a:xfrm>
            <a:off x="8462089" y="1280411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4733124A-DE3A-44D6-B4F2-5580121F19D3}"/>
              </a:ext>
            </a:extLst>
          </p:cNvPr>
          <p:cNvSpPr txBox="1"/>
          <p:nvPr/>
        </p:nvSpPr>
        <p:spPr>
          <a:xfrm>
            <a:off x="9005442" y="656695"/>
            <a:ext cx="15154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get_toy_twiss</a:t>
            </a:r>
            <a:endParaRPr lang="en-US" b="1" dirty="0">
              <a:solidFill>
                <a:srgbClr val="1B05BB"/>
              </a:solidFill>
            </a:endParaRP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893331A-3C75-4687-9BFE-A78C2364BD56}"/>
              </a:ext>
            </a:extLst>
          </p:cNvPr>
          <p:cNvCxnSpPr>
            <a:cxnSpLocks/>
          </p:cNvCxnSpPr>
          <p:nvPr/>
        </p:nvCxnSpPr>
        <p:spPr>
          <a:xfrm>
            <a:off x="8473196" y="852609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02AE1AE2-029B-402C-94F3-AECBE9871918}"/>
              </a:ext>
            </a:extLst>
          </p:cNvPr>
          <p:cNvCxnSpPr>
            <a:cxnSpLocks/>
          </p:cNvCxnSpPr>
          <p:nvPr/>
        </p:nvCxnSpPr>
        <p:spPr>
          <a:xfrm flipH="1">
            <a:off x="8451603" y="285372"/>
            <a:ext cx="21250" cy="31521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8588382-DB60-4A23-86C1-17A083D23885}"/>
              </a:ext>
            </a:extLst>
          </p:cNvPr>
          <p:cNvCxnSpPr>
            <a:cxnSpLocks/>
          </p:cNvCxnSpPr>
          <p:nvPr/>
        </p:nvCxnSpPr>
        <p:spPr>
          <a:xfrm>
            <a:off x="4861837" y="299765"/>
            <a:ext cx="3611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C965929-8DE2-44B9-9E7C-724FE3195871}"/>
              </a:ext>
            </a:extLst>
          </p:cNvPr>
          <p:cNvSpPr txBox="1"/>
          <p:nvPr/>
        </p:nvSpPr>
        <p:spPr>
          <a:xfrm>
            <a:off x="8421659" y="4016316"/>
            <a:ext cx="17540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FF"/>
                </a:solidFill>
              </a:rPr>
              <a:t>Module </a:t>
            </a:r>
            <a:r>
              <a:rPr lang="en-US" b="1" dirty="0" err="1">
                <a:solidFill>
                  <a:srgbClr val="FF00FF"/>
                </a:solidFill>
              </a:rPr>
              <a:t>diagplot</a:t>
            </a:r>
            <a:endParaRPr lang="en-US" b="1" dirty="0">
              <a:solidFill>
                <a:srgbClr val="FF00FF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35795D1-AD58-46BE-BF31-3F8B1DC46DC7}"/>
              </a:ext>
            </a:extLst>
          </p:cNvPr>
          <p:cNvSpPr txBox="1"/>
          <p:nvPr/>
        </p:nvSpPr>
        <p:spPr>
          <a:xfrm>
            <a:off x="9678742" y="4902592"/>
            <a:ext cx="9701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diagPlot</a:t>
            </a:r>
            <a:endParaRPr lang="en-US" b="1" dirty="0">
              <a:solidFill>
                <a:srgbClr val="1B05BB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D02EF3-A42C-441C-A977-3AE79F97EE87}"/>
              </a:ext>
            </a:extLst>
          </p:cNvPr>
          <p:cNvSpPr txBox="1"/>
          <p:nvPr/>
        </p:nvSpPr>
        <p:spPr>
          <a:xfrm>
            <a:off x="9659119" y="5771253"/>
            <a:ext cx="11411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makeBeta</a:t>
            </a:r>
            <a:endParaRPr lang="en-US" b="1" dirty="0">
              <a:solidFill>
                <a:srgbClr val="1B05BB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40D6D04-DCB2-4E80-9F82-F8CF087DFE55}"/>
              </a:ext>
            </a:extLst>
          </p:cNvPr>
          <p:cNvSpPr txBox="1"/>
          <p:nvPr/>
        </p:nvSpPr>
        <p:spPr>
          <a:xfrm>
            <a:off x="9659409" y="5322229"/>
            <a:ext cx="22317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generate_plotparams</a:t>
            </a:r>
            <a:endParaRPr lang="en-US" b="1" dirty="0">
              <a:solidFill>
                <a:srgbClr val="1B05BB"/>
              </a:solidFill>
            </a:endParaRP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984B477C-0138-432A-9740-900620FC1692}"/>
              </a:ext>
            </a:extLst>
          </p:cNvPr>
          <p:cNvCxnSpPr>
            <a:cxnSpLocks/>
          </p:cNvCxnSpPr>
          <p:nvPr/>
        </p:nvCxnSpPr>
        <p:spPr>
          <a:xfrm>
            <a:off x="9128269" y="4646192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5F45DC4E-0E14-4091-8CF2-F6DE5D56C184}"/>
              </a:ext>
            </a:extLst>
          </p:cNvPr>
          <p:cNvCxnSpPr>
            <a:cxnSpLocks/>
          </p:cNvCxnSpPr>
          <p:nvPr/>
        </p:nvCxnSpPr>
        <p:spPr>
          <a:xfrm>
            <a:off x="9135389" y="5087258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0F80B911-C560-4E48-AE44-1D8DFC200468}"/>
              </a:ext>
            </a:extLst>
          </p:cNvPr>
          <p:cNvCxnSpPr>
            <a:cxnSpLocks/>
          </p:cNvCxnSpPr>
          <p:nvPr/>
        </p:nvCxnSpPr>
        <p:spPr>
          <a:xfrm>
            <a:off x="9116056" y="5506895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0B8584FD-F6F7-4578-8059-38D27D441D5A}"/>
              </a:ext>
            </a:extLst>
          </p:cNvPr>
          <p:cNvCxnSpPr>
            <a:cxnSpLocks/>
          </p:cNvCxnSpPr>
          <p:nvPr/>
        </p:nvCxnSpPr>
        <p:spPr>
          <a:xfrm>
            <a:off x="9115766" y="5955919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3D74C1E-BF9C-4B25-9CCF-572BBF9ECD74}"/>
              </a:ext>
            </a:extLst>
          </p:cNvPr>
          <p:cNvSpPr txBox="1"/>
          <p:nvPr/>
        </p:nvSpPr>
        <p:spPr>
          <a:xfrm>
            <a:off x="9658662" y="4482956"/>
            <a:ext cx="10919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plot_turn</a:t>
            </a:r>
            <a:endParaRPr lang="en-US" b="1" dirty="0">
              <a:solidFill>
                <a:srgbClr val="1B05BB"/>
              </a:solidFill>
            </a:endParaRP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F7F363E7-4787-4A58-B1FA-3912D607E2B4}"/>
              </a:ext>
            </a:extLst>
          </p:cNvPr>
          <p:cNvCxnSpPr>
            <a:cxnSpLocks/>
          </p:cNvCxnSpPr>
          <p:nvPr/>
        </p:nvCxnSpPr>
        <p:spPr>
          <a:xfrm>
            <a:off x="9139432" y="4400905"/>
            <a:ext cx="0" cy="15620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9C543CCC-CE1B-4E33-80E8-205E620D0180}"/>
              </a:ext>
            </a:extLst>
          </p:cNvPr>
          <p:cNvSpPr txBox="1"/>
          <p:nvPr/>
        </p:nvSpPr>
        <p:spPr>
          <a:xfrm rot="16200000">
            <a:off x="7675200" y="5149345"/>
            <a:ext cx="10739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B05BB"/>
                </a:solidFill>
              </a:rPr>
              <a:t>Methods</a:t>
            </a:r>
          </a:p>
        </p:txBody>
      </p:sp>
      <p:sp>
        <p:nvSpPr>
          <p:cNvPr id="121" name="Left Brace 120">
            <a:extLst>
              <a:ext uri="{FF2B5EF4-FFF2-40B4-BE49-F238E27FC236}">
                <a16:creationId xmlns:a16="http://schemas.microsoft.com/office/drawing/2014/main" id="{80638F0D-CD83-469E-8618-DE0C5587DF02}"/>
              </a:ext>
            </a:extLst>
          </p:cNvPr>
          <p:cNvSpPr/>
          <p:nvPr/>
        </p:nvSpPr>
        <p:spPr>
          <a:xfrm>
            <a:off x="8514787" y="4626290"/>
            <a:ext cx="417224" cy="1329629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20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2CEE71-223C-4D37-BD81-F7058AA043C6}"/>
              </a:ext>
            </a:extLst>
          </p:cNvPr>
          <p:cNvSpPr txBox="1"/>
          <p:nvPr/>
        </p:nvSpPr>
        <p:spPr>
          <a:xfrm>
            <a:off x="468410" y="139185"/>
            <a:ext cx="14814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FF"/>
                </a:solidFill>
              </a:rPr>
              <a:t>Module </a:t>
            </a:r>
            <a:r>
              <a:rPr lang="en-US" b="1" dirty="0" err="1">
                <a:solidFill>
                  <a:srgbClr val="FF00FF"/>
                </a:solidFill>
              </a:rPr>
              <a:t>lfplot</a:t>
            </a:r>
            <a:endParaRPr lang="en-US" b="1" dirty="0">
              <a:solidFill>
                <a:srgbClr val="FF00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BA0F2F-51D7-4F18-A018-514319B31136}"/>
              </a:ext>
            </a:extLst>
          </p:cNvPr>
          <p:cNvSpPr txBox="1"/>
          <p:nvPr/>
        </p:nvSpPr>
        <p:spPr>
          <a:xfrm>
            <a:off x="1725493" y="1025461"/>
            <a:ext cx="17563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get_slices_lf_fns</a:t>
            </a:r>
            <a:endParaRPr lang="en-US" b="1" dirty="0">
              <a:solidFill>
                <a:srgbClr val="1B05BB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A6544C-556A-439F-A2FB-50515B9FAC66}"/>
              </a:ext>
            </a:extLst>
          </p:cNvPr>
          <p:cNvSpPr txBox="1"/>
          <p:nvPr/>
        </p:nvSpPr>
        <p:spPr>
          <a:xfrm>
            <a:off x="1706160" y="1445098"/>
            <a:ext cx="29049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plot_slices_lattice_functions</a:t>
            </a:r>
            <a:endParaRPr lang="en-US" b="1" dirty="0">
              <a:solidFill>
                <a:srgbClr val="1B05BB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FC7701-22C2-487B-8986-1274479E212C}"/>
              </a:ext>
            </a:extLst>
          </p:cNvPr>
          <p:cNvCxnSpPr>
            <a:cxnSpLocks/>
          </p:cNvCxnSpPr>
          <p:nvPr/>
        </p:nvCxnSpPr>
        <p:spPr>
          <a:xfrm>
            <a:off x="1175020" y="769061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6EE48DB-0532-4555-821B-2EB59F07A454}"/>
              </a:ext>
            </a:extLst>
          </p:cNvPr>
          <p:cNvCxnSpPr>
            <a:cxnSpLocks/>
          </p:cNvCxnSpPr>
          <p:nvPr/>
        </p:nvCxnSpPr>
        <p:spPr>
          <a:xfrm>
            <a:off x="1182140" y="1210127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1700882-FE9B-4619-82AB-E76182DEDA8C}"/>
              </a:ext>
            </a:extLst>
          </p:cNvPr>
          <p:cNvCxnSpPr>
            <a:cxnSpLocks/>
          </p:cNvCxnSpPr>
          <p:nvPr/>
        </p:nvCxnSpPr>
        <p:spPr>
          <a:xfrm>
            <a:off x="1162060" y="1629764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8494A27-B3BE-4198-A0DC-4407942DB6AD}"/>
              </a:ext>
            </a:extLst>
          </p:cNvPr>
          <p:cNvSpPr txBox="1"/>
          <p:nvPr/>
        </p:nvSpPr>
        <p:spPr>
          <a:xfrm>
            <a:off x="1705413" y="605825"/>
            <a:ext cx="8130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lf_plot</a:t>
            </a:r>
            <a:endParaRPr lang="en-US" b="1" dirty="0">
              <a:solidFill>
                <a:srgbClr val="1B05BB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B563D40-6458-47CE-8048-8631C17BADAA}"/>
              </a:ext>
            </a:extLst>
          </p:cNvPr>
          <p:cNvCxnSpPr>
            <a:cxnSpLocks/>
          </p:cNvCxnSpPr>
          <p:nvPr/>
        </p:nvCxnSpPr>
        <p:spPr>
          <a:xfrm>
            <a:off x="1186183" y="523774"/>
            <a:ext cx="0" cy="11059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9367698-AF31-4172-B987-9449683CF14E}"/>
              </a:ext>
            </a:extLst>
          </p:cNvPr>
          <p:cNvSpPr txBox="1"/>
          <p:nvPr/>
        </p:nvSpPr>
        <p:spPr>
          <a:xfrm rot="16200000">
            <a:off x="-309290" y="1046629"/>
            <a:ext cx="10739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B05BB"/>
                </a:solidFill>
              </a:rPr>
              <a:t>Methods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D09E888B-43F2-4755-B591-89B4C776C4A9}"/>
              </a:ext>
            </a:extLst>
          </p:cNvPr>
          <p:cNvSpPr/>
          <p:nvPr/>
        </p:nvSpPr>
        <p:spPr>
          <a:xfrm>
            <a:off x="561538" y="749160"/>
            <a:ext cx="417224" cy="94262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D20FD1-CFF1-43BB-985D-12A1291D0287}"/>
              </a:ext>
            </a:extLst>
          </p:cNvPr>
          <p:cNvSpPr txBox="1"/>
          <p:nvPr/>
        </p:nvSpPr>
        <p:spPr>
          <a:xfrm>
            <a:off x="4223165" y="2679985"/>
            <a:ext cx="21057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FF"/>
                </a:solidFill>
              </a:rPr>
              <a:t>Module </a:t>
            </a:r>
            <a:r>
              <a:rPr lang="en-US" b="1" dirty="0" err="1">
                <a:solidFill>
                  <a:srgbClr val="FF00FF"/>
                </a:solidFill>
              </a:rPr>
              <a:t>read_bunch</a:t>
            </a:r>
            <a:endParaRPr lang="en-US" b="1" dirty="0">
              <a:solidFill>
                <a:srgbClr val="FF00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DB62A5-C480-4033-A73E-6195B2B25D0C}"/>
              </a:ext>
            </a:extLst>
          </p:cNvPr>
          <p:cNvSpPr txBox="1"/>
          <p:nvPr/>
        </p:nvSpPr>
        <p:spPr>
          <a:xfrm>
            <a:off x="5480248" y="3566261"/>
            <a:ext cx="19277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read_txt_particles</a:t>
            </a:r>
            <a:endParaRPr lang="en-US" b="1" dirty="0">
              <a:solidFill>
                <a:srgbClr val="1B05BB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BB84D2-B06C-4A54-B4C9-F032D15E4E80}"/>
              </a:ext>
            </a:extLst>
          </p:cNvPr>
          <p:cNvSpPr txBox="1"/>
          <p:nvPr/>
        </p:nvSpPr>
        <p:spPr>
          <a:xfrm>
            <a:off x="5460625" y="4434922"/>
            <a:ext cx="21525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read_array_particles</a:t>
            </a:r>
            <a:endParaRPr lang="en-US" b="1" dirty="0">
              <a:solidFill>
                <a:srgbClr val="1B05BB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15E831-7C9E-4CA5-B02E-BB3D064FAB2C}"/>
              </a:ext>
            </a:extLst>
          </p:cNvPr>
          <p:cNvSpPr txBox="1"/>
          <p:nvPr/>
        </p:nvSpPr>
        <p:spPr>
          <a:xfrm>
            <a:off x="5460915" y="3985898"/>
            <a:ext cx="19021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B05BB"/>
                </a:solidFill>
              </a:rPr>
              <a:t>read_h5_particles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CAC0367-A18F-427F-B01B-7912F186DD97}"/>
              </a:ext>
            </a:extLst>
          </p:cNvPr>
          <p:cNvCxnSpPr>
            <a:cxnSpLocks/>
          </p:cNvCxnSpPr>
          <p:nvPr/>
        </p:nvCxnSpPr>
        <p:spPr>
          <a:xfrm>
            <a:off x="4929775" y="3309861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E4D2E17-26AA-44FE-9007-FB65858DC18B}"/>
              </a:ext>
            </a:extLst>
          </p:cNvPr>
          <p:cNvCxnSpPr>
            <a:cxnSpLocks/>
          </p:cNvCxnSpPr>
          <p:nvPr/>
        </p:nvCxnSpPr>
        <p:spPr>
          <a:xfrm>
            <a:off x="4936895" y="3750927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B87DE4-04ED-4B5F-8B99-03D64E67B4A9}"/>
              </a:ext>
            </a:extLst>
          </p:cNvPr>
          <p:cNvCxnSpPr>
            <a:cxnSpLocks/>
          </p:cNvCxnSpPr>
          <p:nvPr/>
        </p:nvCxnSpPr>
        <p:spPr>
          <a:xfrm>
            <a:off x="4917562" y="4170564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9EDDE35-9B9A-4687-BAE1-BF23F21EE64B}"/>
              </a:ext>
            </a:extLst>
          </p:cNvPr>
          <p:cNvCxnSpPr>
            <a:cxnSpLocks/>
          </p:cNvCxnSpPr>
          <p:nvPr/>
        </p:nvCxnSpPr>
        <p:spPr>
          <a:xfrm>
            <a:off x="4917272" y="4619588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423471-D173-4049-A28F-872249B56DF7}"/>
              </a:ext>
            </a:extLst>
          </p:cNvPr>
          <p:cNvSpPr txBox="1"/>
          <p:nvPr/>
        </p:nvSpPr>
        <p:spPr>
          <a:xfrm>
            <a:off x="5460168" y="3146625"/>
            <a:ext cx="13218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read_bunch</a:t>
            </a:r>
            <a:endParaRPr lang="en-US" b="1" dirty="0">
              <a:solidFill>
                <a:srgbClr val="1B05BB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5F8A938-1600-4200-B9C2-426B8B79A002}"/>
              </a:ext>
            </a:extLst>
          </p:cNvPr>
          <p:cNvCxnSpPr>
            <a:cxnSpLocks/>
          </p:cNvCxnSpPr>
          <p:nvPr/>
        </p:nvCxnSpPr>
        <p:spPr>
          <a:xfrm flipH="1">
            <a:off x="4917272" y="3064574"/>
            <a:ext cx="23667" cy="20008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02D405B-2813-4343-900B-83EF03FC98F4}"/>
              </a:ext>
            </a:extLst>
          </p:cNvPr>
          <p:cNvSpPr txBox="1"/>
          <p:nvPr/>
        </p:nvSpPr>
        <p:spPr>
          <a:xfrm rot="16200000">
            <a:off x="3476707" y="3985897"/>
            <a:ext cx="10739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B05BB"/>
                </a:solidFill>
              </a:rPr>
              <a:t>Methods</a:t>
            </a:r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7FA38F90-3CA3-4029-A8DB-5EDEF8A9E0C8}"/>
              </a:ext>
            </a:extLst>
          </p:cNvPr>
          <p:cNvSpPr/>
          <p:nvPr/>
        </p:nvSpPr>
        <p:spPr>
          <a:xfrm>
            <a:off x="4316293" y="3289959"/>
            <a:ext cx="417224" cy="177543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EB0749-9DD8-4EBD-A713-0E511E84D304}"/>
              </a:ext>
            </a:extLst>
          </p:cNvPr>
          <p:cNvSpPr txBox="1"/>
          <p:nvPr/>
        </p:nvSpPr>
        <p:spPr>
          <a:xfrm>
            <a:off x="5093870" y="252824"/>
            <a:ext cx="19415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FF"/>
                </a:solidFill>
              </a:rPr>
              <a:t>Module </a:t>
            </a:r>
            <a:r>
              <a:rPr lang="en-US" b="1" dirty="0" err="1">
                <a:solidFill>
                  <a:srgbClr val="FF00FF"/>
                </a:solidFill>
              </a:rPr>
              <a:t>plotbunch</a:t>
            </a:r>
            <a:endParaRPr lang="en-US" b="1" dirty="0">
              <a:solidFill>
                <a:srgbClr val="FF00FF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45E99E-D5EC-488C-8990-13DE2DDA1D6A}"/>
              </a:ext>
            </a:extLst>
          </p:cNvPr>
          <p:cNvSpPr txBox="1"/>
          <p:nvPr/>
        </p:nvSpPr>
        <p:spPr>
          <a:xfrm>
            <a:off x="6350953" y="1139100"/>
            <a:ext cx="12731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plot_bunch</a:t>
            </a:r>
            <a:endParaRPr lang="en-US" b="1" dirty="0">
              <a:solidFill>
                <a:srgbClr val="1B05BB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AD47E3-B4BA-4ED8-8B75-9F2C344886DD}"/>
              </a:ext>
            </a:extLst>
          </p:cNvPr>
          <p:cNvSpPr txBox="1"/>
          <p:nvPr/>
        </p:nvSpPr>
        <p:spPr>
          <a:xfrm>
            <a:off x="6331330" y="2007761"/>
            <a:ext cx="17588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plt_bunch_dpop</a:t>
            </a:r>
            <a:endParaRPr lang="en-US" b="1" dirty="0">
              <a:solidFill>
                <a:srgbClr val="1B05BB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BD83211-5CCE-4269-A050-856DDBEABCD0}"/>
              </a:ext>
            </a:extLst>
          </p:cNvPr>
          <p:cNvSpPr txBox="1"/>
          <p:nvPr/>
        </p:nvSpPr>
        <p:spPr>
          <a:xfrm>
            <a:off x="6331620" y="1558737"/>
            <a:ext cx="10951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plot_long</a:t>
            </a:r>
            <a:endParaRPr lang="en-US" b="1" dirty="0">
              <a:solidFill>
                <a:srgbClr val="1B05BB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C1AD232-AACA-425D-9607-546830E515A2}"/>
              </a:ext>
            </a:extLst>
          </p:cNvPr>
          <p:cNvCxnSpPr>
            <a:cxnSpLocks/>
          </p:cNvCxnSpPr>
          <p:nvPr/>
        </p:nvCxnSpPr>
        <p:spPr>
          <a:xfrm>
            <a:off x="5800480" y="882700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3876255-CCE9-477B-A040-C868FD3F15C8}"/>
              </a:ext>
            </a:extLst>
          </p:cNvPr>
          <p:cNvCxnSpPr>
            <a:cxnSpLocks/>
          </p:cNvCxnSpPr>
          <p:nvPr/>
        </p:nvCxnSpPr>
        <p:spPr>
          <a:xfrm>
            <a:off x="5807600" y="1323766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4DA024D-FBD2-4C0F-B6F1-C38E564B3779}"/>
              </a:ext>
            </a:extLst>
          </p:cNvPr>
          <p:cNvCxnSpPr>
            <a:cxnSpLocks/>
          </p:cNvCxnSpPr>
          <p:nvPr/>
        </p:nvCxnSpPr>
        <p:spPr>
          <a:xfrm>
            <a:off x="5788267" y="1743403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6EC2983-BFC1-480A-B9C9-6EC281D877DA}"/>
              </a:ext>
            </a:extLst>
          </p:cNvPr>
          <p:cNvCxnSpPr>
            <a:cxnSpLocks/>
          </p:cNvCxnSpPr>
          <p:nvPr/>
        </p:nvCxnSpPr>
        <p:spPr>
          <a:xfrm>
            <a:off x="5787977" y="2192427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6EDFFDE-16EF-4003-8729-F3A5DD91E9DA}"/>
              </a:ext>
            </a:extLst>
          </p:cNvPr>
          <p:cNvSpPr txBox="1"/>
          <p:nvPr/>
        </p:nvSpPr>
        <p:spPr>
          <a:xfrm>
            <a:off x="6330873" y="719464"/>
            <a:ext cx="17540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check_grid_spec</a:t>
            </a:r>
            <a:endParaRPr lang="en-US" b="1" dirty="0">
              <a:solidFill>
                <a:srgbClr val="1B05BB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262AC1C-F4DF-44D8-BF5B-FB1CE3329888}"/>
              </a:ext>
            </a:extLst>
          </p:cNvPr>
          <p:cNvCxnSpPr>
            <a:cxnSpLocks/>
          </p:cNvCxnSpPr>
          <p:nvPr/>
        </p:nvCxnSpPr>
        <p:spPr>
          <a:xfrm>
            <a:off x="5811643" y="637413"/>
            <a:ext cx="0" cy="15620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4A98EBB-3910-485C-AEDD-67AEAA108545}"/>
              </a:ext>
            </a:extLst>
          </p:cNvPr>
          <p:cNvSpPr txBox="1"/>
          <p:nvPr/>
        </p:nvSpPr>
        <p:spPr>
          <a:xfrm rot="16200000">
            <a:off x="4347411" y="1385853"/>
            <a:ext cx="10739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B05BB"/>
                </a:solidFill>
              </a:rPr>
              <a:t>Methods</a:t>
            </a:r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40153838-4983-451F-8F27-96F00D6E711E}"/>
              </a:ext>
            </a:extLst>
          </p:cNvPr>
          <p:cNvSpPr/>
          <p:nvPr/>
        </p:nvSpPr>
        <p:spPr>
          <a:xfrm>
            <a:off x="5186998" y="862798"/>
            <a:ext cx="417224" cy="1329629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19227D2-344F-41D8-96A1-0CBAC99ABB4C}"/>
              </a:ext>
            </a:extLst>
          </p:cNvPr>
          <p:cNvSpPr txBox="1"/>
          <p:nvPr/>
        </p:nvSpPr>
        <p:spPr>
          <a:xfrm>
            <a:off x="482004" y="2007481"/>
            <a:ext cx="1891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FF"/>
                </a:solidFill>
              </a:rPr>
              <a:t>Module </a:t>
            </a:r>
            <a:r>
              <a:rPr lang="en-US" b="1" dirty="0" err="1">
                <a:solidFill>
                  <a:srgbClr val="FF00FF"/>
                </a:solidFill>
              </a:rPr>
              <a:t>plotbeam</a:t>
            </a:r>
            <a:endParaRPr lang="en-US" b="1" dirty="0">
              <a:solidFill>
                <a:srgbClr val="FF00FF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686F636-47B0-41A6-B7EC-19C9E04741FC}"/>
              </a:ext>
            </a:extLst>
          </p:cNvPr>
          <p:cNvSpPr txBox="1"/>
          <p:nvPr/>
        </p:nvSpPr>
        <p:spPr>
          <a:xfrm>
            <a:off x="1702665" y="2893757"/>
            <a:ext cx="14148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get_particles</a:t>
            </a:r>
            <a:endParaRPr lang="en-US" b="1" dirty="0">
              <a:solidFill>
                <a:srgbClr val="1B05BB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9F600FC-27C7-4087-AC55-882A4B00783B}"/>
              </a:ext>
            </a:extLst>
          </p:cNvPr>
          <p:cNvSpPr txBox="1"/>
          <p:nvPr/>
        </p:nvSpPr>
        <p:spPr>
          <a:xfrm>
            <a:off x="1719754" y="3313394"/>
            <a:ext cx="12234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plot_beam</a:t>
            </a:r>
            <a:endParaRPr lang="en-US" b="1" dirty="0">
              <a:solidFill>
                <a:srgbClr val="1B05BB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F4120E0-432B-4ADD-A1B3-E59E39E0B4CE}"/>
              </a:ext>
            </a:extLst>
          </p:cNvPr>
          <p:cNvCxnSpPr>
            <a:cxnSpLocks/>
          </p:cNvCxnSpPr>
          <p:nvPr/>
        </p:nvCxnSpPr>
        <p:spPr>
          <a:xfrm>
            <a:off x="1188614" y="2637357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08F3455-DD8D-4EC9-AF59-E4D774F07E1B}"/>
              </a:ext>
            </a:extLst>
          </p:cNvPr>
          <p:cNvCxnSpPr>
            <a:cxnSpLocks/>
          </p:cNvCxnSpPr>
          <p:nvPr/>
        </p:nvCxnSpPr>
        <p:spPr>
          <a:xfrm>
            <a:off x="1209158" y="3064574"/>
            <a:ext cx="496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52B381C-1ED5-4D3C-99C2-FA483652F0C9}"/>
              </a:ext>
            </a:extLst>
          </p:cNvPr>
          <p:cNvCxnSpPr>
            <a:cxnSpLocks/>
          </p:cNvCxnSpPr>
          <p:nvPr/>
        </p:nvCxnSpPr>
        <p:spPr>
          <a:xfrm>
            <a:off x="1195734" y="3515957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CBFAF49-ABB4-4157-84C6-D5CBE08C0D8E}"/>
              </a:ext>
            </a:extLst>
          </p:cNvPr>
          <p:cNvSpPr txBox="1"/>
          <p:nvPr/>
        </p:nvSpPr>
        <p:spPr>
          <a:xfrm>
            <a:off x="1719007" y="2474121"/>
            <a:ext cx="1107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plotbeam</a:t>
            </a:r>
            <a:endParaRPr lang="en-US" b="1" dirty="0">
              <a:solidFill>
                <a:srgbClr val="1B05BB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D8E76C1-306F-4556-B72F-4F8D2A5E6613}"/>
              </a:ext>
            </a:extLst>
          </p:cNvPr>
          <p:cNvCxnSpPr>
            <a:cxnSpLocks/>
          </p:cNvCxnSpPr>
          <p:nvPr/>
        </p:nvCxnSpPr>
        <p:spPr>
          <a:xfrm>
            <a:off x="1199777" y="2392070"/>
            <a:ext cx="0" cy="11059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EA677F5-596C-4C0B-A358-355DAC8CF3EE}"/>
              </a:ext>
            </a:extLst>
          </p:cNvPr>
          <p:cNvSpPr txBox="1"/>
          <p:nvPr/>
        </p:nvSpPr>
        <p:spPr>
          <a:xfrm rot="16200000">
            <a:off x="-295696" y="2914925"/>
            <a:ext cx="10739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B05BB"/>
                </a:solidFill>
              </a:rPr>
              <a:t>Methods</a:t>
            </a:r>
          </a:p>
        </p:txBody>
      </p:sp>
      <p:sp>
        <p:nvSpPr>
          <p:cNvPr id="48" name="Left Brace 47">
            <a:extLst>
              <a:ext uri="{FF2B5EF4-FFF2-40B4-BE49-F238E27FC236}">
                <a16:creationId xmlns:a16="http://schemas.microsoft.com/office/drawing/2014/main" id="{119E6CD7-CB43-475B-BD1B-CC546237AE63}"/>
              </a:ext>
            </a:extLst>
          </p:cNvPr>
          <p:cNvSpPr/>
          <p:nvPr/>
        </p:nvSpPr>
        <p:spPr>
          <a:xfrm>
            <a:off x="575132" y="2617456"/>
            <a:ext cx="417224" cy="94262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6057CBC-E045-401F-8C2E-B2FAD86AF755}"/>
              </a:ext>
            </a:extLst>
          </p:cNvPr>
          <p:cNvSpPr txBox="1"/>
          <p:nvPr/>
        </p:nvSpPr>
        <p:spPr>
          <a:xfrm>
            <a:off x="5449339" y="4883946"/>
            <a:ext cx="19180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print_bunch_stats</a:t>
            </a:r>
            <a:endParaRPr lang="en-US" b="1" dirty="0">
              <a:solidFill>
                <a:srgbClr val="1B05BB"/>
              </a:solidFill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301A7EF-4463-4624-BAE0-F734AEAEC200}"/>
              </a:ext>
            </a:extLst>
          </p:cNvPr>
          <p:cNvCxnSpPr>
            <a:cxnSpLocks/>
          </p:cNvCxnSpPr>
          <p:nvPr/>
        </p:nvCxnSpPr>
        <p:spPr>
          <a:xfrm>
            <a:off x="4894557" y="5065400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F8E0DF6-27FF-469B-A682-33A0D20122A9}"/>
              </a:ext>
            </a:extLst>
          </p:cNvPr>
          <p:cNvSpPr txBox="1"/>
          <p:nvPr/>
        </p:nvSpPr>
        <p:spPr>
          <a:xfrm>
            <a:off x="482004" y="3861077"/>
            <a:ext cx="18782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FF"/>
                </a:solidFill>
              </a:rPr>
              <a:t>Module </a:t>
            </a:r>
            <a:r>
              <a:rPr lang="en-US" b="1" dirty="0">
                <a:solidFill>
                  <a:srgbClr val="FF00FF"/>
                </a:solidFill>
              </a:rPr>
              <a:t>workflow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6D9DD01-76BA-40BA-A707-8499712D9720}"/>
              </a:ext>
            </a:extLst>
          </p:cNvPr>
          <p:cNvSpPr txBox="1"/>
          <p:nvPr/>
        </p:nvSpPr>
        <p:spPr>
          <a:xfrm>
            <a:off x="1739087" y="4747353"/>
            <a:ext cx="12598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make_path</a:t>
            </a:r>
            <a:endParaRPr lang="en-US" b="1" dirty="0">
              <a:solidFill>
                <a:srgbClr val="1B05BB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EA643BC-F915-4D48-BDAF-7540BAAB4EB6}"/>
              </a:ext>
            </a:extLst>
          </p:cNvPr>
          <p:cNvSpPr txBox="1"/>
          <p:nvPr/>
        </p:nvSpPr>
        <p:spPr>
          <a:xfrm>
            <a:off x="1719754" y="5166990"/>
            <a:ext cx="10951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log_input</a:t>
            </a:r>
            <a:endParaRPr lang="en-US" b="1" dirty="0">
              <a:solidFill>
                <a:srgbClr val="1B05BB"/>
              </a:solidFill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6585208-273B-427B-8D7F-2786124A3F95}"/>
              </a:ext>
            </a:extLst>
          </p:cNvPr>
          <p:cNvCxnSpPr>
            <a:cxnSpLocks/>
          </p:cNvCxnSpPr>
          <p:nvPr/>
        </p:nvCxnSpPr>
        <p:spPr>
          <a:xfrm>
            <a:off x="1188614" y="4490953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B6D1A4F-8EF2-40B6-9876-165681B96811}"/>
              </a:ext>
            </a:extLst>
          </p:cNvPr>
          <p:cNvCxnSpPr>
            <a:cxnSpLocks/>
          </p:cNvCxnSpPr>
          <p:nvPr/>
        </p:nvCxnSpPr>
        <p:spPr>
          <a:xfrm>
            <a:off x="1195734" y="4932019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37AF621-FF9D-442F-A299-798A05DFE582}"/>
              </a:ext>
            </a:extLst>
          </p:cNvPr>
          <p:cNvCxnSpPr>
            <a:cxnSpLocks/>
          </p:cNvCxnSpPr>
          <p:nvPr/>
        </p:nvCxnSpPr>
        <p:spPr>
          <a:xfrm>
            <a:off x="1176401" y="5351656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81B2588-41F2-4849-98F4-35345DBB0324}"/>
              </a:ext>
            </a:extLst>
          </p:cNvPr>
          <p:cNvSpPr txBox="1"/>
          <p:nvPr/>
        </p:nvSpPr>
        <p:spPr>
          <a:xfrm>
            <a:off x="1719007" y="4327717"/>
            <a:ext cx="12386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make_opts</a:t>
            </a:r>
            <a:endParaRPr lang="en-US" b="1" dirty="0">
              <a:solidFill>
                <a:srgbClr val="1B05BB"/>
              </a:solidFill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BDD2F67-8617-473A-A118-E4FFEF282A77}"/>
              </a:ext>
            </a:extLst>
          </p:cNvPr>
          <p:cNvCxnSpPr>
            <a:cxnSpLocks/>
          </p:cNvCxnSpPr>
          <p:nvPr/>
        </p:nvCxnSpPr>
        <p:spPr>
          <a:xfrm>
            <a:off x="1199777" y="4245666"/>
            <a:ext cx="0" cy="11059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ADC5C73-5F4E-4F55-A411-6F249065B566}"/>
              </a:ext>
            </a:extLst>
          </p:cNvPr>
          <p:cNvSpPr txBox="1"/>
          <p:nvPr/>
        </p:nvSpPr>
        <p:spPr>
          <a:xfrm rot="16200000">
            <a:off x="-295696" y="4768521"/>
            <a:ext cx="10739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B05BB"/>
                </a:solidFill>
              </a:rPr>
              <a:t>Methods</a:t>
            </a:r>
          </a:p>
        </p:txBody>
      </p:sp>
      <p:sp>
        <p:nvSpPr>
          <p:cNvPr id="62" name="Left Brace 61">
            <a:extLst>
              <a:ext uri="{FF2B5EF4-FFF2-40B4-BE49-F238E27FC236}">
                <a16:creationId xmlns:a16="http://schemas.microsoft.com/office/drawing/2014/main" id="{6627BC32-F4E3-4206-86B3-BA0B590C1047}"/>
              </a:ext>
            </a:extLst>
          </p:cNvPr>
          <p:cNvSpPr/>
          <p:nvPr/>
        </p:nvSpPr>
        <p:spPr>
          <a:xfrm>
            <a:off x="575132" y="4471052"/>
            <a:ext cx="417224" cy="94262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F48118C-04C7-4A9A-8D14-4DD0B0E53CB2}"/>
              </a:ext>
            </a:extLst>
          </p:cNvPr>
          <p:cNvSpPr txBox="1"/>
          <p:nvPr/>
        </p:nvSpPr>
        <p:spPr>
          <a:xfrm>
            <a:off x="8653779" y="252824"/>
            <a:ext cx="1375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FF"/>
                </a:solidFill>
              </a:rPr>
              <a:t>Module </a:t>
            </a:r>
            <a:r>
              <a:rPr lang="en-US" b="1" dirty="0" err="1">
                <a:solidFill>
                  <a:srgbClr val="FF00FF"/>
                </a:solidFill>
              </a:rPr>
              <a:t>utils</a:t>
            </a:r>
            <a:endParaRPr lang="en-US" b="1" dirty="0">
              <a:solidFill>
                <a:srgbClr val="FF00FF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A5EEAAA-3512-4CB5-B15F-7B23BCCC6ADA}"/>
              </a:ext>
            </a:extLst>
          </p:cNvPr>
          <p:cNvSpPr txBox="1"/>
          <p:nvPr/>
        </p:nvSpPr>
        <p:spPr>
          <a:xfrm>
            <a:off x="9910862" y="1139100"/>
            <a:ext cx="17995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plot_distribution</a:t>
            </a:r>
            <a:endParaRPr lang="en-US" b="1" dirty="0">
              <a:solidFill>
                <a:srgbClr val="1B05BB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5020E7-C4D8-4BF8-982D-0E0301CA4BFF}"/>
              </a:ext>
            </a:extLst>
          </p:cNvPr>
          <p:cNvSpPr txBox="1"/>
          <p:nvPr/>
        </p:nvSpPr>
        <p:spPr>
          <a:xfrm>
            <a:off x="9891239" y="2007761"/>
            <a:ext cx="11336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Plot_both</a:t>
            </a:r>
            <a:endParaRPr lang="en-US" b="1" dirty="0">
              <a:solidFill>
                <a:srgbClr val="1B05BB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003FEE9-005D-487B-8F3D-520D8C7FB6DA}"/>
              </a:ext>
            </a:extLst>
          </p:cNvPr>
          <p:cNvSpPr txBox="1"/>
          <p:nvPr/>
        </p:nvSpPr>
        <p:spPr>
          <a:xfrm>
            <a:off x="9891529" y="1558737"/>
            <a:ext cx="1757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Get_distribution</a:t>
            </a:r>
            <a:endParaRPr lang="en-US" b="1" dirty="0">
              <a:solidFill>
                <a:srgbClr val="1B05BB"/>
              </a:solidFill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F64FBCB-5351-4011-A7E3-392DC111A53E}"/>
              </a:ext>
            </a:extLst>
          </p:cNvPr>
          <p:cNvCxnSpPr>
            <a:cxnSpLocks/>
          </p:cNvCxnSpPr>
          <p:nvPr/>
        </p:nvCxnSpPr>
        <p:spPr>
          <a:xfrm>
            <a:off x="9360389" y="882700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1A6D02B-CB7A-48ED-AB0B-ECF9DADEA801}"/>
              </a:ext>
            </a:extLst>
          </p:cNvPr>
          <p:cNvCxnSpPr>
            <a:cxnSpLocks/>
          </p:cNvCxnSpPr>
          <p:nvPr/>
        </p:nvCxnSpPr>
        <p:spPr>
          <a:xfrm>
            <a:off x="9367509" y="1323766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E84332F-28FE-4AC9-9AC8-102B7F3344F1}"/>
              </a:ext>
            </a:extLst>
          </p:cNvPr>
          <p:cNvCxnSpPr>
            <a:cxnSpLocks/>
          </p:cNvCxnSpPr>
          <p:nvPr/>
        </p:nvCxnSpPr>
        <p:spPr>
          <a:xfrm>
            <a:off x="9348176" y="1743403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7BC0C98-8981-45B2-A348-219ACC8DB0E2}"/>
              </a:ext>
            </a:extLst>
          </p:cNvPr>
          <p:cNvCxnSpPr>
            <a:cxnSpLocks/>
          </p:cNvCxnSpPr>
          <p:nvPr/>
        </p:nvCxnSpPr>
        <p:spPr>
          <a:xfrm>
            <a:off x="9347886" y="2192427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820177E0-B0D0-498F-B151-80470386201D}"/>
              </a:ext>
            </a:extLst>
          </p:cNvPr>
          <p:cNvSpPr txBox="1"/>
          <p:nvPr/>
        </p:nvSpPr>
        <p:spPr>
          <a:xfrm>
            <a:off x="9890782" y="719464"/>
            <a:ext cx="22542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compare_distribution</a:t>
            </a:r>
            <a:endParaRPr lang="en-US" b="1" dirty="0">
              <a:solidFill>
                <a:srgbClr val="1B05BB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0DD75B4-F4A1-4B9F-BB84-5341825EB813}"/>
              </a:ext>
            </a:extLst>
          </p:cNvPr>
          <p:cNvCxnSpPr>
            <a:cxnSpLocks/>
          </p:cNvCxnSpPr>
          <p:nvPr/>
        </p:nvCxnSpPr>
        <p:spPr>
          <a:xfrm>
            <a:off x="9371552" y="637413"/>
            <a:ext cx="0" cy="15620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DFE0F3A3-853F-4012-93D5-9C491C81132B}"/>
              </a:ext>
            </a:extLst>
          </p:cNvPr>
          <p:cNvSpPr txBox="1"/>
          <p:nvPr/>
        </p:nvSpPr>
        <p:spPr>
          <a:xfrm rot="16200000">
            <a:off x="7907320" y="1385853"/>
            <a:ext cx="10739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B05BB"/>
                </a:solidFill>
              </a:rPr>
              <a:t>Methods</a:t>
            </a:r>
          </a:p>
        </p:txBody>
      </p:sp>
      <p:sp>
        <p:nvSpPr>
          <p:cNvPr id="74" name="Left Brace 73">
            <a:extLst>
              <a:ext uri="{FF2B5EF4-FFF2-40B4-BE49-F238E27FC236}">
                <a16:creationId xmlns:a16="http://schemas.microsoft.com/office/drawing/2014/main" id="{A9D19719-E021-4B92-BB86-EC9A3DA77BD5}"/>
              </a:ext>
            </a:extLst>
          </p:cNvPr>
          <p:cNvSpPr/>
          <p:nvPr/>
        </p:nvSpPr>
        <p:spPr>
          <a:xfrm>
            <a:off x="8746907" y="862798"/>
            <a:ext cx="417224" cy="1329629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E555EB4-72B7-4586-8317-E8C04A0A6CDC}"/>
              </a:ext>
            </a:extLst>
          </p:cNvPr>
          <p:cNvSpPr txBox="1"/>
          <p:nvPr/>
        </p:nvSpPr>
        <p:spPr>
          <a:xfrm>
            <a:off x="767186" y="5693341"/>
            <a:ext cx="2175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FF"/>
                </a:solidFill>
              </a:rPr>
              <a:t>Module </a:t>
            </a:r>
            <a:r>
              <a:rPr lang="en-US" b="1" dirty="0" err="1">
                <a:solidFill>
                  <a:srgbClr val="FF00FF"/>
                </a:solidFill>
              </a:rPr>
              <a:t>write_bunch</a:t>
            </a:r>
            <a:endParaRPr lang="en-US" b="1" dirty="0">
              <a:solidFill>
                <a:srgbClr val="FF00FF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FC09B4A-0540-4A31-9662-284ED4260CEA}"/>
              </a:ext>
            </a:extLst>
          </p:cNvPr>
          <p:cNvSpPr txBox="1"/>
          <p:nvPr/>
        </p:nvSpPr>
        <p:spPr>
          <a:xfrm>
            <a:off x="2594888" y="6265139"/>
            <a:ext cx="13921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write_bunch</a:t>
            </a:r>
            <a:endParaRPr lang="en-US" b="1" dirty="0">
              <a:solidFill>
                <a:srgbClr val="1B05BB"/>
              </a:solidFill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3B34935-BA48-4EE9-9161-44A770C985F6}"/>
              </a:ext>
            </a:extLst>
          </p:cNvPr>
          <p:cNvCxnSpPr>
            <a:cxnSpLocks/>
          </p:cNvCxnSpPr>
          <p:nvPr/>
        </p:nvCxnSpPr>
        <p:spPr>
          <a:xfrm>
            <a:off x="2051535" y="6449805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D0D608A-3913-4529-9B7C-399F510DE45C}"/>
              </a:ext>
            </a:extLst>
          </p:cNvPr>
          <p:cNvCxnSpPr>
            <a:cxnSpLocks/>
          </p:cNvCxnSpPr>
          <p:nvPr/>
        </p:nvCxnSpPr>
        <p:spPr>
          <a:xfrm>
            <a:off x="2050218" y="6062673"/>
            <a:ext cx="0" cy="4064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5AA5F460-3EE7-4EC5-BDA5-B60799D72F5A}"/>
              </a:ext>
            </a:extLst>
          </p:cNvPr>
          <p:cNvSpPr txBox="1"/>
          <p:nvPr/>
        </p:nvSpPr>
        <p:spPr>
          <a:xfrm>
            <a:off x="204407" y="6293270"/>
            <a:ext cx="10739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B05BB"/>
                </a:solidFill>
              </a:rPr>
              <a:t>methods</a:t>
            </a:r>
          </a:p>
        </p:txBody>
      </p:sp>
      <p:sp>
        <p:nvSpPr>
          <p:cNvPr id="80" name="Left Brace 79">
            <a:extLst>
              <a:ext uri="{FF2B5EF4-FFF2-40B4-BE49-F238E27FC236}">
                <a16:creationId xmlns:a16="http://schemas.microsoft.com/office/drawing/2014/main" id="{0F0863D9-16F6-495F-AB79-C0D37BCA92F7}"/>
              </a:ext>
            </a:extLst>
          </p:cNvPr>
          <p:cNvSpPr/>
          <p:nvPr/>
        </p:nvSpPr>
        <p:spPr>
          <a:xfrm>
            <a:off x="1377483" y="6212064"/>
            <a:ext cx="618036" cy="45427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C94D1FE-5097-4B94-AAD6-E2069C3B8A04}"/>
              </a:ext>
            </a:extLst>
          </p:cNvPr>
          <p:cNvSpPr txBox="1"/>
          <p:nvPr/>
        </p:nvSpPr>
        <p:spPr>
          <a:xfrm>
            <a:off x="8419560" y="3161856"/>
            <a:ext cx="25033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FF"/>
                </a:solidFill>
              </a:rPr>
              <a:t>Module </a:t>
            </a:r>
            <a:r>
              <a:rPr lang="en-US" b="1" dirty="0">
                <a:solidFill>
                  <a:srgbClr val="FF00FF"/>
                </a:solidFill>
              </a:rPr>
              <a:t>elliptic_beam6d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34ADFC6-5EDC-4B26-9FF1-4189B61AAFB5}"/>
              </a:ext>
            </a:extLst>
          </p:cNvPr>
          <p:cNvSpPr txBox="1"/>
          <p:nvPr/>
        </p:nvSpPr>
        <p:spPr>
          <a:xfrm>
            <a:off x="9676643" y="4048132"/>
            <a:ext cx="22640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B05BB"/>
                </a:solidFill>
              </a:rPr>
              <a:t>fixedellipticalbeam6D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38B5209-B0BD-4200-B1D6-6042A726C8FE}"/>
              </a:ext>
            </a:extLst>
          </p:cNvPr>
          <p:cNvSpPr txBox="1"/>
          <p:nvPr/>
        </p:nvSpPr>
        <p:spPr>
          <a:xfrm>
            <a:off x="9657310" y="4467769"/>
            <a:ext cx="23161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B05BB"/>
                </a:solidFill>
              </a:rPr>
              <a:t>make6Dellipticalbeam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75367C5-FAED-4A32-8BF3-FE5AA6CA5B79}"/>
              </a:ext>
            </a:extLst>
          </p:cNvPr>
          <p:cNvCxnSpPr>
            <a:cxnSpLocks/>
          </p:cNvCxnSpPr>
          <p:nvPr/>
        </p:nvCxnSpPr>
        <p:spPr>
          <a:xfrm>
            <a:off x="9126170" y="3791732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586AA05-CCAF-464F-89F9-A9DF093C23FE}"/>
              </a:ext>
            </a:extLst>
          </p:cNvPr>
          <p:cNvCxnSpPr>
            <a:cxnSpLocks/>
          </p:cNvCxnSpPr>
          <p:nvPr/>
        </p:nvCxnSpPr>
        <p:spPr>
          <a:xfrm>
            <a:off x="9133290" y="4232798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B5D623F-9975-44FA-A4D5-822800541521}"/>
              </a:ext>
            </a:extLst>
          </p:cNvPr>
          <p:cNvCxnSpPr>
            <a:cxnSpLocks/>
          </p:cNvCxnSpPr>
          <p:nvPr/>
        </p:nvCxnSpPr>
        <p:spPr>
          <a:xfrm>
            <a:off x="9113957" y="4652435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A6872ABE-06F8-4C7A-BA02-28EE14112888}"/>
              </a:ext>
            </a:extLst>
          </p:cNvPr>
          <p:cNvSpPr txBox="1"/>
          <p:nvPr/>
        </p:nvSpPr>
        <p:spPr>
          <a:xfrm>
            <a:off x="9656563" y="3628496"/>
            <a:ext cx="21039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B05BB"/>
                </a:solidFill>
              </a:rPr>
              <a:t>toyellipricalbeam6D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72CFB84-1976-430E-9A9F-4077487523C2}"/>
              </a:ext>
            </a:extLst>
          </p:cNvPr>
          <p:cNvCxnSpPr>
            <a:cxnSpLocks/>
          </p:cNvCxnSpPr>
          <p:nvPr/>
        </p:nvCxnSpPr>
        <p:spPr>
          <a:xfrm>
            <a:off x="9137333" y="3546445"/>
            <a:ext cx="0" cy="11059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6EACF6D-C2F1-4579-9D50-A296A1240EB6}"/>
              </a:ext>
            </a:extLst>
          </p:cNvPr>
          <p:cNvSpPr txBox="1"/>
          <p:nvPr/>
        </p:nvSpPr>
        <p:spPr>
          <a:xfrm rot="16200000">
            <a:off x="7673102" y="4087954"/>
            <a:ext cx="10739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B05BB"/>
                </a:solidFill>
              </a:rPr>
              <a:t>Methods</a:t>
            </a:r>
          </a:p>
        </p:txBody>
      </p:sp>
      <p:sp>
        <p:nvSpPr>
          <p:cNvPr id="93" name="Left Brace 92">
            <a:extLst>
              <a:ext uri="{FF2B5EF4-FFF2-40B4-BE49-F238E27FC236}">
                <a16:creationId xmlns:a16="http://schemas.microsoft.com/office/drawing/2014/main" id="{BBBC5731-C19F-4CDB-90C8-B7FE83EC1E74}"/>
              </a:ext>
            </a:extLst>
          </p:cNvPr>
          <p:cNvSpPr/>
          <p:nvPr/>
        </p:nvSpPr>
        <p:spPr>
          <a:xfrm>
            <a:off x="8512688" y="3771831"/>
            <a:ext cx="417224" cy="875356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047B527-9448-4EBD-93C2-D78D1B00C9A4}"/>
              </a:ext>
            </a:extLst>
          </p:cNvPr>
          <p:cNvSpPr txBox="1"/>
          <p:nvPr/>
        </p:nvSpPr>
        <p:spPr>
          <a:xfrm>
            <a:off x="4723439" y="5656596"/>
            <a:ext cx="22529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FF"/>
                </a:solidFill>
              </a:rPr>
              <a:t>Module </a:t>
            </a:r>
            <a:r>
              <a:rPr lang="en-US" b="1" dirty="0" err="1">
                <a:solidFill>
                  <a:srgbClr val="FF00FF"/>
                </a:solidFill>
              </a:rPr>
              <a:t>test_elliptical</a:t>
            </a:r>
            <a:endParaRPr lang="en-US" b="1" dirty="0">
              <a:solidFill>
                <a:srgbClr val="FF00FF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02257BA-0447-453C-A46A-D6B526CEAB79}"/>
              </a:ext>
            </a:extLst>
          </p:cNvPr>
          <p:cNvSpPr txBox="1"/>
          <p:nvPr/>
        </p:nvSpPr>
        <p:spPr>
          <a:xfrm>
            <a:off x="6551141" y="6228394"/>
            <a:ext cx="13247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pythoncode</a:t>
            </a:r>
            <a:endParaRPr lang="en-US" b="1" dirty="0">
              <a:solidFill>
                <a:srgbClr val="1B05BB"/>
              </a:solidFill>
            </a:endParaRP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642E7E2-4DA1-4051-8D18-29EB8D222E53}"/>
              </a:ext>
            </a:extLst>
          </p:cNvPr>
          <p:cNvCxnSpPr>
            <a:cxnSpLocks/>
          </p:cNvCxnSpPr>
          <p:nvPr/>
        </p:nvCxnSpPr>
        <p:spPr>
          <a:xfrm>
            <a:off x="6007788" y="6413060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A0747D1-588C-4C00-B75C-991F16C4E1D8}"/>
              </a:ext>
            </a:extLst>
          </p:cNvPr>
          <p:cNvCxnSpPr>
            <a:cxnSpLocks/>
          </p:cNvCxnSpPr>
          <p:nvPr/>
        </p:nvCxnSpPr>
        <p:spPr>
          <a:xfrm>
            <a:off x="6006471" y="6025928"/>
            <a:ext cx="0" cy="4064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8F126A26-B3D9-422E-B540-26D14930DC43}"/>
              </a:ext>
            </a:extLst>
          </p:cNvPr>
          <p:cNvSpPr txBox="1"/>
          <p:nvPr/>
        </p:nvSpPr>
        <p:spPr>
          <a:xfrm>
            <a:off x="4160660" y="6256525"/>
            <a:ext cx="10739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B05BB"/>
                </a:solidFill>
              </a:rPr>
              <a:t>methods</a:t>
            </a:r>
          </a:p>
        </p:txBody>
      </p:sp>
      <p:sp>
        <p:nvSpPr>
          <p:cNvPr id="106" name="Left Brace 105">
            <a:extLst>
              <a:ext uri="{FF2B5EF4-FFF2-40B4-BE49-F238E27FC236}">
                <a16:creationId xmlns:a16="http://schemas.microsoft.com/office/drawing/2014/main" id="{575EFA9B-FA40-491E-8F5A-D892BFF77BE3}"/>
              </a:ext>
            </a:extLst>
          </p:cNvPr>
          <p:cNvSpPr/>
          <p:nvPr/>
        </p:nvSpPr>
        <p:spPr>
          <a:xfrm>
            <a:off x="5333736" y="6175319"/>
            <a:ext cx="618036" cy="45427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F1AA13F-A3B1-423D-B133-CCCBA5BA130B}"/>
              </a:ext>
            </a:extLst>
          </p:cNvPr>
          <p:cNvSpPr txBox="1"/>
          <p:nvPr/>
        </p:nvSpPr>
        <p:spPr>
          <a:xfrm>
            <a:off x="8588183" y="5660874"/>
            <a:ext cx="23527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FF"/>
                </a:solidFill>
              </a:rPr>
              <a:t>Module </a:t>
            </a:r>
            <a:r>
              <a:rPr lang="en-US" b="1" dirty="0" err="1">
                <a:solidFill>
                  <a:srgbClr val="FF00FF"/>
                </a:solidFill>
              </a:rPr>
              <a:t>semi_gaussian</a:t>
            </a:r>
            <a:endParaRPr lang="en-US" b="1" dirty="0">
              <a:solidFill>
                <a:srgbClr val="FF00FF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8A528B3-62E3-40D9-A3A9-55B7D6146ED9}"/>
              </a:ext>
            </a:extLst>
          </p:cNvPr>
          <p:cNvSpPr txBox="1"/>
          <p:nvPr/>
        </p:nvSpPr>
        <p:spPr>
          <a:xfrm>
            <a:off x="10415885" y="6232672"/>
            <a:ext cx="17163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B05BB"/>
                </a:solidFill>
              </a:rPr>
              <a:t>semigaussian6D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01315951-16B3-496F-9893-A51823B46985}"/>
              </a:ext>
            </a:extLst>
          </p:cNvPr>
          <p:cNvCxnSpPr>
            <a:cxnSpLocks/>
          </p:cNvCxnSpPr>
          <p:nvPr/>
        </p:nvCxnSpPr>
        <p:spPr>
          <a:xfrm>
            <a:off x="9872532" y="6417338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99FE0780-95C2-4DDD-8B3D-74496E91C705}"/>
              </a:ext>
            </a:extLst>
          </p:cNvPr>
          <p:cNvCxnSpPr>
            <a:cxnSpLocks/>
          </p:cNvCxnSpPr>
          <p:nvPr/>
        </p:nvCxnSpPr>
        <p:spPr>
          <a:xfrm>
            <a:off x="9871215" y="6030206"/>
            <a:ext cx="0" cy="4064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7C092F84-C288-4477-BA68-4948EE91037B}"/>
              </a:ext>
            </a:extLst>
          </p:cNvPr>
          <p:cNvSpPr txBox="1"/>
          <p:nvPr/>
        </p:nvSpPr>
        <p:spPr>
          <a:xfrm>
            <a:off x="8025404" y="6260803"/>
            <a:ext cx="10739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B05BB"/>
                </a:solidFill>
              </a:rPr>
              <a:t>methods</a:t>
            </a:r>
          </a:p>
        </p:txBody>
      </p:sp>
      <p:sp>
        <p:nvSpPr>
          <p:cNvPr id="118" name="Left Brace 117">
            <a:extLst>
              <a:ext uri="{FF2B5EF4-FFF2-40B4-BE49-F238E27FC236}">
                <a16:creationId xmlns:a16="http://schemas.microsoft.com/office/drawing/2014/main" id="{95F92087-D7FD-4893-9918-A747969AF94B}"/>
              </a:ext>
            </a:extLst>
          </p:cNvPr>
          <p:cNvSpPr/>
          <p:nvPr/>
        </p:nvSpPr>
        <p:spPr>
          <a:xfrm>
            <a:off x="9198480" y="6179597"/>
            <a:ext cx="618036" cy="45427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61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E7721E-DD6C-4A0C-AC4D-3716A6A5C448}"/>
              </a:ext>
            </a:extLst>
          </p:cNvPr>
          <p:cNvSpPr txBox="1"/>
          <p:nvPr/>
        </p:nvSpPr>
        <p:spPr>
          <a:xfrm>
            <a:off x="2840583" y="1874096"/>
            <a:ext cx="18973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computepotential</a:t>
            </a:r>
            <a:endParaRPr lang="en-US" b="1" dirty="0">
              <a:solidFill>
                <a:srgbClr val="1B05BB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370D413-657C-42EB-A26D-4FC09BA578A3}"/>
              </a:ext>
            </a:extLst>
          </p:cNvPr>
          <p:cNvCxnSpPr>
            <a:cxnSpLocks/>
          </p:cNvCxnSpPr>
          <p:nvPr/>
        </p:nvCxnSpPr>
        <p:spPr>
          <a:xfrm>
            <a:off x="2280853" y="2056961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D66657E-4E46-47C4-8F0A-0AE91C0616BE}"/>
              </a:ext>
            </a:extLst>
          </p:cNvPr>
          <p:cNvSpPr txBox="1"/>
          <p:nvPr/>
        </p:nvSpPr>
        <p:spPr>
          <a:xfrm>
            <a:off x="2840583" y="2308859"/>
            <a:ext cx="10865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whatsleft</a:t>
            </a:r>
            <a:endParaRPr lang="en-US" b="1" dirty="0">
              <a:solidFill>
                <a:srgbClr val="1B05BB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8F3701-E281-4652-98A5-5AD1721C71B0}"/>
              </a:ext>
            </a:extLst>
          </p:cNvPr>
          <p:cNvSpPr txBox="1"/>
          <p:nvPr/>
        </p:nvSpPr>
        <p:spPr>
          <a:xfrm>
            <a:off x="2840583" y="2731819"/>
            <a:ext cx="16693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generatebunch</a:t>
            </a:r>
            <a:endParaRPr lang="en-US" b="1" dirty="0">
              <a:solidFill>
                <a:srgbClr val="1B05BB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5D3E6F1-1AE3-4F5A-A902-8A8FC03DCAB5}"/>
              </a:ext>
            </a:extLst>
          </p:cNvPr>
          <p:cNvCxnSpPr>
            <a:cxnSpLocks/>
          </p:cNvCxnSpPr>
          <p:nvPr/>
        </p:nvCxnSpPr>
        <p:spPr>
          <a:xfrm>
            <a:off x="2267908" y="2493626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168E2D5-A17A-45CC-8C05-952F881E1EA3}"/>
              </a:ext>
            </a:extLst>
          </p:cNvPr>
          <p:cNvCxnSpPr>
            <a:cxnSpLocks/>
          </p:cNvCxnSpPr>
          <p:nvPr/>
        </p:nvCxnSpPr>
        <p:spPr>
          <a:xfrm>
            <a:off x="2279545" y="2930190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6D22FEA-7CCD-4846-87BE-59C7ED0DB268}"/>
              </a:ext>
            </a:extLst>
          </p:cNvPr>
          <p:cNvSpPr txBox="1"/>
          <p:nvPr/>
        </p:nvSpPr>
        <p:spPr>
          <a:xfrm>
            <a:off x="2817939" y="3173254"/>
            <a:ext cx="21862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generatefixedbunch</a:t>
            </a:r>
            <a:endParaRPr lang="en-US" b="1" dirty="0">
              <a:solidFill>
                <a:srgbClr val="1B05BB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3645BE4-5B3C-4582-893A-404EBF132A8D}"/>
              </a:ext>
            </a:extLst>
          </p:cNvPr>
          <p:cNvCxnSpPr>
            <a:cxnSpLocks/>
          </p:cNvCxnSpPr>
          <p:nvPr/>
        </p:nvCxnSpPr>
        <p:spPr>
          <a:xfrm>
            <a:off x="2287988" y="3357920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B3CB340-FDF6-45B9-B986-AAD381A1E703}"/>
              </a:ext>
            </a:extLst>
          </p:cNvPr>
          <p:cNvSpPr txBox="1"/>
          <p:nvPr/>
        </p:nvSpPr>
        <p:spPr>
          <a:xfrm>
            <a:off x="2830487" y="3608144"/>
            <a:ext cx="12975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Quiet_atart</a:t>
            </a:r>
            <a:endParaRPr lang="en-US" b="1" dirty="0">
              <a:solidFill>
                <a:srgbClr val="1B05BB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F3808B1-6395-48D0-AA07-BFC4CAEA2DF3}"/>
              </a:ext>
            </a:extLst>
          </p:cNvPr>
          <p:cNvCxnSpPr>
            <a:cxnSpLocks/>
          </p:cNvCxnSpPr>
          <p:nvPr/>
        </p:nvCxnSpPr>
        <p:spPr>
          <a:xfrm>
            <a:off x="2319445" y="3794484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C0C7EA6-BDF6-4CCE-8390-F30EC88A2A57}"/>
              </a:ext>
            </a:extLst>
          </p:cNvPr>
          <p:cNvSpPr txBox="1"/>
          <p:nvPr/>
        </p:nvSpPr>
        <p:spPr>
          <a:xfrm>
            <a:off x="2823942" y="1457003"/>
            <a:ext cx="22078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computeHamiltonian</a:t>
            </a:r>
            <a:endParaRPr lang="en-US" b="1" dirty="0">
              <a:solidFill>
                <a:srgbClr val="1B05BB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AEEB41-D588-4A5E-A213-DD0905DDB7FD}"/>
              </a:ext>
            </a:extLst>
          </p:cNvPr>
          <p:cNvCxnSpPr>
            <a:cxnSpLocks/>
          </p:cNvCxnSpPr>
          <p:nvPr/>
        </p:nvCxnSpPr>
        <p:spPr>
          <a:xfrm>
            <a:off x="2308338" y="1637324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40033F9-8227-4D22-B268-ACC3105B4F38}"/>
              </a:ext>
            </a:extLst>
          </p:cNvPr>
          <p:cNvSpPr txBox="1"/>
          <p:nvPr/>
        </p:nvSpPr>
        <p:spPr>
          <a:xfrm>
            <a:off x="2851691" y="1013608"/>
            <a:ext cx="9621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B05BB"/>
                </a:solidFill>
              </a:rPr>
              <a:t>__</a:t>
            </a:r>
            <a:r>
              <a:rPr lang="en-US" b="1" dirty="0" err="1">
                <a:solidFill>
                  <a:srgbClr val="1B05BB"/>
                </a:solidFill>
              </a:rPr>
              <a:t>init</a:t>
            </a:r>
            <a:r>
              <a:rPr lang="en-US" b="1" dirty="0">
                <a:solidFill>
                  <a:srgbClr val="1B05BB"/>
                </a:solidFill>
              </a:rPr>
              <a:t>__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CCE2990-863B-4E64-A607-EE46B1F8326B}"/>
              </a:ext>
            </a:extLst>
          </p:cNvPr>
          <p:cNvCxnSpPr>
            <a:cxnSpLocks/>
          </p:cNvCxnSpPr>
          <p:nvPr/>
        </p:nvCxnSpPr>
        <p:spPr>
          <a:xfrm>
            <a:off x="2319445" y="1209522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3997CA8-01CE-4286-8D6B-27EA3D790D95}"/>
              </a:ext>
            </a:extLst>
          </p:cNvPr>
          <p:cNvCxnSpPr>
            <a:cxnSpLocks/>
          </p:cNvCxnSpPr>
          <p:nvPr/>
        </p:nvCxnSpPr>
        <p:spPr>
          <a:xfrm flipH="1">
            <a:off x="2297852" y="887821"/>
            <a:ext cx="21593" cy="29066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2E2EB82-0383-4C49-9931-B4DA813CD053}"/>
              </a:ext>
            </a:extLst>
          </p:cNvPr>
          <p:cNvSpPr txBox="1"/>
          <p:nvPr/>
        </p:nvSpPr>
        <p:spPr>
          <a:xfrm>
            <a:off x="999792" y="38680"/>
            <a:ext cx="22628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FF"/>
                </a:solidFill>
              </a:rPr>
              <a:t>Module </a:t>
            </a:r>
            <a:r>
              <a:rPr lang="en-US" b="1" dirty="0" err="1">
                <a:solidFill>
                  <a:srgbClr val="FF00FF"/>
                </a:solidFill>
              </a:rPr>
              <a:t>elliptic_beam</a:t>
            </a:r>
            <a:endParaRPr lang="en-US" b="1" dirty="0">
              <a:solidFill>
                <a:srgbClr val="FF00FF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BEA514-2886-4A72-824E-03DCEEDA4C8A}"/>
              </a:ext>
            </a:extLst>
          </p:cNvPr>
          <p:cNvSpPr txBox="1"/>
          <p:nvPr/>
        </p:nvSpPr>
        <p:spPr>
          <a:xfrm rot="16200000">
            <a:off x="911995" y="2308858"/>
            <a:ext cx="10739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B05BB"/>
                </a:solidFill>
              </a:rPr>
              <a:t>Methods</a:t>
            </a: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FD433D2F-DEC7-4E22-BFE0-DD400471F84B}"/>
              </a:ext>
            </a:extLst>
          </p:cNvPr>
          <p:cNvSpPr/>
          <p:nvPr/>
        </p:nvSpPr>
        <p:spPr>
          <a:xfrm>
            <a:off x="1769057" y="1198274"/>
            <a:ext cx="417224" cy="259621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3BA21B-8184-4EC3-A99B-B1CEFD1ECC6F}"/>
              </a:ext>
            </a:extLst>
          </p:cNvPr>
          <p:cNvSpPr txBox="1"/>
          <p:nvPr/>
        </p:nvSpPr>
        <p:spPr>
          <a:xfrm>
            <a:off x="1874131" y="532290"/>
            <a:ext cx="13699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3CAE5F"/>
                </a:solidFill>
              </a:rPr>
              <a:t>ellipticBeam</a:t>
            </a:r>
            <a:endParaRPr lang="en-US" b="1" dirty="0">
              <a:solidFill>
                <a:srgbClr val="3CAE5F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C281162-476A-4AA2-A52C-5EA616AF6D67}"/>
              </a:ext>
            </a:extLst>
          </p:cNvPr>
          <p:cNvCxnSpPr>
            <a:cxnSpLocks/>
          </p:cNvCxnSpPr>
          <p:nvPr/>
        </p:nvCxnSpPr>
        <p:spPr>
          <a:xfrm>
            <a:off x="1330778" y="716956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9F1E5F3-1A00-48E4-BD98-3283AB53520D}"/>
              </a:ext>
            </a:extLst>
          </p:cNvPr>
          <p:cNvCxnSpPr>
            <a:cxnSpLocks/>
          </p:cNvCxnSpPr>
          <p:nvPr/>
        </p:nvCxnSpPr>
        <p:spPr>
          <a:xfrm flipH="1">
            <a:off x="1330778" y="408012"/>
            <a:ext cx="10453" cy="3118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9D29B12-7E81-4248-A212-E6B429503C06}"/>
              </a:ext>
            </a:extLst>
          </p:cNvPr>
          <p:cNvSpPr txBox="1"/>
          <p:nvPr/>
        </p:nvSpPr>
        <p:spPr>
          <a:xfrm>
            <a:off x="449127" y="532290"/>
            <a:ext cx="7290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CAE5F"/>
                </a:solidFill>
              </a:rPr>
              <a:t>Class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A170BD-E124-495B-B8BB-6A8AEC3B071C}"/>
              </a:ext>
            </a:extLst>
          </p:cNvPr>
          <p:cNvSpPr txBox="1"/>
          <p:nvPr/>
        </p:nvSpPr>
        <p:spPr>
          <a:xfrm>
            <a:off x="8759942" y="1874096"/>
            <a:ext cx="18973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computepotential</a:t>
            </a:r>
            <a:endParaRPr lang="en-US" b="1" dirty="0">
              <a:solidFill>
                <a:srgbClr val="1B05BB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92F597B-82B1-4EBA-9BDD-39D447591A93}"/>
              </a:ext>
            </a:extLst>
          </p:cNvPr>
          <p:cNvCxnSpPr>
            <a:cxnSpLocks/>
          </p:cNvCxnSpPr>
          <p:nvPr/>
        </p:nvCxnSpPr>
        <p:spPr>
          <a:xfrm>
            <a:off x="8258057" y="2056961"/>
            <a:ext cx="5018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0384613-4A7C-460A-9DA4-11FE97AD7969}"/>
              </a:ext>
            </a:extLst>
          </p:cNvPr>
          <p:cNvSpPr txBox="1"/>
          <p:nvPr/>
        </p:nvSpPr>
        <p:spPr>
          <a:xfrm>
            <a:off x="8759942" y="2308859"/>
            <a:ext cx="10865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whatsleft</a:t>
            </a:r>
            <a:endParaRPr lang="en-US" b="1" dirty="0">
              <a:solidFill>
                <a:srgbClr val="1B05BB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70C0D6B-0BB5-4AF5-BE98-2EC97BD7121C}"/>
              </a:ext>
            </a:extLst>
          </p:cNvPr>
          <p:cNvSpPr txBox="1"/>
          <p:nvPr/>
        </p:nvSpPr>
        <p:spPr>
          <a:xfrm>
            <a:off x="8759942" y="2731819"/>
            <a:ext cx="16693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generatebunch</a:t>
            </a:r>
            <a:endParaRPr lang="en-US" b="1" dirty="0">
              <a:solidFill>
                <a:srgbClr val="1B05BB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7B7058F-78FA-44CF-A265-C4E34EDA855A}"/>
              </a:ext>
            </a:extLst>
          </p:cNvPr>
          <p:cNvCxnSpPr>
            <a:cxnSpLocks/>
          </p:cNvCxnSpPr>
          <p:nvPr/>
        </p:nvCxnSpPr>
        <p:spPr>
          <a:xfrm>
            <a:off x="8242877" y="2493524"/>
            <a:ext cx="5281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F3E5EDA-91B2-4AC1-AFC2-E7CBD6B71B63}"/>
              </a:ext>
            </a:extLst>
          </p:cNvPr>
          <p:cNvCxnSpPr>
            <a:cxnSpLocks/>
          </p:cNvCxnSpPr>
          <p:nvPr/>
        </p:nvCxnSpPr>
        <p:spPr>
          <a:xfrm>
            <a:off x="8258057" y="2930190"/>
            <a:ext cx="51299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A9F0A40-AD04-4AFF-AB16-AC5754AE74A5}"/>
              </a:ext>
            </a:extLst>
          </p:cNvPr>
          <p:cNvSpPr txBox="1"/>
          <p:nvPr/>
        </p:nvSpPr>
        <p:spPr>
          <a:xfrm>
            <a:off x="8743301" y="1457003"/>
            <a:ext cx="22078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computeHamiltonian</a:t>
            </a:r>
            <a:endParaRPr lang="en-US" b="1" dirty="0">
              <a:solidFill>
                <a:srgbClr val="1B05BB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8FA8139-5AD8-4238-8448-E025E9A25BBF}"/>
              </a:ext>
            </a:extLst>
          </p:cNvPr>
          <p:cNvCxnSpPr>
            <a:cxnSpLocks/>
          </p:cNvCxnSpPr>
          <p:nvPr/>
        </p:nvCxnSpPr>
        <p:spPr>
          <a:xfrm>
            <a:off x="8227697" y="1637324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62352CB-7647-407E-A895-38F7F65501C4}"/>
              </a:ext>
            </a:extLst>
          </p:cNvPr>
          <p:cNvSpPr txBox="1"/>
          <p:nvPr/>
        </p:nvSpPr>
        <p:spPr>
          <a:xfrm>
            <a:off x="8771050" y="1013608"/>
            <a:ext cx="9621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B05BB"/>
                </a:solidFill>
              </a:rPr>
              <a:t>__</a:t>
            </a:r>
            <a:r>
              <a:rPr lang="en-US" b="1" dirty="0" err="1">
                <a:solidFill>
                  <a:srgbClr val="1B05BB"/>
                </a:solidFill>
              </a:rPr>
              <a:t>init</a:t>
            </a:r>
            <a:r>
              <a:rPr lang="en-US" b="1" dirty="0">
                <a:solidFill>
                  <a:srgbClr val="1B05BB"/>
                </a:solidFill>
              </a:rPr>
              <a:t>__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69D1FC8-56CD-431B-B116-F1E660A80998}"/>
              </a:ext>
            </a:extLst>
          </p:cNvPr>
          <p:cNvCxnSpPr>
            <a:cxnSpLocks/>
          </p:cNvCxnSpPr>
          <p:nvPr/>
        </p:nvCxnSpPr>
        <p:spPr>
          <a:xfrm>
            <a:off x="8238804" y="1209522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9348175-6200-4A67-9717-A48F89F72FDA}"/>
              </a:ext>
            </a:extLst>
          </p:cNvPr>
          <p:cNvCxnSpPr>
            <a:cxnSpLocks/>
          </p:cNvCxnSpPr>
          <p:nvPr/>
        </p:nvCxnSpPr>
        <p:spPr>
          <a:xfrm flipH="1">
            <a:off x="8238804" y="887821"/>
            <a:ext cx="1" cy="20423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F428DCB-6770-427E-9975-AD885856DF78}"/>
              </a:ext>
            </a:extLst>
          </p:cNvPr>
          <p:cNvSpPr txBox="1"/>
          <p:nvPr/>
        </p:nvSpPr>
        <p:spPr>
          <a:xfrm>
            <a:off x="6919151" y="38680"/>
            <a:ext cx="26935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FF"/>
                </a:solidFill>
              </a:rPr>
              <a:t>Module </a:t>
            </a:r>
            <a:r>
              <a:rPr lang="en-US" b="1" dirty="0" err="1">
                <a:solidFill>
                  <a:srgbClr val="FF00FF"/>
                </a:solidFill>
              </a:rPr>
              <a:t>elliptic_beam_arb</a:t>
            </a:r>
            <a:endParaRPr lang="en-US" b="1" dirty="0">
              <a:solidFill>
                <a:srgbClr val="FF00FF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74BAD98-85B2-4E6F-B3DD-92D0281E79C7}"/>
              </a:ext>
            </a:extLst>
          </p:cNvPr>
          <p:cNvSpPr txBox="1"/>
          <p:nvPr/>
        </p:nvSpPr>
        <p:spPr>
          <a:xfrm rot="16200000">
            <a:off x="6844726" y="1939049"/>
            <a:ext cx="10739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B05BB"/>
                </a:solidFill>
              </a:rPr>
              <a:t>Methods</a:t>
            </a:r>
          </a:p>
        </p:txBody>
      </p:sp>
      <p:sp>
        <p:nvSpPr>
          <p:cNvPr id="45" name="Left Brace 44">
            <a:extLst>
              <a:ext uri="{FF2B5EF4-FFF2-40B4-BE49-F238E27FC236}">
                <a16:creationId xmlns:a16="http://schemas.microsoft.com/office/drawing/2014/main" id="{E990F95F-B8F1-4E80-927D-B9958DE113CA}"/>
              </a:ext>
            </a:extLst>
          </p:cNvPr>
          <p:cNvSpPr/>
          <p:nvPr/>
        </p:nvSpPr>
        <p:spPr>
          <a:xfrm>
            <a:off x="7688416" y="1210082"/>
            <a:ext cx="417224" cy="1720108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87D4B0B-B245-4F2B-9A52-2F35C0E03FC4}"/>
              </a:ext>
            </a:extLst>
          </p:cNvPr>
          <p:cNvSpPr txBox="1"/>
          <p:nvPr/>
        </p:nvSpPr>
        <p:spPr>
          <a:xfrm>
            <a:off x="7793490" y="532290"/>
            <a:ext cx="13699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3CAE5F"/>
                </a:solidFill>
              </a:rPr>
              <a:t>ellipticBeam</a:t>
            </a:r>
            <a:endParaRPr lang="en-US" b="1" dirty="0">
              <a:solidFill>
                <a:srgbClr val="3CAE5F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875F650-0653-4105-AF4A-7F1F0B7BF983}"/>
              </a:ext>
            </a:extLst>
          </p:cNvPr>
          <p:cNvCxnSpPr>
            <a:cxnSpLocks/>
          </p:cNvCxnSpPr>
          <p:nvPr/>
        </p:nvCxnSpPr>
        <p:spPr>
          <a:xfrm>
            <a:off x="7250137" y="716956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C683A00-9612-4A62-A433-8618D1083F85}"/>
              </a:ext>
            </a:extLst>
          </p:cNvPr>
          <p:cNvCxnSpPr>
            <a:cxnSpLocks/>
          </p:cNvCxnSpPr>
          <p:nvPr/>
        </p:nvCxnSpPr>
        <p:spPr>
          <a:xfrm flipH="1">
            <a:off x="7250137" y="408012"/>
            <a:ext cx="10453" cy="3118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A1E4382-CF74-45E9-BAED-6C9046A74D4F}"/>
              </a:ext>
            </a:extLst>
          </p:cNvPr>
          <p:cNvSpPr txBox="1"/>
          <p:nvPr/>
        </p:nvSpPr>
        <p:spPr>
          <a:xfrm>
            <a:off x="6368486" y="532290"/>
            <a:ext cx="7290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CAE5F"/>
                </a:solidFill>
              </a:rPr>
              <a:t>Class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828F8AA-20E9-40C6-8F57-A6239B9B23BD}"/>
              </a:ext>
            </a:extLst>
          </p:cNvPr>
          <p:cNvSpPr txBox="1"/>
          <p:nvPr/>
        </p:nvSpPr>
        <p:spPr>
          <a:xfrm>
            <a:off x="2774206" y="5926551"/>
            <a:ext cx="18791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computeinvariant</a:t>
            </a:r>
            <a:endParaRPr lang="en-US" b="1" dirty="0">
              <a:solidFill>
                <a:srgbClr val="1B05BB"/>
              </a:solidFill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8D0307A-BAB6-4A57-A526-309F817EC68B}"/>
              </a:ext>
            </a:extLst>
          </p:cNvPr>
          <p:cNvCxnSpPr>
            <a:cxnSpLocks/>
          </p:cNvCxnSpPr>
          <p:nvPr/>
        </p:nvCxnSpPr>
        <p:spPr>
          <a:xfrm>
            <a:off x="2272321" y="6109416"/>
            <a:ext cx="5018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42FA31F-C701-40DA-A585-701EEC7ECF99}"/>
              </a:ext>
            </a:extLst>
          </p:cNvPr>
          <p:cNvSpPr txBox="1"/>
          <p:nvPr/>
        </p:nvSpPr>
        <p:spPr>
          <a:xfrm>
            <a:off x="2774206" y="6361314"/>
            <a:ext cx="17191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processparticles</a:t>
            </a:r>
            <a:endParaRPr lang="en-US" b="1" dirty="0">
              <a:solidFill>
                <a:srgbClr val="1B05BB"/>
              </a:solidFill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2DEC627-D603-4C74-89CA-B21488EC89D1}"/>
              </a:ext>
            </a:extLst>
          </p:cNvPr>
          <p:cNvCxnSpPr>
            <a:cxnSpLocks/>
          </p:cNvCxnSpPr>
          <p:nvPr/>
        </p:nvCxnSpPr>
        <p:spPr>
          <a:xfrm>
            <a:off x="2257141" y="6545979"/>
            <a:ext cx="5281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C84672E-3FAE-404A-8D03-576E313938C9}"/>
              </a:ext>
            </a:extLst>
          </p:cNvPr>
          <p:cNvSpPr txBox="1"/>
          <p:nvPr/>
        </p:nvSpPr>
        <p:spPr>
          <a:xfrm>
            <a:off x="2757565" y="5509458"/>
            <a:ext cx="22078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computeHamiltonian</a:t>
            </a:r>
            <a:endParaRPr lang="en-US" b="1" dirty="0">
              <a:solidFill>
                <a:srgbClr val="1B05BB"/>
              </a:solidFill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79C4B15-DEC1-4769-9BDF-1511D916043E}"/>
              </a:ext>
            </a:extLst>
          </p:cNvPr>
          <p:cNvCxnSpPr>
            <a:cxnSpLocks/>
          </p:cNvCxnSpPr>
          <p:nvPr/>
        </p:nvCxnSpPr>
        <p:spPr>
          <a:xfrm>
            <a:off x="2241961" y="5689779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A094778-7AD5-4A30-B50B-AD6A0998DDE5}"/>
              </a:ext>
            </a:extLst>
          </p:cNvPr>
          <p:cNvSpPr txBox="1"/>
          <p:nvPr/>
        </p:nvSpPr>
        <p:spPr>
          <a:xfrm>
            <a:off x="2785314" y="5066063"/>
            <a:ext cx="9621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B05BB"/>
                </a:solidFill>
              </a:rPr>
              <a:t>__</a:t>
            </a:r>
            <a:r>
              <a:rPr lang="en-US" b="1" dirty="0" err="1">
                <a:solidFill>
                  <a:srgbClr val="1B05BB"/>
                </a:solidFill>
              </a:rPr>
              <a:t>init</a:t>
            </a:r>
            <a:r>
              <a:rPr lang="en-US" b="1" dirty="0">
                <a:solidFill>
                  <a:srgbClr val="1B05BB"/>
                </a:solidFill>
              </a:rPr>
              <a:t>__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07D7F12-E5F9-4BF5-B1C0-3BDEFF16F1C0}"/>
              </a:ext>
            </a:extLst>
          </p:cNvPr>
          <p:cNvCxnSpPr>
            <a:cxnSpLocks/>
          </p:cNvCxnSpPr>
          <p:nvPr/>
        </p:nvCxnSpPr>
        <p:spPr>
          <a:xfrm>
            <a:off x="2253068" y="5261977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A69B0B9-099D-43FB-A5A9-786E3866C581}"/>
              </a:ext>
            </a:extLst>
          </p:cNvPr>
          <p:cNvCxnSpPr>
            <a:cxnSpLocks/>
          </p:cNvCxnSpPr>
          <p:nvPr/>
        </p:nvCxnSpPr>
        <p:spPr>
          <a:xfrm>
            <a:off x="2253070" y="4940276"/>
            <a:ext cx="19251" cy="16057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B2301A80-10E6-4F2C-A9CB-EFE062B77F9E}"/>
              </a:ext>
            </a:extLst>
          </p:cNvPr>
          <p:cNvSpPr txBox="1"/>
          <p:nvPr/>
        </p:nvSpPr>
        <p:spPr>
          <a:xfrm>
            <a:off x="933415" y="4091135"/>
            <a:ext cx="3262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FF"/>
                </a:solidFill>
              </a:rPr>
              <a:t>Module </a:t>
            </a:r>
            <a:r>
              <a:rPr lang="en-US" b="1" dirty="0" err="1">
                <a:solidFill>
                  <a:srgbClr val="FF00FF"/>
                </a:solidFill>
              </a:rPr>
              <a:t>elliptic_post_processing</a:t>
            </a:r>
            <a:endParaRPr lang="en-US" b="1" dirty="0">
              <a:solidFill>
                <a:srgbClr val="FF00FF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E40AFB2-8F79-434B-A222-F4D9D253C555}"/>
              </a:ext>
            </a:extLst>
          </p:cNvPr>
          <p:cNvSpPr txBox="1"/>
          <p:nvPr/>
        </p:nvSpPr>
        <p:spPr>
          <a:xfrm rot="16200000">
            <a:off x="858673" y="5736301"/>
            <a:ext cx="10739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B05BB"/>
                </a:solidFill>
              </a:rPr>
              <a:t>Methods</a:t>
            </a:r>
          </a:p>
        </p:txBody>
      </p:sp>
      <p:sp>
        <p:nvSpPr>
          <p:cNvPr id="68" name="Left Brace 67">
            <a:extLst>
              <a:ext uri="{FF2B5EF4-FFF2-40B4-BE49-F238E27FC236}">
                <a16:creationId xmlns:a16="http://schemas.microsoft.com/office/drawing/2014/main" id="{94A73930-67BD-42E8-BA77-422E8326680E}"/>
              </a:ext>
            </a:extLst>
          </p:cNvPr>
          <p:cNvSpPr/>
          <p:nvPr/>
        </p:nvSpPr>
        <p:spPr>
          <a:xfrm>
            <a:off x="1702680" y="5262537"/>
            <a:ext cx="417224" cy="1283441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453367A-CB53-46A3-BACC-49F25B15375D}"/>
              </a:ext>
            </a:extLst>
          </p:cNvPr>
          <p:cNvSpPr txBox="1"/>
          <p:nvPr/>
        </p:nvSpPr>
        <p:spPr>
          <a:xfrm>
            <a:off x="1807754" y="4584745"/>
            <a:ext cx="26472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3CAE5F"/>
                </a:solidFill>
              </a:rPr>
              <a:t>elliptical_post_processing</a:t>
            </a:r>
            <a:endParaRPr lang="en-US" b="1" dirty="0">
              <a:solidFill>
                <a:srgbClr val="3CAE5F"/>
              </a:solidFill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7737318-0108-41CD-AD46-D0AFFEEEAC63}"/>
              </a:ext>
            </a:extLst>
          </p:cNvPr>
          <p:cNvCxnSpPr>
            <a:cxnSpLocks/>
          </p:cNvCxnSpPr>
          <p:nvPr/>
        </p:nvCxnSpPr>
        <p:spPr>
          <a:xfrm>
            <a:off x="1264401" y="4769411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A3C6FE5-2B07-4A58-8762-CD4EFD305324}"/>
              </a:ext>
            </a:extLst>
          </p:cNvPr>
          <p:cNvCxnSpPr>
            <a:cxnSpLocks/>
          </p:cNvCxnSpPr>
          <p:nvPr/>
        </p:nvCxnSpPr>
        <p:spPr>
          <a:xfrm flipH="1">
            <a:off x="1264401" y="4460467"/>
            <a:ext cx="10453" cy="3118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63029BF-BB13-4796-8E54-283D72F0298B}"/>
              </a:ext>
            </a:extLst>
          </p:cNvPr>
          <p:cNvSpPr txBox="1"/>
          <p:nvPr/>
        </p:nvSpPr>
        <p:spPr>
          <a:xfrm>
            <a:off x="382750" y="4584745"/>
            <a:ext cx="7290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CAE5F"/>
                </a:solidFill>
              </a:rPr>
              <a:t>Class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4F02FD3-6F21-44A3-B159-43829A8B798E}"/>
              </a:ext>
            </a:extLst>
          </p:cNvPr>
          <p:cNvSpPr txBox="1"/>
          <p:nvPr/>
        </p:nvSpPr>
        <p:spPr>
          <a:xfrm>
            <a:off x="8759942" y="5305502"/>
            <a:ext cx="18973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computepotential</a:t>
            </a:r>
            <a:endParaRPr lang="en-US" b="1" dirty="0">
              <a:solidFill>
                <a:srgbClr val="1B05BB"/>
              </a:solidFill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9764C80-FC45-4BAE-B5A7-E80E6CDD454C}"/>
              </a:ext>
            </a:extLst>
          </p:cNvPr>
          <p:cNvCxnSpPr>
            <a:cxnSpLocks/>
          </p:cNvCxnSpPr>
          <p:nvPr/>
        </p:nvCxnSpPr>
        <p:spPr>
          <a:xfrm>
            <a:off x="8258057" y="5488367"/>
            <a:ext cx="5018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53158B2-CA5F-4921-B6E9-68654A869C39}"/>
              </a:ext>
            </a:extLst>
          </p:cNvPr>
          <p:cNvSpPr txBox="1"/>
          <p:nvPr/>
        </p:nvSpPr>
        <p:spPr>
          <a:xfrm>
            <a:off x="8759942" y="5740265"/>
            <a:ext cx="10865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whatsleft</a:t>
            </a:r>
            <a:endParaRPr lang="en-US" b="1" dirty="0">
              <a:solidFill>
                <a:srgbClr val="1B05BB"/>
              </a:solidFill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84F06D6-1BBB-4575-AC26-82E2C6941E78}"/>
              </a:ext>
            </a:extLst>
          </p:cNvPr>
          <p:cNvCxnSpPr>
            <a:cxnSpLocks/>
          </p:cNvCxnSpPr>
          <p:nvPr/>
        </p:nvCxnSpPr>
        <p:spPr>
          <a:xfrm>
            <a:off x="8242877" y="5924930"/>
            <a:ext cx="5281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FF1D48BD-7809-4B48-9A39-D6845FDAE964}"/>
              </a:ext>
            </a:extLst>
          </p:cNvPr>
          <p:cNvSpPr txBox="1"/>
          <p:nvPr/>
        </p:nvSpPr>
        <p:spPr>
          <a:xfrm>
            <a:off x="8771050" y="4888752"/>
            <a:ext cx="22078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computeHamiltonian</a:t>
            </a:r>
            <a:endParaRPr lang="en-US" b="1" dirty="0">
              <a:solidFill>
                <a:srgbClr val="1B05BB"/>
              </a:solidFill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C1A92A0-1D65-408F-AC74-AE8A88FD67EE}"/>
              </a:ext>
            </a:extLst>
          </p:cNvPr>
          <p:cNvCxnSpPr>
            <a:cxnSpLocks/>
          </p:cNvCxnSpPr>
          <p:nvPr/>
        </p:nvCxnSpPr>
        <p:spPr>
          <a:xfrm>
            <a:off x="8227697" y="5068730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57593B74-77E6-46A3-9C22-888FB340B58D}"/>
              </a:ext>
            </a:extLst>
          </p:cNvPr>
          <p:cNvSpPr txBox="1"/>
          <p:nvPr/>
        </p:nvSpPr>
        <p:spPr>
          <a:xfrm>
            <a:off x="8771050" y="4445014"/>
            <a:ext cx="9621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B05BB"/>
                </a:solidFill>
              </a:rPr>
              <a:t>__</a:t>
            </a:r>
            <a:r>
              <a:rPr lang="en-US" b="1" dirty="0" err="1">
                <a:solidFill>
                  <a:srgbClr val="1B05BB"/>
                </a:solidFill>
              </a:rPr>
              <a:t>init</a:t>
            </a:r>
            <a:r>
              <a:rPr lang="en-US" b="1" dirty="0">
                <a:solidFill>
                  <a:srgbClr val="1B05BB"/>
                </a:solidFill>
              </a:rPr>
              <a:t>__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1187199-F2ED-447E-B434-86D816CEE0AF}"/>
              </a:ext>
            </a:extLst>
          </p:cNvPr>
          <p:cNvCxnSpPr>
            <a:cxnSpLocks/>
          </p:cNvCxnSpPr>
          <p:nvPr/>
        </p:nvCxnSpPr>
        <p:spPr>
          <a:xfrm>
            <a:off x="8238804" y="4640928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51B87C2-3DE0-4334-A95E-CC9F39AA246F}"/>
              </a:ext>
            </a:extLst>
          </p:cNvPr>
          <p:cNvCxnSpPr>
            <a:cxnSpLocks/>
          </p:cNvCxnSpPr>
          <p:nvPr/>
        </p:nvCxnSpPr>
        <p:spPr>
          <a:xfrm>
            <a:off x="8238806" y="4319227"/>
            <a:ext cx="27124" cy="20886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D07A47FC-51D9-472E-911D-89D2E0D33C98}"/>
              </a:ext>
            </a:extLst>
          </p:cNvPr>
          <p:cNvSpPr txBox="1"/>
          <p:nvPr/>
        </p:nvSpPr>
        <p:spPr>
          <a:xfrm>
            <a:off x="6919151" y="3470086"/>
            <a:ext cx="23527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FF"/>
                </a:solidFill>
              </a:rPr>
              <a:t>Module </a:t>
            </a:r>
            <a:r>
              <a:rPr lang="en-US" b="1" dirty="0" err="1">
                <a:solidFill>
                  <a:srgbClr val="FF00FF"/>
                </a:solidFill>
              </a:rPr>
              <a:t>semi_gaussian</a:t>
            </a:r>
            <a:endParaRPr lang="en-US" b="1" dirty="0">
              <a:solidFill>
                <a:srgbClr val="FF00FF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900E9AB-9E9F-407B-AB05-EE68848E8CFD}"/>
              </a:ext>
            </a:extLst>
          </p:cNvPr>
          <p:cNvSpPr txBox="1"/>
          <p:nvPr/>
        </p:nvSpPr>
        <p:spPr>
          <a:xfrm rot="16200000">
            <a:off x="6844726" y="5303700"/>
            <a:ext cx="10739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B05BB"/>
                </a:solidFill>
              </a:rPr>
              <a:t>Methods</a:t>
            </a:r>
          </a:p>
        </p:txBody>
      </p:sp>
      <p:sp>
        <p:nvSpPr>
          <p:cNvPr id="85" name="Left Brace 84">
            <a:extLst>
              <a:ext uri="{FF2B5EF4-FFF2-40B4-BE49-F238E27FC236}">
                <a16:creationId xmlns:a16="http://schemas.microsoft.com/office/drawing/2014/main" id="{4D59E9F3-A6EF-4B4B-ACE0-66055266AB02}"/>
              </a:ext>
            </a:extLst>
          </p:cNvPr>
          <p:cNvSpPr/>
          <p:nvPr/>
        </p:nvSpPr>
        <p:spPr>
          <a:xfrm>
            <a:off x="7688416" y="4641488"/>
            <a:ext cx="414167" cy="1766393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59CEB71-B96C-409B-BEA9-F6981C839E0A}"/>
              </a:ext>
            </a:extLst>
          </p:cNvPr>
          <p:cNvSpPr txBox="1"/>
          <p:nvPr/>
        </p:nvSpPr>
        <p:spPr>
          <a:xfrm>
            <a:off x="7793490" y="3963696"/>
            <a:ext cx="2042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3CAE5F"/>
                </a:solidFill>
              </a:rPr>
              <a:t>semiGaussianBeam</a:t>
            </a:r>
            <a:endParaRPr lang="en-US" b="1" dirty="0">
              <a:solidFill>
                <a:srgbClr val="3CAE5F"/>
              </a:solidFill>
            </a:endParaRP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E37FC29-5938-40CC-9F8E-2937D9D92918}"/>
              </a:ext>
            </a:extLst>
          </p:cNvPr>
          <p:cNvCxnSpPr>
            <a:cxnSpLocks/>
          </p:cNvCxnSpPr>
          <p:nvPr/>
        </p:nvCxnSpPr>
        <p:spPr>
          <a:xfrm>
            <a:off x="7250137" y="4148362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EC44644-A7A0-458B-907A-D587054855F2}"/>
              </a:ext>
            </a:extLst>
          </p:cNvPr>
          <p:cNvCxnSpPr>
            <a:cxnSpLocks/>
          </p:cNvCxnSpPr>
          <p:nvPr/>
        </p:nvCxnSpPr>
        <p:spPr>
          <a:xfrm flipH="1">
            <a:off x="7250137" y="3839418"/>
            <a:ext cx="10453" cy="3118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F4FF7224-6591-4943-BA30-1CAD681E758B}"/>
              </a:ext>
            </a:extLst>
          </p:cNvPr>
          <p:cNvSpPr txBox="1"/>
          <p:nvPr/>
        </p:nvSpPr>
        <p:spPr>
          <a:xfrm>
            <a:off x="6368486" y="3963696"/>
            <a:ext cx="7290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CAE5F"/>
                </a:solidFill>
              </a:rPr>
              <a:t>Class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E14AC98-8F46-4EDF-959E-2AF0B1087370}"/>
              </a:ext>
            </a:extLst>
          </p:cNvPr>
          <p:cNvSpPr txBox="1"/>
          <p:nvPr/>
        </p:nvSpPr>
        <p:spPr>
          <a:xfrm>
            <a:off x="8764895" y="6186071"/>
            <a:ext cx="21862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generatefixedbunch</a:t>
            </a:r>
            <a:endParaRPr lang="en-US" b="1" dirty="0">
              <a:solidFill>
                <a:srgbClr val="1B05BB"/>
              </a:solidFill>
            </a:endParaRP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A102FA5-C223-4F58-98D8-81268D196E80}"/>
              </a:ext>
            </a:extLst>
          </p:cNvPr>
          <p:cNvCxnSpPr>
            <a:cxnSpLocks/>
          </p:cNvCxnSpPr>
          <p:nvPr/>
        </p:nvCxnSpPr>
        <p:spPr>
          <a:xfrm>
            <a:off x="8250466" y="6366581"/>
            <a:ext cx="5281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874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96CD65-B55B-435C-9086-682FB1EDC059}"/>
              </a:ext>
            </a:extLst>
          </p:cNvPr>
          <p:cNvSpPr txBox="1"/>
          <p:nvPr/>
        </p:nvSpPr>
        <p:spPr>
          <a:xfrm>
            <a:off x="2896171" y="2153699"/>
            <a:ext cx="18973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computepotential</a:t>
            </a:r>
            <a:endParaRPr lang="en-US" b="1" dirty="0">
              <a:solidFill>
                <a:srgbClr val="1B05BB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91F0969-4B0D-42B1-9D4B-C5F1949E78E0}"/>
              </a:ext>
            </a:extLst>
          </p:cNvPr>
          <p:cNvCxnSpPr>
            <a:cxnSpLocks/>
          </p:cNvCxnSpPr>
          <p:nvPr/>
        </p:nvCxnSpPr>
        <p:spPr>
          <a:xfrm>
            <a:off x="2394286" y="2336564"/>
            <a:ext cx="5018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4C71F5D-B1EE-4B8E-8AD7-BCFB28184954}"/>
              </a:ext>
            </a:extLst>
          </p:cNvPr>
          <p:cNvSpPr txBox="1"/>
          <p:nvPr/>
        </p:nvSpPr>
        <p:spPr>
          <a:xfrm>
            <a:off x="2896171" y="2588462"/>
            <a:ext cx="10865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whatsleft</a:t>
            </a:r>
            <a:endParaRPr lang="en-US" b="1" dirty="0">
              <a:solidFill>
                <a:srgbClr val="1B05BB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F13E0D3-81B3-4C07-8E38-6CDDF98274F0}"/>
              </a:ext>
            </a:extLst>
          </p:cNvPr>
          <p:cNvCxnSpPr>
            <a:cxnSpLocks/>
          </p:cNvCxnSpPr>
          <p:nvPr/>
        </p:nvCxnSpPr>
        <p:spPr>
          <a:xfrm>
            <a:off x="2379106" y="2773127"/>
            <a:ext cx="5281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AA84378-B430-4A9B-842B-9A4802AA1245}"/>
              </a:ext>
            </a:extLst>
          </p:cNvPr>
          <p:cNvSpPr txBox="1"/>
          <p:nvPr/>
        </p:nvSpPr>
        <p:spPr>
          <a:xfrm>
            <a:off x="2907279" y="1736949"/>
            <a:ext cx="22078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computeHamiltonian</a:t>
            </a:r>
            <a:endParaRPr lang="en-US" b="1" dirty="0">
              <a:solidFill>
                <a:srgbClr val="1B05BB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CAC507-5C48-40C1-865D-CDD4FCDB7DB3}"/>
              </a:ext>
            </a:extLst>
          </p:cNvPr>
          <p:cNvCxnSpPr>
            <a:cxnSpLocks/>
          </p:cNvCxnSpPr>
          <p:nvPr/>
        </p:nvCxnSpPr>
        <p:spPr>
          <a:xfrm>
            <a:off x="2363926" y="1916927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9164F6F-3833-4494-9DC1-E5ACB9200287}"/>
              </a:ext>
            </a:extLst>
          </p:cNvPr>
          <p:cNvSpPr txBox="1"/>
          <p:nvPr/>
        </p:nvSpPr>
        <p:spPr>
          <a:xfrm>
            <a:off x="2907279" y="1293211"/>
            <a:ext cx="9621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B05BB"/>
                </a:solidFill>
              </a:rPr>
              <a:t>__</a:t>
            </a:r>
            <a:r>
              <a:rPr lang="en-US" b="1" dirty="0" err="1">
                <a:solidFill>
                  <a:srgbClr val="1B05BB"/>
                </a:solidFill>
              </a:rPr>
              <a:t>init</a:t>
            </a:r>
            <a:r>
              <a:rPr lang="en-US" b="1" dirty="0">
                <a:solidFill>
                  <a:srgbClr val="1B05BB"/>
                </a:solidFill>
              </a:rPr>
              <a:t>__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40D7C42-304C-4CE9-B841-0A24CF521577}"/>
              </a:ext>
            </a:extLst>
          </p:cNvPr>
          <p:cNvCxnSpPr>
            <a:cxnSpLocks/>
          </p:cNvCxnSpPr>
          <p:nvPr/>
        </p:nvCxnSpPr>
        <p:spPr>
          <a:xfrm>
            <a:off x="2375033" y="1489125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381712A-E182-449C-820A-1F1EA58681EB}"/>
              </a:ext>
            </a:extLst>
          </p:cNvPr>
          <p:cNvCxnSpPr>
            <a:cxnSpLocks/>
          </p:cNvCxnSpPr>
          <p:nvPr/>
        </p:nvCxnSpPr>
        <p:spPr>
          <a:xfrm>
            <a:off x="2375035" y="1167424"/>
            <a:ext cx="27124" cy="20886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1F0E63C-A773-4340-A42D-D744C64A4F4D}"/>
              </a:ext>
            </a:extLst>
          </p:cNvPr>
          <p:cNvSpPr txBox="1"/>
          <p:nvPr/>
        </p:nvSpPr>
        <p:spPr>
          <a:xfrm>
            <a:off x="1055380" y="318283"/>
            <a:ext cx="24677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FF"/>
                </a:solidFill>
              </a:rPr>
              <a:t>Module </a:t>
            </a:r>
            <a:r>
              <a:rPr lang="en-US" b="1" dirty="0" err="1">
                <a:solidFill>
                  <a:srgbClr val="FF00FF"/>
                </a:solidFill>
              </a:rPr>
              <a:t>standard_beam</a:t>
            </a:r>
            <a:endParaRPr lang="en-US" b="1" dirty="0">
              <a:solidFill>
                <a:srgbClr val="FF00FF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489594-07DB-4363-9980-6AD2FD760DB9}"/>
              </a:ext>
            </a:extLst>
          </p:cNvPr>
          <p:cNvSpPr txBox="1"/>
          <p:nvPr/>
        </p:nvSpPr>
        <p:spPr>
          <a:xfrm rot="16200000">
            <a:off x="980955" y="2151897"/>
            <a:ext cx="10739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B05BB"/>
                </a:solidFill>
              </a:rPr>
              <a:t>Methods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0987DA06-2928-4C2F-94E5-D9EC836E5658}"/>
              </a:ext>
            </a:extLst>
          </p:cNvPr>
          <p:cNvSpPr/>
          <p:nvPr/>
        </p:nvSpPr>
        <p:spPr>
          <a:xfrm>
            <a:off x="1824645" y="1489685"/>
            <a:ext cx="414167" cy="1766393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7D98D5-F64A-431D-989E-4A816BD8B33F}"/>
              </a:ext>
            </a:extLst>
          </p:cNvPr>
          <p:cNvSpPr txBox="1"/>
          <p:nvPr/>
        </p:nvSpPr>
        <p:spPr>
          <a:xfrm>
            <a:off x="1929719" y="811893"/>
            <a:ext cx="17040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3CAE5F"/>
                </a:solidFill>
              </a:rPr>
              <a:t>Standard_beam</a:t>
            </a:r>
            <a:endParaRPr lang="en-US" b="1" dirty="0">
              <a:solidFill>
                <a:srgbClr val="3CAE5F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0B9E7A7-C21A-4886-9E6A-51117628D56B}"/>
              </a:ext>
            </a:extLst>
          </p:cNvPr>
          <p:cNvCxnSpPr>
            <a:cxnSpLocks/>
          </p:cNvCxnSpPr>
          <p:nvPr/>
        </p:nvCxnSpPr>
        <p:spPr>
          <a:xfrm>
            <a:off x="1386366" y="996559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ABC99B5-BA3A-4454-984A-90940073D72C}"/>
              </a:ext>
            </a:extLst>
          </p:cNvPr>
          <p:cNvCxnSpPr>
            <a:cxnSpLocks/>
          </p:cNvCxnSpPr>
          <p:nvPr/>
        </p:nvCxnSpPr>
        <p:spPr>
          <a:xfrm flipH="1">
            <a:off x="1386366" y="687615"/>
            <a:ext cx="10453" cy="3118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4C99E23-EC8F-4F1B-97B4-00D8D8F08EB9}"/>
              </a:ext>
            </a:extLst>
          </p:cNvPr>
          <p:cNvSpPr txBox="1"/>
          <p:nvPr/>
        </p:nvSpPr>
        <p:spPr>
          <a:xfrm>
            <a:off x="504715" y="811893"/>
            <a:ext cx="7290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CAE5F"/>
                </a:solidFill>
              </a:rPr>
              <a:t>Class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393FD6-D94F-4D24-827E-BFEDD5640C37}"/>
              </a:ext>
            </a:extLst>
          </p:cNvPr>
          <p:cNvSpPr txBox="1"/>
          <p:nvPr/>
        </p:nvSpPr>
        <p:spPr>
          <a:xfrm>
            <a:off x="2901124" y="3034268"/>
            <a:ext cx="21862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generatefixedbunch</a:t>
            </a:r>
            <a:endParaRPr lang="en-US" b="1" dirty="0">
              <a:solidFill>
                <a:srgbClr val="1B05BB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F2B3D46-7427-4B8F-8C6B-676D0206660E}"/>
              </a:ext>
            </a:extLst>
          </p:cNvPr>
          <p:cNvCxnSpPr>
            <a:cxnSpLocks/>
          </p:cNvCxnSpPr>
          <p:nvPr/>
        </p:nvCxnSpPr>
        <p:spPr>
          <a:xfrm>
            <a:off x="2386695" y="3214778"/>
            <a:ext cx="5281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55B5B6C-A006-4783-B32F-6A8BE64DDC0C}"/>
              </a:ext>
            </a:extLst>
          </p:cNvPr>
          <p:cNvSpPr txBox="1"/>
          <p:nvPr/>
        </p:nvSpPr>
        <p:spPr>
          <a:xfrm>
            <a:off x="6705934" y="318283"/>
            <a:ext cx="26632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FF"/>
                </a:solidFill>
              </a:rPr>
              <a:t>Module </a:t>
            </a:r>
            <a:r>
              <a:rPr lang="en-US" b="1" dirty="0">
                <a:solidFill>
                  <a:srgbClr val="FF00FF"/>
                </a:solidFill>
              </a:rPr>
              <a:t>standard-beam6d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85C252-9868-422D-93E1-DE59A7B302C9}"/>
              </a:ext>
            </a:extLst>
          </p:cNvPr>
          <p:cNvSpPr txBox="1"/>
          <p:nvPr/>
        </p:nvSpPr>
        <p:spPr>
          <a:xfrm>
            <a:off x="8533636" y="890081"/>
            <a:ext cx="15596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B05BB"/>
                </a:solidFill>
              </a:rPr>
              <a:t>toyKVbeam6D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E23E392-3CEA-446E-963A-ADD8037E6080}"/>
              </a:ext>
            </a:extLst>
          </p:cNvPr>
          <p:cNvCxnSpPr>
            <a:cxnSpLocks/>
          </p:cNvCxnSpPr>
          <p:nvPr/>
        </p:nvCxnSpPr>
        <p:spPr>
          <a:xfrm>
            <a:off x="7990283" y="1074747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A7C5691-6DCE-4BC2-BD21-7A867F38BF71}"/>
              </a:ext>
            </a:extLst>
          </p:cNvPr>
          <p:cNvCxnSpPr>
            <a:cxnSpLocks/>
          </p:cNvCxnSpPr>
          <p:nvPr/>
        </p:nvCxnSpPr>
        <p:spPr>
          <a:xfrm>
            <a:off x="7988966" y="687615"/>
            <a:ext cx="0" cy="4064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FBE01D1-2C1B-490E-AED1-E5083760C4BB}"/>
              </a:ext>
            </a:extLst>
          </p:cNvPr>
          <p:cNvSpPr txBox="1"/>
          <p:nvPr/>
        </p:nvSpPr>
        <p:spPr>
          <a:xfrm>
            <a:off x="6143155" y="918212"/>
            <a:ext cx="10739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B05BB"/>
                </a:solidFill>
              </a:rPr>
              <a:t>methods</a:t>
            </a:r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064DCD30-24E8-4478-A5C7-8EF837086D0E}"/>
              </a:ext>
            </a:extLst>
          </p:cNvPr>
          <p:cNvSpPr/>
          <p:nvPr/>
        </p:nvSpPr>
        <p:spPr>
          <a:xfrm>
            <a:off x="7316231" y="837006"/>
            <a:ext cx="618036" cy="45427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5DE5A8-831E-4D19-B5E4-E30BF2A75730}"/>
              </a:ext>
            </a:extLst>
          </p:cNvPr>
          <p:cNvSpPr txBox="1"/>
          <p:nvPr/>
        </p:nvSpPr>
        <p:spPr>
          <a:xfrm>
            <a:off x="6705934" y="1732261"/>
            <a:ext cx="25123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FF"/>
                </a:solidFill>
              </a:rPr>
              <a:t>Module </a:t>
            </a:r>
            <a:r>
              <a:rPr lang="en-US" b="1" dirty="0" err="1">
                <a:solidFill>
                  <a:srgbClr val="FF00FF"/>
                </a:solidFill>
              </a:rPr>
              <a:t>SC_test_options</a:t>
            </a:r>
            <a:endParaRPr lang="en-US" b="1" dirty="0">
              <a:solidFill>
                <a:srgbClr val="FF00FF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885ABE-7129-48E8-ABA1-82ECEF6CEA1C}"/>
              </a:ext>
            </a:extLst>
          </p:cNvPr>
          <p:cNvSpPr txBox="1"/>
          <p:nvPr/>
        </p:nvSpPr>
        <p:spPr>
          <a:xfrm>
            <a:off x="8533636" y="2304059"/>
            <a:ext cx="20035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B05BB"/>
                </a:solidFill>
              </a:rPr>
              <a:t>synergia_workflow</a:t>
            </a:r>
            <a:endParaRPr lang="en-US" b="1" dirty="0">
              <a:solidFill>
                <a:srgbClr val="1B05BB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F20C8D0-561E-49E2-8DCB-D6CB65DBA565}"/>
              </a:ext>
            </a:extLst>
          </p:cNvPr>
          <p:cNvCxnSpPr>
            <a:cxnSpLocks/>
          </p:cNvCxnSpPr>
          <p:nvPr/>
        </p:nvCxnSpPr>
        <p:spPr>
          <a:xfrm>
            <a:off x="7990283" y="2488725"/>
            <a:ext cx="54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025D29F-460A-4FF3-878B-211E27DB88A1}"/>
              </a:ext>
            </a:extLst>
          </p:cNvPr>
          <p:cNvCxnSpPr>
            <a:cxnSpLocks/>
          </p:cNvCxnSpPr>
          <p:nvPr/>
        </p:nvCxnSpPr>
        <p:spPr>
          <a:xfrm>
            <a:off x="7988966" y="2101593"/>
            <a:ext cx="0" cy="4064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2DFB762-B875-4562-AEB9-230E0DECB12A}"/>
              </a:ext>
            </a:extLst>
          </p:cNvPr>
          <p:cNvSpPr txBox="1"/>
          <p:nvPr/>
        </p:nvSpPr>
        <p:spPr>
          <a:xfrm>
            <a:off x="6305765" y="2284935"/>
            <a:ext cx="8546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B05BB"/>
                </a:solidFill>
              </a:rPr>
              <a:t>launch</a:t>
            </a:r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60357D0E-B134-4DC9-9140-95B222C7C95C}"/>
              </a:ext>
            </a:extLst>
          </p:cNvPr>
          <p:cNvSpPr/>
          <p:nvPr/>
        </p:nvSpPr>
        <p:spPr>
          <a:xfrm>
            <a:off x="7316231" y="2250984"/>
            <a:ext cx="618036" cy="45427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521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7043</TotalTime>
  <Words>753</Words>
  <Application>Microsoft Office PowerPoint</Application>
  <PresentationFormat>Widescreen</PresentationFormat>
  <Paragraphs>255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Yuriy I. Eidelman x6321 13091V</dc:creator>
  <cp:lastModifiedBy>Yuriy I. Eidelman x6321 13091V</cp:lastModifiedBy>
  <cp:revision>33</cp:revision>
  <cp:lastPrinted>2019-03-15T21:47:51Z</cp:lastPrinted>
  <dcterms:created xsi:type="dcterms:W3CDTF">2019-03-13T19:29:27Z</dcterms:created>
  <dcterms:modified xsi:type="dcterms:W3CDTF">2019-03-18T16:54:32Z</dcterms:modified>
</cp:coreProperties>
</file>