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291" r:id="rId2"/>
    <p:sldId id="271" r:id="rId3"/>
    <p:sldId id="269" r:id="rId4"/>
    <p:sldId id="290" r:id="rId5"/>
    <p:sldId id="270"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予定" id="{3EDFD9C0-B142-4DFC-BC43-1D61FC46C46A}">
          <p14:sldIdLst>
            <p14:sldId id="291"/>
            <p14:sldId id="271"/>
            <p14:sldId id="269"/>
            <p14:sldId id="290"/>
            <p14:sldId id="270"/>
            <p14:sldId id="272"/>
            <p14:sldId id="273"/>
            <p14:sldId id="274"/>
          </p14:sldIdLst>
        </p14:section>
        <p14:section name="英会話に関心のある会社員111名に聞きました！" id="{5D5C9AA2-52AA-4DAE-A743-F6A27F4D7BCB}">
          <p14:sldIdLst>
            <p14:sldId id="275"/>
            <p14:sldId id="276"/>
            <p14:sldId id="277"/>
            <p14:sldId id="278"/>
          </p14:sldIdLst>
        </p14:section>
        <p14:section name="英語学習の実態と意欲" id="{1249BCDA-2F41-4D29-819B-616653692290}">
          <p14:sldIdLst>
            <p14:sldId id="279"/>
            <p14:sldId id="280"/>
            <p14:sldId id="281"/>
            <p14:sldId id="282"/>
            <p14:sldId id="283"/>
          </p14:sldIdLst>
        </p14:section>
        <p14:section name="意欲" id="{AD79CA5F-008E-41E9-8053-A1542934DF55}">
          <p14:sldIdLst>
            <p14:sldId id="284"/>
            <p14:sldId id="285"/>
          </p14:sldIdLst>
        </p14:section>
        <p14:section name="挫折" id="{0E712EB3-BC05-449B-9B69-1CFF5A1555B2}">
          <p14:sldIdLst>
            <p14:sldId id="286"/>
            <p14:sldId id="287"/>
            <p14:sldId id="288"/>
            <p14:sldId id="289"/>
          </p14:sldIdLst>
        </p14:section>
      </p14:sectionLst>
    </p:ext>
    <p:ext uri="{EFAFB233-063F-42B5-8137-9DF3F51BA10A}">
      <p15:sldGuideLst xmlns:p15="http://schemas.microsoft.com/office/powerpoint/2012/main">
        <p15:guide id="1" orient="horz" pos="2137" userDrawn="1">
          <p15:clr>
            <a:srgbClr val="A4A3A4"/>
          </p15:clr>
        </p15:guide>
        <p15:guide id="2" pos="30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a:srgbClr val="A9D1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31" autoAdjust="0"/>
    <p:restoredTop sz="94215" autoAdjust="0"/>
  </p:normalViewPr>
  <p:slideViewPr>
    <p:cSldViewPr snapToGrid="0">
      <p:cViewPr varScale="1">
        <p:scale>
          <a:sx n="103" d="100"/>
          <a:sy n="103" d="100"/>
        </p:scale>
        <p:origin x="1524" y="108"/>
      </p:cViewPr>
      <p:guideLst>
        <p:guide orient="horz" pos="2137"/>
        <p:guide pos="30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CD797E-91A6-476A-B9B4-2CC9BB98892C}" type="datetimeFigureOut">
              <a:rPr kumimoji="1" lang="ja-JP" altLang="en-US" smtClean="0"/>
              <a:t>2022/4/3</a:t>
            </a:fld>
            <a:endParaRPr kumimoji="1" lang="ja-JP" altLang="en-US"/>
          </a:p>
        </p:txBody>
      </p:sp>
      <p:sp>
        <p:nvSpPr>
          <p:cNvPr id="4" name="スライド イメージ プレースホルダー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7F2072-A40B-4EFF-9C20-81BE26844D72}" type="slidenum">
              <a:rPr kumimoji="1" lang="ja-JP" altLang="en-US" smtClean="0"/>
              <a:t>‹#›</a:t>
            </a:fld>
            <a:endParaRPr kumimoji="1" lang="ja-JP" altLang="en-US"/>
          </a:p>
        </p:txBody>
      </p:sp>
    </p:spTree>
    <p:extLst>
      <p:ext uri="{BB962C8B-B14F-4D97-AF65-F5344CB8AC3E}">
        <p14:creationId xmlns:p14="http://schemas.microsoft.com/office/powerpoint/2010/main" val="192082295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5"/>
          </p:nvPr>
        </p:nvSpPr>
        <p:spPr/>
        <p:txBody>
          <a:bodyPr/>
          <a:lstStyle/>
          <a:p>
            <a:fld id="{887F2072-A40B-4EFF-9C20-81BE26844D72}" type="slidenum">
              <a:rPr kumimoji="1" lang="ja-JP" altLang="en-US" smtClean="0"/>
              <a:t>1</a:t>
            </a:fld>
            <a:endParaRPr kumimoji="1" lang="ja-JP" altLang="en-US"/>
          </a:p>
        </p:txBody>
      </p:sp>
    </p:spTree>
    <p:extLst>
      <p:ext uri="{BB962C8B-B14F-4D97-AF65-F5344CB8AC3E}">
        <p14:creationId xmlns:p14="http://schemas.microsoft.com/office/powerpoint/2010/main" val="3157565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5"/>
          </p:nvPr>
        </p:nvSpPr>
        <p:spPr/>
        <p:txBody>
          <a:bodyPr/>
          <a:lstStyle/>
          <a:p>
            <a:fld id="{887F2072-A40B-4EFF-9C20-81BE26844D72}" type="slidenum">
              <a:rPr kumimoji="1" lang="ja-JP" altLang="en-US" smtClean="0"/>
              <a:t>2</a:t>
            </a:fld>
            <a:endParaRPr kumimoji="1" lang="ja-JP" altLang="en-US"/>
          </a:p>
        </p:txBody>
      </p:sp>
    </p:spTree>
    <p:extLst>
      <p:ext uri="{BB962C8B-B14F-4D97-AF65-F5344CB8AC3E}">
        <p14:creationId xmlns:p14="http://schemas.microsoft.com/office/powerpoint/2010/main" val="788652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3FD91DA-464E-41AC-AA10-A6CC6DFC0679}" type="datetime1">
              <a:rPr kumimoji="1" lang="ja-JP" altLang="en-US" smtClean="0"/>
              <a:t>2022/4/3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1342678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71FA43C-A9B9-4DB5-9712-ECC118B6A9E8}" type="datetime1">
              <a:rPr kumimoji="1" lang="ja-JP" altLang="en-US" smtClean="0"/>
              <a:t>2022/4/3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226272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7C66867-ACD1-4342-AAB6-F21FE0FDA808}" type="datetime1">
              <a:rPr kumimoji="1" lang="ja-JP" altLang="en-US" smtClean="0"/>
              <a:t>2022/4/3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4159180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062A8DA-0C19-4835-974C-9E03294E09F5}" type="datetime1">
              <a:rPr kumimoji="1" lang="ja-JP" altLang="en-US" smtClean="0"/>
              <a:t>2022/4/3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1389869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6738114-5D0B-4690-928B-E6FB871EB909}" type="datetime1">
              <a:rPr kumimoji="1" lang="ja-JP" altLang="en-US" smtClean="0"/>
              <a:t>2022/4/3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1072558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37032C66-1797-43D7-A77F-B745A1458647}" type="datetime1">
              <a:rPr kumimoji="1" lang="ja-JP" altLang="en-US" smtClean="0"/>
              <a:t>2022/4/3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1622043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2329" y="2505075"/>
            <a:ext cx="4190702"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14913" y="2505075"/>
            <a:ext cx="4211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3AD76951-0195-4BF2-A848-40F260AABB89}" type="datetime1">
              <a:rPr kumimoji="1" lang="ja-JP" altLang="en-US" smtClean="0"/>
              <a:t>2022/4/3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1727956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Date Placeholder 2"/>
          <p:cNvSpPr>
            <a:spLocks noGrp="1"/>
          </p:cNvSpPr>
          <p:nvPr>
            <p:ph type="dt" sz="half" idx="10"/>
          </p:nvPr>
        </p:nvSpPr>
        <p:spPr/>
        <p:txBody>
          <a:bodyPr/>
          <a:lstStyle/>
          <a:p>
            <a:fld id="{83D0591A-F963-4DE3-AF72-4968A1F7D17B}" type="datetime1">
              <a:rPr kumimoji="1" lang="ja-JP" altLang="en-US" smtClean="0"/>
              <a:t>2022/4/3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3392768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BA0D88-378D-4ECD-BC66-AFAD17A1DBB7}" type="datetime1">
              <a:rPr kumimoji="1" lang="ja-JP" altLang="en-US" smtClean="0"/>
              <a:t>2022/4/3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1505902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9B6A893-2031-4A21-AB22-D251BFEEFADB}" type="datetime1">
              <a:rPr kumimoji="1" lang="ja-JP" altLang="en-US" smtClean="0"/>
              <a:t>2022/4/3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4183501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F479822-7151-4C93-A7B0-E31BFECD4B49}" type="datetime1">
              <a:rPr kumimoji="1" lang="ja-JP" altLang="en-US" smtClean="0"/>
              <a:t>2022/4/3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3182841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53EB1F-E888-44F6-9A81-862A0B16A4F7}" type="datetime1">
              <a:rPr kumimoji="1" lang="ja-JP" altLang="en-US" smtClean="0"/>
              <a:t>2022/4/3</a:t>
            </a:fld>
            <a:endParaRPr kumimoji="1" lang="ja-JP"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32336148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81037" y="36307"/>
            <a:ext cx="8543925" cy="599377"/>
          </a:xfrm>
        </p:spPr>
        <p:txBody>
          <a:bodyPr>
            <a:normAutofit/>
          </a:bodyPr>
          <a:lstStyle/>
          <a:p>
            <a:r>
              <a:rPr kumimoji="1" lang="ja-JP" altLang="en-US" sz="1500" dirty="0"/>
              <a:t>森でなく木を見る→具体を想像する</a:t>
            </a:r>
            <a:br>
              <a:rPr kumimoji="1" lang="en-US" altLang="ja-JP" sz="1500" dirty="0"/>
            </a:br>
            <a:r>
              <a:rPr kumimoji="1" lang="en-US" altLang="ja-JP" sz="1500" dirty="0"/>
              <a:t>MECE</a:t>
            </a:r>
            <a:r>
              <a:rPr kumimoji="1" lang="ja-JP" altLang="en-US" sz="1500" dirty="0"/>
              <a:t>でなくてよい、想像でよいのでペルソナをいくつか挙げる</a:t>
            </a:r>
          </a:p>
        </p:txBody>
      </p:sp>
      <p:sp>
        <p:nvSpPr>
          <p:cNvPr id="7" name="正方形/長方形 6">
            <a:extLst>
              <a:ext uri="{FF2B5EF4-FFF2-40B4-BE49-F238E27FC236}">
                <a16:creationId xmlns:a16="http://schemas.microsoft.com/office/drawing/2014/main" id="{1C09920F-08F4-4EE4-B7B7-0DDCE1D992D7}"/>
              </a:ext>
            </a:extLst>
          </p:cNvPr>
          <p:cNvSpPr/>
          <p:nvPr/>
        </p:nvSpPr>
        <p:spPr>
          <a:xfrm>
            <a:off x="1308029" y="1258629"/>
            <a:ext cx="4087151" cy="474095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kumimoji="1" lang="ja-JP" altLang="en-US" sz="1000" dirty="0">
                <a:solidFill>
                  <a:schemeClr val="tx1"/>
                </a:solidFill>
              </a:rPr>
              <a:t>海外旅行好き</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旅行時に現地人とコミュニケーション取りたい</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英語話せる自分がかっこいい</a:t>
            </a:r>
            <a:r>
              <a:rPr kumimoji="1" lang="en-US" altLang="ja-JP" sz="1000" dirty="0">
                <a:solidFill>
                  <a:schemeClr val="tx1"/>
                </a:solidFill>
              </a:rPr>
              <a:t>(</a:t>
            </a:r>
            <a:r>
              <a:rPr kumimoji="1" lang="ja-JP" altLang="en-US" sz="1000" dirty="0">
                <a:solidFill>
                  <a:schemeClr val="tx1"/>
                </a:solidFill>
              </a:rPr>
              <a:t>←理想</a:t>
            </a:r>
            <a:r>
              <a:rPr kumimoji="1" lang="en-US" altLang="ja-JP" sz="1000" dirty="0">
                <a:solidFill>
                  <a:schemeClr val="tx1"/>
                </a:solidFill>
              </a:rPr>
              <a:t>)</a:t>
            </a:r>
          </a:p>
          <a:p>
            <a:pPr marL="171450" indent="-171450">
              <a:buFont typeface="Arial" panose="020B0604020202020204" pitchFamily="34" charset="0"/>
              <a:buChar char="•"/>
            </a:pPr>
            <a:r>
              <a:rPr kumimoji="1" lang="ja-JP" altLang="en-US" sz="1000" dirty="0">
                <a:solidFill>
                  <a:schemeClr val="tx1"/>
                </a:solidFill>
              </a:rPr>
              <a:t>受験勉強はしていたため、聞くのはそこそこ、話すのはあんまり</a:t>
            </a:r>
            <a:r>
              <a:rPr kumimoji="1" lang="en-US" altLang="ja-JP" sz="1000" dirty="0">
                <a:solidFill>
                  <a:schemeClr val="tx1"/>
                </a:solidFill>
              </a:rPr>
              <a:t>….</a:t>
            </a:r>
          </a:p>
          <a:p>
            <a:pPr marL="171450" indent="-171450">
              <a:buFont typeface="Arial" panose="020B0604020202020204" pitchFamily="34" charset="0"/>
              <a:buChar char="•"/>
            </a:pPr>
            <a:r>
              <a:rPr kumimoji="1" lang="ja-JP" altLang="en-US" sz="1000" dirty="0">
                <a:solidFill>
                  <a:schemeClr val="tx1"/>
                </a:solidFill>
              </a:rPr>
              <a:t>仕事はデスクワーク、残業もそこそこ</a:t>
            </a:r>
            <a:r>
              <a:rPr kumimoji="1" lang="en-US" altLang="ja-JP" sz="1000" dirty="0">
                <a:solidFill>
                  <a:schemeClr val="tx1"/>
                </a:solidFill>
              </a:rPr>
              <a:t>(</a:t>
            </a:r>
            <a:r>
              <a:rPr kumimoji="1" lang="ja-JP" altLang="en-US" sz="1000" dirty="0">
                <a:solidFill>
                  <a:schemeClr val="tx1"/>
                </a:solidFill>
              </a:rPr>
              <a:t>～</a:t>
            </a:r>
            <a:r>
              <a:rPr kumimoji="1" lang="en-US" altLang="ja-JP" sz="1000" dirty="0">
                <a:solidFill>
                  <a:schemeClr val="tx1"/>
                </a:solidFill>
              </a:rPr>
              <a:t>20</a:t>
            </a:r>
            <a:r>
              <a:rPr kumimoji="1" lang="ja-JP" altLang="en-US" sz="1000" dirty="0">
                <a:solidFill>
                  <a:schemeClr val="tx1"/>
                </a:solidFill>
              </a:rPr>
              <a:t>時とか</a:t>
            </a:r>
            <a:r>
              <a:rPr kumimoji="1" lang="en-US" altLang="ja-JP" sz="1000" dirty="0">
                <a:solidFill>
                  <a:schemeClr val="tx1"/>
                </a:solidFill>
              </a:rPr>
              <a:t>)</a:t>
            </a:r>
            <a:r>
              <a:rPr kumimoji="1" lang="ja-JP" altLang="en-US" sz="1000" dirty="0">
                <a:solidFill>
                  <a:schemeClr val="tx1"/>
                </a:solidFill>
              </a:rPr>
              <a:t>、平日家に帰ってから勉強するモチベは</a:t>
            </a:r>
            <a:r>
              <a:rPr kumimoji="1" lang="en-US" altLang="ja-JP" sz="1000" dirty="0">
                <a:solidFill>
                  <a:schemeClr val="tx1"/>
                </a:solidFill>
              </a:rPr>
              <a:t>0</a:t>
            </a:r>
          </a:p>
          <a:p>
            <a:pPr marL="171450" indent="-171450">
              <a:buFont typeface="Arial" panose="020B0604020202020204" pitchFamily="34" charset="0"/>
              <a:buChar char="•"/>
            </a:pPr>
            <a:r>
              <a:rPr kumimoji="1" lang="ja-JP" altLang="en-US" sz="1000" dirty="0">
                <a:solidFill>
                  <a:schemeClr val="tx1"/>
                </a:solidFill>
              </a:rPr>
              <a:t>ただ基本そんなに忙しくないため、土日とかは割と時間取れる</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若い独身女性</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ライトな旅行好き</a:t>
            </a:r>
            <a:r>
              <a:rPr kumimoji="1" lang="en-US" altLang="ja-JP" sz="1000" dirty="0">
                <a:solidFill>
                  <a:schemeClr val="tx1"/>
                </a:solidFill>
              </a:rPr>
              <a:t>(</a:t>
            </a:r>
            <a:r>
              <a:rPr kumimoji="1" lang="ja-JP" altLang="en-US" sz="1000" dirty="0">
                <a:solidFill>
                  <a:schemeClr val="tx1"/>
                </a:solidFill>
              </a:rPr>
              <a:t>西・中欧とか</a:t>
            </a:r>
            <a:r>
              <a:rPr kumimoji="1" lang="en-US" altLang="ja-JP" sz="1000" dirty="0">
                <a:solidFill>
                  <a:schemeClr val="tx1"/>
                </a:solidFill>
              </a:rPr>
              <a:t>)</a:t>
            </a:r>
            <a:r>
              <a:rPr kumimoji="1" lang="ja-JP" altLang="en-US" sz="1000" dirty="0">
                <a:solidFill>
                  <a:schemeClr val="tx1"/>
                </a:solidFill>
              </a:rPr>
              <a:t>、メジャーな場所しか行ってないので英語＝オールマイティの認識</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そもそもあんまり話せていないので、目的の場所で英語が通じるかどうかも知らない</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モチベーションが低いので、オンライン英会話を始めても</a:t>
            </a:r>
            <a:r>
              <a:rPr kumimoji="1" lang="en-US" altLang="ja-JP" sz="1000" dirty="0">
                <a:solidFill>
                  <a:schemeClr val="tx1"/>
                </a:solidFill>
              </a:rPr>
              <a:t>5</a:t>
            </a:r>
            <a:r>
              <a:rPr kumimoji="1" lang="ja-JP" altLang="en-US" sz="1000" dirty="0">
                <a:solidFill>
                  <a:schemeClr val="tx1"/>
                </a:solidFill>
              </a:rPr>
              <a:t>回に満たずやめる→再開を繰り返している</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基本飽きっぽいが、たまに英語勉強したいなあと思い出す</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勉強代として月に出すのは</a:t>
            </a:r>
            <a:r>
              <a:rPr kumimoji="1" lang="en-US" altLang="ja-JP" sz="1000" dirty="0">
                <a:solidFill>
                  <a:schemeClr val="tx1"/>
                </a:solidFill>
              </a:rPr>
              <a:t>5000</a:t>
            </a:r>
            <a:r>
              <a:rPr kumimoji="1" lang="ja-JP" altLang="en-US" sz="1000" dirty="0">
                <a:solidFill>
                  <a:schemeClr val="tx1"/>
                </a:solidFill>
              </a:rPr>
              <a:t>円くらいが限度</a:t>
            </a:r>
            <a:br>
              <a:rPr kumimoji="1" lang="en-US" altLang="ja-JP" sz="1000" dirty="0">
                <a:solidFill>
                  <a:schemeClr val="tx1"/>
                </a:solidFill>
              </a:rPr>
            </a:br>
            <a:r>
              <a:rPr kumimoji="1" lang="en-US" altLang="ja-JP" sz="1000" dirty="0">
                <a:solidFill>
                  <a:schemeClr val="tx1"/>
                </a:solidFill>
              </a:rPr>
              <a:t>※</a:t>
            </a:r>
            <a:r>
              <a:rPr kumimoji="1" lang="ja-JP" altLang="en-US" sz="1000" dirty="0">
                <a:solidFill>
                  <a:schemeClr val="tx1"/>
                </a:solidFill>
              </a:rPr>
              <a:t>収入はある程度あるため金出すこと自体に拒否反応はないが、自分が熱心に取り組まないことを知っている（対効果が上がらないことを知っている）ため、出せてもこの額</a:t>
            </a:r>
            <a:endParaRPr kumimoji="1" lang="en-US" altLang="ja-JP" sz="1000" dirty="0">
              <a:solidFill>
                <a:schemeClr val="tx1"/>
              </a:solidFill>
            </a:endParaRPr>
          </a:p>
        </p:txBody>
      </p:sp>
      <p:sp>
        <p:nvSpPr>
          <p:cNvPr id="10" name="正方形/長方形 9">
            <a:extLst>
              <a:ext uri="{FF2B5EF4-FFF2-40B4-BE49-F238E27FC236}">
                <a16:creationId xmlns:a16="http://schemas.microsoft.com/office/drawing/2014/main" id="{761A3533-0CDB-44EE-9AA7-78EA260F5B80}"/>
              </a:ext>
            </a:extLst>
          </p:cNvPr>
          <p:cNvSpPr/>
          <p:nvPr/>
        </p:nvSpPr>
        <p:spPr>
          <a:xfrm>
            <a:off x="155993" y="1258629"/>
            <a:ext cx="1069789" cy="4740955"/>
          </a:xfrm>
          <a:prstGeom prst="rect">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300" dirty="0">
                <a:solidFill>
                  <a:srgbClr val="FFFFFF"/>
                </a:solidFill>
              </a:rPr>
              <a:t>海外旅行好きスイーツ女子</a:t>
            </a:r>
          </a:p>
        </p:txBody>
      </p:sp>
      <p:sp>
        <p:nvSpPr>
          <p:cNvPr id="14" name="タイトル 1">
            <a:extLst>
              <a:ext uri="{FF2B5EF4-FFF2-40B4-BE49-F238E27FC236}">
                <a16:creationId xmlns:a16="http://schemas.microsoft.com/office/drawing/2014/main" id="{54308E7F-7380-486F-96A8-50EDE328823D}"/>
              </a:ext>
            </a:extLst>
          </p:cNvPr>
          <p:cNvSpPr txBox="1">
            <a:spLocks/>
          </p:cNvSpPr>
          <p:nvPr/>
        </p:nvSpPr>
        <p:spPr>
          <a:xfrm>
            <a:off x="681037" y="557285"/>
            <a:ext cx="8543925" cy="3898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500" dirty="0"/>
              <a:t>少しだけ話せる層のペルソナ（想像で列挙）</a:t>
            </a:r>
          </a:p>
        </p:txBody>
      </p:sp>
      <p:sp>
        <p:nvSpPr>
          <p:cNvPr id="6" name="Callout: Bent Line 5">
            <a:extLst>
              <a:ext uri="{FF2B5EF4-FFF2-40B4-BE49-F238E27FC236}">
                <a16:creationId xmlns:a16="http://schemas.microsoft.com/office/drawing/2014/main" id="{DDC3E519-E71D-453F-B6BE-0147216726C5}"/>
              </a:ext>
            </a:extLst>
          </p:cNvPr>
          <p:cNvSpPr/>
          <p:nvPr/>
        </p:nvSpPr>
        <p:spPr>
          <a:xfrm>
            <a:off x="9291081" y="4715781"/>
            <a:ext cx="2706255" cy="1145447"/>
          </a:xfrm>
          <a:prstGeom prst="borderCallout2">
            <a:avLst>
              <a:gd name="adj1" fmla="val 18750"/>
              <a:gd name="adj2" fmla="val -8333"/>
              <a:gd name="adj3" fmla="val 18750"/>
              <a:gd name="adj4" fmla="val -16667"/>
              <a:gd name="adj5" fmla="val 177815"/>
              <a:gd name="adj6" fmla="val -4632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200" dirty="0"/>
              <a:t>基本モチベ低い</a:t>
            </a:r>
            <a:endParaRPr kumimoji="1" lang="en-US" altLang="ja-JP" sz="1200" dirty="0"/>
          </a:p>
          <a:p>
            <a:pPr algn="ctr"/>
            <a:r>
              <a:rPr kumimoji="1" lang="ja-JP" altLang="en-US" sz="1200" dirty="0"/>
              <a:t>あちらからガンガンプロモーションかける方針なら続くか？</a:t>
            </a:r>
            <a:endParaRPr kumimoji="1" lang="en-US" altLang="ja-JP" sz="1200" dirty="0"/>
          </a:p>
          <a:p>
            <a:pPr algn="ctr"/>
            <a:r>
              <a:rPr kumimoji="1" lang="ja-JP" altLang="en-US" sz="1200" dirty="0"/>
              <a:t>楽しめる仕組みが必要？</a:t>
            </a:r>
            <a:endParaRPr kumimoji="1" lang="en-US" altLang="ja-JP" sz="1200" dirty="0"/>
          </a:p>
          <a:p>
            <a:pPr algn="ctr"/>
            <a:r>
              <a:rPr kumimoji="1" lang="ja-JP" altLang="en-US" sz="1200" dirty="0"/>
              <a:t>旅行に絡める？</a:t>
            </a:r>
          </a:p>
        </p:txBody>
      </p:sp>
      <p:sp>
        <p:nvSpPr>
          <p:cNvPr id="16" name="正方形/長方形 6">
            <a:extLst>
              <a:ext uri="{FF2B5EF4-FFF2-40B4-BE49-F238E27FC236}">
                <a16:creationId xmlns:a16="http://schemas.microsoft.com/office/drawing/2014/main" id="{539D1068-2A1E-486E-9663-3853188F609B}"/>
              </a:ext>
            </a:extLst>
          </p:cNvPr>
          <p:cNvSpPr/>
          <p:nvPr/>
        </p:nvSpPr>
        <p:spPr>
          <a:xfrm>
            <a:off x="5477427" y="1258629"/>
            <a:ext cx="1818075" cy="474095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kumimoji="1" lang="en-US" altLang="ja-JP" sz="1000" dirty="0">
              <a:solidFill>
                <a:schemeClr val="tx1"/>
              </a:solidFill>
            </a:endParaRPr>
          </a:p>
        </p:txBody>
      </p:sp>
      <p:sp>
        <p:nvSpPr>
          <p:cNvPr id="19" name="タイトル 1">
            <a:extLst>
              <a:ext uri="{FF2B5EF4-FFF2-40B4-BE49-F238E27FC236}">
                <a16:creationId xmlns:a16="http://schemas.microsoft.com/office/drawing/2014/main" id="{B22C5115-4DF1-4ECB-AA89-C67ED18E791B}"/>
              </a:ext>
            </a:extLst>
          </p:cNvPr>
          <p:cNvSpPr txBox="1">
            <a:spLocks/>
          </p:cNvSpPr>
          <p:nvPr/>
        </p:nvSpPr>
        <p:spPr>
          <a:xfrm>
            <a:off x="155994" y="947156"/>
            <a:ext cx="1056780" cy="29826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1500" u="sng" dirty="0"/>
              <a:t>概要</a:t>
            </a:r>
          </a:p>
        </p:txBody>
      </p:sp>
      <p:sp>
        <p:nvSpPr>
          <p:cNvPr id="20" name="タイトル 1">
            <a:extLst>
              <a:ext uri="{FF2B5EF4-FFF2-40B4-BE49-F238E27FC236}">
                <a16:creationId xmlns:a16="http://schemas.microsoft.com/office/drawing/2014/main" id="{5C396315-E465-4357-9712-3E12F217F0D4}"/>
              </a:ext>
            </a:extLst>
          </p:cNvPr>
          <p:cNvSpPr txBox="1">
            <a:spLocks/>
          </p:cNvSpPr>
          <p:nvPr/>
        </p:nvSpPr>
        <p:spPr>
          <a:xfrm>
            <a:off x="1308029" y="947156"/>
            <a:ext cx="4087151" cy="29826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1500" u="sng" dirty="0"/>
              <a:t>パーソナリティ</a:t>
            </a:r>
          </a:p>
        </p:txBody>
      </p:sp>
      <p:sp>
        <p:nvSpPr>
          <p:cNvPr id="21" name="タイトル 1">
            <a:extLst>
              <a:ext uri="{FF2B5EF4-FFF2-40B4-BE49-F238E27FC236}">
                <a16:creationId xmlns:a16="http://schemas.microsoft.com/office/drawing/2014/main" id="{0315826D-D862-40CA-831B-5B86DD4B3C35}"/>
              </a:ext>
            </a:extLst>
          </p:cNvPr>
          <p:cNvSpPr txBox="1">
            <a:spLocks/>
          </p:cNvSpPr>
          <p:nvPr/>
        </p:nvSpPr>
        <p:spPr>
          <a:xfrm>
            <a:off x="5477426" y="947156"/>
            <a:ext cx="1818076" cy="29826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1500" u="sng" dirty="0"/>
              <a:t>問題点</a:t>
            </a:r>
          </a:p>
        </p:txBody>
      </p:sp>
      <p:sp>
        <p:nvSpPr>
          <p:cNvPr id="25" name="正方形/長方形 6">
            <a:extLst>
              <a:ext uri="{FF2B5EF4-FFF2-40B4-BE49-F238E27FC236}">
                <a16:creationId xmlns:a16="http://schemas.microsoft.com/office/drawing/2014/main" id="{1093791F-462E-4071-9D5A-84E0D6C2EE69}"/>
              </a:ext>
            </a:extLst>
          </p:cNvPr>
          <p:cNvSpPr/>
          <p:nvPr/>
        </p:nvSpPr>
        <p:spPr>
          <a:xfrm>
            <a:off x="7390759" y="1258629"/>
            <a:ext cx="1818075" cy="474095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kumimoji="1" lang="en-US" altLang="ja-JP" sz="1000" dirty="0">
              <a:solidFill>
                <a:schemeClr val="tx1"/>
              </a:solidFill>
            </a:endParaRPr>
          </a:p>
        </p:txBody>
      </p:sp>
      <p:sp>
        <p:nvSpPr>
          <p:cNvPr id="26" name="タイトル 1">
            <a:extLst>
              <a:ext uri="{FF2B5EF4-FFF2-40B4-BE49-F238E27FC236}">
                <a16:creationId xmlns:a16="http://schemas.microsoft.com/office/drawing/2014/main" id="{3FBEF076-EA35-457B-9CA4-B21AF493ACDE}"/>
              </a:ext>
            </a:extLst>
          </p:cNvPr>
          <p:cNvSpPr txBox="1">
            <a:spLocks/>
          </p:cNvSpPr>
          <p:nvPr/>
        </p:nvSpPr>
        <p:spPr>
          <a:xfrm>
            <a:off x="7390758" y="947156"/>
            <a:ext cx="1818076" cy="29826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1500" u="sng" dirty="0"/>
              <a:t>対策</a:t>
            </a:r>
          </a:p>
        </p:txBody>
      </p:sp>
      <p:sp>
        <p:nvSpPr>
          <p:cNvPr id="15" name="Callout: Bent Line 14">
            <a:extLst>
              <a:ext uri="{FF2B5EF4-FFF2-40B4-BE49-F238E27FC236}">
                <a16:creationId xmlns:a16="http://schemas.microsoft.com/office/drawing/2014/main" id="{32201122-03AD-454C-887E-DACD2EAAA595}"/>
              </a:ext>
            </a:extLst>
          </p:cNvPr>
          <p:cNvSpPr/>
          <p:nvPr/>
        </p:nvSpPr>
        <p:spPr>
          <a:xfrm>
            <a:off x="8733850" y="2483659"/>
            <a:ext cx="2706255" cy="1145447"/>
          </a:xfrm>
          <a:prstGeom prst="borderCallout2">
            <a:avLst>
              <a:gd name="adj1" fmla="val 18750"/>
              <a:gd name="adj2" fmla="val -8333"/>
              <a:gd name="adj3" fmla="val 18750"/>
              <a:gd name="adj4" fmla="val -16667"/>
              <a:gd name="adj5" fmla="val 16544"/>
              <a:gd name="adj6" fmla="val -4688"/>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200" dirty="0"/>
              <a:t>横軸作る</a:t>
            </a:r>
            <a:endParaRPr kumimoji="1" lang="en-US" altLang="ja-JP" sz="1200" dirty="0"/>
          </a:p>
          <a:p>
            <a:pPr algn="ctr"/>
            <a:r>
              <a:rPr kumimoji="1" lang="ja-JP" altLang="en-US" sz="1200" dirty="0"/>
              <a:t>→項目のカテゴライズ</a:t>
            </a:r>
          </a:p>
        </p:txBody>
      </p:sp>
    </p:spTree>
    <p:extLst>
      <p:ext uri="{BB962C8B-B14F-4D97-AF65-F5344CB8AC3E}">
        <p14:creationId xmlns:p14="http://schemas.microsoft.com/office/powerpoint/2010/main" val="3053409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CB53AF-73C7-42FD-8451-63A5496E96DD}"/>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30D89710-A07E-4861-AD15-DE5813AD32D2}"/>
              </a:ext>
            </a:extLst>
          </p:cNvPr>
          <p:cNvSpPr>
            <a:spLocks noGrp="1"/>
          </p:cNvSpPr>
          <p:nvPr>
            <p:ph type="sldNum" sz="quarter" idx="12"/>
          </p:nvPr>
        </p:nvSpPr>
        <p:spPr/>
        <p:txBody>
          <a:bodyPr/>
          <a:lstStyle/>
          <a:p>
            <a:fld id="{3AFE6E60-CD60-443C-BB33-38BE591B4EDC}" type="slidenum">
              <a:rPr kumimoji="1" lang="ja-JP" altLang="en-US" smtClean="0"/>
              <a:t>10</a:t>
            </a:fld>
            <a:endParaRPr kumimoji="1" lang="ja-JP" altLang="en-US"/>
          </a:p>
        </p:txBody>
      </p:sp>
      <p:pic>
        <p:nvPicPr>
          <p:cNvPr id="5" name="図 4">
            <a:extLst>
              <a:ext uri="{FF2B5EF4-FFF2-40B4-BE49-F238E27FC236}">
                <a16:creationId xmlns:a16="http://schemas.microsoft.com/office/drawing/2014/main" id="{C86E6866-1F3B-473B-BBDA-C6BBAB1730E2}"/>
              </a:ext>
            </a:extLst>
          </p:cNvPr>
          <p:cNvPicPr>
            <a:picLocks noChangeAspect="1"/>
          </p:cNvPicPr>
          <p:nvPr/>
        </p:nvPicPr>
        <p:blipFill>
          <a:blip r:embed="rId2"/>
          <a:stretch>
            <a:fillRect/>
          </a:stretch>
        </p:blipFill>
        <p:spPr>
          <a:xfrm>
            <a:off x="1337758" y="999786"/>
            <a:ext cx="7230484" cy="4858428"/>
          </a:xfrm>
          <a:prstGeom prst="rect">
            <a:avLst/>
          </a:prstGeom>
        </p:spPr>
      </p:pic>
    </p:spTree>
    <p:extLst>
      <p:ext uri="{BB962C8B-B14F-4D97-AF65-F5344CB8AC3E}">
        <p14:creationId xmlns:p14="http://schemas.microsoft.com/office/powerpoint/2010/main" val="134984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3EEB55-E4A8-4C4C-91B6-893F58FFF7B9}"/>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9F9572F5-5499-47A4-B891-6504E6D2BA1E}"/>
              </a:ext>
            </a:extLst>
          </p:cNvPr>
          <p:cNvSpPr>
            <a:spLocks noGrp="1"/>
          </p:cNvSpPr>
          <p:nvPr>
            <p:ph type="sldNum" sz="quarter" idx="12"/>
          </p:nvPr>
        </p:nvSpPr>
        <p:spPr/>
        <p:txBody>
          <a:bodyPr/>
          <a:lstStyle/>
          <a:p>
            <a:fld id="{3AFE6E60-CD60-443C-BB33-38BE591B4EDC}" type="slidenum">
              <a:rPr kumimoji="1" lang="ja-JP" altLang="en-US" smtClean="0"/>
              <a:t>11</a:t>
            </a:fld>
            <a:endParaRPr kumimoji="1" lang="ja-JP" altLang="en-US"/>
          </a:p>
        </p:txBody>
      </p:sp>
      <p:pic>
        <p:nvPicPr>
          <p:cNvPr id="5" name="図 4">
            <a:extLst>
              <a:ext uri="{FF2B5EF4-FFF2-40B4-BE49-F238E27FC236}">
                <a16:creationId xmlns:a16="http://schemas.microsoft.com/office/drawing/2014/main" id="{E1461E74-DBDB-4C86-A595-8F8C07B1E687}"/>
              </a:ext>
            </a:extLst>
          </p:cNvPr>
          <p:cNvPicPr>
            <a:picLocks noChangeAspect="1"/>
          </p:cNvPicPr>
          <p:nvPr/>
        </p:nvPicPr>
        <p:blipFill>
          <a:blip r:embed="rId2"/>
          <a:stretch>
            <a:fillRect/>
          </a:stretch>
        </p:blipFill>
        <p:spPr>
          <a:xfrm>
            <a:off x="1342521" y="332943"/>
            <a:ext cx="7220958" cy="6192114"/>
          </a:xfrm>
          <a:prstGeom prst="rect">
            <a:avLst/>
          </a:prstGeom>
        </p:spPr>
      </p:pic>
    </p:spTree>
    <p:extLst>
      <p:ext uri="{BB962C8B-B14F-4D97-AF65-F5344CB8AC3E}">
        <p14:creationId xmlns:p14="http://schemas.microsoft.com/office/powerpoint/2010/main" val="475124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07FBCD-2136-47CD-9B61-E4D18C36C1E2}"/>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6258A93E-F1C4-4273-8A14-56A54688D2DD}"/>
              </a:ext>
            </a:extLst>
          </p:cNvPr>
          <p:cNvSpPr>
            <a:spLocks noGrp="1"/>
          </p:cNvSpPr>
          <p:nvPr>
            <p:ph type="sldNum" sz="quarter" idx="12"/>
          </p:nvPr>
        </p:nvSpPr>
        <p:spPr/>
        <p:txBody>
          <a:bodyPr/>
          <a:lstStyle/>
          <a:p>
            <a:fld id="{3AFE6E60-CD60-443C-BB33-38BE591B4EDC}" type="slidenum">
              <a:rPr kumimoji="1" lang="ja-JP" altLang="en-US" smtClean="0"/>
              <a:t>12</a:t>
            </a:fld>
            <a:endParaRPr kumimoji="1" lang="ja-JP" altLang="en-US"/>
          </a:p>
        </p:txBody>
      </p:sp>
      <p:pic>
        <p:nvPicPr>
          <p:cNvPr id="5" name="図 4">
            <a:extLst>
              <a:ext uri="{FF2B5EF4-FFF2-40B4-BE49-F238E27FC236}">
                <a16:creationId xmlns:a16="http://schemas.microsoft.com/office/drawing/2014/main" id="{4FBE1CDE-59E2-462B-AEDD-EE25DE76A109}"/>
              </a:ext>
            </a:extLst>
          </p:cNvPr>
          <p:cNvPicPr>
            <a:picLocks noChangeAspect="1"/>
          </p:cNvPicPr>
          <p:nvPr/>
        </p:nvPicPr>
        <p:blipFill>
          <a:blip r:embed="rId2"/>
          <a:stretch>
            <a:fillRect/>
          </a:stretch>
        </p:blipFill>
        <p:spPr>
          <a:xfrm>
            <a:off x="1128178" y="328180"/>
            <a:ext cx="7649643" cy="6201640"/>
          </a:xfrm>
          <a:prstGeom prst="rect">
            <a:avLst/>
          </a:prstGeom>
        </p:spPr>
      </p:pic>
    </p:spTree>
    <p:extLst>
      <p:ext uri="{BB962C8B-B14F-4D97-AF65-F5344CB8AC3E}">
        <p14:creationId xmlns:p14="http://schemas.microsoft.com/office/powerpoint/2010/main" val="2922692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51F524-944D-4B63-A0D1-B98A2D2D96AC}"/>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D9E89308-6292-4137-9859-8C5182C4850A}"/>
              </a:ext>
            </a:extLst>
          </p:cNvPr>
          <p:cNvSpPr>
            <a:spLocks noGrp="1"/>
          </p:cNvSpPr>
          <p:nvPr>
            <p:ph type="sldNum" sz="quarter" idx="12"/>
          </p:nvPr>
        </p:nvSpPr>
        <p:spPr/>
        <p:txBody>
          <a:bodyPr/>
          <a:lstStyle/>
          <a:p>
            <a:fld id="{3AFE6E60-CD60-443C-BB33-38BE591B4EDC}" type="slidenum">
              <a:rPr kumimoji="1" lang="ja-JP" altLang="en-US" smtClean="0"/>
              <a:t>13</a:t>
            </a:fld>
            <a:endParaRPr kumimoji="1" lang="ja-JP" altLang="en-US"/>
          </a:p>
        </p:txBody>
      </p:sp>
      <p:pic>
        <p:nvPicPr>
          <p:cNvPr id="5" name="図 4">
            <a:extLst>
              <a:ext uri="{FF2B5EF4-FFF2-40B4-BE49-F238E27FC236}">
                <a16:creationId xmlns:a16="http://schemas.microsoft.com/office/drawing/2014/main" id="{C5045A01-F046-4143-B139-72160996FD6B}"/>
              </a:ext>
            </a:extLst>
          </p:cNvPr>
          <p:cNvPicPr>
            <a:picLocks noChangeAspect="1"/>
          </p:cNvPicPr>
          <p:nvPr/>
        </p:nvPicPr>
        <p:blipFill>
          <a:blip r:embed="rId2"/>
          <a:stretch>
            <a:fillRect/>
          </a:stretch>
        </p:blipFill>
        <p:spPr>
          <a:xfrm>
            <a:off x="1154577" y="1186781"/>
            <a:ext cx="7325270" cy="4411414"/>
          </a:xfrm>
          <a:prstGeom prst="rect">
            <a:avLst/>
          </a:prstGeom>
        </p:spPr>
      </p:pic>
    </p:spTree>
    <p:extLst>
      <p:ext uri="{BB962C8B-B14F-4D97-AF65-F5344CB8AC3E}">
        <p14:creationId xmlns:p14="http://schemas.microsoft.com/office/powerpoint/2010/main" val="863273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EE5B86-0C8D-4A71-A354-F0B14083D912}"/>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6CF55D6A-41FB-48DA-9EDC-F91657CE2C83}"/>
              </a:ext>
            </a:extLst>
          </p:cNvPr>
          <p:cNvSpPr>
            <a:spLocks noGrp="1"/>
          </p:cNvSpPr>
          <p:nvPr>
            <p:ph type="sldNum" sz="quarter" idx="12"/>
          </p:nvPr>
        </p:nvSpPr>
        <p:spPr/>
        <p:txBody>
          <a:bodyPr/>
          <a:lstStyle/>
          <a:p>
            <a:fld id="{3AFE6E60-CD60-443C-BB33-38BE591B4EDC}" type="slidenum">
              <a:rPr kumimoji="1" lang="ja-JP" altLang="en-US" smtClean="0"/>
              <a:t>14</a:t>
            </a:fld>
            <a:endParaRPr kumimoji="1" lang="ja-JP" altLang="en-US"/>
          </a:p>
        </p:txBody>
      </p:sp>
      <p:pic>
        <p:nvPicPr>
          <p:cNvPr id="5" name="図 4">
            <a:extLst>
              <a:ext uri="{FF2B5EF4-FFF2-40B4-BE49-F238E27FC236}">
                <a16:creationId xmlns:a16="http://schemas.microsoft.com/office/drawing/2014/main" id="{D1649A71-20BB-4956-9FAF-15CAB8C59875}"/>
              </a:ext>
            </a:extLst>
          </p:cNvPr>
          <p:cNvPicPr>
            <a:picLocks noChangeAspect="1"/>
          </p:cNvPicPr>
          <p:nvPr/>
        </p:nvPicPr>
        <p:blipFill>
          <a:blip r:embed="rId2"/>
          <a:stretch>
            <a:fillRect/>
          </a:stretch>
        </p:blipFill>
        <p:spPr>
          <a:xfrm>
            <a:off x="166019" y="894996"/>
            <a:ext cx="9573961" cy="5068007"/>
          </a:xfrm>
          <a:prstGeom prst="rect">
            <a:avLst/>
          </a:prstGeom>
        </p:spPr>
      </p:pic>
    </p:spTree>
    <p:extLst>
      <p:ext uri="{BB962C8B-B14F-4D97-AF65-F5344CB8AC3E}">
        <p14:creationId xmlns:p14="http://schemas.microsoft.com/office/powerpoint/2010/main" val="2468744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EE5B86-0C8D-4A71-A354-F0B14083D912}"/>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6CF55D6A-41FB-48DA-9EDC-F91657CE2C83}"/>
              </a:ext>
            </a:extLst>
          </p:cNvPr>
          <p:cNvSpPr>
            <a:spLocks noGrp="1"/>
          </p:cNvSpPr>
          <p:nvPr>
            <p:ph type="sldNum" sz="quarter" idx="12"/>
          </p:nvPr>
        </p:nvSpPr>
        <p:spPr/>
        <p:txBody>
          <a:bodyPr/>
          <a:lstStyle/>
          <a:p>
            <a:fld id="{3AFE6E60-CD60-443C-BB33-38BE591B4EDC}" type="slidenum">
              <a:rPr kumimoji="1" lang="ja-JP" altLang="en-US" smtClean="0"/>
              <a:t>15</a:t>
            </a:fld>
            <a:endParaRPr kumimoji="1" lang="ja-JP" altLang="en-US"/>
          </a:p>
        </p:txBody>
      </p:sp>
      <p:pic>
        <p:nvPicPr>
          <p:cNvPr id="6" name="図 5">
            <a:extLst>
              <a:ext uri="{FF2B5EF4-FFF2-40B4-BE49-F238E27FC236}">
                <a16:creationId xmlns:a16="http://schemas.microsoft.com/office/drawing/2014/main" id="{B83D2A61-D5EC-49AE-A10C-7A4FF71FAE32}"/>
              </a:ext>
            </a:extLst>
          </p:cNvPr>
          <p:cNvPicPr>
            <a:picLocks noChangeAspect="1"/>
          </p:cNvPicPr>
          <p:nvPr/>
        </p:nvPicPr>
        <p:blipFill>
          <a:blip r:embed="rId2"/>
          <a:stretch>
            <a:fillRect/>
          </a:stretch>
        </p:blipFill>
        <p:spPr>
          <a:xfrm>
            <a:off x="1360025" y="987350"/>
            <a:ext cx="6796634" cy="4538158"/>
          </a:xfrm>
          <a:prstGeom prst="rect">
            <a:avLst/>
          </a:prstGeom>
        </p:spPr>
      </p:pic>
    </p:spTree>
    <p:extLst>
      <p:ext uri="{BB962C8B-B14F-4D97-AF65-F5344CB8AC3E}">
        <p14:creationId xmlns:p14="http://schemas.microsoft.com/office/powerpoint/2010/main" val="2526388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EE5B86-0C8D-4A71-A354-F0B14083D912}"/>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6CF55D6A-41FB-48DA-9EDC-F91657CE2C83}"/>
              </a:ext>
            </a:extLst>
          </p:cNvPr>
          <p:cNvSpPr>
            <a:spLocks noGrp="1"/>
          </p:cNvSpPr>
          <p:nvPr>
            <p:ph type="sldNum" sz="quarter" idx="12"/>
          </p:nvPr>
        </p:nvSpPr>
        <p:spPr/>
        <p:txBody>
          <a:bodyPr/>
          <a:lstStyle/>
          <a:p>
            <a:fld id="{3AFE6E60-CD60-443C-BB33-38BE591B4EDC}" type="slidenum">
              <a:rPr kumimoji="1" lang="ja-JP" altLang="en-US" smtClean="0"/>
              <a:t>16</a:t>
            </a:fld>
            <a:endParaRPr kumimoji="1" lang="ja-JP" altLang="en-US"/>
          </a:p>
        </p:txBody>
      </p:sp>
      <p:pic>
        <p:nvPicPr>
          <p:cNvPr id="5" name="図 4">
            <a:extLst>
              <a:ext uri="{FF2B5EF4-FFF2-40B4-BE49-F238E27FC236}">
                <a16:creationId xmlns:a16="http://schemas.microsoft.com/office/drawing/2014/main" id="{59B66DAB-4874-4ACF-81B7-3E13A94BFFE6}"/>
              </a:ext>
            </a:extLst>
          </p:cNvPr>
          <p:cNvPicPr>
            <a:picLocks noChangeAspect="1"/>
          </p:cNvPicPr>
          <p:nvPr/>
        </p:nvPicPr>
        <p:blipFill>
          <a:blip r:embed="rId2"/>
          <a:stretch>
            <a:fillRect/>
          </a:stretch>
        </p:blipFill>
        <p:spPr>
          <a:xfrm>
            <a:off x="2320329" y="0"/>
            <a:ext cx="5265342" cy="6858000"/>
          </a:xfrm>
          <a:prstGeom prst="rect">
            <a:avLst/>
          </a:prstGeom>
        </p:spPr>
      </p:pic>
    </p:spTree>
    <p:extLst>
      <p:ext uri="{BB962C8B-B14F-4D97-AF65-F5344CB8AC3E}">
        <p14:creationId xmlns:p14="http://schemas.microsoft.com/office/powerpoint/2010/main" val="1487863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EE5B86-0C8D-4A71-A354-F0B14083D912}"/>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6CF55D6A-41FB-48DA-9EDC-F91657CE2C83}"/>
              </a:ext>
            </a:extLst>
          </p:cNvPr>
          <p:cNvSpPr>
            <a:spLocks noGrp="1"/>
          </p:cNvSpPr>
          <p:nvPr>
            <p:ph type="sldNum" sz="quarter" idx="12"/>
          </p:nvPr>
        </p:nvSpPr>
        <p:spPr/>
        <p:txBody>
          <a:bodyPr/>
          <a:lstStyle/>
          <a:p>
            <a:fld id="{3AFE6E60-CD60-443C-BB33-38BE591B4EDC}" type="slidenum">
              <a:rPr kumimoji="1" lang="ja-JP" altLang="en-US" smtClean="0"/>
              <a:t>17</a:t>
            </a:fld>
            <a:endParaRPr kumimoji="1" lang="ja-JP" altLang="en-US"/>
          </a:p>
        </p:txBody>
      </p:sp>
      <p:pic>
        <p:nvPicPr>
          <p:cNvPr id="6" name="図 5">
            <a:extLst>
              <a:ext uri="{FF2B5EF4-FFF2-40B4-BE49-F238E27FC236}">
                <a16:creationId xmlns:a16="http://schemas.microsoft.com/office/drawing/2014/main" id="{2F050567-5817-4B5B-BE9A-C41FD693782D}"/>
              </a:ext>
            </a:extLst>
          </p:cNvPr>
          <p:cNvPicPr>
            <a:picLocks noChangeAspect="1"/>
          </p:cNvPicPr>
          <p:nvPr/>
        </p:nvPicPr>
        <p:blipFill>
          <a:blip r:embed="rId2"/>
          <a:stretch>
            <a:fillRect/>
          </a:stretch>
        </p:blipFill>
        <p:spPr>
          <a:xfrm>
            <a:off x="681037" y="238911"/>
            <a:ext cx="8218630" cy="5253276"/>
          </a:xfrm>
          <a:prstGeom prst="rect">
            <a:avLst/>
          </a:prstGeom>
        </p:spPr>
      </p:pic>
      <p:sp>
        <p:nvSpPr>
          <p:cNvPr id="7" name="正方形/長方形 6">
            <a:extLst>
              <a:ext uri="{FF2B5EF4-FFF2-40B4-BE49-F238E27FC236}">
                <a16:creationId xmlns:a16="http://schemas.microsoft.com/office/drawing/2014/main" id="{BAAF6D8F-4736-4B87-B47C-B19EB88A0D40}"/>
              </a:ext>
            </a:extLst>
          </p:cNvPr>
          <p:cNvSpPr/>
          <p:nvPr/>
        </p:nvSpPr>
        <p:spPr>
          <a:xfrm>
            <a:off x="1082231" y="3180925"/>
            <a:ext cx="7430947" cy="132556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6071F49B-E2A9-43C4-94F5-B5C9EE27F4AF}"/>
              </a:ext>
            </a:extLst>
          </p:cNvPr>
          <p:cNvSpPr/>
          <p:nvPr/>
        </p:nvSpPr>
        <p:spPr>
          <a:xfrm>
            <a:off x="1851949" y="5370653"/>
            <a:ext cx="5891513" cy="1452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50</a:t>
            </a:r>
            <a:r>
              <a:rPr kumimoji="1" lang="ja-JP" altLang="en-US" sz="1400" dirty="0"/>
              <a:t>代以上などの高齢者の学習時間が長い</a:t>
            </a:r>
            <a:endParaRPr kumimoji="1" lang="en-US" altLang="ja-JP" sz="1400" dirty="0"/>
          </a:p>
          <a:p>
            <a:pPr algn="ctr"/>
            <a:r>
              <a:rPr kumimoji="1" lang="ja-JP" altLang="en-US" sz="1400" dirty="0"/>
              <a:t>彼ら向けのサービスもあまりないのでは？</a:t>
            </a:r>
            <a:endParaRPr kumimoji="1" lang="en-US" altLang="ja-JP" sz="1400" dirty="0"/>
          </a:p>
          <a:p>
            <a:pPr algn="ctr"/>
            <a:r>
              <a:rPr kumimoji="1" lang="ja-JP" altLang="en-US" sz="1400" dirty="0"/>
              <a:t>デザイン・コンセプトを彼ら向けにする？</a:t>
            </a:r>
            <a:endParaRPr kumimoji="1" lang="en-US" altLang="ja-JP" sz="1400" dirty="0"/>
          </a:p>
          <a:p>
            <a:pPr algn="ctr"/>
            <a:r>
              <a:rPr kumimoji="1" lang="ja-JP" altLang="en-US" sz="1400" dirty="0"/>
              <a:t>絶対数は？やる気ある人が残るだけでは？</a:t>
            </a:r>
            <a:endParaRPr kumimoji="1" lang="en-US" altLang="ja-JP" sz="1400" dirty="0"/>
          </a:p>
          <a:p>
            <a:pPr algn="ctr"/>
            <a:r>
              <a:rPr kumimoji="1" lang="ja-JP" altLang="en-US" sz="1400" dirty="0"/>
              <a:t>→彼らの学習手段を調べる</a:t>
            </a:r>
            <a:endParaRPr kumimoji="1" lang="en-US" altLang="ja-JP" sz="1400" dirty="0"/>
          </a:p>
          <a:p>
            <a:pPr algn="ctr"/>
            <a:r>
              <a:rPr kumimoji="1" lang="ja-JP" altLang="en-US" sz="1400" dirty="0"/>
              <a:t>　お金があるから教室か？</a:t>
            </a:r>
            <a:endParaRPr kumimoji="1" lang="en-US" altLang="ja-JP" sz="1400" dirty="0"/>
          </a:p>
        </p:txBody>
      </p:sp>
    </p:spTree>
    <p:extLst>
      <p:ext uri="{BB962C8B-B14F-4D97-AF65-F5344CB8AC3E}">
        <p14:creationId xmlns:p14="http://schemas.microsoft.com/office/powerpoint/2010/main" val="1941692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F36D3C-7AA9-4E89-8B74-B086C558CCE1}"/>
              </a:ext>
            </a:extLst>
          </p:cNvPr>
          <p:cNvSpPr>
            <a:spLocks noGrp="1"/>
          </p:cNvSpPr>
          <p:nvPr>
            <p:ph type="title"/>
          </p:nvPr>
        </p:nvSpPr>
        <p:spPr/>
        <p:txBody>
          <a:bodyPr/>
          <a:lstStyle/>
          <a:p>
            <a:endParaRPr kumimoji="1" lang="ja-JP" altLang="en-US" dirty="0"/>
          </a:p>
        </p:txBody>
      </p:sp>
      <p:sp>
        <p:nvSpPr>
          <p:cNvPr id="3" name="スライド番号プレースホルダー 2">
            <a:extLst>
              <a:ext uri="{FF2B5EF4-FFF2-40B4-BE49-F238E27FC236}">
                <a16:creationId xmlns:a16="http://schemas.microsoft.com/office/drawing/2014/main" id="{AFB266DB-E712-4804-A2D0-286CB061F1E2}"/>
              </a:ext>
            </a:extLst>
          </p:cNvPr>
          <p:cNvSpPr>
            <a:spLocks noGrp="1"/>
          </p:cNvSpPr>
          <p:nvPr>
            <p:ph type="sldNum" sz="quarter" idx="12"/>
          </p:nvPr>
        </p:nvSpPr>
        <p:spPr/>
        <p:txBody>
          <a:bodyPr/>
          <a:lstStyle/>
          <a:p>
            <a:fld id="{3AFE6E60-CD60-443C-BB33-38BE591B4EDC}" type="slidenum">
              <a:rPr kumimoji="1" lang="ja-JP" altLang="en-US" smtClean="0"/>
              <a:t>18</a:t>
            </a:fld>
            <a:endParaRPr kumimoji="1" lang="ja-JP" altLang="en-US"/>
          </a:p>
        </p:txBody>
      </p:sp>
      <p:pic>
        <p:nvPicPr>
          <p:cNvPr id="5" name="図 4">
            <a:extLst>
              <a:ext uri="{FF2B5EF4-FFF2-40B4-BE49-F238E27FC236}">
                <a16:creationId xmlns:a16="http://schemas.microsoft.com/office/drawing/2014/main" id="{F4135AB4-AFFA-4384-A991-318F6D7761FE}"/>
              </a:ext>
            </a:extLst>
          </p:cNvPr>
          <p:cNvPicPr>
            <a:picLocks noChangeAspect="1"/>
          </p:cNvPicPr>
          <p:nvPr/>
        </p:nvPicPr>
        <p:blipFill>
          <a:blip r:embed="rId2"/>
          <a:stretch>
            <a:fillRect/>
          </a:stretch>
        </p:blipFill>
        <p:spPr>
          <a:xfrm>
            <a:off x="1276703" y="1591519"/>
            <a:ext cx="6660712" cy="4630691"/>
          </a:xfrm>
          <a:prstGeom prst="rect">
            <a:avLst/>
          </a:prstGeom>
        </p:spPr>
      </p:pic>
      <p:sp>
        <p:nvSpPr>
          <p:cNvPr id="6" name="正方形/長方形 5">
            <a:extLst>
              <a:ext uri="{FF2B5EF4-FFF2-40B4-BE49-F238E27FC236}">
                <a16:creationId xmlns:a16="http://schemas.microsoft.com/office/drawing/2014/main" id="{D0E2A509-B5EA-482B-B717-0DD04A0BA037}"/>
              </a:ext>
            </a:extLst>
          </p:cNvPr>
          <p:cNvSpPr/>
          <p:nvPr/>
        </p:nvSpPr>
        <p:spPr>
          <a:xfrm>
            <a:off x="2019781" y="521123"/>
            <a:ext cx="424212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i="0" dirty="0">
                <a:solidFill>
                  <a:schemeClr val="bg1"/>
                </a:solidFill>
                <a:effectLst/>
                <a:latin typeface="Hiragino Kaku Gothic ProN"/>
              </a:rPr>
              <a:t>25</a:t>
            </a:r>
            <a:r>
              <a:rPr lang="ja-JP" altLang="en-US" b="1" i="0" dirty="0">
                <a:solidFill>
                  <a:schemeClr val="bg1"/>
                </a:solidFill>
                <a:effectLst/>
                <a:latin typeface="Hiragino Kaku Gothic ProN"/>
              </a:rPr>
              <a:t>歳～</a:t>
            </a:r>
            <a:r>
              <a:rPr lang="en-US" altLang="ja-JP" b="1" i="0" dirty="0">
                <a:solidFill>
                  <a:schemeClr val="bg1"/>
                </a:solidFill>
                <a:effectLst/>
                <a:latin typeface="Hiragino Kaku Gothic ProN"/>
              </a:rPr>
              <a:t>35</a:t>
            </a:r>
            <a:r>
              <a:rPr lang="ja-JP" altLang="en-US" b="1" i="0" dirty="0">
                <a:solidFill>
                  <a:schemeClr val="bg1"/>
                </a:solidFill>
                <a:effectLst/>
                <a:latin typeface="Hiragino Kaku Gothic ProN"/>
              </a:rPr>
              <a:t>歳の男女ビジネスパーソンを対象に実施</a:t>
            </a:r>
            <a:r>
              <a:rPr lang="en-US" altLang="ja-JP" b="1" i="0" dirty="0">
                <a:solidFill>
                  <a:schemeClr val="bg1"/>
                </a:solidFill>
                <a:effectLst/>
                <a:latin typeface="Hiragino Kaku Gothic ProN"/>
              </a:rPr>
              <a:t>-</a:t>
            </a:r>
            <a:endParaRPr kumimoji="1" lang="en-US" altLang="ja-JP" b="1" i="0" dirty="0">
              <a:solidFill>
                <a:schemeClr val="bg1"/>
              </a:solidFill>
              <a:effectLst/>
              <a:latin typeface="Hiragino Kaku Gothic ProN"/>
            </a:endParaRPr>
          </a:p>
          <a:p>
            <a:pPr algn="ctr"/>
            <a:r>
              <a:rPr kumimoji="1" lang="ja-JP" altLang="en-US" b="1" dirty="0">
                <a:solidFill>
                  <a:schemeClr val="bg1"/>
                </a:solidFill>
                <a:latin typeface="Hiragino Kaku Gothic ProN"/>
              </a:rPr>
              <a:t>→英語学習者に絞っていない？</a:t>
            </a:r>
            <a:endParaRPr lang="en-US" altLang="ja-JP" b="1" i="0" dirty="0">
              <a:solidFill>
                <a:schemeClr val="bg1"/>
              </a:solidFill>
              <a:effectLst/>
              <a:latin typeface="Hiragino Kaku Gothic ProN"/>
            </a:endParaRPr>
          </a:p>
        </p:txBody>
      </p:sp>
    </p:spTree>
    <p:extLst>
      <p:ext uri="{BB962C8B-B14F-4D97-AF65-F5344CB8AC3E}">
        <p14:creationId xmlns:p14="http://schemas.microsoft.com/office/powerpoint/2010/main" val="3874540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401DD0-A269-4AE6-890B-111234C62C06}"/>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56EE8330-CE31-456D-9C41-FFE04E75D6D1}"/>
              </a:ext>
            </a:extLst>
          </p:cNvPr>
          <p:cNvSpPr>
            <a:spLocks noGrp="1"/>
          </p:cNvSpPr>
          <p:nvPr>
            <p:ph type="sldNum" sz="quarter" idx="12"/>
          </p:nvPr>
        </p:nvSpPr>
        <p:spPr/>
        <p:txBody>
          <a:bodyPr/>
          <a:lstStyle/>
          <a:p>
            <a:fld id="{3AFE6E60-CD60-443C-BB33-38BE591B4EDC}" type="slidenum">
              <a:rPr kumimoji="1" lang="ja-JP" altLang="en-US" smtClean="0"/>
              <a:t>19</a:t>
            </a:fld>
            <a:endParaRPr kumimoji="1" lang="ja-JP" altLang="en-US"/>
          </a:p>
        </p:txBody>
      </p:sp>
      <p:pic>
        <p:nvPicPr>
          <p:cNvPr id="5" name="図 4">
            <a:extLst>
              <a:ext uri="{FF2B5EF4-FFF2-40B4-BE49-F238E27FC236}">
                <a16:creationId xmlns:a16="http://schemas.microsoft.com/office/drawing/2014/main" id="{3DF755C5-5F60-43E1-98C0-B2E418B6E295}"/>
              </a:ext>
            </a:extLst>
          </p:cNvPr>
          <p:cNvPicPr>
            <a:picLocks noChangeAspect="1"/>
          </p:cNvPicPr>
          <p:nvPr/>
        </p:nvPicPr>
        <p:blipFill>
          <a:blip r:embed="rId2"/>
          <a:stretch>
            <a:fillRect/>
          </a:stretch>
        </p:blipFill>
        <p:spPr>
          <a:xfrm>
            <a:off x="608504" y="547574"/>
            <a:ext cx="8160373" cy="5762852"/>
          </a:xfrm>
          <a:prstGeom prst="rect">
            <a:avLst/>
          </a:prstGeom>
        </p:spPr>
      </p:pic>
    </p:spTree>
    <p:extLst>
      <p:ext uri="{BB962C8B-B14F-4D97-AF65-F5344CB8AC3E}">
        <p14:creationId xmlns:p14="http://schemas.microsoft.com/office/powerpoint/2010/main" val="2281072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81037" y="36307"/>
            <a:ext cx="8543925" cy="599377"/>
          </a:xfrm>
        </p:spPr>
        <p:txBody>
          <a:bodyPr>
            <a:normAutofit/>
          </a:bodyPr>
          <a:lstStyle/>
          <a:p>
            <a:r>
              <a:rPr kumimoji="1" lang="ja-JP" altLang="en-US" sz="1500" dirty="0"/>
              <a:t>森でなく木を見る→具体を想像する</a:t>
            </a:r>
            <a:br>
              <a:rPr kumimoji="1" lang="en-US" altLang="ja-JP" sz="1500" dirty="0"/>
            </a:br>
            <a:r>
              <a:rPr kumimoji="1" lang="en-US" altLang="ja-JP" sz="1500" dirty="0"/>
              <a:t>MECE</a:t>
            </a:r>
            <a:r>
              <a:rPr kumimoji="1" lang="ja-JP" altLang="en-US" sz="1500" dirty="0"/>
              <a:t>でなくてよい、想像でよいのでペルソナをいくつか挙げる</a:t>
            </a:r>
          </a:p>
        </p:txBody>
      </p:sp>
      <p:sp>
        <p:nvSpPr>
          <p:cNvPr id="7" name="正方形/長方形 6">
            <a:extLst>
              <a:ext uri="{FF2B5EF4-FFF2-40B4-BE49-F238E27FC236}">
                <a16:creationId xmlns:a16="http://schemas.microsoft.com/office/drawing/2014/main" id="{1C09920F-08F4-4EE4-B7B7-0DDCE1D992D7}"/>
              </a:ext>
            </a:extLst>
          </p:cNvPr>
          <p:cNvSpPr/>
          <p:nvPr/>
        </p:nvSpPr>
        <p:spPr>
          <a:xfrm>
            <a:off x="1885707" y="1258629"/>
            <a:ext cx="5909784" cy="26186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kumimoji="1" lang="ja-JP" altLang="en-US" sz="1000" dirty="0">
                <a:solidFill>
                  <a:schemeClr val="tx1"/>
                </a:solidFill>
              </a:rPr>
              <a:t>海外旅行好き</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旅行時に現地人とコミュニケーション取りたい</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英語話せる自分がかっこいい</a:t>
            </a:r>
            <a:r>
              <a:rPr kumimoji="1" lang="en-US" altLang="ja-JP" sz="1000" dirty="0">
                <a:solidFill>
                  <a:schemeClr val="tx1"/>
                </a:solidFill>
              </a:rPr>
              <a:t>(</a:t>
            </a:r>
            <a:r>
              <a:rPr kumimoji="1" lang="ja-JP" altLang="en-US" sz="1000" dirty="0">
                <a:solidFill>
                  <a:schemeClr val="tx1"/>
                </a:solidFill>
              </a:rPr>
              <a:t>←理想</a:t>
            </a:r>
            <a:r>
              <a:rPr kumimoji="1" lang="en-US" altLang="ja-JP" sz="1000" dirty="0">
                <a:solidFill>
                  <a:schemeClr val="tx1"/>
                </a:solidFill>
              </a:rPr>
              <a:t>)</a:t>
            </a:r>
          </a:p>
          <a:p>
            <a:pPr marL="171450" indent="-171450">
              <a:buFont typeface="Arial" panose="020B0604020202020204" pitchFamily="34" charset="0"/>
              <a:buChar char="•"/>
            </a:pPr>
            <a:r>
              <a:rPr kumimoji="1" lang="ja-JP" altLang="en-US" sz="1000" dirty="0">
                <a:solidFill>
                  <a:schemeClr val="tx1"/>
                </a:solidFill>
              </a:rPr>
              <a:t>受験勉強はしていたため、聞くのはそこそこ、話すのはあんまり</a:t>
            </a:r>
            <a:r>
              <a:rPr kumimoji="1" lang="en-US" altLang="ja-JP" sz="1000" dirty="0">
                <a:solidFill>
                  <a:schemeClr val="tx1"/>
                </a:solidFill>
              </a:rPr>
              <a:t>….</a:t>
            </a:r>
          </a:p>
          <a:p>
            <a:pPr marL="171450" indent="-171450">
              <a:buFont typeface="Arial" panose="020B0604020202020204" pitchFamily="34" charset="0"/>
              <a:buChar char="•"/>
            </a:pPr>
            <a:r>
              <a:rPr kumimoji="1" lang="ja-JP" altLang="en-US" sz="1000" dirty="0">
                <a:solidFill>
                  <a:schemeClr val="tx1"/>
                </a:solidFill>
              </a:rPr>
              <a:t>仕事はデスクワーク、残業もそこそこ</a:t>
            </a:r>
            <a:r>
              <a:rPr kumimoji="1" lang="en-US" altLang="ja-JP" sz="1000" dirty="0">
                <a:solidFill>
                  <a:schemeClr val="tx1"/>
                </a:solidFill>
              </a:rPr>
              <a:t>(</a:t>
            </a:r>
            <a:r>
              <a:rPr kumimoji="1" lang="ja-JP" altLang="en-US" sz="1000" dirty="0">
                <a:solidFill>
                  <a:schemeClr val="tx1"/>
                </a:solidFill>
              </a:rPr>
              <a:t>～</a:t>
            </a:r>
            <a:r>
              <a:rPr kumimoji="1" lang="en-US" altLang="ja-JP" sz="1000" dirty="0">
                <a:solidFill>
                  <a:schemeClr val="tx1"/>
                </a:solidFill>
              </a:rPr>
              <a:t>20</a:t>
            </a:r>
            <a:r>
              <a:rPr kumimoji="1" lang="ja-JP" altLang="en-US" sz="1000" dirty="0">
                <a:solidFill>
                  <a:schemeClr val="tx1"/>
                </a:solidFill>
              </a:rPr>
              <a:t>時とか</a:t>
            </a:r>
            <a:r>
              <a:rPr kumimoji="1" lang="en-US" altLang="ja-JP" sz="1000" dirty="0">
                <a:solidFill>
                  <a:schemeClr val="tx1"/>
                </a:solidFill>
              </a:rPr>
              <a:t>)</a:t>
            </a:r>
            <a:r>
              <a:rPr kumimoji="1" lang="ja-JP" altLang="en-US" sz="1000" dirty="0">
                <a:solidFill>
                  <a:schemeClr val="tx1"/>
                </a:solidFill>
              </a:rPr>
              <a:t>、平日家に帰ってから勉強するモチベは</a:t>
            </a:r>
            <a:r>
              <a:rPr kumimoji="1" lang="en-US" altLang="ja-JP" sz="1000" dirty="0">
                <a:solidFill>
                  <a:schemeClr val="tx1"/>
                </a:solidFill>
              </a:rPr>
              <a:t>0</a:t>
            </a:r>
          </a:p>
          <a:p>
            <a:pPr marL="171450" indent="-171450">
              <a:buFont typeface="Arial" panose="020B0604020202020204" pitchFamily="34" charset="0"/>
              <a:buChar char="•"/>
            </a:pPr>
            <a:r>
              <a:rPr kumimoji="1" lang="ja-JP" altLang="en-US" sz="1000" dirty="0">
                <a:solidFill>
                  <a:schemeClr val="tx1"/>
                </a:solidFill>
              </a:rPr>
              <a:t>ただ基本そんなに忙しくないため、土日とかは割と時間取れる</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若い独身女性</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ライトな旅行好き</a:t>
            </a:r>
            <a:r>
              <a:rPr kumimoji="1" lang="en-US" altLang="ja-JP" sz="1000" dirty="0">
                <a:solidFill>
                  <a:schemeClr val="tx1"/>
                </a:solidFill>
              </a:rPr>
              <a:t>(</a:t>
            </a:r>
            <a:r>
              <a:rPr kumimoji="1" lang="ja-JP" altLang="en-US" sz="1000" dirty="0">
                <a:solidFill>
                  <a:schemeClr val="tx1"/>
                </a:solidFill>
              </a:rPr>
              <a:t>西・中欧とか</a:t>
            </a:r>
            <a:r>
              <a:rPr kumimoji="1" lang="en-US" altLang="ja-JP" sz="1000" dirty="0">
                <a:solidFill>
                  <a:schemeClr val="tx1"/>
                </a:solidFill>
              </a:rPr>
              <a:t>)</a:t>
            </a:r>
            <a:r>
              <a:rPr kumimoji="1" lang="ja-JP" altLang="en-US" sz="1000" dirty="0">
                <a:solidFill>
                  <a:schemeClr val="tx1"/>
                </a:solidFill>
              </a:rPr>
              <a:t>、メジャーな場所しか行ってないので英語＝オールマイティの認識</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そもそもあんまり話せていないので、目的の場所で英語が通じるかどうかも知らない</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モチベーションが低いので、オンライン英会話を始めても</a:t>
            </a:r>
            <a:r>
              <a:rPr kumimoji="1" lang="en-US" altLang="ja-JP" sz="1000" dirty="0">
                <a:solidFill>
                  <a:schemeClr val="tx1"/>
                </a:solidFill>
              </a:rPr>
              <a:t>5</a:t>
            </a:r>
            <a:r>
              <a:rPr kumimoji="1" lang="ja-JP" altLang="en-US" sz="1000" dirty="0">
                <a:solidFill>
                  <a:schemeClr val="tx1"/>
                </a:solidFill>
              </a:rPr>
              <a:t>回に満たずやめる→再開を繰り返している</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基本飽きっぽいが、たまに英語勉強したいなあと思い出す</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勉強代として月に出すのは</a:t>
            </a:r>
            <a:r>
              <a:rPr kumimoji="1" lang="en-US" altLang="ja-JP" sz="1000" dirty="0">
                <a:solidFill>
                  <a:schemeClr val="tx1"/>
                </a:solidFill>
              </a:rPr>
              <a:t>5000</a:t>
            </a:r>
            <a:r>
              <a:rPr kumimoji="1" lang="ja-JP" altLang="en-US" sz="1000" dirty="0">
                <a:solidFill>
                  <a:schemeClr val="tx1"/>
                </a:solidFill>
              </a:rPr>
              <a:t>円くらいが限度</a:t>
            </a:r>
            <a:br>
              <a:rPr kumimoji="1" lang="en-US" altLang="ja-JP" sz="1000" dirty="0">
                <a:solidFill>
                  <a:schemeClr val="tx1"/>
                </a:solidFill>
              </a:rPr>
            </a:br>
            <a:r>
              <a:rPr kumimoji="1" lang="en-US" altLang="ja-JP" sz="1000" dirty="0">
                <a:solidFill>
                  <a:schemeClr val="tx1"/>
                </a:solidFill>
              </a:rPr>
              <a:t>※</a:t>
            </a:r>
            <a:r>
              <a:rPr kumimoji="1" lang="ja-JP" altLang="en-US" sz="1000" dirty="0">
                <a:solidFill>
                  <a:schemeClr val="tx1"/>
                </a:solidFill>
              </a:rPr>
              <a:t>収入はある程度あるため金出すこと自体に拒否反応はないが、自分が熱心に取り組まないことを知っている（対効果が上がらないことを知っている）ため、出せてもこの額</a:t>
            </a:r>
            <a:endParaRPr kumimoji="1" lang="en-US" altLang="ja-JP" sz="1000" dirty="0">
              <a:solidFill>
                <a:schemeClr val="tx1"/>
              </a:solidFill>
            </a:endParaRPr>
          </a:p>
        </p:txBody>
      </p:sp>
      <p:sp>
        <p:nvSpPr>
          <p:cNvPr id="10" name="正方形/長方形 9">
            <a:extLst>
              <a:ext uri="{FF2B5EF4-FFF2-40B4-BE49-F238E27FC236}">
                <a16:creationId xmlns:a16="http://schemas.microsoft.com/office/drawing/2014/main" id="{761A3533-0CDB-44EE-9AA7-78EA260F5B80}"/>
              </a:ext>
            </a:extLst>
          </p:cNvPr>
          <p:cNvSpPr/>
          <p:nvPr/>
        </p:nvSpPr>
        <p:spPr>
          <a:xfrm>
            <a:off x="614919" y="1258629"/>
            <a:ext cx="1213881" cy="2618683"/>
          </a:xfrm>
          <a:prstGeom prst="rect">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300" dirty="0">
                <a:solidFill>
                  <a:srgbClr val="FFFFFF"/>
                </a:solidFill>
              </a:rPr>
              <a:t>海外旅行好きスイーツ女子</a:t>
            </a:r>
          </a:p>
        </p:txBody>
      </p:sp>
      <p:sp>
        <p:nvSpPr>
          <p:cNvPr id="12" name="正方形/長方形 6">
            <a:extLst>
              <a:ext uri="{FF2B5EF4-FFF2-40B4-BE49-F238E27FC236}">
                <a16:creationId xmlns:a16="http://schemas.microsoft.com/office/drawing/2014/main" id="{84D925AC-4A80-4CDB-9D69-7935CE64B019}"/>
              </a:ext>
            </a:extLst>
          </p:cNvPr>
          <p:cNvSpPr/>
          <p:nvPr/>
        </p:nvSpPr>
        <p:spPr>
          <a:xfrm>
            <a:off x="1885707" y="3991928"/>
            <a:ext cx="5909784" cy="11454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kumimoji="1" lang="ja-JP" altLang="en-US" sz="1000" dirty="0">
                <a:solidFill>
                  <a:schemeClr val="tx1"/>
                </a:solidFill>
              </a:rPr>
              <a:t>基本割と時間ある</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趣味を探している</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話したい</a:t>
            </a:r>
            <a:r>
              <a:rPr kumimoji="1" lang="en-US" altLang="ja-JP" sz="1000" dirty="0">
                <a:solidFill>
                  <a:schemeClr val="tx1"/>
                </a:solidFill>
              </a:rPr>
              <a:t>(</a:t>
            </a:r>
            <a:r>
              <a:rPr kumimoji="1" lang="ja-JP" altLang="en-US" sz="1000" dirty="0">
                <a:solidFill>
                  <a:schemeClr val="tx1"/>
                </a:solidFill>
              </a:rPr>
              <a:t>言語問わず</a:t>
            </a:r>
            <a:r>
              <a:rPr kumimoji="1" lang="en-US" altLang="ja-JP" sz="1000" dirty="0">
                <a:solidFill>
                  <a:schemeClr val="tx1"/>
                </a:solidFill>
              </a:rPr>
              <a:t>)</a:t>
            </a:r>
          </a:p>
          <a:p>
            <a:pPr marL="171450" indent="-171450">
              <a:buFont typeface="Arial" panose="020B0604020202020204" pitchFamily="34" charset="0"/>
              <a:buChar char="•"/>
            </a:pPr>
            <a:endParaRPr kumimoji="1" lang="en-US" altLang="ja-JP" sz="1000" dirty="0">
              <a:solidFill>
                <a:schemeClr val="tx1"/>
              </a:solidFill>
            </a:endParaRPr>
          </a:p>
        </p:txBody>
      </p:sp>
      <p:sp>
        <p:nvSpPr>
          <p:cNvPr id="13" name="正方形/長方形 9">
            <a:extLst>
              <a:ext uri="{FF2B5EF4-FFF2-40B4-BE49-F238E27FC236}">
                <a16:creationId xmlns:a16="http://schemas.microsoft.com/office/drawing/2014/main" id="{DA2E60F1-2D54-42AC-9DE2-9D2354F7179E}"/>
              </a:ext>
            </a:extLst>
          </p:cNvPr>
          <p:cNvSpPr/>
          <p:nvPr/>
        </p:nvSpPr>
        <p:spPr>
          <a:xfrm>
            <a:off x="614919" y="3991928"/>
            <a:ext cx="1213881" cy="1145447"/>
          </a:xfrm>
          <a:prstGeom prst="rect">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300" dirty="0">
                <a:solidFill>
                  <a:srgbClr val="FFFFFF"/>
                </a:solidFill>
              </a:rPr>
              <a:t>暇なおばさん</a:t>
            </a:r>
          </a:p>
        </p:txBody>
      </p:sp>
      <p:sp>
        <p:nvSpPr>
          <p:cNvPr id="14" name="タイトル 1">
            <a:extLst>
              <a:ext uri="{FF2B5EF4-FFF2-40B4-BE49-F238E27FC236}">
                <a16:creationId xmlns:a16="http://schemas.microsoft.com/office/drawing/2014/main" id="{54308E7F-7380-486F-96A8-50EDE328823D}"/>
              </a:ext>
            </a:extLst>
          </p:cNvPr>
          <p:cNvSpPr txBox="1">
            <a:spLocks/>
          </p:cNvSpPr>
          <p:nvPr/>
        </p:nvSpPr>
        <p:spPr>
          <a:xfrm>
            <a:off x="681037" y="557285"/>
            <a:ext cx="8543925" cy="3898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500" dirty="0"/>
              <a:t>少しだけ話せる層のペルソナ（想像で列挙）</a:t>
            </a:r>
          </a:p>
        </p:txBody>
      </p:sp>
      <p:sp>
        <p:nvSpPr>
          <p:cNvPr id="6" name="Callout: Bent Line 5">
            <a:extLst>
              <a:ext uri="{FF2B5EF4-FFF2-40B4-BE49-F238E27FC236}">
                <a16:creationId xmlns:a16="http://schemas.microsoft.com/office/drawing/2014/main" id="{DDC3E519-E71D-453F-B6BE-0147216726C5}"/>
              </a:ext>
            </a:extLst>
          </p:cNvPr>
          <p:cNvSpPr/>
          <p:nvPr/>
        </p:nvSpPr>
        <p:spPr>
          <a:xfrm>
            <a:off x="9291081" y="4715781"/>
            <a:ext cx="2706255" cy="1145447"/>
          </a:xfrm>
          <a:prstGeom prst="borderCallout2">
            <a:avLst>
              <a:gd name="adj1" fmla="val 18750"/>
              <a:gd name="adj2" fmla="val -8333"/>
              <a:gd name="adj3" fmla="val 18750"/>
              <a:gd name="adj4" fmla="val -16667"/>
              <a:gd name="adj5" fmla="val 177815"/>
              <a:gd name="adj6" fmla="val -4632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200" dirty="0"/>
              <a:t>基本モチベ低い</a:t>
            </a:r>
            <a:endParaRPr kumimoji="1" lang="en-US" altLang="ja-JP" sz="1200" dirty="0"/>
          </a:p>
          <a:p>
            <a:pPr algn="ctr"/>
            <a:r>
              <a:rPr kumimoji="1" lang="ja-JP" altLang="en-US" sz="1200" dirty="0"/>
              <a:t>あちらからガンガンプロモーションかける方針なら続くか？</a:t>
            </a:r>
            <a:endParaRPr kumimoji="1" lang="en-US" altLang="ja-JP" sz="1200" dirty="0"/>
          </a:p>
          <a:p>
            <a:pPr algn="ctr"/>
            <a:r>
              <a:rPr kumimoji="1" lang="ja-JP" altLang="en-US" sz="1200" dirty="0"/>
              <a:t>楽しめる仕組みが必要？</a:t>
            </a:r>
            <a:endParaRPr kumimoji="1" lang="en-US" altLang="ja-JP" sz="1200" dirty="0"/>
          </a:p>
          <a:p>
            <a:pPr algn="ctr"/>
            <a:r>
              <a:rPr kumimoji="1" lang="ja-JP" altLang="en-US" sz="1200" dirty="0"/>
              <a:t>旅行に絡める？</a:t>
            </a:r>
          </a:p>
        </p:txBody>
      </p:sp>
      <p:sp>
        <p:nvSpPr>
          <p:cNvPr id="9" name="正方形/長方形 6">
            <a:extLst>
              <a:ext uri="{FF2B5EF4-FFF2-40B4-BE49-F238E27FC236}">
                <a16:creationId xmlns:a16="http://schemas.microsoft.com/office/drawing/2014/main" id="{5654C60B-E4A7-41DD-956B-796EB9B6C8DF}"/>
              </a:ext>
            </a:extLst>
          </p:cNvPr>
          <p:cNvSpPr/>
          <p:nvPr/>
        </p:nvSpPr>
        <p:spPr>
          <a:xfrm>
            <a:off x="1885707" y="5985164"/>
            <a:ext cx="5909784" cy="84501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kumimoji="1" lang="en-US" altLang="ja-JP" sz="1000" dirty="0">
              <a:solidFill>
                <a:schemeClr val="tx1"/>
              </a:solidFill>
            </a:endParaRPr>
          </a:p>
        </p:txBody>
      </p:sp>
      <p:sp>
        <p:nvSpPr>
          <p:cNvPr id="11" name="正方形/長方形 9">
            <a:extLst>
              <a:ext uri="{FF2B5EF4-FFF2-40B4-BE49-F238E27FC236}">
                <a16:creationId xmlns:a16="http://schemas.microsoft.com/office/drawing/2014/main" id="{C747EA44-ECBA-4B8B-868E-D94E68A822FB}"/>
              </a:ext>
            </a:extLst>
          </p:cNvPr>
          <p:cNvSpPr/>
          <p:nvPr/>
        </p:nvSpPr>
        <p:spPr>
          <a:xfrm>
            <a:off x="614919" y="5985164"/>
            <a:ext cx="1213881" cy="845010"/>
          </a:xfrm>
          <a:prstGeom prst="rect">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300" dirty="0">
                <a:solidFill>
                  <a:srgbClr val="FFFFFF"/>
                </a:solidFill>
              </a:rPr>
              <a:t>中途半端ビジネスパーソン</a:t>
            </a:r>
          </a:p>
        </p:txBody>
      </p:sp>
      <p:sp>
        <p:nvSpPr>
          <p:cNvPr id="15" name="Callout: Bent Line 14">
            <a:extLst>
              <a:ext uri="{FF2B5EF4-FFF2-40B4-BE49-F238E27FC236}">
                <a16:creationId xmlns:a16="http://schemas.microsoft.com/office/drawing/2014/main" id="{32201122-03AD-454C-887E-DACD2EAAA595}"/>
              </a:ext>
            </a:extLst>
          </p:cNvPr>
          <p:cNvSpPr/>
          <p:nvPr/>
        </p:nvSpPr>
        <p:spPr>
          <a:xfrm>
            <a:off x="8827156" y="2960207"/>
            <a:ext cx="2706255" cy="1145447"/>
          </a:xfrm>
          <a:prstGeom prst="borderCallout2">
            <a:avLst>
              <a:gd name="adj1" fmla="val 18750"/>
              <a:gd name="adj2" fmla="val -8333"/>
              <a:gd name="adj3" fmla="val 18750"/>
              <a:gd name="adj4" fmla="val -16667"/>
              <a:gd name="adj5" fmla="val 16544"/>
              <a:gd name="adj6" fmla="val -4688"/>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200" dirty="0"/>
              <a:t>横軸作る</a:t>
            </a:r>
            <a:endParaRPr kumimoji="1" lang="en-US" altLang="ja-JP" sz="1200" dirty="0"/>
          </a:p>
          <a:p>
            <a:pPr algn="ctr"/>
            <a:r>
              <a:rPr kumimoji="1" lang="ja-JP" altLang="en-US" sz="1200" dirty="0"/>
              <a:t>→項目のカテゴライズ</a:t>
            </a:r>
          </a:p>
        </p:txBody>
      </p:sp>
      <p:sp>
        <p:nvSpPr>
          <p:cNvPr id="16" name="正方形/長方形 6">
            <a:extLst>
              <a:ext uri="{FF2B5EF4-FFF2-40B4-BE49-F238E27FC236}">
                <a16:creationId xmlns:a16="http://schemas.microsoft.com/office/drawing/2014/main" id="{539D1068-2A1E-486E-9663-3853188F609B}"/>
              </a:ext>
            </a:extLst>
          </p:cNvPr>
          <p:cNvSpPr/>
          <p:nvPr/>
        </p:nvSpPr>
        <p:spPr>
          <a:xfrm>
            <a:off x="7852397" y="1258629"/>
            <a:ext cx="1818075" cy="26186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kumimoji="1" lang="en-US" altLang="ja-JP" sz="1000" dirty="0">
              <a:solidFill>
                <a:schemeClr val="tx1"/>
              </a:solidFill>
            </a:endParaRPr>
          </a:p>
        </p:txBody>
      </p:sp>
      <p:sp>
        <p:nvSpPr>
          <p:cNvPr id="17" name="正方形/長方形 6">
            <a:extLst>
              <a:ext uri="{FF2B5EF4-FFF2-40B4-BE49-F238E27FC236}">
                <a16:creationId xmlns:a16="http://schemas.microsoft.com/office/drawing/2014/main" id="{717E9B06-3E16-452A-AE09-BF8F9F637D7D}"/>
              </a:ext>
            </a:extLst>
          </p:cNvPr>
          <p:cNvSpPr/>
          <p:nvPr/>
        </p:nvSpPr>
        <p:spPr>
          <a:xfrm>
            <a:off x="7852397" y="3991928"/>
            <a:ext cx="1818075" cy="11454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kumimoji="1" lang="en-US" altLang="ja-JP" sz="1000" dirty="0">
              <a:solidFill>
                <a:schemeClr val="tx1"/>
              </a:solidFill>
            </a:endParaRPr>
          </a:p>
        </p:txBody>
      </p:sp>
      <p:sp>
        <p:nvSpPr>
          <p:cNvPr id="18" name="正方形/長方形 6">
            <a:extLst>
              <a:ext uri="{FF2B5EF4-FFF2-40B4-BE49-F238E27FC236}">
                <a16:creationId xmlns:a16="http://schemas.microsoft.com/office/drawing/2014/main" id="{270C8C2F-6CBD-42A8-AE1D-43C5DECACFDC}"/>
              </a:ext>
            </a:extLst>
          </p:cNvPr>
          <p:cNvSpPr/>
          <p:nvPr/>
        </p:nvSpPr>
        <p:spPr>
          <a:xfrm>
            <a:off x="7852397" y="5985164"/>
            <a:ext cx="1818075" cy="84501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kumimoji="1" lang="en-US" altLang="ja-JP" sz="1000" dirty="0">
              <a:solidFill>
                <a:schemeClr val="tx1"/>
              </a:solidFill>
            </a:endParaRPr>
          </a:p>
        </p:txBody>
      </p:sp>
      <p:sp>
        <p:nvSpPr>
          <p:cNvPr id="19" name="タイトル 1">
            <a:extLst>
              <a:ext uri="{FF2B5EF4-FFF2-40B4-BE49-F238E27FC236}">
                <a16:creationId xmlns:a16="http://schemas.microsoft.com/office/drawing/2014/main" id="{B22C5115-4DF1-4ECB-AA89-C67ED18E791B}"/>
              </a:ext>
            </a:extLst>
          </p:cNvPr>
          <p:cNvSpPr txBox="1">
            <a:spLocks/>
          </p:cNvSpPr>
          <p:nvPr/>
        </p:nvSpPr>
        <p:spPr>
          <a:xfrm>
            <a:off x="614919" y="947156"/>
            <a:ext cx="1213881" cy="29826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1500" u="sng" dirty="0"/>
              <a:t>概要</a:t>
            </a:r>
          </a:p>
        </p:txBody>
      </p:sp>
      <p:sp>
        <p:nvSpPr>
          <p:cNvPr id="20" name="タイトル 1">
            <a:extLst>
              <a:ext uri="{FF2B5EF4-FFF2-40B4-BE49-F238E27FC236}">
                <a16:creationId xmlns:a16="http://schemas.microsoft.com/office/drawing/2014/main" id="{5C396315-E465-4357-9712-3E12F217F0D4}"/>
              </a:ext>
            </a:extLst>
          </p:cNvPr>
          <p:cNvSpPr txBox="1">
            <a:spLocks/>
          </p:cNvSpPr>
          <p:nvPr/>
        </p:nvSpPr>
        <p:spPr>
          <a:xfrm>
            <a:off x="1885707" y="947156"/>
            <a:ext cx="5909784" cy="29826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1500" u="sng" dirty="0"/>
              <a:t>パーソナリティ</a:t>
            </a:r>
          </a:p>
        </p:txBody>
      </p:sp>
      <p:sp>
        <p:nvSpPr>
          <p:cNvPr id="21" name="タイトル 1">
            <a:extLst>
              <a:ext uri="{FF2B5EF4-FFF2-40B4-BE49-F238E27FC236}">
                <a16:creationId xmlns:a16="http://schemas.microsoft.com/office/drawing/2014/main" id="{0315826D-D862-40CA-831B-5B86DD4B3C35}"/>
              </a:ext>
            </a:extLst>
          </p:cNvPr>
          <p:cNvSpPr txBox="1">
            <a:spLocks/>
          </p:cNvSpPr>
          <p:nvPr/>
        </p:nvSpPr>
        <p:spPr>
          <a:xfrm>
            <a:off x="7852396" y="947156"/>
            <a:ext cx="1818076" cy="298264"/>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1500" u="sng" dirty="0"/>
              <a:t>サポートできること</a:t>
            </a:r>
          </a:p>
        </p:txBody>
      </p:sp>
      <p:sp>
        <p:nvSpPr>
          <p:cNvPr id="22" name="正方形/長方形 6">
            <a:extLst>
              <a:ext uri="{FF2B5EF4-FFF2-40B4-BE49-F238E27FC236}">
                <a16:creationId xmlns:a16="http://schemas.microsoft.com/office/drawing/2014/main" id="{35209100-C5BC-4186-B211-D4D720A5ED9C}"/>
              </a:ext>
            </a:extLst>
          </p:cNvPr>
          <p:cNvSpPr/>
          <p:nvPr/>
        </p:nvSpPr>
        <p:spPr>
          <a:xfrm>
            <a:off x="1885707" y="5251991"/>
            <a:ext cx="5909784" cy="64813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kumimoji="1" lang="en-US" altLang="ja-JP" sz="1000" dirty="0">
              <a:solidFill>
                <a:schemeClr val="tx1"/>
              </a:solidFill>
            </a:endParaRPr>
          </a:p>
        </p:txBody>
      </p:sp>
      <p:sp>
        <p:nvSpPr>
          <p:cNvPr id="23" name="正方形/長方形 9">
            <a:extLst>
              <a:ext uri="{FF2B5EF4-FFF2-40B4-BE49-F238E27FC236}">
                <a16:creationId xmlns:a16="http://schemas.microsoft.com/office/drawing/2014/main" id="{A43FA157-0B4E-4E23-949D-9BCBDFC32857}"/>
              </a:ext>
            </a:extLst>
          </p:cNvPr>
          <p:cNvSpPr/>
          <p:nvPr/>
        </p:nvSpPr>
        <p:spPr>
          <a:xfrm>
            <a:off x="614919" y="5251991"/>
            <a:ext cx="1213881" cy="648139"/>
          </a:xfrm>
          <a:prstGeom prst="rect">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300" dirty="0">
                <a:solidFill>
                  <a:srgbClr val="FFFFFF"/>
                </a:solidFill>
              </a:rPr>
              <a:t>なんちゃって留学帰り</a:t>
            </a:r>
          </a:p>
        </p:txBody>
      </p:sp>
      <p:sp>
        <p:nvSpPr>
          <p:cNvPr id="24" name="正方形/長方形 6">
            <a:extLst>
              <a:ext uri="{FF2B5EF4-FFF2-40B4-BE49-F238E27FC236}">
                <a16:creationId xmlns:a16="http://schemas.microsoft.com/office/drawing/2014/main" id="{A3817E02-C708-4CA7-9C11-45ECCA7FF144}"/>
              </a:ext>
            </a:extLst>
          </p:cNvPr>
          <p:cNvSpPr/>
          <p:nvPr/>
        </p:nvSpPr>
        <p:spPr>
          <a:xfrm>
            <a:off x="7852397" y="5251991"/>
            <a:ext cx="1818075" cy="64813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kumimoji="1" lang="en-US" altLang="ja-JP" sz="1000" dirty="0">
              <a:solidFill>
                <a:schemeClr val="tx1"/>
              </a:solidFill>
            </a:endParaRPr>
          </a:p>
        </p:txBody>
      </p:sp>
    </p:spTree>
    <p:extLst>
      <p:ext uri="{BB962C8B-B14F-4D97-AF65-F5344CB8AC3E}">
        <p14:creationId xmlns:p14="http://schemas.microsoft.com/office/powerpoint/2010/main" val="1438993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F7F9F3-53B8-42C5-9DF4-6147340A652F}"/>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6DFFBFE7-CAAC-48AC-A823-9CA07B0A7F8B}"/>
              </a:ext>
            </a:extLst>
          </p:cNvPr>
          <p:cNvSpPr>
            <a:spLocks noGrp="1"/>
          </p:cNvSpPr>
          <p:nvPr>
            <p:ph type="sldNum" sz="quarter" idx="12"/>
          </p:nvPr>
        </p:nvSpPr>
        <p:spPr/>
        <p:txBody>
          <a:bodyPr/>
          <a:lstStyle/>
          <a:p>
            <a:fld id="{3AFE6E60-CD60-443C-BB33-38BE591B4EDC}" type="slidenum">
              <a:rPr kumimoji="1" lang="ja-JP" altLang="en-US" smtClean="0"/>
              <a:t>20</a:t>
            </a:fld>
            <a:endParaRPr kumimoji="1" lang="ja-JP" altLang="en-US"/>
          </a:p>
        </p:txBody>
      </p:sp>
      <p:pic>
        <p:nvPicPr>
          <p:cNvPr id="6" name="図 5">
            <a:extLst>
              <a:ext uri="{FF2B5EF4-FFF2-40B4-BE49-F238E27FC236}">
                <a16:creationId xmlns:a16="http://schemas.microsoft.com/office/drawing/2014/main" id="{50A016E4-F041-4388-8347-0A587D10982F}"/>
              </a:ext>
            </a:extLst>
          </p:cNvPr>
          <p:cNvPicPr>
            <a:picLocks noChangeAspect="1"/>
          </p:cNvPicPr>
          <p:nvPr/>
        </p:nvPicPr>
        <p:blipFill>
          <a:blip r:embed="rId2"/>
          <a:stretch>
            <a:fillRect/>
          </a:stretch>
        </p:blipFill>
        <p:spPr>
          <a:xfrm>
            <a:off x="1529827" y="467905"/>
            <a:ext cx="6325483" cy="2924583"/>
          </a:xfrm>
          <a:prstGeom prst="rect">
            <a:avLst/>
          </a:prstGeom>
        </p:spPr>
      </p:pic>
      <p:pic>
        <p:nvPicPr>
          <p:cNvPr id="8" name="図 7">
            <a:extLst>
              <a:ext uri="{FF2B5EF4-FFF2-40B4-BE49-F238E27FC236}">
                <a16:creationId xmlns:a16="http://schemas.microsoft.com/office/drawing/2014/main" id="{ECF82D03-1E70-4787-AD8B-9F6E9185AB9A}"/>
              </a:ext>
            </a:extLst>
          </p:cNvPr>
          <p:cNvPicPr>
            <a:picLocks noChangeAspect="1"/>
          </p:cNvPicPr>
          <p:nvPr/>
        </p:nvPicPr>
        <p:blipFill>
          <a:blip r:embed="rId3"/>
          <a:stretch>
            <a:fillRect/>
          </a:stretch>
        </p:blipFill>
        <p:spPr>
          <a:xfrm>
            <a:off x="1615563" y="3257433"/>
            <a:ext cx="6154009" cy="3410426"/>
          </a:xfrm>
          <a:prstGeom prst="rect">
            <a:avLst/>
          </a:prstGeom>
        </p:spPr>
      </p:pic>
    </p:spTree>
    <p:extLst>
      <p:ext uri="{BB962C8B-B14F-4D97-AF65-F5344CB8AC3E}">
        <p14:creationId xmlns:p14="http://schemas.microsoft.com/office/powerpoint/2010/main" val="2850653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C33AFE-27AB-47EB-A4B1-D5EF931884E7}"/>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22DD4425-D1A7-4BA1-B810-13A4ED543E6C}"/>
              </a:ext>
            </a:extLst>
          </p:cNvPr>
          <p:cNvSpPr>
            <a:spLocks noGrp="1"/>
          </p:cNvSpPr>
          <p:nvPr>
            <p:ph type="sldNum" sz="quarter" idx="12"/>
          </p:nvPr>
        </p:nvSpPr>
        <p:spPr/>
        <p:txBody>
          <a:bodyPr/>
          <a:lstStyle/>
          <a:p>
            <a:fld id="{3AFE6E60-CD60-443C-BB33-38BE591B4EDC}" type="slidenum">
              <a:rPr kumimoji="1" lang="ja-JP" altLang="en-US" smtClean="0"/>
              <a:t>21</a:t>
            </a:fld>
            <a:endParaRPr kumimoji="1" lang="ja-JP" altLang="en-US"/>
          </a:p>
        </p:txBody>
      </p:sp>
      <p:pic>
        <p:nvPicPr>
          <p:cNvPr id="5" name="図 4">
            <a:extLst>
              <a:ext uri="{FF2B5EF4-FFF2-40B4-BE49-F238E27FC236}">
                <a16:creationId xmlns:a16="http://schemas.microsoft.com/office/drawing/2014/main" id="{B9CF245A-7B62-4209-8490-94BAFF3231A7}"/>
              </a:ext>
            </a:extLst>
          </p:cNvPr>
          <p:cNvPicPr>
            <a:picLocks noChangeAspect="1"/>
          </p:cNvPicPr>
          <p:nvPr/>
        </p:nvPicPr>
        <p:blipFill>
          <a:blip r:embed="rId2"/>
          <a:stretch>
            <a:fillRect/>
          </a:stretch>
        </p:blipFill>
        <p:spPr>
          <a:xfrm>
            <a:off x="1385389" y="1437997"/>
            <a:ext cx="7135221" cy="3982006"/>
          </a:xfrm>
          <a:prstGeom prst="rect">
            <a:avLst/>
          </a:prstGeom>
        </p:spPr>
      </p:pic>
    </p:spTree>
    <p:extLst>
      <p:ext uri="{BB962C8B-B14F-4D97-AF65-F5344CB8AC3E}">
        <p14:creationId xmlns:p14="http://schemas.microsoft.com/office/powerpoint/2010/main" val="17140648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98BF7A-91BE-4E98-9A88-D3EF393C29F5}"/>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30B3CED0-95CD-4AD7-9097-C93825CA68ED}"/>
              </a:ext>
            </a:extLst>
          </p:cNvPr>
          <p:cNvSpPr>
            <a:spLocks noGrp="1"/>
          </p:cNvSpPr>
          <p:nvPr>
            <p:ph type="sldNum" sz="quarter" idx="12"/>
          </p:nvPr>
        </p:nvSpPr>
        <p:spPr/>
        <p:txBody>
          <a:bodyPr/>
          <a:lstStyle/>
          <a:p>
            <a:fld id="{3AFE6E60-CD60-443C-BB33-38BE591B4EDC}" type="slidenum">
              <a:rPr kumimoji="1" lang="ja-JP" altLang="en-US" smtClean="0"/>
              <a:t>22</a:t>
            </a:fld>
            <a:endParaRPr kumimoji="1" lang="ja-JP" altLang="en-US"/>
          </a:p>
        </p:txBody>
      </p:sp>
      <p:pic>
        <p:nvPicPr>
          <p:cNvPr id="5" name="図 4">
            <a:extLst>
              <a:ext uri="{FF2B5EF4-FFF2-40B4-BE49-F238E27FC236}">
                <a16:creationId xmlns:a16="http://schemas.microsoft.com/office/drawing/2014/main" id="{430DF9A3-BF15-49A6-A2F7-993FE6EC095B}"/>
              </a:ext>
            </a:extLst>
          </p:cNvPr>
          <p:cNvPicPr>
            <a:picLocks noChangeAspect="1"/>
          </p:cNvPicPr>
          <p:nvPr/>
        </p:nvPicPr>
        <p:blipFill>
          <a:blip r:embed="rId2"/>
          <a:stretch>
            <a:fillRect/>
          </a:stretch>
        </p:blipFill>
        <p:spPr>
          <a:xfrm>
            <a:off x="877806" y="241730"/>
            <a:ext cx="7910095" cy="3998154"/>
          </a:xfrm>
          <a:prstGeom prst="rect">
            <a:avLst/>
          </a:prstGeom>
        </p:spPr>
      </p:pic>
    </p:spTree>
    <p:extLst>
      <p:ext uri="{BB962C8B-B14F-4D97-AF65-F5344CB8AC3E}">
        <p14:creationId xmlns:p14="http://schemas.microsoft.com/office/powerpoint/2010/main" val="1766045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807DA7-CE8A-47C1-BD1F-01CD303C4713}"/>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9DD3B87D-88CE-4B1E-959A-EFD90E6ABB29}"/>
              </a:ext>
            </a:extLst>
          </p:cNvPr>
          <p:cNvSpPr>
            <a:spLocks noGrp="1"/>
          </p:cNvSpPr>
          <p:nvPr>
            <p:ph type="sldNum" sz="quarter" idx="12"/>
          </p:nvPr>
        </p:nvSpPr>
        <p:spPr/>
        <p:txBody>
          <a:bodyPr/>
          <a:lstStyle/>
          <a:p>
            <a:fld id="{3AFE6E60-CD60-443C-BB33-38BE591B4EDC}" type="slidenum">
              <a:rPr kumimoji="1" lang="ja-JP" altLang="en-US" smtClean="0"/>
              <a:t>23</a:t>
            </a:fld>
            <a:endParaRPr kumimoji="1" lang="ja-JP" altLang="en-US"/>
          </a:p>
        </p:txBody>
      </p:sp>
      <p:pic>
        <p:nvPicPr>
          <p:cNvPr id="4" name="図 3">
            <a:extLst>
              <a:ext uri="{FF2B5EF4-FFF2-40B4-BE49-F238E27FC236}">
                <a16:creationId xmlns:a16="http://schemas.microsoft.com/office/drawing/2014/main" id="{D982CB46-AB31-4436-8283-8B3C56974883}"/>
              </a:ext>
            </a:extLst>
          </p:cNvPr>
          <p:cNvPicPr>
            <a:picLocks noChangeAspect="1"/>
          </p:cNvPicPr>
          <p:nvPr/>
        </p:nvPicPr>
        <p:blipFill>
          <a:blip r:embed="rId2"/>
          <a:stretch>
            <a:fillRect/>
          </a:stretch>
        </p:blipFill>
        <p:spPr>
          <a:xfrm>
            <a:off x="1329765" y="1077590"/>
            <a:ext cx="6944694" cy="4629796"/>
          </a:xfrm>
          <a:prstGeom prst="rect">
            <a:avLst/>
          </a:prstGeom>
        </p:spPr>
      </p:pic>
    </p:spTree>
    <p:extLst>
      <p:ext uri="{BB962C8B-B14F-4D97-AF65-F5344CB8AC3E}">
        <p14:creationId xmlns:p14="http://schemas.microsoft.com/office/powerpoint/2010/main" val="455941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81037" y="36307"/>
            <a:ext cx="8543925" cy="599377"/>
          </a:xfrm>
        </p:spPr>
        <p:txBody>
          <a:bodyPr>
            <a:normAutofit/>
          </a:bodyPr>
          <a:lstStyle/>
          <a:p>
            <a:r>
              <a:rPr kumimoji="1" lang="ja-JP" altLang="en-US" sz="1500" dirty="0"/>
              <a:t>英語学習者の分類</a:t>
            </a:r>
          </a:p>
        </p:txBody>
      </p:sp>
      <p:sp>
        <p:nvSpPr>
          <p:cNvPr id="3" name="スライド番号プレースホルダー 2">
            <a:extLst>
              <a:ext uri="{FF2B5EF4-FFF2-40B4-BE49-F238E27FC236}">
                <a16:creationId xmlns:a16="http://schemas.microsoft.com/office/drawing/2014/main" id="{3EF41503-BB35-44F5-B321-7F1EAEC75DCD}"/>
              </a:ext>
            </a:extLst>
          </p:cNvPr>
          <p:cNvSpPr>
            <a:spLocks noGrp="1"/>
          </p:cNvSpPr>
          <p:nvPr>
            <p:ph type="sldNum" sz="quarter" idx="12"/>
          </p:nvPr>
        </p:nvSpPr>
        <p:spPr/>
        <p:txBody>
          <a:bodyPr/>
          <a:lstStyle/>
          <a:p>
            <a:fld id="{3AFE6E60-CD60-443C-BB33-38BE591B4EDC}" type="slidenum">
              <a:rPr kumimoji="1" lang="ja-JP" altLang="en-US" smtClean="0"/>
              <a:t>3</a:t>
            </a:fld>
            <a:endParaRPr kumimoji="1" lang="ja-JP" altLang="en-US"/>
          </a:p>
        </p:txBody>
      </p:sp>
      <p:sp>
        <p:nvSpPr>
          <p:cNvPr id="17" name="タイトル 11">
            <a:extLst>
              <a:ext uri="{FF2B5EF4-FFF2-40B4-BE49-F238E27FC236}">
                <a16:creationId xmlns:a16="http://schemas.microsoft.com/office/drawing/2014/main" id="{6AA07F95-BC5A-416F-8460-8FF1048A18B6}"/>
              </a:ext>
            </a:extLst>
          </p:cNvPr>
          <p:cNvSpPr txBox="1">
            <a:spLocks/>
          </p:cNvSpPr>
          <p:nvPr/>
        </p:nvSpPr>
        <p:spPr>
          <a:xfrm>
            <a:off x="362061" y="517069"/>
            <a:ext cx="8543925" cy="576982"/>
          </a:xfrm>
          <a:prstGeom prst="rect">
            <a:avLst/>
          </a:prstGeom>
        </p:spPr>
        <p:txBody>
          <a:bodyPr vert="horz" lIns="91440" tIns="45720" rIns="91440" bIns="45720" rtlCol="0" anchor="ctr">
            <a:normAutofit/>
          </a:bodyPr>
          <a:lstStyle>
            <a:lvl1pPr defTabSz="914400">
              <a:lnSpc>
                <a:spcPct val="90000"/>
              </a:lnSpc>
              <a:spcBef>
                <a:spcPct val="0"/>
              </a:spcBef>
              <a:buNone/>
              <a:defRPr kumimoji="1" sz="1500">
                <a:latin typeface="+mj-lt"/>
                <a:ea typeface="+mj-ea"/>
                <a:cs typeface="+mj-cs"/>
              </a:defRPr>
            </a:lvl1pPr>
          </a:lstStyle>
          <a:p>
            <a:r>
              <a:rPr lang="ja-JP" altLang="en-US" dirty="0"/>
              <a:t>英語</a:t>
            </a:r>
            <a:r>
              <a:rPr lang="en-US" altLang="ja-JP" dirty="0"/>
              <a:t>(</a:t>
            </a:r>
            <a:r>
              <a:rPr lang="ja-JP" altLang="en-US" dirty="0"/>
              <a:t>語学？</a:t>
            </a:r>
            <a:r>
              <a:rPr lang="en-US" altLang="ja-JP" dirty="0"/>
              <a:t>)</a:t>
            </a:r>
            <a:r>
              <a:rPr lang="ja-JP" altLang="en-US" dirty="0"/>
              <a:t>学習者の「現レベル✕目標レベル（シリアスさ）」マッピングとターゲッティング</a:t>
            </a:r>
          </a:p>
        </p:txBody>
      </p:sp>
      <p:graphicFrame>
        <p:nvGraphicFramePr>
          <p:cNvPr id="16" name="表 3">
            <a:extLst>
              <a:ext uri="{FF2B5EF4-FFF2-40B4-BE49-F238E27FC236}">
                <a16:creationId xmlns:a16="http://schemas.microsoft.com/office/drawing/2014/main" id="{05C8D583-BFC3-4A37-8CC2-6F52CC629406}"/>
              </a:ext>
            </a:extLst>
          </p:cNvPr>
          <p:cNvGraphicFramePr>
            <a:graphicFrameLocks noGrp="1"/>
          </p:cNvGraphicFramePr>
          <p:nvPr>
            <p:extLst>
              <p:ext uri="{D42A27DB-BD31-4B8C-83A1-F6EECF244321}">
                <p14:modId xmlns:p14="http://schemas.microsoft.com/office/powerpoint/2010/main" val="73775080"/>
              </p:ext>
            </p:extLst>
          </p:nvPr>
        </p:nvGraphicFramePr>
        <p:xfrm>
          <a:off x="1136073" y="1452329"/>
          <a:ext cx="8259442" cy="4840100"/>
        </p:xfrm>
        <a:graphic>
          <a:graphicData uri="http://schemas.openxmlformats.org/drawingml/2006/table">
            <a:tbl>
              <a:tblPr firstRow="1" bandRow="1">
                <a:tableStyleId>{5C22544A-7EE6-4342-B048-85BDC9FD1C3A}</a:tableStyleId>
              </a:tblPr>
              <a:tblGrid>
                <a:gridCol w="1468582">
                  <a:extLst>
                    <a:ext uri="{9D8B030D-6E8A-4147-A177-3AD203B41FA5}">
                      <a16:colId xmlns:a16="http://schemas.microsoft.com/office/drawing/2014/main" val="1456752251"/>
                    </a:ext>
                  </a:extLst>
                </a:gridCol>
                <a:gridCol w="2142836">
                  <a:extLst>
                    <a:ext uri="{9D8B030D-6E8A-4147-A177-3AD203B41FA5}">
                      <a16:colId xmlns:a16="http://schemas.microsoft.com/office/drawing/2014/main" val="1708104356"/>
                    </a:ext>
                  </a:extLst>
                </a:gridCol>
                <a:gridCol w="2364509">
                  <a:extLst>
                    <a:ext uri="{9D8B030D-6E8A-4147-A177-3AD203B41FA5}">
                      <a16:colId xmlns:a16="http://schemas.microsoft.com/office/drawing/2014/main" val="631823576"/>
                    </a:ext>
                  </a:extLst>
                </a:gridCol>
                <a:gridCol w="2283515">
                  <a:extLst>
                    <a:ext uri="{9D8B030D-6E8A-4147-A177-3AD203B41FA5}">
                      <a16:colId xmlns:a16="http://schemas.microsoft.com/office/drawing/2014/main" val="791549023"/>
                    </a:ext>
                  </a:extLst>
                </a:gridCol>
              </a:tblGrid>
              <a:tr h="725300">
                <a:tc>
                  <a:txBody>
                    <a:bodyPr/>
                    <a:lstStyle/>
                    <a:p>
                      <a:pPr marL="0" indent="0" algn="l">
                        <a:buFontTx/>
                        <a:buNone/>
                      </a:pPr>
                      <a:endParaRPr kumimoji="1" lang="ja-JP" altLang="en-US" sz="900" b="0" u="none" dirty="0">
                        <a:solidFill>
                          <a:schemeClr val="tx1">
                            <a:lumMod val="95000"/>
                            <a:lumOff val="5000"/>
                          </a:schemeClr>
                        </a:solidFill>
                        <a:latin typeface="+mn-ea"/>
                        <a:ea typeface="+mn-ea"/>
                      </a:endParaRPr>
                    </a:p>
                  </a:txBody>
                  <a:tcPr anchor="ctr">
                    <a:lnL w="12700" cap="flat" cmpd="sng" algn="ctr">
                      <a:no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indent="0" algn="ctr">
                        <a:buFontTx/>
                        <a:buNone/>
                      </a:pPr>
                      <a:r>
                        <a:rPr kumimoji="1" lang="ja-JP" altLang="en-US" sz="1100" b="0" u="none" dirty="0">
                          <a:solidFill>
                            <a:schemeClr val="tx1">
                              <a:lumMod val="95000"/>
                              <a:lumOff val="5000"/>
                            </a:schemeClr>
                          </a:solidFill>
                          <a:latin typeface="+mn-ea"/>
                          <a:ea typeface="+mn-ea"/>
                        </a:rPr>
                        <a:t>初学者</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u="none" dirty="0">
                          <a:solidFill>
                            <a:schemeClr val="tx1">
                              <a:lumMod val="95000"/>
                              <a:lumOff val="5000"/>
                            </a:schemeClr>
                          </a:solidFill>
                          <a:latin typeface="+mn-ea"/>
                          <a:ea typeface="+mn-ea"/>
                        </a:rPr>
                        <a:t>英語である程度意思疎通はできる</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marL="0" indent="0" algn="ctr">
                        <a:buFontTx/>
                        <a:buNone/>
                      </a:pPr>
                      <a:r>
                        <a:rPr kumimoji="1" lang="ja-JP" altLang="en-US" sz="1100" b="0" u="none" dirty="0">
                          <a:solidFill>
                            <a:schemeClr val="tx1">
                              <a:lumMod val="95000"/>
                              <a:lumOff val="5000"/>
                            </a:schemeClr>
                          </a:solidFill>
                          <a:latin typeface="+mn-ea"/>
                          <a:ea typeface="+mn-ea"/>
                        </a:rPr>
                        <a:t>かなり流暢</a:t>
                      </a:r>
                      <a:endParaRPr kumimoji="1" lang="en-US" altLang="ja-JP" sz="11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545455075"/>
                  </a:ext>
                </a:extLst>
              </a:tr>
              <a:tr h="1186719">
                <a:tc>
                  <a:txBody>
                    <a:bodyPr/>
                    <a:lstStyle/>
                    <a:p>
                      <a:pPr marL="0" indent="0" algn="ctr">
                        <a:buFont typeface="Wingdings" panose="05000000000000000000" pitchFamily="2" charset="2"/>
                        <a:buNone/>
                      </a:pPr>
                      <a:r>
                        <a:rPr kumimoji="1" lang="ja-JP" altLang="en-US" sz="1100" b="0" u="none" dirty="0">
                          <a:solidFill>
                            <a:schemeClr val="tx1">
                              <a:lumMod val="95000"/>
                              <a:lumOff val="5000"/>
                            </a:schemeClr>
                          </a:solidFill>
                          <a:latin typeface="+mn-ea"/>
                          <a:ea typeface="+mn-ea"/>
                        </a:rPr>
                        <a:t>漠然と必要な気がしている／旅行とかで使えたらいいなあ</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仕事で使わないくせに、職場から学習指令が出ている</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なんとなく英語使えたらなあ、いつか使いたいなあと思っているが、せいぜいオンライン英会話を始める</a:t>
                      </a:r>
                      <a:r>
                        <a:rPr kumimoji="1" lang="en-US" altLang="ja-JP" sz="900" b="0" u="none" dirty="0">
                          <a:solidFill>
                            <a:schemeClr val="tx1">
                              <a:lumMod val="95000"/>
                              <a:lumOff val="5000"/>
                            </a:schemeClr>
                          </a:solidFill>
                          <a:latin typeface="+mn-ea"/>
                          <a:ea typeface="+mn-ea"/>
                        </a:rPr>
                        <a:t>OR</a:t>
                      </a:r>
                      <a:r>
                        <a:rPr kumimoji="1" lang="ja-JP" altLang="en-US" sz="900" b="0" u="none" dirty="0">
                          <a:solidFill>
                            <a:schemeClr val="tx1">
                              <a:lumMod val="95000"/>
                              <a:lumOff val="5000"/>
                            </a:schemeClr>
                          </a:solidFill>
                          <a:latin typeface="+mn-ea"/>
                          <a:ea typeface="+mn-ea"/>
                        </a:rPr>
                        <a:t>単語帳アプリを</a:t>
                      </a:r>
                      <a:r>
                        <a:rPr kumimoji="1" lang="en-US" altLang="ja-JP" sz="900" b="0" u="none" dirty="0">
                          <a:solidFill>
                            <a:schemeClr val="tx1">
                              <a:lumMod val="95000"/>
                              <a:lumOff val="5000"/>
                            </a:schemeClr>
                          </a:solidFill>
                          <a:latin typeface="+mn-ea"/>
                          <a:ea typeface="+mn-ea"/>
                        </a:rPr>
                        <a:t>DL</a:t>
                      </a:r>
                      <a:r>
                        <a:rPr kumimoji="1" lang="ja-JP" altLang="en-US" sz="900" b="0" u="none" dirty="0">
                          <a:solidFill>
                            <a:schemeClr val="tx1">
                              <a:lumMod val="95000"/>
                              <a:lumOff val="5000"/>
                            </a:schemeClr>
                          </a:solidFill>
                          <a:latin typeface="+mn-ea"/>
                          <a:ea typeface="+mn-ea"/>
                        </a:rPr>
                        <a:t>して使っていない</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r>
                        <a:rPr kumimoji="1" lang="en-US" altLang="ja-JP" sz="900" b="0" u="none" dirty="0">
                          <a:solidFill>
                            <a:schemeClr val="tx1">
                              <a:lumMod val="95000"/>
                              <a:lumOff val="5000"/>
                            </a:schemeClr>
                          </a:solidFill>
                          <a:latin typeface="+mn-ea"/>
                          <a:ea typeface="+mn-ea"/>
                        </a:rPr>
                        <a:t>TOEIC</a:t>
                      </a:r>
                      <a:r>
                        <a:rPr kumimoji="1" lang="ja-JP" altLang="en-US" sz="900" b="0" u="none" dirty="0">
                          <a:solidFill>
                            <a:schemeClr val="tx1">
                              <a:lumMod val="95000"/>
                              <a:lumOff val="5000"/>
                            </a:schemeClr>
                          </a:solidFill>
                          <a:latin typeface="+mn-ea"/>
                          <a:ea typeface="+mn-ea"/>
                        </a:rPr>
                        <a:t>一応受けてみたけどせいぜい～</a:t>
                      </a:r>
                      <a:r>
                        <a:rPr kumimoji="1" lang="en-US" altLang="ja-JP" sz="900" b="0" u="none" dirty="0">
                          <a:solidFill>
                            <a:schemeClr val="tx1">
                              <a:lumMod val="95000"/>
                              <a:lumOff val="5000"/>
                            </a:schemeClr>
                          </a:solidFill>
                          <a:latin typeface="+mn-ea"/>
                          <a:ea typeface="+mn-ea"/>
                        </a:rPr>
                        <a:t>600</a:t>
                      </a:r>
                      <a:r>
                        <a:rPr kumimoji="1" lang="ja-JP" altLang="en-US" sz="900" b="0" u="none" dirty="0">
                          <a:solidFill>
                            <a:schemeClr val="tx1">
                              <a:lumMod val="95000"/>
                              <a:lumOff val="5000"/>
                            </a:schemeClr>
                          </a:solidFill>
                          <a:latin typeface="+mn-ea"/>
                          <a:ea typeface="+mn-ea"/>
                        </a:rPr>
                        <a:t>点くらい</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rgbClr val="A9D18E"/>
                    </a:solidFill>
                  </a:tcPr>
                </a:tc>
                <a:tc>
                  <a:txBody>
                    <a:bodyPr/>
                    <a:lstStyle/>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学生時代数ヶ月留学したけど、就職活動を乗り越えた後全然使っていない</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維持したい</a:t>
                      </a:r>
                      <a:r>
                        <a:rPr kumimoji="1" lang="en-US" altLang="ja-JP" sz="900" b="0" u="none" dirty="0">
                          <a:solidFill>
                            <a:schemeClr val="tx1">
                              <a:lumMod val="95000"/>
                              <a:lumOff val="5000"/>
                            </a:schemeClr>
                          </a:solidFill>
                          <a:latin typeface="+mn-ea"/>
                          <a:ea typeface="+mn-ea"/>
                        </a:rPr>
                        <a:t>OR</a:t>
                      </a:r>
                      <a:r>
                        <a:rPr kumimoji="1" lang="ja-JP" altLang="en-US" sz="900" b="0" u="none" dirty="0">
                          <a:solidFill>
                            <a:schemeClr val="tx1">
                              <a:lumMod val="95000"/>
                              <a:lumOff val="5000"/>
                            </a:schemeClr>
                          </a:solidFill>
                          <a:latin typeface="+mn-ea"/>
                          <a:ea typeface="+mn-ea"/>
                        </a:rPr>
                        <a:t>英語力向上したいけど、そんなにシリアスに考えていない</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受験勉強は割として、英会話も少しかじったけど、、、</a:t>
                      </a:r>
                      <a:endParaRPr kumimoji="1" lang="en-US" altLang="ja-JP" sz="900" b="0" u="none" dirty="0">
                        <a:solidFill>
                          <a:schemeClr val="tx1">
                            <a:lumMod val="95000"/>
                            <a:lumOff val="5000"/>
                          </a:schemeClr>
                        </a:solidFill>
                        <a:latin typeface="+mn-ea"/>
                        <a:ea typeface="+mn-ea"/>
                      </a:endParaRPr>
                    </a:p>
                    <a:p>
                      <a:pPr marL="171450" indent="-171450" algn="l" rtl="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まだネイティブ怖い</a:t>
                      </a:r>
                      <a:endParaRPr kumimoji="1" lang="en-US" altLang="ja-JP" sz="900" b="0" u="none" dirty="0">
                        <a:solidFill>
                          <a:schemeClr val="tx1">
                            <a:lumMod val="95000"/>
                            <a:lumOff val="5000"/>
                          </a:schemeClr>
                        </a:solidFill>
                        <a:latin typeface="+mn-ea"/>
                        <a:ea typeface="+mn-ea"/>
                      </a:endParaRPr>
                    </a:p>
                    <a:p>
                      <a:pPr marL="171450" indent="-171450" algn="l" rtl="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英語忘れたくない</a:t>
                      </a:r>
                      <a:endParaRPr kumimoji="1" lang="en-US" altLang="ja-JP" sz="9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rgbClr val="A9D18E">
                        <a:alpha val="50196"/>
                      </a:srgbClr>
                    </a:solidFill>
                  </a:tcPr>
                </a:tc>
                <a:tc>
                  <a:txBody>
                    <a:bodyPr/>
                    <a:lstStyle/>
                    <a:p>
                      <a:pPr marL="171450" indent="-171450" algn="l">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extLst>
                  <a:ext uri="{0D108BD9-81ED-4DB2-BD59-A6C34878D82A}">
                    <a16:rowId xmlns:a16="http://schemas.microsoft.com/office/drawing/2014/main" val="2114726179"/>
                  </a:ext>
                </a:extLst>
              </a:tr>
              <a:tr h="1186719">
                <a:tc>
                  <a:txBody>
                    <a:bodyPr/>
                    <a:lstStyle/>
                    <a:p>
                      <a:pPr marL="0" indent="0" algn="ctr">
                        <a:buFont typeface="Wingdings" panose="05000000000000000000" pitchFamily="2" charset="2"/>
                        <a:buNone/>
                      </a:pPr>
                      <a:r>
                        <a:rPr kumimoji="1" lang="ja-JP" altLang="en-US" sz="1100" b="0" u="none" dirty="0">
                          <a:solidFill>
                            <a:schemeClr val="tx1">
                              <a:lumMod val="95000"/>
                              <a:lumOff val="5000"/>
                            </a:schemeClr>
                          </a:solidFill>
                          <a:latin typeface="+mn-ea"/>
                          <a:ea typeface="+mn-ea"/>
                        </a:rPr>
                        <a:t>近い将来英語で仕事したい／</a:t>
                      </a:r>
                      <a:endParaRPr kumimoji="1" lang="en-US" altLang="ja-JP" sz="1100" b="0" u="none" dirty="0">
                        <a:solidFill>
                          <a:schemeClr val="tx1">
                            <a:lumMod val="95000"/>
                            <a:lumOff val="5000"/>
                          </a:schemeClr>
                        </a:solidFill>
                        <a:latin typeface="+mn-ea"/>
                        <a:ea typeface="+mn-ea"/>
                      </a:endParaRPr>
                    </a:p>
                    <a:p>
                      <a:pPr marL="0" indent="0" algn="ctr">
                        <a:buFont typeface="Wingdings" panose="05000000000000000000" pitchFamily="2" charset="2"/>
                        <a:buNone/>
                      </a:pPr>
                      <a:r>
                        <a:rPr kumimoji="1" lang="ja-JP" altLang="en-US" sz="1100" b="0" u="none" dirty="0">
                          <a:solidFill>
                            <a:schemeClr val="tx1">
                              <a:lumMod val="95000"/>
                              <a:lumOff val="5000"/>
                            </a:schemeClr>
                          </a:solidFill>
                          <a:latin typeface="+mn-ea"/>
                          <a:ea typeface="+mn-ea"/>
                        </a:rPr>
                        <a:t>いつか必要だと割と真面目に思っている</a:t>
                      </a:r>
                      <a:endParaRPr kumimoji="1" lang="en-US" altLang="ja-JP" sz="11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全然話せないがそろそろ話せないとままずいと思っている</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割と真面目、そこそこ勉強できる</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rgbClr val="A9D18E"/>
                    </a:solidFill>
                  </a:tcPr>
                </a:tc>
                <a:tc>
                  <a:txBody>
                    <a:bodyPr/>
                    <a:lstStyle/>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学生時代に数ヶ月～半年くらい語学留学して、英語はちょいちょいは話せる</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苦手意識はそんなに無い</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オンライン英会話</a:t>
                      </a:r>
                      <a:r>
                        <a:rPr kumimoji="1" lang="en-US" altLang="ja-JP" sz="900" b="0" u="none" dirty="0">
                          <a:solidFill>
                            <a:schemeClr val="tx1">
                              <a:lumMod val="95000"/>
                              <a:lumOff val="5000"/>
                            </a:schemeClr>
                          </a:solidFill>
                          <a:latin typeface="+mn-ea"/>
                          <a:ea typeface="+mn-ea"/>
                        </a:rPr>
                        <a:t>or</a:t>
                      </a:r>
                      <a:r>
                        <a:rPr kumimoji="1" lang="ja-JP" altLang="en-US" sz="900" b="0" u="none" dirty="0">
                          <a:solidFill>
                            <a:schemeClr val="tx1">
                              <a:lumMod val="95000"/>
                              <a:lumOff val="5000"/>
                            </a:schemeClr>
                          </a:solidFill>
                          <a:latin typeface="+mn-ea"/>
                          <a:ea typeface="+mn-ea"/>
                        </a:rPr>
                        <a:t>会社での英語教育を割と真面目にやって、ちょいちょい話せる様になった</a:t>
                      </a:r>
                      <a:r>
                        <a:rPr kumimoji="1" lang="en-US" altLang="ja-JP" sz="900" b="0" u="none" dirty="0">
                          <a:solidFill>
                            <a:schemeClr val="tx1">
                              <a:lumMod val="95000"/>
                              <a:lumOff val="5000"/>
                            </a:schemeClr>
                          </a:solidFill>
                          <a:latin typeface="+mn-ea"/>
                          <a:ea typeface="+mn-ea"/>
                        </a:rPr>
                        <a:t>(</a:t>
                      </a:r>
                      <a:r>
                        <a:rPr kumimoji="1" lang="ja-JP" altLang="en-US" sz="900" b="0" u="none" dirty="0">
                          <a:solidFill>
                            <a:schemeClr val="tx1">
                              <a:lumMod val="95000"/>
                              <a:lumOff val="5000"/>
                            </a:schemeClr>
                          </a:solidFill>
                          <a:latin typeface="+mn-ea"/>
                          <a:ea typeface="+mn-ea"/>
                        </a:rPr>
                        <a:t>ただし直近で仕事で使う機会はない</a:t>
                      </a:r>
                      <a:r>
                        <a:rPr kumimoji="1" lang="en-US" altLang="ja-JP" sz="900" b="0" u="none" dirty="0">
                          <a:solidFill>
                            <a:schemeClr val="tx1">
                              <a:lumMod val="95000"/>
                              <a:lumOff val="5000"/>
                            </a:schemeClr>
                          </a:solidFill>
                          <a:latin typeface="+mn-ea"/>
                          <a:ea typeface="+mn-ea"/>
                        </a:rPr>
                        <a:t>)</a:t>
                      </a:r>
                    </a:p>
                    <a:p>
                      <a:pPr marL="171450" indent="-171450" algn="l" rtl="0">
                        <a:buFont typeface="Wingdings" panose="05000000000000000000" pitchFamily="2" charset="2"/>
                        <a:buChar char="ü"/>
                      </a:pPr>
                      <a:r>
                        <a:rPr kumimoji="1" lang="en-US" altLang="ja-JP" sz="900" b="0" u="none" dirty="0">
                          <a:solidFill>
                            <a:schemeClr val="tx1">
                              <a:lumMod val="95000"/>
                              <a:lumOff val="5000"/>
                            </a:schemeClr>
                          </a:solidFill>
                          <a:latin typeface="+mn-ea"/>
                          <a:ea typeface="+mn-ea"/>
                        </a:rPr>
                        <a:t>TOEIC700</a:t>
                      </a:r>
                      <a:r>
                        <a:rPr kumimoji="1" lang="ja-JP" altLang="en-US" sz="900" b="0" u="none" dirty="0">
                          <a:solidFill>
                            <a:schemeClr val="tx1">
                              <a:lumMod val="95000"/>
                              <a:lumOff val="5000"/>
                            </a:schemeClr>
                          </a:solidFill>
                          <a:latin typeface="+mn-ea"/>
                          <a:ea typeface="+mn-ea"/>
                        </a:rPr>
                        <a:t>点くらい</a:t>
                      </a:r>
                      <a:endParaRPr kumimoji="1" lang="en-US" altLang="ja-JP" sz="900" b="0" u="none" dirty="0">
                        <a:solidFill>
                          <a:schemeClr val="tx1">
                            <a:lumMod val="95000"/>
                            <a:lumOff val="5000"/>
                          </a:schemeClr>
                        </a:solidFill>
                        <a:latin typeface="+mn-ea"/>
                        <a:ea typeface="+mn-ea"/>
                      </a:endParaRPr>
                    </a:p>
                    <a:p>
                      <a:pPr marL="171450" indent="-171450" algn="l" rtl="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英語忘れたくない、せっかく話せるのでもう少し伸ばせたらなあ</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rgbClr val="A9D18E">
                        <a:alpha val="49804"/>
                      </a:srgbClr>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1" lang="ja-JP" altLang="en-US" sz="9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extLst>
                  <a:ext uri="{0D108BD9-81ED-4DB2-BD59-A6C34878D82A}">
                    <a16:rowId xmlns:a16="http://schemas.microsoft.com/office/drawing/2014/main" val="1031517156"/>
                  </a:ext>
                </a:extLst>
              </a:tr>
              <a:tr h="1186719">
                <a:tc>
                  <a:txBody>
                    <a:bodyPr/>
                    <a:lstStyle/>
                    <a:p>
                      <a:pPr marL="0" indent="0" algn="ctr">
                        <a:buFont typeface="Wingdings" panose="05000000000000000000" pitchFamily="2" charset="2"/>
                        <a:buNone/>
                      </a:pPr>
                      <a:r>
                        <a:rPr kumimoji="1" lang="ja-JP" altLang="en-US" sz="1100" b="0" u="none" dirty="0">
                          <a:solidFill>
                            <a:schemeClr val="tx1">
                              <a:lumMod val="95000"/>
                              <a:lumOff val="5000"/>
                            </a:schemeClr>
                          </a:solidFill>
                          <a:latin typeface="+mn-ea"/>
                          <a:ea typeface="+mn-ea"/>
                        </a:rPr>
                        <a:t>仕事などでガンガン</a:t>
                      </a:r>
                      <a:endParaRPr kumimoji="1" lang="en-US" altLang="ja-JP" sz="1100" b="0" u="none" dirty="0">
                        <a:solidFill>
                          <a:schemeClr val="tx1">
                            <a:lumMod val="95000"/>
                            <a:lumOff val="5000"/>
                          </a:schemeClr>
                        </a:solidFill>
                        <a:latin typeface="+mn-ea"/>
                        <a:ea typeface="+mn-ea"/>
                      </a:endParaRPr>
                    </a:p>
                    <a:p>
                      <a:pPr marL="0" indent="0" algn="ctr">
                        <a:buFont typeface="Wingdings" panose="05000000000000000000" pitchFamily="2" charset="2"/>
                        <a:buNone/>
                      </a:pPr>
                      <a:r>
                        <a:rPr kumimoji="1" lang="ja-JP" altLang="en-US" sz="1100" b="0" u="none" dirty="0">
                          <a:solidFill>
                            <a:schemeClr val="tx1">
                              <a:lumMod val="95000"/>
                              <a:lumOff val="5000"/>
                            </a:schemeClr>
                          </a:solidFill>
                          <a:latin typeface="+mn-ea"/>
                          <a:ea typeface="+mn-ea"/>
                        </a:rPr>
                        <a:t>使えないとまずい</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全然話せない癖に、英語でやらなければいけない仕事がある</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海外赴任が決まりやばいと思っている</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職場からはサポートがあり、英会話教室に通わせてもらっているが、全然足りない</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かと言ってプラスで自分で通うとお金がやばい</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英語留学経験数ヶ月だけ有り、近々で仕事で使いそう</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rgbClr val="A9D18E">
                        <a:alpha val="10196"/>
                      </a:srgbClr>
                    </a:solidFill>
                  </a:tcPr>
                </a:tc>
                <a:tc>
                  <a:txBody>
                    <a:bodyPr/>
                    <a:lstStyle/>
                    <a:p>
                      <a:pPr marL="171450" indent="-171450" algn="l">
                        <a:buFont typeface="Wingdings" panose="05000000000000000000" pitchFamily="2" charset="2"/>
                        <a:buChar char="ü"/>
                      </a:pPr>
                      <a:r>
                        <a:rPr kumimoji="1" lang="en-US" altLang="ja-JP" sz="900" b="0" u="none" dirty="0">
                          <a:solidFill>
                            <a:schemeClr val="tx1">
                              <a:lumMod val="95000"/>
                              <a:lumOff val="5000"/>
                            </a:schemeClr>
                          </a:solidFill>
                          <a:latin typeface="+mn-ea"/>
                          <a:ea typeface="+mn-ea"/>
                        </a:rPr>
                        <a:t>1</a:t>
                      </a:r>
                      <a:r>
                        <a:rPr kumimoji="1" lang="ja-JP" altLang="en-US" sz="900" b="0" u="none" dirty="0">
                          <a:solidFill>
                            <a:schemeClr val="tx1">
                              <a:lumMod val="95000"/>
                              <a:lumOff val="5000"/>
                            </a:schemeClr>
                          </a:solidFill>
                          <a:latin typeface="+mn-ea"/>
                          <a:ea typeface="+mn-ea"/>
                        </a:rPr>
                        <a:t>年以上海外留学済</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大学でも英語専攻</a:t>
                      </a:r>
                      <a:r>
                        <a:rPr kumimoji="1" lang="en-US" altLang="ja-JP" sz="900" b="0" u="none" dirty="0">
                          <a:solidFill>
                            <a:schemeClr val="tx1">
                              <a:lumMod val="95000"/>
                              <a:lumOff val="5000"/>
                            </a:schemeClr>
                          </a:solidFill>
                          <a:latin typeface="+mn-ea"/>
                          <a:ea typeface="+mn-ea"/>
                        </a:rPr>
                        <a:t>OR</a:t>
                      </a:r>
                      <a:r>
                        <a:rPr kumimoji="1" lang="ja-JP" altLang="en-US" sz="900" b="0" u="none" dirty="0">
                          <a:solidFill>
                            <a:schemeClr val="tx1">
                              <a:lumMod val="95000"/>
                              <a:lumOff val="5000"/>
                            </a:schemeClr>
                          </a:solidFill>
                          <a:latin typeface="+mn-ea"/>
                          <a:ea typeface="+mn-ea"/>
                        </a:rPr>
                        <a:t>割と真面目に英語勉強</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帰ってからも英語に接している（仕事で使用</a:t>
                      </a:r>
                      <a:r>
                        <a:rPr kumimoji="1" lang="en-US" altLang="ja-JP" sz="900" b="0" u="none" dirty="0">
                          <a:solidFill>
                            <a:schemeClr val="tx1">
                              <a:lumMod val="95000"/>
                              <a:lumOff val="5000"/>
                            </a:schemeClr>
                          </a:solidFill>
                          <a:latin typeface="+mn-ea"/>
                          <a:ea typeface="+mn-ea"/>
                        </a:rPr>
                        <a:t>OR</a:t>
                      </a:r>
                      <a:r>
                        <a:rPr kumimoji="1" lang="ja-JP" altLang="en-US" sz="900" b="0" u="none" dirty="0">
                          <a:solidFill>
                            <a:schemeClr val="tx1">
                              <a:lumMod val="95000"/>
                              <a:lumOff val="5000"/>
                            </a:schemeClr>
                          </a:solidFill>
                          <a:latin typeface="+mn-ea"/>
                          <a:ea typeface="+mn-ea"/>
                        </a:rPr>
                        <a:t>接点がある）</a:t>
                      </a:r>
                      <a:endParaRPr kumimoji="1" lang="en-US" altLang="ja-JP" sz="9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rgbClr val="A9D18E">
                        <a:alpha val="50196"/>
                      </a:srgbClr>
                    </a:solidFill>
                  </a:tcPr>
                </a:tc>
                <a:extLst>
                  <a:ext uri="{0D108BD9-81ED-4DB2-BD59-A6C34878D82A}">
                    <a16:rowId xmlns:a16="http://schemas.microsoft.com/office/drawing/2014/main" val="2535309509"/>
                  </a:ext>
                </a:extLst>
              </a:tr>
            </a:tbl>
          </a:graphicData>
        </a:graphic>
      </p:graphicFrame>
      <p:sp>
        <p:nvSpPr>
          <p:cNvPr id="7" name="矢印: 下 6">
            <a:extLst>
              <a:ext uri="{FF2B5EF4-FFF2-40B4-BE49-F238E27FC236}">
                <a16:creationId xmlns:a16="http://schemas.microsoft.com/office/drawing/2014/main" id="{1B536DC6-70FE-46A1-8081-CE8C09624C00}"/>
              </a:ext>
            </a:extLst>
          </p:cNvPr>
          <p:cNvSpPr/>
          <p:nvPr/>
        </p:nvSpPr>
        <p:spPr>
          <a:xfrm>
            <a:off x="646887" y="1210155"/>
            <a:ext cx="318976" cy="508227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19" name="矢印: 下 18">
            <a:extLst>
              <a:ext uri="{FF2B5EF4-FFF2-40B4-BE49-F238E27FC236}">
                <a16:creationId xmlns:a16="http://schemas.microsoft.com/office/drawing/2014/main" id="{CEB52417-40E2-4642-8B1D-1A6C54C9EC40}"/>
              </a:ext>
            </a:extLst>
          </p:cNvPr>
          <p:cNvSpPr/>
          <p:nvPr/>
        </p:nvSpPr>
        <p:spPr>
          <a:xfrm rot="16200000">
            <a:off x="5005771" y="-3179588"/>
            <a:ext cx="318976" cy="8460508"/>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9E9441A-87E4-4D05-A90D-F88FBEEFA0C3}"/>
              </a:ext>
            </a:extLst>
          </p:cNvPr>
          <p:cNvSpPr txBox="1"/>
          <p:nvPr/>
        </p:nvSpPr>
        <p:spPr>
          <a:xfrm>
            <a:off x="8481113" y="1164404"/>
            <a:ext cx="914400" cy="292388"/>
          </a:xfrm>
          <a:prstGeom prst="rect">
            <a:avLst/>
          </a:prstGeom>
          <a:noFill/>
        </p:spPr>
        <p:txBody>
          <a:bodyPr wrap="square" rtlCol="0">
            <a:spAutoFit/>
          </a:bodyPr>
          <a:lstStyle/>
          <a:p>
            <a:r>
              <a:rPr kumimoji="1" lang="ja-JP" altLang="en-US" sz="1300" b="1" dirty="0"/>
              <a:t>現レベル</a:t>
            </a:r>
          </a:p>
        </p:txBody>
      </p:sp>
      <p:sp>
        <p:nvSpPr>
          <p:cNvPr id="20" name="テキスト ボックス 19">
            <a:extLst>
              <a:ext uri="{FF2B5EF4-FFF2-40B4-BE49-F238E27FC236}">
                <a16:creationId xmlns:a16="http://schemas.microsoft.com/office/drawing/2014/main" id="{0674549A-C52E-40AD-9D04-17124D022BDD}"/>
              </a:ext>
            </a:extLst>
          </p:cNvPr>
          <p:cNvSpPr txBox="1"/>
          <p:nvPr/>
        </p:nvSpPr>
        <p:spPr>
          <a:xfrm>
            <a:off x="21204" y="5781645"/>
            <a:ext cx="796652" cy="492443"/>
          </a:xfrm>
          <a:prstGeom prst="rect">
            <a:avLst/>
          </a:prstGeom>
          <a:noFill/>
        </p:spPr>
        <p:txBody>
          <a:bodyPr wrap="square" rtlCol="0">
            <a:spAutoFit/>
          </a:bodyPr>
          <a:lstStyle/>
          <a:p>
            <a:r>
              <a:rPr kumimoji="1" lang="ja-JP" altLang="en-US" sz="1300" b="1" dirty="0"/>
              <a:t>目標</a:t>
            </a:r>
            <a:endParaRPr kumimoji="1" lang="en-US" altLang="ja-JP" sz="1300" b="1" dirty="0"/>
          </a:p>
          <a:p>
            <a:r>
              <a:rPr kumimoji="1" lang="ja-JP" altLang="en-US" sz="1300" b="1" dirty="0"/>
              <a:t>レベル</a:t>
            </a:r>
          </a:p>
        </p:txBody>
      </p:sp>
      <p:sp>
        <p:nvSpPr>
          <p:cNvPr id="31" name="フリーフォーム: 図形 30">
            <a:extLst>
              <a:ext uri="{FF2B5EF4-FFF2-40B4-BE49-F238E27FC236}">
                <a16:creationId xmlns:a16="http://schemas.microsoft.com/office/drawing/2014/main" id="{8858E884-0CF1-405B-8C19-CFF64503B842}"/>
              </a:ext>
            </a:extLst>
          </p:cNvPr>
          <p:cNvSpPr/>
          <p:nvPr/>
        </p:nvSpPr>
        <p:spPr>
          <a:xfrm>
            <a:off x="2591090" y="2179781"/>
            <a:ext cx="4526402" cy="4112648"/>
          </a:xfrm>
          <a:custGeom>
            <a:avLst/>
            <a:gdLst>
              <a:gd name="connsiteX0" fmla="*/ 2290473 w 4733346"/>
              <a:gd name="connsiteY0" fmla="*/ 0 h 3562006"/>
              <a:gd name="connsiteX1" fmla="*/ 4733346 w 4733346"/>
              <a:gd name="connsiteY1" fmla="*/ 0 h 3562006"/>
              <a:gd name="connsiteX2" fmla="*/ 4733346 w 4733346"/>
              <a:gd name="connsiteY2" fmla="*/ 3562006 h 3562006"/>
              <a:gd name="connsiteX3" fmla="*/ 2290473 w 4733346"/>
              <a:gd name="connsiteY3" fmla="*/ 3562006 h 3562006"/>
              <a:gd name="connsiteX4" fmla="*/ 2290473 w 4733346"/>
              <a:gd name="connsiteY4" fmla="*/ 3562005 h 3562006"/>
              <a:gd name="connsiteX5" fmla="*/ 0 w 4733346"/>
              <a:gd name="connsiteY5" fmla="*/ 3562005 h 3562006"/>
              <a:gd name="connsiteX6" fmla="*/ 0 w 4733346"/>
              <a:gd name="connsiteY6" fmla="*/ 2373745 h 3562006"/>
              <a:gd name="connsiteX7" fmla="*/ 2290473 w 4733346"/>
              <a:gd name="connsiteY7" fmla="*/ 2373745 h 3562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3346" h="3562006">
                <a:moveTo>
                  <a:pt x="2290473" y="0"/>
                </a:moveTo>
                <a:lnTo>
                  <a:pt x="4733346" y="0"/>
                </a:lnTo>
                <a:lnTo>
                  <a:pt x="4733346" y="3562006"/>
                </a:lnTo>
                <a:lnTo>
                  <a:pt x="2290473" y="3562006"/>
                </a:lnTo>
                <a:lnTo>
                  <a:pt x="2290473" y="3562005"/>
                </a:lnTo>
                <a:lnTo>
                  <a:pt x="0" y="3562005"/>
                </a:lnTo>
                <a:lnTo>
                  <a:pt x="0" y="2373745"/>
                </a:lnTo>
                <a:lnTo>
                  <a:pt x="2290473" y="2373745"/>
                </a:lnTo>
                <a:close/>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2" name="吹き出し: 折線 31">
            <a:extLst>
              <a:ext uri="{FF2B5EF4-FFF2-40B4-BE49-F238E27FC236}">
                <a16:creationId xmlns:a16="http://schemas.microsoft.com/office/drawing/2014/main" id="{9FD11124-D724-454F-B4EA-77872EB11EC8}"/>
              </a:ext>
            </a:extLst>
          </p:cNvPr>
          <p:cNvSpPr/>
          <p:nvPr/>
        </p:nvSpPr>
        <p:spPr>
          <a:xfrm>
            <a:off x="6765835" y="6000869"/>
            <a:ext cx="3114785" cy="820824"/>
          </a:xfrm>
          <a:prstGeom prst="borderCallout2">
            <a:avLst>
              <a:gd name="adj1" fmla="val 18750"/>
              <a:gd name="adj2" fmla="val -8333"/>
              <a:gd name="adj3" fmla="val -12757"/>
              <a:gd name="adj4" fmla="val -18446"/>
              <a:gd name="adj5" fmla="val -46892"/>
              <a:gd name="adj6" fmla="val -31952"/>
            </a:avLst>
          </a:prstGeom>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1050" dirty="0"/>
              <a:t>ここをターゲットにする理由</a:t>
            </a:r>
            <a:endParaRPr kumimoji="1" lang="en-US" altLang="ja-JP" sz="1050" dirty="0"/>
          </a:p>
          <a:p>
            <a:pPr marL="171450" indent="-171450">
              <a:buFont typeface="Wingdings" panose="05000000000000000000" pitchFamily="2" charset="2"/>
              <a:buChar char="ü"/>
            </a:pPr>
            <a:r>
              <a:rPr kumimoji="1" lang="ja-JP" altLang="en-US" sz="1050" dirty="0"/>
              <a:t>近年の英語学習の風潮によって増えてきているボリューム層</a:t>
            </a:r>
            <a:endParaRPr kumimoji="1" lang="en-US" altLang="ja-JP" sz="1050" dirty="0"/>
          </a:p>
          <a:p>
            <a:pPr marL="171450" indent="-171450">
              <a:buFont typeface="Wingdings" panose="05000000000000000000" pitchFamily="2" charset="2"/>
              <a:buChar char="ü"/>
            </a:pPr>
            <a:r>
              <a:rPr kumimoji="1" lang="ja-JP" altLang="en-US" sz="1050" dirty="0"/>
              <a:t>かつ、割と自分の境遇に似ている？</a:t>
            </a:r>
            <a:br>
              <a:rPr kumimoji="1" lang="en-US" altLang="ja-JP" sz="1050" dirty="0"/>
            </a:br>
            <a:r>
              <a:rPr kumimoji="1" lang="ja-JP" altLang="en-US" sz="1050" dirty="0"/>
              <a:t>→それは合理的理由にはならない</a:t>
            </a:r>
            <a:endParaRPr kumimoji="1" lang="en-US" altLang="ja-JP" sz="1050" dirty="0"/>
          </a:p>
        </p:txBody>
      </p:sp>
      <p:sp>
        <p:nvSpPr>
          <p:cNvPr id="33" name="吹き出し: 折線 32">
            <a:extLst>
              <a:ext uri="{FF2B5EF4-FFF2-40B4-BE49-F238E27FC236}">
                <a16:creationId xmlns:a16="http://schemas.microsoft.com/office/drawing/2014/main" id="{21268C03-0737-4161-8230-CB6DBB7DECB0}"/>
              </a:ext>
            </a:extLst>
          </p:cNvPr>
          <p:cNvSpPr/>
          <p:nvPr/>
        </p:nvSpPr>
        <p:spPr>
          <a:xfrm>
            <a:off x="7195634" y="2007487"/>
            <a:ext cx="2607393" cy="820824"/>
          </a:xfrm>
          <a:prstGeom prst="borderCallout2">
            <a:avLst>
              <a:gd name="adj1" fmla="val 18750"/>
              <a:gd name="adj2" fmla="val -8333"/>
              <a:gd name="adj3" fmla="val 18750"/>
              <a:gd name="adj4" fmla="val -16667"/>
              <a:gd name="adj5" fmla="val 81387"/>
              <a:gd name="adj6" fmla="val -36993"/>
            </a:avLst>
          </a:prstGeom>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1050" dirty="0"/>
              <a:t>縦横が純粋に現レベル・目標レベルの話になっていない</a:t>
            </a:r>
            <a:endParaRPr kumimoji="1" lang="en-US" altLang="ja-JP" sz="1050" dirty="0"/>
          </a:p>
          <a:p>
            <a:r>
              <a:rPr kumimoji="1" lang="ja-JP" altLang="en-US" sz="1050" dirty="0"/>
              <a:t>→縦軸で現レベルが表現されている箇所あり</a:t>
            </a:r>
          </a:p>
        </p:txBody>
      </p:sp>
      <p:sp>
        <p:nvSpPr>
          <p:cNvPr id="4" name="正方形/長方形 3">
            <a:extLst>
              <a:ext uri="{FF2B5EF4-FFF2-40B4-BE49-F238E27FC236}">
                <a16:creationId xmlns:a16="http://schemas.microsoft.com/office/drawing/2014/main" id="{F0D11CF3-AEC5-4C63-B85A-FEEE9ADD7001}"/>
              </a:ext>
            </a:extLst>
          </p:cNvPr>
          <p:cNvSpPr/>
          <p:nvPr/>
        </p:nvSpPr>
        <p:spPr>
          <a:xfrm>
            <a:off x="4165598" y="6320079"/>
            <a:ext cx="2466111" cy="42904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本サービスのターゲット</a:t>
            </a:r>
          </a:p>
        </p:txBody>
      </p:sp>
      <p:sp>
        <p:nvSpPr>
          <p:cNvPr id="15" name="吹き出し: 折線 14">
            <a:extLst>
              <a:ext uri="{FF2B5EF4-FFF2-40B4-BE49-F238E27FC236}">
                <a16:creationId xmlns:a16="http://schemas.microsoft.com/office/drawing/2014/main" id="{3CDAD196-D50D-4A77-8FA6-341FB6E99022}"/>
              </a:ext>
            </a:extLst>
          </p:cNvPr>
          <p:cNvSpPr/>
          <p:nvPr/>
        </p:nvSpPr>
        <p:spPr>
          <a:xfrm>
            <a:off x="7195634" y="3870438"/>
            <a:ext cx="2607393" cy="820824"/>
          </a:xfrm>
          <a:prstGeom prst="borderCallout2">
            <a:avLst>
              <a:gd name="adj1" fmla="val 18750"/>
              <a:gd name="adj2" fmla="val -8333"/>
              <a:gd name="adj3" fmla="val 18750"/>
              <a:gd name="adj4" fmla="val -16667"/>
              <a:gd name="adj5" fmla="val 62258"/>
              <a:gd name="adj6" fmla="val -37290"/>
            </a:avLst>
          </a:prstGeom>
        </p:spPr>
        <p:style>
          <a:lnRef idx="1">
            <a:schemeClr val="accent2"/>
          </a:lnRef>
          <a:fillRef idx="2">
            <a:schemeClr val="accent2"/>
          </a:fillRef>
          <a:effectRef idx="1">
            <a:schemeClr val="accent2"/>
          </a:effectRef>
          <a:fontRef idx="minor">
            <a:schemeClr val="dk1"/>
          </a:fontRef>
        </p:style>
        <p:txBody>
          <a:bodyPr rtlCol="0" anchor="ctr"/>
          <a:lstStyle/>
          <a:p>
            <a:r>
              <a:rPr kumimoji="1" lang="ja-JP" altLang="en-US" sz="1050" dirty="0"/>
              <a:t>プロモーションのことも踏まえて、</a:t>
            </a:r>
            <a:endParaRPr kumimoji="1" lang="en-US" altLang="ja-JP" sz="1050" dirty="0"/>
          </a:p>
          <a:p>
            <a:r>
              <a:rPr kumimoji="1" lang="ja-JP" altLang="en-US" sz="1050" dirty="0"/>
              <a:t>普段の使用媒体などを聞く</a:t>
            </a:r>
          </a:p>
        </p:txBody>
      </p:sp>
      <p:sp>
        <p:nvSpPr>
          <p:cNvPr id="5" name="吹き出し: 折線 4">
            <a:extLst>
              <a:ext uri="{FF2B5EF4-FFF2-40B4-BE49-F238E27FC236}">
                <a16:creationId xmlns:a16="http://schemas.microsoft.com/office/drawing/2014/main" id="{806FB818-B478-4EAA-8426-7A0016719647}"/>
              </a:ext>
            </a:extLst>
          </p:cNvPr>
          <p:cNvSpPr/>
          <p:nvPr/>
        </p:nvSpPr>
        <p:spPr>
          <a:xfrm>
            <a:off x="7195634" y="2928527"/>
            <a:ext cx="2607393" cy="820824"/>
          </a:xfrm>
          <a:prstGeom prst="borderCallout2">
            <a:avLst>
              <a:gd name="adj1" fmla="val 18750"/>
              <a:gd name="adj2" fmla="val -8333"/>
              <a:gd name="adj3" fmla="val 18750"/>
              <a:gd name="adj4" fmla="val -16667"/>
              <a:gd name="adj5" fmla="val 62258"/>
              <a:gd name="adj6" fmla="val -37290"/>
            </a:avLst>
          </a:prstGeom>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1050" dirty="0"/>
              <a:t>同じカテゴリに複数の人タイプがいる場合は分けて書いたほうがいい</a:t>
            </a:r>
            <a:endParaRPr kumimoji="1" lang="en-US" altLang="ja-JP" sz="1050" dirty="0"/>
          </a:p>
          <a:p>
            <a:r>
              <a:rPr kumimoji="1" lang="ja-JP" altLang="en-US" sz="1050" dirty="0"/>
              <a:t>（違う人の話なのか、同じ人の異なる特徴なのかわからない）</a:t>
            </a:r>
          </a:p>
        </p:txBody>
      </p:sp>
      <p:sp>
        <p:nvSpPr>
          <p:cNvPr id="6" name="正方形/長方形 5">
            <a:extLst>
              <a:ext uri="{FF2B5EF4-FFF2-40B4-BE49-F238E27FC236}">
                <a16:creationId xmlns:a16="http://schemas.microsoft.com/office/drawing/2014/main" id="{1E379B1F-1FD5-4105-B47E-C60055CB8263}"/>
              </a:ext>
            </a:extLst>
          </p:cNvPr>
          <p:cNvSpPr/>
          <p:nvPr/>
        </p:nvSpPr>
        <p:spPr>
          <a:xfrm>
            <a:off x="935005" y="3551439"/>
            <a:ext cx="4432840" cy="1369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精緻化したい</a:t>
            </a:r>
            <a:endParaRPr kumimoji="1" lang="en-US" altLang="ja-JP" dirty="0"/>
          </a:p>
          <a:p>
            <a:pPr algn="ctr"/>
            <a:r>
              <a:rPr kumimoji="1" lang="ja-JP" altLang="en-US" dirty="0"/>
              <a:t>→横は明確に</a:t>
            </a:r>
            <a:r>
              <a:rPr kumimoji="1" lang="en-US" altLang="ja-JP" dirty="0"/>
              <a:t>CEFR</a:t>
            </a:r>
            <a:r>
              <a:rPr kumimoji="1" lang="ja-JP" altLang="en-US" dirty="0"/>
              <a:t>？入手できるデータ次第？</a:t>
            </a:r>
            <a:endParaRPr kumimoji="1" lang="en-US" altLang="ja-JP" dirty="0"/>
          </a:p>
          <a:p>
            <a:pPr algn="ctr"/>
            <a:r>
              <a:rPr kumimoji="1" lang="ja-JP" altLang="en-US" dirty="0"/>
              <a:t>→ある程度想像でも細分化してみる</a:t>
            </a:r>
          </a:p>
        </p:txBody>
      </p:sp>
      <p:sp>
        <p:nvSpPr>
          <p:cNvPr id="18" name="正方形/長方形 5">
            <a:extLst>
              <a:ext uri="{FF2B5EF4-FFF2-40B4-BE49-F238E27FC236}">
                <a16:creationId xmlns:a16="http://schemas.microsoft.com/office/drawing/2014/main" id="{CB55862D-30EC-4A5C-AC85-50D61008AC0D}"/>
              </a:ext>
            </a:extLst>
          </p:cNvPr>
          <p:cNvSpPr/>
          <p:nvPr/>
        </p:nvSpPr>
        <p:spPr>
          <a:xfrm>
            <a:off x="6631709" y="1945291"/>
            <a:ext cx="4432840" cy="1369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1,3</a:t>
            </a:r>
            <a:r>
              <a:rPr kumimoji="1" lang="ja-JP" altLang="en-US" dirty="0"/>
              <a:t>の層のボリューム人口は、</a:t>
            </a:r>
            <a:endParaRPr kumimoji="1" lang="en-US" altLang="ja-JP" dirty="0"/>
          </a:p>
          <a:p>
            <a:pPr algn="ctr"/>
            <a:r>
              <a:rPr kumimoji="1" lang="ja-JP" altLang="en-US" dirty="0"/>
              <a:t>年①</a:t>
            </a:r>
            <a:r>
              <a:rPr kumimoji="1" lang="en-US" altLang="ja-JP" dirty="0"/>
              <a:t>1,2</a:t>
            </a:r>
            <a:r>
              <a:rPr kumimoji="1" lang="ja-JP" altLang="en-US" dirty="0"/>
              <a:t>回する海外旅行で外国人とお話</a:t>
            </a:r>
            <a:endParaRPr kumimoji="1" lang="en-US" altLang="ja-JP" dirty="0"/>
          </a:p>
          <a:p>
            <a:pPr algn="ctr"/>
            <a:r>
              <a:rPr kumimoji="1" lang="ja-JP" altLang="en-US" dirty="0"/>
              <a:t>できるといいよなあくらいな動機</a:t>
            </a:r>
            <a:endParaRPr kumimoji="1" lang="en-US" altLang="ja-JP" dirty="0"/>
          </a:p>
        </p:txBody>
      </p:sp>
    </p:spTree>
    <p:extLst>
      <p:ext uri="{BB962C8B-B14F-4D97-AF65-F5344CB8AC3E}">
        <p14:creationId xmlns:p14="http://schemas.microsoft.com/office/powerpoint/2010/main" val="2636760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81037" y="36307"/>
            <a:ext cx="8543925" cy="599377"/>
          </a:xfrm>
        </p:spPr>
        <p:txBody>
          <a:bodyPr>
            <a:normAutofit/>
          </a:bodyPr>
          <a:lstStyle/>
          <a:p>
            <a:r>
              <a:rPr kumimoji="1" lang="ja-JP" altLang="en-US" sz="1500" dirty="0"/>
              <a:t>目的と切り口</a:t>
            </a:r>
            <a:r>
              <a:rPr kumimoji="1" lang="en-US" altLang="ja-JP" sz="1500" dirty="0"/>
              <a:t>(</a:t>
            </a:r>
            <a:r>
              <a:rPr kumimoji="1" lang="ja-JP" altLang="en-US" sz="1500" dirty="0"/>
              <a:t>？丁寧に</a:t>
            </a:r>
            <a:r>
              <a:rPr kumimoji="1" lang="en-US" altLang="ja-JP" sz="1500" dirty="0"/>
              <a:t>P</a:t>
            </a:r>
            <a:r>
              <a:rPr kumimoji="1" lang="ja-JP" altLang="en-US" sz="1500" dirty="0"/>
              <a:t>分けて掘り下げる？</a:t>
            </a:r>
            <a:r>
              <a:rPr kumimoji="1" lang="en-US" altLang="ja-JP" sz="1500" dirty="0"/>
              <a:t>)</a:t>
            </a:r>
            <a:endParaRPr kumimoji="1" lang="ja-JP" altLang="en-US" sz="1500" dirty="0"/>
          </a:p>
        </p:txBody>
      </p:sp>
      <p:sp>
        <p:nvSpPr>
          <p:cNvPr id="4" name="正方形/長方形 3">
            <a:extLst>
              <a:ext uri="{FF2B5EF4-FFF2-40B4-BE49-F238E27FC236}">
                <a16:creationId xmlns:a16="http://schemas.microsoft.com/office/drawing/2014/main" id="{F632E14C-A5D9-4980-A88F-C2265382E602}"/>
              </a:ext>
            </a:extLst>
          </p:cNvPr>
          <p:cNvSpPr/>
          <p:nvPr/>
        </p:nvSpPr>
        <p:spPr>
          <a:xfrm>
            <a:off x="2748986" y="4708785"/>
            <a:ext cx="6024624" cy="179696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r>
              <a:rPr kumimoji="1" lang="ja-JP" altLang="en-US" sz="1000" dirty="0">
                <a:solidFill>
                  <a:schemeClr val="tx1"/>
                </a:solidFill>
              </a:rPr>
              <a:t>現レベル</a:t>
            </a:r>
            <a:endParaRPr kumimoji="1" lang="en-US" altLang="ja-JP" sz="1000" dirty="0">
              <a:solidFill>
                <a:schemeClr val="tx1"/>
              </a:solidFill>
            </a:endParaRPr>
          </a:p>
          <a:p>
            <a:pPr marL="285750" indent="-285750">
              <a:buFont typeface="Wingdings" panose="05000000000000000000" pitchFamily="2" charset="2"/>
              <a:buChar char="ü"/>
            </a:pPr>
            <a:r>
              <a:rPr kumimoji="1" lang="ja-JP" altLang="en-US" sz="1000" dirty="0">
                <a:solidFill>
                  <a:schemeClr val="tx1"/>
                </a:solidFill>
              </a:rPr>
              <a:t>目標レベル</a:t>
            </a:r>
            <a:endParaRPr kumimoji="1" lang="en-US" altLang="ja-JP" sz="1000" dirty="0">
              <a:solidFill>
                <a:schemeClr val="tx1"/>
              </a:solidFill>
            </a:endParaRPr>
          </a:p>
          <a:p>
            <a:pPr marL="285750" indent="-285750">
              <a:buFont typeface="Wingdings" panose="05000000000000000000" pitchFamily="2" charset="2"/>
              <a:buChar char="ü"/>
            </a:pPr>
            <a:r>
              <a:rPr kumimoji="1" lang="ja-JP" altLang="en-US" sz="1000" dirty="0">
                <a:solidFill>
                  <a:schemeClr val="tx1"/>
                </a:solidFill>
              </a:rPr>
              <a:t>業務で使うか（使っている／予定のみあり／ その他）</a:t>
            </a:r>
            <a:endParaRPr kumimoji="1" lang="en-US" altLang="ja-JP" sz="1000" dirty="0">
              <a:solidFill>
                <a:schemeClr val="tx1"/>
              </a:solidFill>
            </a:endParaRPr>
          </a:p>
          <a:p>
            <a:pPr marL="285750" indent="-285750">
              <a:buFont typeface="Wingdings" panose="05000000000000000000" pitchFamily="2" charset="2"/>
              <a:buChar char="ü"/>
            </a:pPr>
            <a:r>
              <a:rPr kumimoji="1" lang="ja-JP" altLang="en-US" sz="1000" dirty="0">
                <a:solidFill>
                  <a:srgbClr val="FF0000"/>
                </a:solidFill>
              </a:rPr>
              <a:t>学習歴</a:t>
            </a:r>
            <a:r>
              <a:rPr kumimoji="1" lang="en-US" altLang="ja-JP" sz="1000" dirty="0">
                <a:solidFill>
                  <a:srgbClr val="FF0000"/>
                </a:solidFill>
              </a:rPr>
              <a:t>(</a:t>
            </a:r>
            <a:r>
              <a:rPr kumimoji="1" lang="ja-JP" altLang="en-US" sz="1000" dirty="0">
                <a:solidFill>
                  <a:srgbClr val="FF0000"/>
                </a:solidFill>
              </a:rPr>
              <a:t>期間、在留歴あるか</a:t>
            </a:r>
            <a:r>
              <a:rPr kumimoji="1" lang="en-US" altLang="ja-JP" sz="1000" dirty="0">
                <a:solidFill>
                  <a:srgbClr val="FF0000"/>
                </a:solidFill>
              </a:rPr>
              <a:t>)</a:t>
            </a:r>
            <a:r>
              <a:rPr kumimoji="1" lang="ja-JP" altLang="en-US" sz="1000" dirty="0">
                <a:solidFill>
                  <a:srgbClr val="FF0000"/>
                </a:solidFill>
              </a:rPr>
              <a:t>⇚学習方法の遷移</a:t>
            </a:r>
            <a:endParaRPr kumimoji="1" lang="en-US" altLang="ja-JP" sz="1000" dirty="0">
              <a:solidFill>
                <a:srgbClr val="FF0000"/>
              </a:solidFill>
            </a:endParaRPr>
          </a:p>
          <a:p>
            <a:pPr marL="285750" indent="-285750">
              <a:buFont typeface="Wingdings" panose="05000000000000000000" pitchFamily="2" charset="2"/>
              <a:buChar char="ü"/>
            </a:pPr>
            <a:r>
              <a:rPr kumimoji="1" lang="ja-JP" altLang="en-US" sz="1000" dirty="0">
                <a:solidFill>
                  <a:schemeClr val="tx1"/>
                </a:solidFill>
              </a:rPr>
              <a:t>学習時間</a:t>
            </a:r>
            <a:r>
              <a:rPr kumimoji="1" lang="en-US" altLang="ja-JP" sz="1000" dirty="0">
                <a:solidFill>
                  <a:schemeClr val="tx1"/>
                </a:solidFill>
              </a:rPr>
              <a:t>(</a:t>
            </a:r>
            <a:r>
              <a:rPr kumimoji="1" lang="ja-JP" altLang="en-US" sz="1000" dirty="0">
                <a:solidFill>
                  <a:schemeClr val="tx1"/>
                </a:solidFill>
              </a:rPr>
              <a:t>週単位など</a:t>
            </a:r>
            <a:r>
              <a:rPr kumimoji="1" lang="en-US" altLang="ja-JP" sz="1000" dirty="0">
                <a:solidFill>
                  <a:schemeClr val="tx1"/>
                </a:solidFill>
              </a:rPr>
              <a:t>)</a:t>
            </a:r>
          </a:p>
          <a:p>
            <a:pPr marL="285750" indent="-285750">
              <a:buFont typeface="Wingdings" panose="05000000000000000000" pitchFamily="2" charset="2"/>
              <a:buChar char="ü"/>
            </a:pPr>
            <a:r>
              <a:rPr kumimoji="1" lang="ja-JP" altLang="en-US" sz="1000" dirty="0">
                <a:solidFill>
                  <a:schemeClr val="tx1"/>
                </a:solidFill>
              </a:rPr>
              <a:t>年代</a:t>
            </a:r>
            <a:endParaRPr kumimoji="1" lang="en-US" altLang="ja-JP" sz="1000" dirty="0">
              <a:solidFill>
                <a:schemeClr val="tx1"/>
              </a:solidFill>
            </a:endParaRPr>
          </a:p>
          <a:p>
            <a:pPr marL="285750" indent="-285750">
              <a:buFont typeface="Wingdings" panose="05000000000000000000" pitchFamily="2" charset="2"/>
              <a:buChar char="ü"/>
            </a:pPr>
            <a:r>
              <a:rPr kumimoji="1" lang="ja-JP" altLang="en-US" sz="1000" dirty="0">
                <a:solidFill>
                  <a:schemeClr val="tx1"/>
                </a:solidFill>
              </a:rPr>
              <a:t>予算</a:t>
            </a:r>
            <a:r>
              <a:rPr kumimoji="1" lang="en-US" altLang="ja-JP" sz="1000" dirty="0">
                <a:solidFill>
                  <a:schemeClr val="tx1"/>
                </a:solidFill>
              </a:rPr>
              <a:t>(</a:t>
            </a:r>
            <a:r>
              <a:rPr kumimoji="1" lang="ja-JP" altLang="en-US" sz="1000" dirty="0">
                <a:solidFill>
                  <a:schemeClr val="tx1"/>
                </a:solidFill>
              </a:rPr>
              <a:t>年収によらないのでは</a:t>
            </a:r>
            <a:r>
              <a:rPr kumimoji="1" lang="en-US" altLang="ja-JP" sz="1000" dirty="0">
                <a:solidFill>
                  <a:schemeClr val="tx1"/>
                </a:solidFill>
              </a:rPr>
              <a:t>)</a:t>
            </a:r>
          </a:p>
          <a:p>
            <a:pPr marL="285750" indent="-285750">
              <a:buFont typeface="Wingdings" panose="05000000000000000000" pitchFamily="2" charset="2"/>
              <a:buChar char="ü"/>
            </a:pPr>
            <a:r>
              <a:rPr kumimoji="1" lang="ja-JP" altLang="en-US" sz="1000" dirty="0">
                <a:solidFill>
                  <a:schemeClr val="tx1"/>
                </a:solidFill>
              </a:rPr>
              <a:t>学習手法</a:t>
            </a:r>
          </a:p>
        </p:txBody>
      </p:sp>
      <p:sp>
        <p:nvSpPr>
          <p:cNvPr id="5" name="正方形/長方形 4">
            <a:extLst>
              <a:ext uri="{FF2B5EF4-FFF2-40B4-BE49-F238E27FC236}">
                <a16:creationId xmlns:a16="http://schemas.microsoft.com/office/drawing/2014/main" id="{96A81C1E-43C4-4C8C-A1F3-B0D1ED884915}"/>
              </a:ext>
            </a:extLst>
          </p:cNvPr>
          <p:cNvSpPr/>
          <p:nvPr/>
        </p:nvSpPr>
        <p:spPr>
          <a:xfrm>
            <a:off x="734992" y="4708785"/>
            <a:ext cx="1840375" cy="1796969"/>
          </a:xfrm>
          <a:prstGeom prst="rect">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300" dirty="0">
                <a:solidFill>
                  <a:srgbClr val="FFFFFF"/>
                </a:solidFill>
              </a:rPr>
              <a:t>切り口</a:t>
            </a:r>
            <a:endParaRPr kumimoji="1" lang="en-US" altLang="ja-JP" sz="1300" dirty="0">
              <a:solidFill>
                <a:srgbClr val="FFFFFF"/>
              </a:solidFill>
            </a:endParaRPr>
          </a:p>
          <a:p>
            <a:r>
              <a:rPr kumimoji="1" lang="en-US" altLang="ja-JP" sz="1300" dirty="0">
                <a:solidFill>
                  <a:srgbClr val="FFFFFF"/>
                </a:solidFill>
              </a:rPr>
              <a:t>(</a:t>
            </a:r>
            <a:r>
              <a:rPr kumimoji="1" lang="ja-JP" altLang="en-US" sz="1300" dirty="0">
                <a:solidFill>
                  <a:srgbClr val="FFFFFF"/>
                </a:solidFill>
              </a:rPr>
              <a:t>気になるパラメータ</a:t>
            </a:r>
            <a:r>
              <a:rPr kumimoji="1" lang="en-US" altLang="ja-JP" sz="1300" dirty="0">
                <a:solidFill>
                  <a:srgbClr val="FFFFFF"/>
                </a:solidFill>
              </a:rPr>
              <a:t>)</a:t>
            </a:r>
            <a:endParaRPr kumimoji="1" lang="ja-JP" altLang="en-US" sz="1300" dirty="0">
              <a:solidFill>
                <a:srgbClr val="FFFFFF"/>
              </a:solidFill>
            </a:endParaRPr>
          </a:p>
        </p:txBody>
      </p:sp>
      <p:sp>
        <p:nvSpPr>
          <p:cNvPr id="8" name="正方形/長方形 7">
            <a:extLst>
              <a:ext uri="{FF2B5EF4-FFF2-40B4-BE49-F238E27FC236}">
                <a16:creationId xmlns:a16="http://schemas.microsoft.com/office/drawing/2014/main" id="{420DC2CE-83E5-4C41-A56F-C09347448DEE}"/>
              </a:ext>
            </a:extLst>
          </p:cNvPr>
          <p:cNvSpPr/>
          <p:nvPr/>
        </p:nvSpPr>
        <p:spPr>
          <a:xfrm>
            <a:off x="2748986" y="2822134"/>
            <a:ext cx="6024624" cy="13453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endParaRPr kumimoji="1" lang="ja-JP" altLang="en-US" sz="1000" dirty="0">
              <a:solidFill>
                <a:schemeClr val="tx1"/>
              </a:solidFill>
            </a:endParaRPr>
          </a:p>
        </p:txBody>
      </p:sp>
      <p:sp>
        <p:nvSpPr>
          <p:cNvPr id="9" name="正方形/長方形 8">
            <a:extLst>
              <a:ext uri="{FF2B5EF4-FFF2-40B4-BE49-F238E27FC236}">
                <a16:creationId xmlns:a16="http://schemas.microsoft.com/office/drawing/2014/main" id="{E99D0E8F-3F4C-41FB-9BD7-6AF8A2543728}"/>
              </a:ext>
            </a:extLst>
          </p:cNvPr>
          <p:cNvSpPr/>
          <p:nvPr/>
        </p:nvSpPr>
        <p:spPr>
          <a:xfrm>
            <a:off x="734992" y="2822134"/>
            <a:ext cx="1840375" cy="1345389"/>
          </a:xfrm>
          <a:prstGeom prst="rect">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300" dirty="0">
                <a:solidFill>
                  <a:srgbClr val="FFFFFF"/>
                </a:solidFill>
              </a:rPr>
              <a:t>知りたいこと</a:t>
            </a:r>
          </a:p>
        </p:txBody>
      </p:sp>
      <p:sp>
        <p:nvSpPr>
          <p:cNvPr id="7" name="正方形/長方形 6">
            <a:extLst>
              <a:ext uri="{FF2B5EF4-FFF2-40B4-BE49-F238E27FC236}">
                <a16:creationId xmlns:a16="http://schemas.microsoft.com/office/drawing/2014/main" id="{1C09920F-08F4-4EE4-B7B7-0DDCE1D992D7}"/>
              </a:ext>
            </a:extLst>
          </p:cNvPr>
          <p:cNvSpPr/>
          <p:nvPr/>
        </p:nvSpPr>
        <p:spPr>
          <a:xfrm>
            <a:off x="2748986" y="798682"/>
            <a:ext cx="6024624" cy="11454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下記につなげる</a:t>
            </a:r>
            <a:r>
              <a:rPr kumimoji="1" lang="en-US" altLang="ja-JP" sz="1000" dirty="0">
                <a:solidFill>
                  <a:schemeClr val="tx1"/>
                </a:solidFill>
              </a:rPr>
              <a:t>(</a:t>
            </a:r>
            <a:r>
              <a:rPr kumimoji="1" lang="ja-JP" altLang="en-US" sz="1000" dirty="0">
                <a:solidFill>
                  <a:schemeClr val="tx1"/>
                </a:solidFill>
              </a:rPr>
              <a:t>？⇚対応方法を確認する</a:t>
            </a:r>
            <a:r>
              <a:rPr kumimoji="1" lang="en-US" altLang="ja-JP" sz="1000" dirty="0">
                <a:solidFill>
                  <a:schemeClr val="tx1"/>
                </a:solidFill>
              </a:rPr>
              <a:t>)</a:t>
            </a:r>
          </a:p>
          <a:p>
            <a:pPr marL="285750" indent="-285750">
              <a:buFont typeface="Arial" panose="020B0604020202020204" pitchFamily="34" charset="0"/>
              <a:buChar char="•"/>
            </a:pPr>
            <a:r>
              <a:rPr kumimoji="1" lang="ja-JP" altLang="en-US" sz="1000" dirty="0">
                <a:solidFill>
                  <a:schemeClr val="tx1"/>
                </a:solidFill>
              </a:rPr>
              <a:t>ターゲット層を明確化</a:t>
            </a:r>
            <a:endParaRPr kumimoji="1" lang="en-US" altLang="ja-JP" sz="1000" dirty="0">
              <a:solidFill>
                <a:schemeClr val="tx1"/>
              </a:solidFill>
            </a:endParaRPr>
          </a:p>
          <a:p>
            <a:pPr marL="285750" indent="-285750">
              <a:buFont typeface="Arial" panose="020B0604020202020204" pitchFamily="34" charset="0"/>
              <a:buChar char="•"/>
            </a:pPr>
            <a:r>
              <a:rPr kumimoji="1" lang="ja-JP" altLang="en-US" sz="1000" dirty="0">
                <a:solidFill>
                  <a:schemeClr val="tx1"/>
                </a:solidFill>
              </a:rPr>
              <a:t>機能概要にターゲット層の需要を反映（ペルソナ化）</a:t>
            </a:r>
            <a:endParaRPr kumimoji="1" lang="en-US" altLang="ja-JP" sz="1000" dirty="0">
              <a:solidFill>
                <a:schemeClr val="tx1"/>
              </a:solidFill>
            </a:endParaRPr>
          </a:p>
          <a:p>
            <a:pPr marL="285750" indent="-285750">
              <a:buFont typeface="Arial" panose="020B0604020202020204" pitchFamily="34" charset="0"/>
              <a:buChar char="•"/>
            </a:pPr>
            <a:r>
              <a:rPr kumimoji="1" lang="en-US" altLang="ja-JP" sz="1000" dirty="0" err="1">
                <a:solidFill>
                  <a:schemeClr val="tx1"/>
                </a:solidFill>
              </a:rPr>
              <a:t>Golive</a:t>
            </a:r>
            <a:r>
              <a:rPr kumimoji="1" lang="ja-JP" altLang="en-US" sz="1000" dirty="0">
                <a:solidFill>
                  <a:schemeClr val="tx1"/>
                </a:solidFill>
              </a:rPr>
              <a:t>時のプロモーションに？、</a:t>
            </a:r>
            <a:r>
              <a:rPr kumimoji="1" lang="en-US" altLang="ja-JP" sz="1000" dirty="0">
                <a:solidFill>
                  <a:schemeClr val="tx1"/>
                </a:solidFill>
              </a:rPr>
              <a:t>(</a:t>
            </a:r>
            <a:r>
              <a:rPr kumimoji="1" lang="ja-JP" altLang="en-US" sz="1000" dirty="0">
                <a:solidFill>
                  <a:schemeClr val="tx1"/>
                </a:solidFill>
              </a:rPr>
              <a:t>広告媒体の選定？</a:t>
            </a:r>
            <a:r>
              <a:rPr kumimoji="1" lang="en-US" altLang="ja-JP" sz="1000" dirty="0">
                <a:solidFill>
                  <a:schemeClr val="tx1"/>
                </a:solidFill>
              </a:rPr>
              <a:t>)</a:t>
            </a:r>
            <a:r>
              <a:rPr kumimoji="1" lang="ja-JP" altLang="en-US" sz="1000" dirty="0">
                <a:solidFill>
                  <a:schemeClr val="tx1"/>
                </a:solidFill>
              </a:rPr>
              <a:t>　最初の</a:t>
            </a:r>
            <a:r>
              <a:rPr kumimoji="1" lang="en-US" altLang="ja-JP" sz="1000" dirty="0">
                <a:solidFill>
                  <a:schemeClr val="tx1"/>
                </a:solidFill>
              </a:rPr>
              <a:t>100</a:t>
            </a:r>
            <a:r>
              <a:rPr kumimoji="1" lang="ja-JP" altLang="en-US" sz="1000" dirty="0">
                <a:solidFill>
                  <a:schemeClr val="tx1"/>
                </a:solidFill>
              </a:rPr>
              <a:t>人の戦略</a:t>
            </a:r>
            <a:endParaRPr kumimoji="1" lang="en-US" altLang="ja-JP" sz="1000" dirty="0">
              <a:solidFill>
                <a:schemeClr val="tx1"/>
              </a:solidFill>
            </a:endParaRPr>
          </a:p>
          <a:p>
            <a:pPr marL="285750" indent="-285750">
              <a:buFont typeface="Arial" panose="020B0604020202020204" pitchFamily="34" charset="0"/>
              <a:buChar char="•"/>
            </a:pPr>
            <a:r>
              <a:rPr kumimoji="1" lang="en-US" altLang="ja-JP" sz="1000" dirty="0">
                <a:solidFill>
                  <a:schemeClr val="tx1"/>
                </a:solidFill>
              </a:rPr>
              <a:t>XXXX</a:t>
            </a:r>
          </a:p>
        </p:txBody>
      </p:sp>
      <p:sp>
        <p:nvSpPr>
          <p:cNvPr id="10" name="正方形/長方形 9">
            <a:extLst>
              <a:ext uri="{FF2B5EF4-FFF2-40B4-BE49-F238E27FC236}">
                <a16:creationId xmlns:a16="http://schemas.microsoft.com/office/drawing/2014/main" id="{761A3533-0CDB-44EE-9AA7-78EA260F5B80}"/>
              </a:ext>
            </a:extLst>
          </p:cNvPr>
          <p:cNvSpPr/>
          <p:nvPr/>
        </p:nvSpPr>
        <p:spPr>
          <a:xfrm>
            <a:off x="734992" y="798682"/>
            <a:ext cx="1840375" cy="1145447"/>
          </a:xfrm>
          <a:prstGeom prst="rect">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300" dirty="0">
                <a:solidFill>
                  <a:srgbClr val="FFFFFF"/>
                </a:solidFill>
              </a:rPr>
              <a:t>目的</a:t>
            </a:r>
          </a:p>
        </p:txBody>
      </p:sp>
      <p:sp>
        <p:nvSpPr>
          <p:cNvPr id="3" name="二等辺三角形 2">
            <a:extLst>
              <a:ext uri="{FF2B5EF4-FFF2-40B4-BE49-F238E27FC236}">
                <a16:creationId xmlns:a16="http://schemas.microsoft.com/office/drawing/2014/main" id="{0F2060B4-1F46-457C-8E8D-8177BE73A60A}"/>
              </a:ext>
            </a:extLst>
          </p:cNvPr>
          <p:cNvSpPr/>
          <p:nvPr/>
        </p:nvSpPr>
        <p:spPr>
          <a:xfrm flipV="1">
            <a:off x="4078717" y="2213751"/>
            <a:ext cx="2701023" cy="337752"/>
          </a:xfrm>
          <a:prstGeom prst="triangl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000">
              <a:solidFill>
                <a:srgbClr val="FFFFFF"/>
              </a:solidFill>
            </a:endParaRPr>
          </a:p>
        </p:txBody>
      </p:sp>
      <p:sp>
        <p:nvSpPr>
          <p:cNvPr id="11" name="二等辺三角形 10">
            <a:extLst>
              <a:ext uri="{FF2B5EF4-FFF2-40B4-BE49-F238E27FC236}">
                <a16:creationId xmlns:a16="http://schemas.microsoft.com/office/drawing/2014/main" id="{106C46C8-3545-4769-8920-92F727DD8A32}"/>
              </a:ext>
            </a:extLst>
          </p:cNvPr>
          <p:cNvSpPr/>
          <p:nvPr/>
        </p:nvSpPr>
        <p:spPr>
          <a:xfrm flipV="1">
            <a:off x="4078717" y="4328835"/>
            <a:ext cx="2701023" cy="337752"/>
          </a:xfrm>
          <a:prstGeom prst="triangl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000" dirty="0">
              <a:solidFill>
                <a:srgbClr val="FFFFFF"/>
              </a:solidFill>
            </a:endParaRPr>
          </a:p>
        </p:txBody>
      </p:sp>
    </p:spTree>
    <p:extLst>
      <p:ext uri="{BB962C8B-B14F-4D97-AF65-F5344CB8AC3E}">
        <p14:creationId xmlns:p14="http://schemas.microsoft.com/office/powerpoint/2010/main" val="3692604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81037" y="36307"/>
            <a:ext cx="8543925" cy="599377"/>
          </a:xfrm>
        </p:spPr>
        <p:txBody>
          <a:bodyPr>
            <a:normAutofit/>
          </a:bodyPr>
          <a:lstStyle/>
          <a:p>
            <a:r>
              <a:rPr lang="ja-JP" altLang="en-US" sz="1500" dirty="0"/>
              <a:t>学習方法の遷移</a:t>
            </a:r>
            <a:endParaRPr kumimoji="1" lang="ja-JP" altLang="en-US" sz="1500" dirty="0"/>
          </a:p>
        </p:txBody>
      </p:sp>
      <p:cxnSp>
        <p:nvCxnSpPr>
          <p:cNvPr id="6" name="直線矢印コネクタ 5">
            <a:extLst>
              <a:ext uri="{FF2B5EF4-FFF2-40B4-BE49-F238E27FC236}">
                <a16:creationId xmlns:a16="http://schemas.microsoft.com/office/drawing/2014/main" id="{B012B8F8-6E8F-471D-96BC-562FC5DBA926}"/>
              </a:ext>
            </a:extLst>
          </p:cNvPr>
          <p:cNvCxnSpPr>
            <a:cxnSpLocks/>
          </p:cNvCxnSpPr>
          <p:nvPr/>
        </p:nvCxnSpPr>
        <p:spPr>
          <a:xfrm flipV="1">
            <a:off x="879676" y="6256116"/>
            <a:ext cx="7905509" cy="491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7FDFEAB8-767B-430B-86FD-B937FD2F708F}"/>
              </a:ext>
            </a:extLst>
          </p:cNvPr>
          <p:cNvSpPr txBox="1"/>
          <p:nvPr/>
        </p:nvSpPr>
        <p:spPr>
          <a:xfrm>
            <a:off x="7870785" y="6280712"/>
            <a:ext cx="914400" cy="369332"/>
          </a:xfrm>
          <a:prstGeom prst="rect">
            <a:avLst/>
          </a:prstGeom>
          <a:noFill/>
        </p:spPr>
        <p:txBody>
          <a:bodyPr wrap="square" rtlCol="0">
            <a:spAutoFit/>
          </a:bodyPr>
          <a:lstStyle/>
          <a:p>
            <a:r>
              <a:rPr kumimoji="1" lang="ja-JP" altLang="en-US" dirty="0"/>
              <a:t>期間</a:t>
            </a:r>
          </a:p>
        </p:txBody>
      </p:sp>
      <p:cxnSp>
        <p:nvCxnSpPr>
          <p:cNvPr id="15" name="直線矢印コネクタ 14">
            <a:extLst>
              <a:ext uri="{FF2B5EF4-FFF2-40B4-BE49-F238E27FC236}">
                <a16:creationId xmlns:a16="http://schemas.microsoft.com/office/drawing/2014/main" id="{E1242B02-BBA2-4561-AD8C-C5689E34FEE1}"/>
              </a:ext>
            </a:extLst>
          </p:cNvPr>
          <p:cNvCxnSpPr>
            <a:cxnSpLocks/>
          </p:cNvCxnSpPr>
          <p:nvPr/>
        </p:nvCxnSpPr>
        <p:spPr>
          <a:xfrm flipV="1">
            <a:off x="879675" y="635684"/>
            <a:ext cx="0" cy="55080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01C316BE-6057-4E28-BCD8-3B08F8ACF385}"/>
              </a:ext>
            </a:extLst>
          </p:cNvPr>
          <p:cNvSpPr txBox="1"/>
          <p:nvPr/>
        </p:nvSpPr>
        <p:spPr>
          <a:xfrm>
            <a:off x="121533" y="883091"/>
            <a:ext cx="715762" cy="369332"/>
          </a:xfrm>
          <a:prstGeom prst="rect">
            <a:avLst/>
          </a:prstGeom>
          <a:noFill/>
        </p:spPr>
        <p:txBody>
          <a:bodyPr wrap="square" rtlCol="0">
            <a:spAutoFit/>
          </a:bodyPr>
          <a:lstStyle/>
          <a:p>
            <a:r>
              <a:rPr kumimoji="1" lang="en-US" altLang="ja-JP" dirty="0" err="1"/>
              <a:t>Lv</a:t>
            </a:r>
            <a:endParaRPr kumimoji="1" lang="ja-JP" altLang="en-US" dirty="0"/>
          </a:p>
        </p:txBody>
      </p:sp>
      <p:sp>
        <p:nvSpPr>
          <p:cNvPr id="19" name="正方形/長方形 18">
            <a:extLst>
              <a:ext uri="{FF2B5EF4-FFF2-40B4-BE49-F238E27FC236}">
                <a16:creationId xmlns:a16="http://schemas.microsoft.com/office/drawing/2014/main" id="{84C934E9-9844-4302-A98A-26FA4D6D5D36}"/>
              </a:ext>
            </a:extLst>
          </p:cNvPr>
          <p:cNvSpPr/>
          <p:nvPr/>
        </p:nvSpPr>
        <p:spPr>
          <a:xfrm>
            <a:off x="1250065" y="2747199"/>
            <a:ext cx="2367023" cy="12905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200" dirty="0"/>
              <a:t>バブル</a:t>
            </a:r>
            <a:endParaRPr kumimoji="1" lang="en-US" altLang="ja-JP" sz="1200" dirty="0"/>
          </a:p>
          <a:p>
            <a:pPr algn="ctr"/>
            <a:r>
              <a:rPr kumimoji="1" lang="ja-JP" altLang="en-US" sz="1200" dirty="0"/>
              <a:t>大きさ：学習時間</a:t>
            </a:r>
            <a:endParaRPr kumimoji="1" lang="en-US" altLang="ja-JP" sz="1200" dirty="0"/>
          </a:p>
          <a:p>
            <a:pPr algn="ctr"/>
            <a:r>
              <a:rPr kumimoji="1" lang="ja-JP" altLang="en-US" sz="1200" dirty="0"/>
              <a:t>で変遷を矢印でつなぐ</a:t>
            </a:r>
            <a:endParaRPr kumimoji="1" lang="en-US" altLang="ja-JP" sz="1200" dirty="0"/>
          </a:p>
        </p:txBody>
      </p:sp>
      <p:sp>
        <p:nvSpPr>
          <p:cNvPr id="20" name="正方形/長方形 19">
            <a:extLst>
              <a:ext uri="{FF2B5EF4-FFF2-40B4-BE49-F238E27FC236}">
                <a16:creationId xmlns:a16="http://schemas.microsoft.com/office/drawing/2014/main" id="{2CDEB091-94B1-4006-93BD-2235B2A23E5F}"/>
              </a:ext>
            </a:extLst>
          </p:cNvPr>
          <p:cNvSpPr/>
          <p:nvPr/>
        </p:nvSpPr>
        <p:spPr>
          <a:xfrm>
            <a:off x="2411858" y="4327143"/>
            <a:ext cx="2367023" cy="12905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200" dirty="0"/>
              <a:t>単に可視化が目的</a:t>
            </a:r>
            <a:endParaRPr kumimoji="1" lang="en-US" altLang="ja-JP" sz="1200" dirty="0"/>
          </a:p>
        </p:txBody>
      </p:sp>
    </p:spTree>
    <p:extLst>
      <p:ext uri="{BB962C8B-B14F-4D97-AF65-F5344CB8AC3E}">
        <p14:creationId xmlns:p14="http://schemas.microsoft.com/office/powerpoint/2010/main" val="338940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81037" y="36307"/>
            <a:ext cx="8543925" cy="599377"/>
          </a:xfrm>
        </p:spPr>
        <p:txBody>
          <a:bodyPr>
            <a:normAutofit/>
          </a:bodyPr>
          <a:lstStyle/>
          <a:p>
            <a:r>
              <a:rPr lang="ja-JP" altLang="en-US" sz="1500" dirty="0"/>
              <a:t>学習方法の遷移</a:t>
            </a:r>
            <a:endParaRPr kumimoji="1" lang="ja-JP" altLang="en-US" sz="1500" dirty="0"/>
          </a:p>
        </p:txBody>
      </p:sp>
      <p:sp>
        <p:nvSpPr>
          <p:cNvPr id="5" name="正方形/長方形 4">
            <a:extLst>
              <a:ext uri="{FF2B5EF4-FFF2-40B4-BE49-F238E27FC236}">
                <a16:creationId xmlns:a16="http://schemas.microsoft.com/office/drawing/2014/main" id="{9C6E2B66-B228-4C71-A5A5-B250BB750C7E}"/>
              </a:ext>
            </a:extLst>
          </p:cNvPr>
          <p:cNvSpPr/>
          <p:nvPr/>
        </p:nvSpPr>
        <p:spPr>
          <a:xfrm>
            <a:off x="2471194" y="1970590"/>
            <a:ext cx="5220183" cy="201110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a:t>実践での利用機会</a:t>
            </a:r>
            <a:endParaRPr kumimoji="1" lang="en-US" altLang="ja-JP" dirty="0"/>
          </a:p>
          <a:p>
            <a:pPr algn="ctr"/>
            <a:r>
              <a:rPr kumimoji="1" lang="ja-JP" altLang="en-US" dirty="0"/>
              <a:t>✕</a:t>
            </a:r>
            <a:endParaRPr kumimoji="1" lang="en-US" altLang="ja-JP" dirty="0"/>
          </a:p>
          <a:p>
            <a:pPr algn="ctr"/>
            <a:r>
              <a:rPr kumimoji="1" lang="ja-JP" altLang="en-US" dirty="0"/>
              <a:t>実際の学習時間</a:t>
            </a:r>
          </a:p>
        </p:txBody>
      </p:sp>
      <p:sp>
        <p:nvSpPr>
          <p:cNvPr id="11" name="正方形/長方形 10">
            <a:extLst>
              <a:ext uri="{FF2B5EF4-FFF2-40B4-BE49-F238E27FC236}">
                <a16:creationId xmlns:a16="http://schemas.microsoft.com/office/drawing/2014/main" id="{6B4992E2-F865-4F9A-96E7-E0D4D3BCFC3A}"/>
              </a:ext>
            </a:extLst>
          </p:cNvPr>
          <p:cNvSpPr/>
          <p:nvPr/>
        </p:nvSpPr>
        <p:spPr>
          <a:xfrm>
            <a:off x="2818435" y="3573684"/>
            <a:ext cx="5220183" cy="201110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a:t>学習時間が多い人は、本当に状況的シリアス学習者なのか？</a:t>
            </a:r>
            <a:endParaRPr kumimoji="1" lang="en-US" altLang="ja-JP" dirty="0"/>
          </a:p>
          <a:p>
            <a:pPr algn="ctr"/>
            <a:r>
              <a:rPr kumimoji="1" lang="ja-JP" altLang="en-US" dirty="0"/>
              <a:t>→そのモチベーションは？</a:t>
            </a:r>
          </a:p>
        </p:txBody>
      </p:sp>
    </p:spTree>
    <p:extLst>
      <p:ext uri="{BB962C8B-B14F-4D97-AF65-F5344CB8AC3E}">
        <p14:creationId xmlns:p14="http://schemas.microsoft.com/office/powerpoint/2010/main" val="218869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81037" y="36307"/>
            <a:ext cx="8543925" cy="599377"/>
          </a:xfrm>
        </p:spPr>
        <p:txBody>
          <a:bodyPr>
            <a:normAutofit/>
          </a:bodyPr>
          <a:lstStyle/>
          <a:p>
            <a:r>
              <a:rPr lang="ja-JP" altLang="en-US" sz="1500" dirty="0"/>
              <a:t>学習方法の遷移</a:t>
            </a:r>
            <a:endParaRPr kumimoji="1" lang="ja-JP" altLang="en-US" sz="1500" dirty="0"/>
          </a:p>
        </p:txBody>
      </p:sp>
      <p:sp>
        <p:nvSpPr>
          <p:cNvPr id="5" name="正方形/長方形 4">
            <a:extLst>
              <a:ext uri="{FF2B5EF4-FFF2-40B4-BE49-F238E27FC236}">
                <a16:creationId xmlns:a16="http://schemas.microsoft.com/office/drawing/2014/main" id="{9C6E2B66-B228-4C71-A5A5-B250BB750C7E}"/>
              </a:ext>
            </a:extLst>
          </p:cNvPr>
          <p:cNvSpPr/>
          <p:nvPr/>
        </p:nvSpPr>
        <p:spPr>
          <a:xfrm>
            <a:off x="2488556" y="1987952"/>
            <a:ext cx="5220183" cy="201110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a:t>現レベル中間層に来ている</a:t>
            </a:r>
            <a:r>
              <a:rPr kumimoji="1" lang="en-US" altLang="ja-JP" dirty="0"/>
              <a:t>&amp;</a:t>
            </a:r>
          </a:p>
          <a:p>
            <a:pPr algn="ctr"/>
            <a:r>
              <a:rPr kumimoji="1" lang="ja-JP" altLang="en-US" dirty="0"/>
              <a:t>仕事での利用機会がない人の</a:t>
            </a:r>
            <a:endParaRPr kumimoji="1" lang="en-US" altLang="ja-JP" dirty="0"/>
          </a:p>
          <a:p>
            <a:pPr algn="ctr"/>
            <a:r>
              <a:rPr kumimoji="1" lang="ja-JP" altLang="en-US" dirty="0"/>
              <a:t>学習モチベーション</a:t>
            </a:r>
            <a:endParaRPr kumimoji="1" lang="en-US" altLang="ja-JP" dirty="0"/>
          </a:p>
          <a:p>
            <a:pPr algn="ctr"/>
            <a:r>
              <a:rPr kumimoji="1" lang="ja-JP" altLang="en-US" dirty="0"/>
              <a:t>→本当は機会がほしいが無いのでは</a:t>
            </a:r>
            <a:endParaRPr kumimoji="1" lang="en-US" altLang="ja-JP" dirty="0"/>
          </a:p>
        </p:txBody>
      </p:sp>
      <p:sp>
        <p:nvSpPr>
          <p:cNvPr id="6" name="正方形/長方形 5">
            <a:extLst>
              <a:ext uri="{FF2B5EF4-FFF2-40B4-BE49-F238E27FC236}">
                <a16:creationId xmlns:a16="http://schemas.microsoft.com/office/drawing/2014/main" id="{ED272E1A-212A-43DB-A261-5C8EFA2230CA}"/>
              </a:ext>
            </a:extLst>
          </p:cNvPr>
          <p:cNvSpPr/>
          <p:nvPr/>
        </p:nvSpPr>
        <p:spPr>
          <a:xfrm>
            <a:off x="3119376" y="3562109"/>
            <a:ext cx="5220183" cy="201110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a:t>海外旅行の頻度、</a:t>
            </a:r>
            <a:r>
              <a:rPr kumimoji="1" lang="en-US" altLang="ja-JP" dirty="0" err="1"/>
              <a:t>Etc</a:t>
            </a:r>
            <a:r>
              <a:rPr kumimoji="1" lang="ja-JP" altLang="en-US" dirty="0"/>
              <a:t>、、、</a:t>
            </a:r>
            <a:endParaRPr kumimoji="1" lang="en-US" altLang="ja-JP" dirty="0"/>
          </a:p>
        </p:txBody>
      </p:sp>
    </p:spTree>
    <p:extLst>
      <p:ext uri="{BB962C8B-B14F-4D97-AF65-F5344CB8AC3E}">
        <p14:creationId xmlns:p14="http://schemas.microsoft.com/office/powerpoint/2010/main" val="2560492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81037" y="36307"/>
            <a:ext cx="8543925" cy="599377"/>
          </a:xfrm>
        </p:spPr>
        <p:txBody>
          <a:bodyPr>
            <a:normAutofit/>
          </a:bodyPr>
          <a:lstStyle/>
          <a:p>
            <a:r>
              <a:rPr lang="ja-JP" altLang="en-US" sz="1500" dirty="0"/>
              <a:t>学習方法の遷移</a:t>
            </a:r>
            <a:endParaRPr kumimoji="1" lang="ja-JP" altLang="en-US" sz="1500" dirty="0"/>
          </a:p>
        </p:txBody>
      </p:sp>
      <p:sp>
        <p:nvSpPr>
          <p:cNvPr id="5" name="正方形/長方形 4">
            <a:extLst>
              <a:ext uri="{FF2B5EF4-FFF2-40B4-BE49-F238E27FC236}">
                <a16:creationId xmlns:a16="http://schemas.microsoft.com/office/drawing/2014/main" id="{9C6E2B66-B228-4C71-A5A5-B250BB750C7E}"/>
              </a:ext>
            </a:extLst>
          </p:cNvPr>
          <p:cNvSpPr/>
          <p:nvPr/>
        </p:nvSpPr>
        <p:spPr>
          <a:xfrm>
            <a:off x="2488556" y="1987952"/>
            <a:ext cx="5220183" cy="201110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a:t>単に、中間層に来ている人に絞って、</a:t>
            </a:r>
            <a:endParaRPr kumimoji="1" lang="en-US" altLang="ja-JP" dirty="0"/>
          </a:p>
          <a:p>
            <a:pPr algn="ctr"/>
            <a:r>
              <a:rPr kumimoji="1" lang="ja-JP" altLang="en-US" dirty="0"/>
              <a:t>ケースを洗い出し（⇚想像）</a:t>
            </a:r>
            <a:endParaRPr kumimoji="1" lang="en-US" altLang="ja-JP" dirty="0"/>
          </a:p>
        </p:txBody>
      </p:sp>
    </p:spTree>
    <p:extLst>
      <p:ext uri="{BB962C8B-B14F-4D97-AF65-F5344CB8AC3E}">
        <p14:creationId xmlns:p14="http://schemas.microsoft.com/office/powerpoint/2010/main" val="2355985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81037" y="36307"/>
            <a:ext cx="8543925" cy="599377"/>
          </a:xfrm>
        </p:spPr>
        <p:txBody>
          <a:bodyPr>
            <a:normAutofit/>
          </a:bodyPr>
          <a:lstStyle/>
          <a:p>
            <a:endParaRPr kumimoji="1" lang="ja-JP" altLang="en-US" sz="1500" dirty="0"/>
          </a:p>
        </p:txBody>
      </p:sp>
      <p:pic>
        <p:nvPicPr>
          <p:cNvPr id="7" name="図 6">
            <a:extLst>
              <a:ext uri="{FF2B5EF4-FFF2-40B4-BE49-F238E27FC236}">
                <a16:creationId xmlns:a16="http://schemas.microsoft.com/office/drawing/2014/main" id="{E7B23059-E32E-4C97-B24F-15815D714963}"/>
              </a:ext>
            </a:extLst>
          </p:cNvPr>
          <p:cNvPicPr>
            <a:picLocks noChangeAspect="1"/>
          </p:cNvPicPr>
          <p:nvPr/>
        </p:nvPicPr>
        <p:blipFill rotWithShape="1">
          <a:blip r:embed="rId2"/>
          <a:srcRect b="14346"/>
          <a:stretch/>
        </p:blipFill>
        <p:spPr>
          <a:xfrm>
            <a:off x="1644164" y="544010"/>
            <a:ext cx="6617670" cy="5874152"/>
          </a:xfrm>
          <a:prstGeom prst="rect">
            <a:avLst/>
          </a:prstGeom>
        </p:spPr>
      </p:pic>
    </p:spTree>
    <p:extLst>
      <p:ext uri="{BB962C8B-B14F-4D97-AF65-F5344CB8AC3E}">
        <p14:creationId xmlns:p14="http://schemas.microsoft.com/office/powerpoint/2010/main" val="145851803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2">
      <a:majorFont>
        <a:latin typeface="Calibri Light"/>
        <a:ea typeface="メイリオ"/>
        <a:cs typeface=""/>
      </a:majorFont>
      <a:minorFont>
        <a:latin typeface="Calibri"/>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2701</TotalTime>
  <Words>2801</Words>
  <Application>Microsoft Office PowerPoint</Application>
  <PresentationFormat>A4 Paper (210x297 mm)</PresentationFormat>
  <Paragraphs>168</Paragraphs>
  <Slides>23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Hiragino Kaku Gothic ProN</vt:lpstr>
      <vt:lpstr>游ゴシック</vt:lpstr>
      <vt:lpstr>Arial</vt:lpstr>
      <vt:lpstr>Calibri</vt:lpstr>
      <vt:lpstr>Calibri Light</vt:lpstr>
      <vt:lpstr>Wingdings</vt:lpstr>
      <vt:lpstr>Office テーマ</vt:lpstr>
      <vt:lpstr>森でなく木を見る→具体を想像する MECEでなくてよい、想像でよいのでペルソナをいくつか挙げる</vt:lpstr>
      <vt:lpstr>森でなく木を見る→具体を想像する MECEでなくてよい、想像でよいのでペルソナをいくつか挙げる</vt:lpstr>
      <vt:lpstr>英語学習者の分類</vt:lpstr>
      <vt:lpstr>目的と切り口(？丁寧にP分けて掘り下げる？)</vt:lpstr>
      <vt:lpstr>学習方法の遷移</vt:lpstr>
      <vt:lpstr>学習方法の遷移</vt:lpstr>
      <vt:lpstr>学習方法の遷移</vt:lpstr>
      <vt:lpstr>学習方法の遷移</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テンプレ</dc:title>
  <dc:creator>牛越 晴生</dc:creator>
  <cp:lastModifiedBy>Ushikoshi Haruki</cp:lastModifiedBy>
  <cp:revision>982</cp:revision>
  <dcterms:created xsi:type="dcterms:W3CDTF">2022-01-19T12:01:24Z</dcterms:created>
  <dcterms:modified xsi:type="dcterms:W3CDTF">2022-04-03T12:32:13Z</dcterms:modified>
</cp:coreProperties>
</file>