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68" r:id="rId2"/>
    <p:sldId id="279" r:id="rId3"/>
    <p:sldId id="269" r:id="rId4"/>
    <p:sldId id="285" r:id="rId5"/>
    <p:sldId id="272" r:id="rId6"/>
    <p:sldId id="278" r:id="rId7"/>
    <p:sldId id="270" r:id="rId8"/>
    <p:sldId id="261" r:id="rId9"/>
    <p:sldId id="260" r:id="rId10"/>
    <p:sldId id="262" r:id="rId11"/>
    <p:sldId id="267" r:id="rId12"/>
    <p:sldId id="273" r:id="rId13"/>
    <p:sldId id="264" r:id="rId14"/>
    <p:sldId id="286" r:id="rId15"/>
    <p:sldId id="271" r:id="rId16"/>
    <p:sldId id="275" r:id="rId17"/>
    <p:sldId id="288" r:id="rId18"/>
    <p:sldId id="287" r:id="rId19"/>
    <p:sldId id="281" r:id="rId20"/>
    <p:sldId id="266" r:id="rId21"/>
    <p:sldId id="263" r:id="rId22"/>
    <p:sldId id="283" r:id="rId23"/>
    <p:sldId id="282" r:id="rId24"/>
    <p:sldId id="284" r:id="rId25"/>
    <p:sldId id="265" r:id="rId26"/>
    <p:sldId id="274" r:id="rId27"/>
    <p:sldId id="277" r:id="rId28"/>
    <p:sldId id="276" r:id="rId2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9D18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1" autoAdjust="0"/>
    <p:restoredTop sz="94660"/>
  </p:normalViewPr>
  <p:slideViewPr>
    <p:cSldViewPr snapToGrid="0">
      <p:cViewPr varScale="1">
        <p:scale>
          <a:sx n="116" d="100"/>
          <a:sy n="116" d="100"/>
        </p:scale>
        <p:origin x="1098" y="114"/>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2022/3/6</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8</a:t>
            </a:fld>
            <a:endParaRPr kumimoji="1" lang="ja-JP" altLang="en-US"/>
          </a:p>
        </p:txBody>
      </p:sp>
    </p:spTree>
    <p:extLst>
      <p:ext uri="{BB962C8B-B14F-4D97-AF65-F5344CB8AC3E}">
        <p14:creationId xmlns:p14="http://schemas.microsoft.com/office/powerpoint/2010/main" val="1366688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18</a:t>
            </a:fld>
            <a:endParaRPr kumimoji="1" lang="ja-JP" altLang="en-US"/>
          </a:p>
        </p:txBody>
      </p:sp>
    </p:spTree>
    <p:extLst>
      <p:ext uri="{BB962C8B-B14F-4D97-AF65-F5344CB8AC3E}">
        <p14:creationId xmlns:p14="http://schemas.microsoft.com/office/powerpoint/2010/main" val="47851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19</a:t>
            </a:fld>
            <a:endParaRPr kumimoji="1" lang="ja-JP" altLang="en-US"/>
          </a:p>
        </p:txBody>
      </p:sp>
    </p:spTree>
    <p:extLst>
      <p:ext uri="{BB962C8B-B14F-4D97-AF65-F5344CB8AC3E}">
        <p14:creationId xmlns:p14="http://schemas.microsoft.com/office/powerpoint/2010/main" val="196807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20</a:t>
            </a:fld>
            <a:endParaRPr kumimoji="1" lang="ja-JP" altLang="en-US"/>
          </a:p>
        </p:txBody>
      </p:sp>
    </p:spTree>
    <p:extLst>
      <p:ext uri="{BB962C8B-B14F-4D97-AF65-F5344CB8AC3E}">
        <p14:creationId xmlns:p14="http://schemas.microsoft.com/office/powerpoint/2010/main" val="242620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21</a:t>
            </a:fld>
            <a:endParaRPr kumimoji="1" lang="ja-JP" altLang="en-US"/>
          </a:p>
        </p:txBody>
      </p:sp>
    </p:spTree>
    <p:extLst>
      <p:ext uri="{BB962C8B-B14F-4D97-AF65-F5344CB8AC3E}">
        <p14:creationId xmlns:p14="http://schemas.microsoft.com/office/powerpoint/2010/main" val="2674683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22</a:t>
            </a:fld>
            <a:endParaRPr kumimoji="1" lang="ja-JP" altLang="en-US"/>
          </a:p>
        </p:txBody>
      </p:sp>
    </p:spTree>
    <p:extLst>
      <p:ext uri="{BB962C8B-B14F-4D97-AF65-F5344CB8AC3E}">
        <p14:creationId xmlns:p14="http://schemas.microsoft.com/office/powerpoint/2010/main" val="3691258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23</a:t>
            </a:fld>
            <a:endParaRPr kumimoji="1" lang="ja-JP" altLang="en-US"/>
          </a:p>
        </p:txBody>
      </p:sp>
    </p:spTree>
    <p:extLst>
      <p:ext uri="{BB962C8B-B14F-4D97-AF65-F5344CB8AC3E}">
        <p14:creationId xmlns:p14="http://schemas.microsoft.com/office/powerpoint/2010/main" val="2987944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24</a:t>
            </a:fld>
            <a:endParaRPr kumimoji="1" lang="ja-JP" altLang="en-US"/>
          </a:p>
        </p:txBody>
      </p:sp>
    </p:spTree>
    <p:extLst>
      <p:ext uri="{BB962C8B-B14F-4D97-AF65-F5344CB8AC3E}">
        <p14:creationId xmlns:p14="http://schemas.microsoft.com/office/powerpoint/2010/main" val="821823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25</a:t>
            </a:fld>
            <a:endParaRPr kumimoji="1" lang="ja-JP" altLang="en-US"/>
          </a:p>
        </p:txBody>
      </p:sp>
    </p:spTree>
    <p:extLst>
      <p:ext uri="{BB962C8B-B14F-4D97-AF65-F5344CB8AC3E}">
        <p14:creationId xmlns:p14="http://schemas.microsoft.com/office/powerpoint/2010/main" val="2825991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26</a:t>
            </a:fld>
            <a:endParaRPr kumimoji="1" lang="ja-JP" altLang="en-US"/>
          </a:p>
        </p:txBody>
      </p:sp>
    </p:spTree>
    <p:extLst>
      <p:ext uri="{BB962C8B-B14F-4D97-AF65-F5344CB8AC3E}">
        <p14:creationId xmlns:p14="http://schemas.microsoft.com/office/powerpoint/2010/main" val="4264791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27</a:t>
            </a:fld>
            <a:endParaRPr kumimoji="1" lang="ja-JP" altLang="en-US"/>
          </a:p>
        </p:txBody>
      </p:sp>
    </p:spTree>
    <p:extLst>
      <p:ext uri="{BB962C8B-B14F-4D97-AF65-F5344CB8AC3E}">
        <p14:creationId xmlns:p14="http://schemas.microsoft.com/office/powerpoint/2010/main" val="51067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9</a:t>
            </a:fld>
            <a:endParaRPr kumimoji="1" lang="ja-JP" altLang="en-US"/>
          </a:p>
        </p:txBody>
      </p:sp>
    </p:spTree>
    <p:extLst>
      <p:ext uri="{BB962C8B-B14F-4D97-AF65-F5344CB8AC3E}">
        <p14:creationId xmlns:p14="http://schemas.microsoft.com/office/powerpoint/2010/main" val="90107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28</a:t>
            </a:fld>
            <a:endParaRPr kumimoji="1" lang="ja-JP" altLang="en-US"/>
          </a:p>
        </p:txBody>
      </p:sp>
    </p:spTree>
    <p:extLst>
      <p:ext uri="{BB962C8B-B14F-4D97-AF65-F5344CB8AC3E}">
        <p14:creationId xmlns:p14="http://schemas.microsoft.com/office/powerpoint/2010/main" val="199815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10</a:t>
            </a:fld>
            <a:endParaRPr kumimoji="1" lang="ja-JP" altLang="en-US"/>
          </a:p>
        </p:txBody>
      </p:sp>
    </p:spTree>
    <p:extLst>
      <p:ext uri="{BB962C8B-B14F-4D97-AF65-F5344CB8AC3E}">
        <p14:creationId xmlns:p14="http://schemas.microsoft.com/office/powerpoint/2010/main" val="20396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11</a:t>
            </a:fld>
            <a:endParaRPr kumimoji="1" lang="ja-JP" altLang="en-US"/>
          </a:p>
        </p:txBody>
      </p:sp>
    </p:spTree>
    <p:extLst>
      <p:ext uri="{BB962C8B-B14F-4D97-AF65-F5344CB8AC3E}">
        <p14:creationId xmlns:p14="http://schemas.microsoft.com/office/powerpoint/2010/main" val="110301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13</a:t>
            </a:fld>
            <a:endParaRPr kumimoji="1" lang="ja-JP" altLang="en-US"/>
          </a:p>
        </p:txBody>
      </p:sp>
    </p:spTree>
    <p:extLst>
      <p:ext uri="{BB962C8B-B14F-4D97-AF65-F5344CB8AC3E}">
        <p14:creationId xmlns:p14="http://schemas.microsoft.com/office/powerpoint/2010/main" val="241693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14</a:t>
            </a:fld>
            <a:endParaRPr kumimoji="1" lang="ja-JP" altLang="en-US"/>
          </a:p>
        </p:txBody>
      </p:sp>
    </p:spTree>
    <p:extLst>
      <p:ext uri="{BB962C8B-B14F-4D97-AF65-F5344CB8AC3E}">
        <p14:creationId xmlns:p14="http://schemas.microsoft.com/office/powerpoint/2010/main" val="387916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15</a:t>
            </a:fld>
            <a:endParaRPr kumimoji="1" lang="ja-JP" altLang="en-US"/>
          </a:p>
        </p:txBody>
      </p:sp>
    </p:spTree>
    <p:extLst>
      <p:ext uri="{BB962C8B-B14F-4D97-AF65-F5344CB8AC3E}">
        <p14:creationId xmlns:p14="http://schemas.microsoft.com/office/powerpoint/2010/main" val="1912887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16</a:t>
            </a:fld>
            <a:endParaRPr kumimoji="1" lang="ja-JP" altLang="en-US"/>
          </a:p>
        </p:txBody>
      </p:sp>
    </p:spTree>
    <p:extLst>
      <p:ext uri="{BB962C8B-B14F-4D97-AF65-F5344CB8AC3E}">
        <p14:creationId xmlns:p14="http://schemas.microsoft.com/office/powerpoint/2010/main" val="146392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17</a:t>
            </a:fld>
            <a:endParaRPr kumimoji="1" lang="ja-JP" altLang="en-US"/>
          </a:p>
        </p:txBody>
      </p:sp>
    </p:spTree>
    <p:extLst>
      <p:ext uri="{BB962C8B-B14F-4D97-AF65-F5344CB8AC3E}">
        <p14:creationId xmlns:p14="http://schemas.microsoft.com/office/powerpoint/2010/main" val="162344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2022/3/6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2022/3/6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2022/3/6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2022/3/6</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09600" y="367636"/>
            <a:ext cx="3805881" cy="599377"/>
          </a:xfrm>
        </p:spPr>
        <p:txBody>
          <a:bodyPr>
            <a:normAutofit/>
          </a:bodyPr>
          <a:lstStyle/>
          <a:p>
            <a:r>
              <a:rPr kumimoji="1" lang="ja-JP" altLang="en-US" sz="1500" dirty="0">
                <a:latin typeface="+mj-ea"/>
              </a:rPr>
              <a:t>目的？背景等</a:t>
            </a:r>
            <a:r>
              <a:rPr kumimoji="1" lang="en-US" altLang="ja-JP" sz="1500" dirty="0">
                <a:latin typeface="+mj-ea"/>
              </a:rPr>
              <a:t>(PJ</a:t>
            </a:r>
            <a:r>
              <a:rPr kumimoji="1" lang="ja-JP" altLang="en-US" sz="1500" dirty="0">
                <a:latin typeface="+mj-ea"/>
              </a:rPr>
              <a:t>としての話</a:t>
            </a:r>
            <a:r>
              <a:rPr kumimoji="1" lang="en-US" altLang="ja-JP" sz="1500" dirty="0">
                <a:latin typeface="+mj-ea"/>
              </a:rPr>
              <a:t>)</a:t>
            </a:r>
            <a:endParaRPr kumimoji="1" lang="ja-JP" altLang="en-US" sz="1500" dirty="0">
              <a:latin typeface="+mj-ea"/>
            </a:endParaRP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latin typeface="MS ゴシック"/>
              </a:rPr>
              <a:t>1</a:t>
            </a:fld>
            <a:endParaRPr kumimoji="1" lang="ja-JP" altLang="en-US">
              <a:latin typeface="MS ゴシック"/>
            </a:endParaRPr>
          </a:p>
        </p:txBody>
      </p:sp>
      <p:sp>
        <p:nvSpPr>
          <p:cNvPr id="5" name="正方形/長方形 4">
            <a:extLst>
              <a:ext uri="{FF2B5EF4-FFF2-40B4-BE49-F238E27FC236}">
                <a16:creationId xmlns:a16="http://schemas.microsoft.com/office/drawing/2014/main" id="{AD5E62FE-07E4-4E85-8ACF-E35CF445E249}"/>
              </a:ext>
            </a:extLst>
          </p:cNvPr>
          <p:cNvSpPr/>
          <p:nvPr/>
        </p:nvSpPr>
        <p:spPr>
          <a:xfrm>
            <a:off x="896933" y="1974676"/>
            <a:ext cx="914400" cy="1157514"/>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背景</a:t>
            </a:r>
          </a:p>
        </p:txBody>
      </p:sp>
      <p:sp>
        <p:nvSpPr>
          <p:cNvPr id="6" name="正方形/長方形 5">
            <a:extLst>
              <a:ext uri="{FF2B5EF4-FFF2-40B4-BE49-F238E27FC236}">
                <a16:creationId xmlns:a16="http://schemas.microsoft.com/office/drawing/2014/main" id="{DC5AE50B-301E-48DF-90DA-B077A8786F13}"/>
              </a:ext>
            </a:extLst>
          </p:cNvPr>
          <p:cNvSpPr/>
          <p:nvPr/>
        </p:nvSpPr>
        <p:spPr>
          <a:xfrm>
            <a:off x="1036976" y="3784601"/>
            <a:ext cx="914400" cy="1157514"/>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目的</a:t>
            </a:r>
          </a:p>
        </p:txBody>
      </p:sp>
      <p:sp>
        <p:nvSpPr>
          <p:cNvPr id="7" name="正方形/長方形 6">
            <a:extLst>
              <a:ext uri="{FF2B5EF4-FFF2-40B4-BE49-F238E27FC236}">
                <a16:creationId xmlns:a16="http://schemas.microsoft.com/office/drawing/2014/main" id="{FB4B0514-23C7-419F-B87A-EE7B9ADC5583}"/>
              </a:ext>
            </a:extLst>
          </p:cNvPr>
          <p:cNvSpPr/>
          <p:nvPr/>
        </p:nvSpPr>
        <p:spPr>
          <a:xfrm>
            <a:off x="1891162" y="1974676"/>
            <a:ext cx="6459652" cy="115751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chemeClr val="tx1"/>
                </a:solidFill>
                <a:latin typeface="+mj-ea"/>
                <a:ea typeface="+mj-ea"/>
              </a:rPr>
              <a:t>英語学習系アプリはレッドオーシャンだが、需要も多い</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ボリューム層は、</a:t>
            </a:r>
            <a:r>
              <a:rPr kumimoji="1" lang="en-US" altLang="ja-JP" sz="1300" dirty="0">
                <a:solidFill>
                  <a:schemeClr val="tx1"/>
                </a:solidFill>
                <a:latin typeface="+mj-ea"/>
                <a:ea typeface="+mj-ea"/>
              </a:rPr>
              <a:t>XXXX</a:t>
            </a:r>
            <a:endParaRPr kumimoji="1" lang="ja-JP" altLang="en-US" sz="1300" dirty="0">
              <a:solidFill>
                <a:schemeClr val="tx1"/>
              </a:solidFill>
              <a:latin typeface="+mj-ea"/>
              <a:ea typeface="+mj-ea"/>
            </a:endParaRPr>
          </a:p>
        </p:txBody>
      </p:sp>
      <p:sp>
        <p:nvSpPr>
          <p:cNvPr id="8" name="正方形/長方形 7">
            <a:extLst>
              <a:ext uri="{FF2B5EF4-FFF2-40B4-BE49-F238E27FC236}">
                <a16:creationId xmlns:a16="http://schemas.microsoft.com/office/drawing/2014/main" id="{76819F6E-EF44-4485-A5AC-E5D9A3BE7275}"/>
              </a:ext>
            </a:extLst>
          </p:cNvPr>
          <p:cNvSpPr/>
          <p:nvPr/>
        </p:nvSpPr>
        <p:spPr>
          <a:xfrm>
            <a:off x="2031205" y="3784601"/>
            <a:ext cx="6459652" cy="115751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en-US" altLang="ja-JP" sz="1300" dirty="0">
                <a:solidFill>
                  <a:schemeClr val="tx1"/>
                </a:solidFill>
                <a:latin typeface="+mj-ea"/>
                <a:ea typeface="+mj-ea"/>
              </a:rPr>
              <a:t>XXXX</a:t>
            </a:r>
            <a:r>
              <a:rPr kumimoji="1" lang="ja-JP" altLang="en-US" sz="1300" dirty="0">
                <a:solidFill>
                  <a:schemeClr val="tx1"/>
                </a:solidFill>
                <a:latin typeface="+mj-ea"/>
                <a:ea typeface="+mj-ea"/>
              </a:rPr>
              <a:t>層のための、英語学習サービス</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格安等</a:t>
            </a:r>
          </a:p>
        </p:txBody>
      </p:sp>
      <p:sp>
        <p:nvSpPr>
          <p:cNvPr id="9" name="二等辺三角形 8">
            <a:extLst>
              <a:ext uri="{FF2B5EF4-FFF2-40B4-BE49-F238E27FC236}">
                <a16:creationId xmlns:a16="http://schemas.microsoft.com/office/drawing/2014/main" id="{3A55D12D-FCA0-4B34-83ED-6A789E5AE616}"/>
              </a:ext>
            </a:extLst>
          </p:cNvPr>
          <p:cNvSpPr/>
          <p:nvPr/>
        </p:nvSpPr>
        <p:spPr>
          <a:xfrm flipV="1">
            <a:off x="3692915" y="2986314"/>
            <a:ext cx="2377295" cy="428172"/>
          </a:xfrm>
          <a:prstGeom prst="triangle">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bg1"/>
              </a:solidFill>
              <a:latin typeface="+mj-ea"/>
              <a:ea typeface="+mj-ea"/>
            </a:endParaRPr>
          </a:p>
        </p:txBody>
      </p:sp>
      <p:sp>
        <p:nvSpPr>
          <p:cNvPr id="4" name="正方形/長方形 3">
            <a:extLst>
              <a:ext uri="{FF2B5EF4-FFF2-40B4-BE49-F238E27FC236}">
                <a16:creationId xmlns:a16="http://schemas.microsoft.com/office/drawing/2014/main" id="{BFAD9577-C7E8-4FF5-BAB9-19379D61BAAE}"/>
              </a:ext>
            </a:extLst>
          </p:cNvPr>
          <p:cNvSpPr/>
          <p:nvPr/>
        </p:nvSpPr>
        <p:spPr>
          <a:xfrm>
            <a:off x="1704673" y="2219684"/>
            <a:ext cx="5033234" cy="221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j-ea"/>
                <a:ea typeface="+mj-ea"/>
              </a:rPr>
              <a:t>作成中</a:t>
            </a:r>
            <a:endParaRPr kumimoji="1" lang="en-US" altLang="ja-JP" dirty="0">
              <a:latin typeface="+mj-ea"/>
              <a:ea typeface="+mj-ea"/>
            </a:endParaRPr>
          </a:p>
          <a:p>
            <a:pPr algn="ctr"/>
            <a:endParaRPr kumimoji="1" lang="en-US" altLang="ja-JP" dirty="0">
              <a:latin typeface="+mj-ea"/>
              <a:ea typeface="+mj-ea"/>
            </a:endParaRPr>
          </a:p>
          <a:p>
            <a:pPr algn="ctr"/>
            <a:r>
              <a:rPr kumimoji="1" lang="ja-JP" altLang="en-US" dirty="0">
                <a:latin typeface="+mj-ea"/>
                <a:ea typeface="+mj-ea"/>
              </a:rPr>
              <a:t>本当は</a:t>
            </a:r>
            <a:r>
              <a:rPr kumimoji="1" lang="en-US" altLang="ja-JP" dirty="0">
                <a:latin typeface="+mj-ea"/>
                <a:ea typeface="+mj-ea"/>
              </a:rPr>
              <a:t>…</a:t>
            </a:r>
            <a:r>
              <a:rPr kumimoji="1" lang="ja-JP" altLang="en-US" dirty="0">
                <a:latin typeface="+mj-ea"/>
                <a:ea typeface="+mj-ea"/>
              </a:rPr>
              <a:t>罪悪感を払拭したい</a:t>
            </a:r>
          </a:p>
        </p:txBody>
      </p:sp>
      <p:sp>
        <p:nvSpPr>
          <p:cNvPr id="10" name="正方形/長方形 9">
            <a:extLst>
              <a:ext uri="{FF2B5EF4-FFF2-40B4-BE49-F238E27FC236}">
                <a16:creationId xmlns:a16="http://schemas.microsoft.com/office/drawing/2014/main" id="{3EF17B90-1014-4E65-A239-4F3492107DC0}"/>
              </a:ext>
            </a:extLst>
          </p:cNvPr>
          <p:cNvSpPr/>
          <p:nvPr/>
        </p:nvSpPr>
        <p:spPr>
          <a:xfrm>
            <a:off x="1325300" y="3326453"/>
            <a:ext cx="6656790" cy="1645211"/>
          </a:xfrm>
          <a:prstGeom prst="rect">
            <a:avLst/>
          </a:prstGeom>
          <a:solidFill>
            <a:schemeClr val="bg2">
              <a:lumMod val="7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mj-ea"/>
                <a:ea typeface="+mj-ea"/>
              </a:rPr>
              <a:t>本資料は英語学習用アプリ（サービス）の</a:t>
            </a:r>
            <a:endParaRPr kumimoji="1" lang="en-US" altLang="ja-JP" dirty="0">
              <a:latin typeface="+mj-ea"/>
              <a:ea typeface="+mj-ea"/>
            </a:endParaRPr>
          </a:p>
          <a:p>
            <a:pPr algn="ctr"/>
            <a:r>
              <a:rPr kumimoji="1" lang="ja-JP" altLang="en-US" dirty="0">
                <a:latin typeface="+mj-ea"/>
                <a:ea typeface="+mj-ea"/>
              </a:rPr>
              <a:t>コンセプト検討用の資料です</a:t>
            </a:r>
          </a:p>
        </p:txBody>
      </p:sp>
      <p:sp>
        <p:nvSpPr>
          <p:cNvPr id="12" name="タイトル 1">
            <a:extLst>
              <a:ext uri="{FF2B5EF4-FFF2-40B4-BE49-F238E27FC236}">
                <a16:creationId xmlns:a16="http://schemas.microsoft.com/office/drawing/2014/main" id="{A7C3F8A6-CF49-4132-94DF-87CCB1E26631}"/>
              </a:ext>
            </a:extLst>
          </p:cNvPr>
          <p:cNvSpPr txBox="1">
            <a:spLocks/>
          </p:cNvSpPr>
          <p:nvPr/>
        </p:nvSpPr>
        <p:spPr>
          <a:xfrm>
            <a:off x="4953000" y="178824"/>
            <a:ext cx="4200525" cy="599377"/>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solidFill>
                  <a:srgbClr val="FF0000"/>
                </a:solidFill>
                <a:latin typeface="+mj-ea"/>
              </a:rPr>
              <a:t>本資料は思いつきを元にした、ただのメモです</a:t>
            </a:r>
            <a:endParaRPr lang="en-US" altLang="ja-JP" sz="1500" dirty="0">
              <a:solidFill>
                <a:srgbClr val="FF0000"/>
              </a:solidFill>
              <a:latin typeface="+mj-ea"/>
            </a:endParaRPr>
          </a:p>
          <a:p>
            <a:r>
              <a:rPr lang="en-US" altLang="ja-JP" sz="1500" dirty="0">
                <a:solidFill>
                  <a:srgbClr val="FF0000"/>
                </a:solidFill>
                <a:latin typeface="+mj-ea"/>
              </a:rPr>
              <a:t>For Discussion Only...</a:t>
            </a:r>
          </a:p>
        </p:txBody>
      </p:sp>
    </p:spTree>
    <p:extLst>
      <p:ext uri="{BB962C8B-B14F-4D97-AF65-F5344CB8AC3E}">
        <p14:creationId xmlns:p14="http://schemas.microsoft.com/office/powerpoint/2010/main" val="112851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606091"/>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高コスパで会話量が確保できるサービスがない</a:t>
            </a:r>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535709" y="1044526"/>
            <a:ext cx="3236784" cy="307777"/>
          </a:xfrm>
          <a:prstGeom prst="rect">
            <a:avLst/>
          </a:prstGeom>
          <a:noFill/>
        </p:spPr>
        <p:txBody>
          <a:bodyPr wrap="none" rtlCol="0">
            <a:spAutoFit/>
          </a:bodyPr>
          <a:lstStyle/>
          <a:p>
            <a:r>
              <a:rPr kumimoji="1" lang="ja-JP" altLang="en-US" sz="1400" b="1" dirty="0">
                <a:solidFill>
                  <a:srgbClr val="92D050"/>
                </a:solidFill>
              </a:rPr>
              <a:t>各種英会話サービスの良い点・悪い点</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1158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サービスごとの重点項目の◯✕マッピング</a:t>
            </a:r>
            <a:r>
              <a:rPr lang="en-US" altLang="ja-JP" sz="1800" b="1" dirty="0">
                <a:latin typeface="メイリオ" panose="020B0604030504040204" pitchFamily="50" charset="-128"/>
                <a:ea typeface="メイリオ" panose="020B0604030504040204" pitchFamily="50" charset="-128"/>
              </a:rPr>
              <a:t>XXXX</a:t>
            </a:r>
            <a:r>
              <a:rPr lang="ja-JP" altLang="en-US" sz="1800" b="1" dirty="0">
                <a:latin typeface="メイリオ" panose="020B0604030504040204" pitchFamily="50" charset="-128"/>
                <a:ea typeface="メイリオ" panose="020B0604030504040204" pitchFamily="50" charset="-128"/>
              </a:rPr>
              <a:t>？</a:t>
            </a:r>
          </a:p>
        </p:txBody>
      </p:sp>
      <p:graphicFrame>
        <p:nvGraphicFramePr>
          <p:cNvPr id="3" name="表 3">
            <a:extLst>
              <a:ext uri="{FF2B5EF4-FFF2-40B4-BE49-F238E27FC236}">
                <a16:creationId xmlns:a16="http://schemas.microsoft.com/office/drawing/2014/main" id="{56455DE6-AF23-4258-BF83-1DB2E8F2C2AF}"/>
              </a:ext>
            </a:extLst>
          </p:cNvPr>
          <p:cNvGraphicFramePr>
            <a:graphicFrameLocks noGrp="1"/>
          </p:cNvGraphicFramePr>
          <p:nvPr>
            <p:extLst>
              <p:ext uri="{D42A27DB-BD31-4B8C-83A1-F6EECF244321}">
                <p14:modId xmlns:p14="http://schemas.microsoft.com/office/powerpoint/2010/main" val="3723008906"/>
              </p:ext>
            </p:extLst>
          </p:nvPr>
        </p:nvGraphicFramePr>
        <p:xfrm>
          <a:off x="812799" y="1505984"/>
          <a:ext cx="8116600" cy="2514600"/>
        </p:xfrm>
        <a:graphic>
          <a:graphicData uri="http://schemas.openxmlformats.org/drawingml/2006/table">
            <a:tbl>
              <a:tblPr firstRow="1" bandRow="1">
                <a:tableStyleId>{5C22544A-7EE6-4342-B048-85BDC9FD1C3A}</a:tableStyleId>
              </a:tblPr>
              <a:tblGrid>
                <a:gridCol w="409431">
                  <a:extLst>
                    <a:ext uri="{9D8B030D-6E8A-4147-A177-3AD203B41FA5}">
                      <a16:colId xmlns:a16="http://schemas.microsoft.com/office/drawing/2014/main" val="1708104356"/>
                    </a:ext>
                  </a:extLst>
                </a:gridCol>
                <a:gridCol w="1628557">
                  <a:extLst>
                    <a:ext uri="{9D8B030D-6E8A-4147-A177-3AD203B41FA5}">
                      <a16:colId xmlns:a16="http://schemas.microsoft.com/office/drawing/2014/main" val="631823576"/>
                    </a:ext>
                  </a:extLst>
                </a:gridCol>
                <a:gridCol w="1452949">
                  <a:extLst>
                    <a:ext uri="{9D8B030D-6E8A-4147-A177-3AD203B41FA5}">
                      <a16:colId xmlns:a16="http://schemas.microsoft.com/office/drawing/2014/main" val="791549023"/>
                    </a:ext>
                  </a:extLst>
                </a:gridCol>
                <a:gridCol w="1594626">
                  <a:extLst>
                    <a:ext uri="{9D8B030D-6E8A-4147-A177-3AD203B41FA5}">
                      <a16:colId xmlns:a16="http://schemas.microsoft.com/office/drawing/2014/main" val="2967160261"/>
                    </a:ext>
                  </a:extLst>
                </a:gridCol>
                <a:gridCol w="1670048">
                  <a:extLst>
                    <a:ext uri="{9D8B030D-6E8A-4147-A177-3AD203B41FA5}">
                      <a16:colId xmlns:a16="http://schemas.microsoft.com/office/drawing/2014/main" val="1648355732"/>
                    </a:ext>
                  </a:extLst>
                </a:gridCol>
                <a:gridCol w="1360989">
                  <a:extLst>
                    <a:ext uri="{9D8B030D-6E8A-4147-A177-3AD203B41FA5}">
                      <a16:colId xmlns:a16="http://schemas.microsoft.com/office/drawing/2014/main" val="936187857"/>
                    </a:ext>
                  </a:extLst>
                </a:gridCol>
              </a:tblGrid>
              <a:tr h="152738">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サービス種類</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長時間が可能か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発言以外にかける</a:t>
                      </a:r>
                      <a:endParaRPr kumimoji="1" lang="en-US" altLang="ja-JP" sz="1100" b="0" dirty="0">
                        <a:solidFill>
                          <a:schemeClr val="tx1"/>
                        </a:solidFill>
                      </a:endParaRPr>
                    </a:p>
                    <a:p>
                      <a:pPr algn="ctr"/>
                      <a:r>
                        <a:rPr kumimoji="1" lang="ja-JP" altLang="en-US" sz="1100" b="0" dirty="0">
                          <a:solidFill>
                            <a:schemeClr val="tx1"/>
                          </a:solidFill>
                        </a:rPr>
                        <a:t>無駄時間が少ない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いつでも話せる</a:t>
                      </a:r>
                      <a:br>
                        <a:rPr kumimoji="1" lang="en-US" altLang="ja-JP" sz="1100" b="0" dirty="0">
                          <a:solidFill>
                            <a:schemeClr val="tx1"/>
                          </a:solidFill>
                        </a:rPr>
                      </a:br>
                      <a:r>
                        <a:rPr kumimoji="1" lang="en-US" altLang="ja-JP" sz="1100" b="0" dirty="0">
                          <a:solidFill>
                            <a:schemeClr val="tx1"/>
                          </a:solidFill>
                        </a:rPr>
                        <a:t>(</a:t>
                      </a:r>
                      <a:r>
                        <a:rPr kumimoji="1" lang="ja-JP" altLang="en-US" sz="1100" b="0" dirty="0">
                          <a:solidFill>
                            <a:schemeClr val="tx1"/>
                          </a:solidFill>
                        </a:rPr>
                        <a:t>平日朝、深夜など</a:t>
                      </a:r>
                      <a:r>
                        <a:rPr kumimoji="1" lang="en-US" altLang="ja-JP" sz="1100" b="0" dirty="0">
                          <a:solidFill>
                            <a:schemeClr val="tx1"/>
                          </a:solidFill>
                        </a:rPr>
                        <a:t>)</a:t>
                      </a: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友達が作れる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370840">
                <a:tc>
                  <a:txBody>
                    <a:bodyPr/>
                    <a:lstStyle/>
                    <a:p>
                      <a:pPr algn="r"/>
                      <a:r>
                        <a:rPr kumimoji="1" lang="en-US" altLang="ja-JP" sz="900" b="0" dirty="0">
                          <a:solidFill>
                            <a:schemeClr val="tx1"/>
                          </a:solidFill>
                          <a:latin typeface="+mn-ea"/>
                          <a:ea typeface="+mn-ea"/>
                        </a:rPr>
                        <a:t>1</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ランゲージエクスチェンジ</a:t>
                      </a: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英語ネイティブの日本語学習者との語学交換</a:t>
                      </a:r>
                      <a:r>
                        <a:rPr kumimoji="1" lang="en-US" altLang="ja-JP" sz="900" b="0" dirty="0">
                          <a:solidFill>
                            <a:schemeClr val="tx1"/>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r>
                        <a:rPr kumimoji="1" lang="en-US" altLang="ja-JP" sz="2000" b="0" u="none" dirty="0">
                          <a:solidFill>
                            <a:schemeClr val="tx1"/>
                          </a:solidFill>
                          <a:latin typeface="+mn-ea"/>
                          <a:ea typeface="+mn-ea"/>
                        </a:rPr>
                        <a:t>or</a:t>
                      </a: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dirty="0">
                          <a:solidFill>
                            <a:schemeClr val="tx1"/>
                          </a:solidFill>
                          <a:latin typeface="+mn-ea"/>
                          <a:ea typeface="+mn-ea"/>
                        </a:rPr>
                        <a:t>2</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n-ea"/>
                          <a:ea typeface="+mn-ea"/>
                        </a:rPr>
                        <a:t>格安オンライン英会話</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dirty="0">
                          <a:solidFill>
                            <a:schemeClr val="tx1"/>
                          </a:solidFill>
                          <a:latin typeface="+mn-ea"/>
                          <a:ea typeface="+mn-ea"/>
                        </a:rPr>
                        <a:t>3</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語学交換</a:t>
                      </a:r>
                      <a:r>
                        <a:rPr kumimoji="1" lang="en-US" altLang="ja-JP" sz="900" b="0" dirty="0" err="1">
                          <a:solidFill>
                            <a:schemeClr val="tx1"/>
                          </a:solidFill>
                          <a:latin typeface="+mn-ea"/>
                          <a:ea typeface="+mn-ea"/>
                        </a:rPr>
                        <a:t>MeetUp</a:t>
                      </a:r>
                      <a:endParaRPr kumimoji="1" lang="en-US" altLang="ja-JP" sz="900" b="0" dirty="0">
                        <a:solidFill>
                          <a:schemeClr val="tx1"/>
                        </a:solidFill>
                        <a:latin typeface="+mn-ea"/>
                        <a:ea typeface="+mn-ea"/>
                      </a:endParaRP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オンライン・オフライン</a:t>
                      </a:r>
                      <a:r>
                        <a:rPr kumimoji="1" lang="en-US" altLang="ja-JP" sz="900" b="0" dirty="0">
                          <a:solidFill>
                            <a:schemeClr val="tx1"/>
                          </a:solidFill>
                          <a:latin typeface="+mn-ea"/>
                          <a:ea typeface="+mn-ea"/>
                        </a:rPr>
                        <a:t>)</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dirty="0">
                          <a:solidFill>
                            <a:schemeClr val="tx1"/>
                          </a:solidFill>
                          <a:latin typeface="+mn-ea"/>
                          <a:ea typeface="+mn-ea"/>
                        </a:rPr>
                        <a:t>4</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その他グローバル系</a:t>
                      </a:r>
                      <a:r>
                        <a:rPr kumimoji="1" lang="en-US" altLang="ja-JP" sz="900" b="0" dirty="0">
                          <a:solidFill>
                            <a:schemeClr val="tx1"/>
                          </a:solidFill>
                          <a:latin typeface="+mn-ea"/>
                          <a:ea typeface="+mn-ea"/>
                        </a:rPr>
                        <a:t>SNS</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dirty="0">
                          <a:solidFill>
                            <a:schemeClr val="tx1"/>
                          </a:solidFill>
                          <a:latin typeface="+mn-ea"/>
                          <a:ea typeface="+mn-ea"/>
                        </a:rPr>
                        <a:t>5</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新サービス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r>
                        <a:rPr kumimoji="1" lang="en-US" altLang="ja-JP" sz="2000" b="0" u="none" dirty="0">
                          <a:solidFill>
                            <a:schemeClr val="tx1"/>
                          </a:solidFill>
                          <a:latin typeface="+mn-ea"/>
                          <a:ea typeface="+mn-ea"/>
                        </a:rPr>
                        <a:t>?</a:t>
                      </a: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55673465"/>
                  </a:ext>
                </a:extLst>
              </a:tr>
            </a:tbl>
          </a:graphicData>
        </a:graphic>
      </p:graphicFrame>
      <p:sp>
        <p:nvSpPr>
          <p:cNvPr id="23" name="正方形/長方形 22">
            <a:extLst>
              <a:ext uri="{FF2B5EF4-FFF2-40B4-BE49-F238E27FC236}">
                <a16:creationId xmlns:a16="http://schemas.microsoft.com/office/drawing/2014/main" id="{EFE0E2D9-E7F3-4290-B6D2-8F410B5F8529}"/>
              </a:ext>
            </a:extLst>
          </p:cNvPr>
          <p:cNvSpPr/>
          <p:nvPr/>
        </p:nvSpPr>
        <p:spPr>
          <a:xfrm>
            <a:off x="6350139" y="421565"/>
            <a:ext cx="3357279" cy="1084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ja-JP" altLang="en-US" sz="1200" b="1" u="sng" dirty="0">
                <a:solidFill>
                  <a:schemeClr val="tx1"/>
                </a:solidFill>
                <a:latin typeface="メイリオ" panose="020B0604030504040204" pitchFamily="50" charset="-128"/>
                <a:ea typeface="メイリオ" panose="020B0604030504040204" pitchFamily="50" charset="-128"/>
              </a:rPr>
              <a:t>軸</a:t>
            </a:r>
            <a:endParaRPr kumimoji="1" lang="en-US" altLang="ja-JP" sz="1200" b="1" u="sng"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会話量のコスパ</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000" dirty="0">
                <a:solidFill>
                  <a:schemeClr val="tx1"/>
                </a:solidFill>
                <a:latin typeface="メイリオ" panose="020B0604030504040204" pitchFamily="50" charset="-128"/>
                <a:ea typeface="メイリオ" panose="020B0604030504040204" pitchFamily="50" charset="-128"/>
              </a:rPr>
              <a:t>)</a:t>
            </a: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英語学習のためだけの時間にならないこと</a:t>
            </a:r>
            <a:br>
              <a:rPr kumimoji="1" lang="en-US" altLang="ja-JP" sz="1000" dirty="0">
                <a:solidFill>
                  <a:schemeClr val="tx1"/>
                </a:solidFill>
                <a:latin typeface="メイリオ" panose="020B0604030504040204" pitchFamily="50" charset="-128"/>
                <a:ea typeface="メイリオ" panose="020B0604030504040204" pitchFamily="50" charset="-128"/>
              </a:rPr>
            </a:b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楽しい・友達が作れる・他のことが勉強できる等</a:t>
            </a:r>
            <a:r>
              <a:rPr kumimoji="1" lang="en-US" altLang="ja-JP" sz="1000" dirty="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吹き出し: 折線 7">
            <a:extLst>
              <a:ext uri="{FF2B5EF4-FFF2-40B4-BE49-F238E27FC236}">
                <a16:creationId xmlns:a16="http://schemas.microsoft.com/office/drawing/2014/main" id="{E1B6817E-9E19-445C-968E-5F3E1CBFDD35}"/>
              </a:ext>
            </a:extLst>
          </p:cNvPr>
          <p:cNvSpPr/>
          <p:nvPr/>
        </p:nvSpPr>
        <p:spPr>
          <a:xfrm>
            <a:off x="6640945" y="4390396"/>
            <a:ext cx="2863273" cy="646370"/>
          </a:xfrm>
          <a:prstGeom prst="borderCallout2">
            <a:avLst>
              <a:gd name="adj1" fmla="val 18750"/>
              <a:gd name="adj2" fmla="val -8333"/>
              <a:gd name="adj3" fmla="val 18750"/>
              <a:gd name="adj4" fmla="val -16667"/>
              <a:gd name="adj5" fmla="val -20740"/>
              <a:gd name="adj6" fmla="val -4118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a:t>基準がない</a:t>
            </a:r>
            <a:endParaRPr kumimoji="1" lang="en-US" altLang="ja-JP" sz="1000" dirty="0"/>
          </a:p>
          <a:p>
            <a:pPr algn="ctr"/>
            <a:r>
              <a:rPr kumimoji="1" lang="ja-JP" altLang="en-US" sz="1000" dirty="0"/>
              <a:t>横軸が粒度が細かい？</a:t>
            </a:r>
            <a:endParaRPr kumimoji="1" lang="en-US" altLang="ja-JP" sz="1000" dirty="0"/>
          </a:p>
          <a:p>
            <a:pPr algn="ctr"/>
            <a:r>
              <a:rPr kumimoji="1" lang="ja-JP" altLang="en-US" sz="1000" dirty="0"/>
              <a:t>同じサービス種類でも大きく評価結果が異なる場合は、場合分け？</a:t>
            </a:r>
            <a:endParaRPr kumimoji="1" lang="en-US" altLang="ja-JP" sz="1000" dirty="0"/>
          </a:p>
        </p:txBody>
      </p:sp>
    </p:spTree>
    <p:extLst>
      <p:ext uri="{BB962C8B-B14F-4D97-AF65-F5344CB8AC3E}">
        <p14:creationId xmlns:p14="http://schemas.microsoft.com/office/powerpoint/2010/main" val="17950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類似サービス</a:t>
            </a:r>
          </a:p>
        </p:txBody>
      </p:sp>
      <p:pic>
        <p:nvPicPr>
          <p:cNvPr id="4" name="図 3">
            <a:extLst>
              <a:ext uri="{FF2B5EF4-FFF2-40B4-BE49-F238E27FC236}">
                <a16:creationId xmlns:a16="http://schemas.microsoft.com/office/drawing/2014/main" id="{A82ADAF6-2D1B-40D1-A888-13A8E47FBC18}"/>
              </a:ext>
            </a:extLst>
          </p:cNvPr>
          <p:cNvPicPr>
            <a:picLocks noChangeAspect="1"/>
          </p:cNvPicPr>
          <p:nvPr/>
        </p:nvPicPr>
        <p:blipFill>
          <a:blip r:embed="rId3"/>
          <a:stretch>
            <a:fillRect/>
          </a:stretch>
        </p:blipFill>
        <p:spPr>
          <a:xfrm>
            <a:off x="553817" y="1558273"/>
            <a:ext cx="3103783" cy="2172926"/>
          </a:xfrm>
          <a:prstGeom prst="rect">
            <a:avLst/>
          </a:prstGeom>
          <a:ln>
            <a:solidFill>
              <a:schemeClr val="tx1"/>
            </a:solidFill>
          </a:ln>
        </p:spPr>
      </p:pic>
      <p:pic>
        <p:nvPicPr>
          <p:cNvPr id="6" name="図 5">
            <a:extLst>
              <a:ext uri="{FF2B5EF4-FFF2-40B4-BE49-F238E27FC236}">
                <a16:creationId xmlns:a16="http://schemas.microsoft.com/office/drawing/2014/main" id="{52D19B02-7747-4D53-BB72-DE7CD3EB6773}"/>
              </a:ext>
            </a:extLst>
          </p:cNvPr>
          <p:cNvPicPr>
            <a:picLocks noChangeAspect="1"/>
          </p:cNvPicPr>
          <p:nvPr/>
        </p:nvPicPr>
        <p:blipFill>
          <a:blip r:embed="rId4"/>
          <a:stretch>
            <a:fillRect/>
          </a:stretch>
        </p:blipFill>
        <p:spPr>
          <a:xfrm>
            <a:off x="4042865" y="320817"/>
            <a:ext cx="2780853" cy="1957784"/>
          </a:xfrm>
          <a:prstGeom prst="rect">
            <a:avLst/>
          </a:prstGeom>
        </p:spPr>
      </p:pic>
      <p:pic>
        <p:nvPicPr>
          <p:cNvPr id="8" name="図 7">
            <a:extLst>
              <a:ext uri="{FF2B5EF4-FFF2-40B4-BE49-F238E27FC236}">
                <a16:creationId xmlns:a16="http://schemas.microsoft.com/office/drawing/2014/main" id="{1EAA9469-BA7D-4EB6-A6E6-9D483B252470}"/>
              </a:ext>
            </a:extLst>
          </p:cNvPr>
          <p:cNvPicPr>
            <a:picLocks noChangeAspect="1"/>
          </p:cNvPicPr>
          <p:nvPr/>
        </p:nvPicPr>
        <p:blipFill>
          <a:blip r:embed="rId5"/>
          <a:stretch>
            <a:fillRect/>
          </a:stretch>
        </p:blipFill>
        <p:spPr>
          <a:xfrm>
            <a:off x="5757529" y="2021792"/>
            <a:ext cx="3114924" cy="1888837"/>
          </a:xfrm>
          <a:prstGeom prst="rect">
            <a:avLst/>
          </a:prstGeom>
        </p:spPr>
      </p:pic>
      <p:sp>
        <p:nvSpPr>
          <p:cNvPr id="11" name="正方形/長方形 10">
            <a:extLst>
              <a:ext uri="{FF2B5EF4-FFF2-40B4-BE49-F238E27FC236}">
                <a16:creationId xmlns:a16="http://schemas.microsoft.com/office/drawing/2014/main" id="{FF576C9C-AE5B-4CC8-A4E2-F64238AFCA71}"/>
              </a:ext>
            </a:extLst>
          </p:cNvPr>
          <p:cNvSpPr/>
          <p:nvPr/>
        </p:nvSpPr>
        <p:spPr>
          <a:xfrm>
            <a:off x="931216" y="4418809"/>
            <a:ext cx="8543925" cy="18622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dirty="0"/>
              <a:t>分析は必要だが、以下のものが多そう⇚精緻化</a:t>
            </a:r>
            <a:endParaRPr kumimoji="1" lang="en-US" altLang="ja-JP" dirty="0"/>
          </a:p>
          <a:p>
            <a:pPr marL="342900" indent="-342900">
              <a:buFont typeface="Wingdings" panose="05000000000000000000" pitchFamily="2" charset="2"/>
              <a:buChar char="Ø"/>
            </a:pPr>
            <a:r>
              <a:rPr kumimoji="1" lang="ja-JP" altLang="en-US" dirty="0"/>
              <a:t>お金が結構かかる</a:t>
            </a:r>
            <a:r>
              <a:rPr kumimoji="1" lang="en-US" altLang="ja-JP" dirty="0"/>
              <a:t>(</a:t>
            </a:r>
            <a:r>
              <a:rPr kumimoji="1" lang="ja-JP" altLang="en-US" dirty="0"/>
              <a:t>実質は講師を雇ったオンライン英会話？</a:t>
            </a:r>
            <a:r>
              <a:rPr kumimoji="1" lang="en-US" altLang="ja-JP" dirty="0"/>
              <a:t>)</a:t>
            </a:r>
          </a:p>
          <a:p>
            <a:pPr marL="342900" indent="-342900">
              <a:buFont typeface="Wingdings" panose="05000000000000000000" pitchFamily="2" charset="2"/>
              <a:buChar char="Ø"/>
            </a:pPr>
            <a:r>
              <a:rPr kumimoji="1" lang="ja-JP" altLang="en-US" dirty="0"/>
              <a:t>普通にネイティブが会話している、グループトーク中心とか</a:t>
            </a:r>
            <a:br>
              <a:rPr kumimoji="1" lang="en-US" altLang="ja-JP" dirty="0"/>
            </a:br>
            <a:r>
              <a:rPr kumimoji="1" lang="ja-JP" altLang="en-US" dirty="0"/>
              <a:t>相応の英語力を求められるサービス</a:t>
            </a:r>
            <a:endParaRPr kumimoji="1" lang="en-US" altLang="ja-JP" dirty="0"/>
          </a:p>
          <a:p>
            <a:pPr marL="342900" indent="-342900">
              <a:buFont typeface="Wingdings" panose="05000000000000000000" pitchFamily="2" charset="2"/>
              <a:buChar char="Ø"/>
            </a:pPr>
            <a:r>
              <a:rPr kumimoji="1" lang="ja-JP" altLang="en-US" dirty="0"/>
              <a:t>アプリ化していない老舗サイトなど、パッと見がイケてない</a:t>
            </a:r>
            <a:br>
              <a:rPr kumimoji="1" lang="en-US" altLang="ja-JP" dirty="0"/>
            </a:br>
            <a:r>
              <a:rPr kumimoji="1" lang="en-US" altLang="ja-JP" dirty="0" err="1"/>
              <a:t>SkypeID</a:t>
            </a:r>
            <a:r>
              <a:rPr kumimoji="1" lang="ja-JP" altLang="en-US" dirty="0"/>
              <a:t>を交換できる掲示板みたいなサイト</a:t>
            </a:r>
          </a:p>
        </p:txBody>
      </p:sp>
    </p:spTree>
    <p:extLst>
      <p:ext uri="{BB962C8B-B14F-4D97-AF65-F5344CB8AC3E}">
        <p14:creationId xmlns:p14="http://schemas.microsoft.com/office/powerpoint/2010/main" val="34482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サービスのターゲット</a:t>
            </a:r>
            <a:endParaRPr kumimoji="1" lang="ja-JP" altLang="en-US" sz="1500" dirty="0"/>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ターゲットの「レベル✕目的（シリアスさ）」マッピングと使用するサービス</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2435396683"/>
              </p:ext>
            </p:extLst>
          </p:nvPr>
        </p:nvGraphicFramePr>
        <p:xfrm>
          <a:off x="1136073" y="1452329"/>
          <a:ext cx="8259442" cy="4285457"/>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474687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5384" y="5495566"/>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89" y="2179781"/>
            <a:ext cx="4530147" cy="3558005"/>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 name="正方形/長方形 5">
            <a:extLst>
              <a:ext uri="{FF2B5EF4-FFF2-40B4-BE49-F238E27FC236}">
                <a16:creationId xmlns:a16="http://schemas.microsoft.com/office/drawing/2014/main" id="{F6D89C3B-A115-4F42-9C50-BD27A0C2382D}"/>
              </a:ext>
            </a:extLst>
          </p:cNvPr>
          <p:cNvSpPr/>
          <p:nvPr/>
        </p:nvSpPr>
        <p:spPr>
          <a:xfrm>
            <a:off x="3393233" y="2603310"/>
            <a:ext cx="2582693" cy="2181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作成中</a:t>
            </a:r>
          </a:p>
        </p:txBody>
      </p:sp>
      <p:sp>
        <p:nvSpPr>
          <p:cNvPr id="12" name="吹き出し: 折線 11">
            <a:extLst>
              <a:ext uri="{FF2B5EF4-FFF2-40B4-BE49-F238E27FC236}">
                <a16:creationId xmlns:a16="http://schemas.microsoft.com/office/drawing/2014/main" id="{6883A856-6B03-432E-B7B5-CC0B0E16F774}"/>
              </a:ext>
            </a:extLst>
          </p:cNvPr>
          <p:cNvSpPr/>
          <p:nvPr/>
        </p:nvSpPr>
        <p:spPr>
          <a:xfrm>
            <a:off x="6996113" y="3583593"/>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sz="1050" dirty="0"/>
              <a:t>3,11</a:t>
            </a:r>
            <a:r>
              <a:rPr kumimoji="1" lang="ja-JP" altLang="en-US" sz="1050" dirty="0"/>
              <a:t>ページの対応関係、キリ、具体調査</a:t>
            </a:r>
          </a:p>
        </p:txBody>
      </p:sp>
    </p:spTree>
    <p:extLst>
      <p:ext uri="{BB962C8B-B14F-4D97-AF65-F5344CB8AC3E}">
        <p14:creationId xmlns:p14="http://schemas.microsoft.com/office/powerpoint/2010/main" val="401912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8"/>
            <a:ext cx="8543925" cy="1761836"/>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そもそもコンセプト、方向性はこれでいい</a:t>
            </a:r>
            <a:r>
              <a:rPr kumimoji="1" lang="ja-JP" altLang="en-US" sz="1400"/>
              <a:t>のか</a:t>
            </a:r>
            <a:br>
              <a:rPr kumimoji="1" lang="en-US" altLang="ja-JP" sz="1400" dirty="0"/>
            </a:br>
            <a:r>
              <a:rPr kumimoji="1" lang="en-US" altLang="ja-JP" sz="1400" dirty="0"/>
              <a:t>(</a:t>
            </a:r>
            <a:r>
              <a:rPr kumimoji="1" lang="ja-JP" altLang="en-US" sz="1400" dirty="0"/>
              <a:t>こういう需要って本当に</a:t>
            </a:r>
            <a:r>
              <a:rPr kumimoji="1" lang="ja-JP" altLang="en-US" sz="1400"/>
              <a:t>ある？</a:t>
            </a:r>
            <a:r>
              <a:rPr kumimoji="1" lang="en-US" altLang="ja-JP" sz="1400" dirty="0"/>
              <a:t>)</a:t>
            </a:r>
          </a:p>
          <a:p>
            <a:pPr marL="342900" indent="-342900">
              <a:buFont typeface="Wingdings" panose="05000000000000000000" pitchFamily="2" charset="2"/>
              <a:buChar char="ü"/>
            </a:pPr>
            <a:r>
              <a:rPr kumimoji="1" lang="ja-JP" altLang="en-US" sz="1400" dirty="0"/>
              <a:t>方向性が良くても、魅力的</a:t>
            </a:r>
            <a:r>
              <a:rPr kumimoji="1" lang="ja-JP" altLang="en-US" sz="1400"/>
              <a:t>な機能</a:t>
            </a:r>
            <a:r>
              <a:rPr kumimoji="1" lang="en-US" altLang="ja-JP" sz="1400" dirty="0"/>
              <a:t>(</a:t>
            </a:r>
            <a:r>
              <a:rPr kumimoji="1" lang="ja-JP" altLang="en-US" sz="1400"/>
              <a:t>付加価値</a:t>
            </a:r>
            <a:r>
              <a:rPr kumimoji="1" lang="en-US" altLang="ja-JP" sz="1400" dirty="0"/>
              <a:t>)</a:t>
            </a:r>
            <a:r>
              <a:rPr kumimoji="1" lang="ja-JP" altLang="en-US" sz="1400" dirty="0"/>
              <a:t>がないと広く広めるの</a:t>
            </a:r>
            <a:r>
              <a:rPr kumimoji="1" lang="ja-JP" altLang="en-US" sz="1400"/>
              <a:t>は難しい</a:t>
            </a:r>
            <a:br>
              <a:rPr kumimoji="1" lang="en-US" altLang="ja-JP" sz="1400" dirty="0"/>
            </a:br>
            <a:r>
              <a:rPr kumimoji="1" lang="ja-JP" altLang="en-US" sz="1400" dirty="0"/>
              <a:t>どんな機能が必要か？</a:t>
            </a:r>
          </a:p>
        </p:txBody>
      </p:sp>
    </p:spTree>
    <p:extLst>
      <p:ext uri="{BB962C8B-B14F-4D97-AF65-F5344CB8AC3E}">
        <p14:creationId xmlns:p14="http://schemas.microsoft.com/office/powerpoint/2010/main" val="363676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みきさん</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689422" cy="4028148"/>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100" dirty="0"/>
              <a:t>学習者同士で会話が盛り上がるのは難しい</a:t>
            </a:r>
            <a:br>
              <a:rPr kumimoji="1" lang="en-US" altLang="ja-JP" sz="1100" dirty="0"/>
            </a:br>
            <a:r>
              <a:rPr kumimoji="1" lang="ja-JP" altLang="en-US" sz="1100" dirty="0"/>
              <a:t>日本人同士だと不可能では</a:t>
            </a:r>
            <a:br>
              <a:rPr kumimoji="1" lang="en-US" altLang="ja-JP" sz="1100" dirty="0"/>
            </a:br>
            <a:r>
              <a:rPr kumimoji="1" lang="ja-JP" altLang="en-US" sz="1100" dirty="0"/>
              <a:t>→外国人を入れて、かなりトピックや会話コースをかなり作り込む必要がある</a:t>
            </a:r>
            <a:endParaRPr kumimoji="1" lang="en-US" altLang="ja-JP" sz="1100" dirty="0"/>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t>顔を見て話さないと、盛り上がるのは厳しい、そもそもオンラインでは厳しいので</a:t>
            </a:r>
            <a:br>
              <a:rPr kumimoji="1" lang="en-US" altLang="ja-JP" sz="1100" dirty="0"/>
            </a:br>
            <a:r>
              <a:rPr kumimoji="1" lang="ja-JP" altLang="en-US" sz="1100" dirty="0"/>
              <a:t>→いきなり会話につながる仕組みというのもどこまで強制するか。。。</a:t>
            </a:r>
            <a:br>
              <a:rPr kumimoji="1" lang="en-US" altLang="ja-JP" sz="1100" dirty="0"/>
            </a:br>
            <a:r>
              <a:rPr kumimoji="1" lang="ja-JP" altLang="en-US" sz="1100" dirty="0"/>
              <a:t>コンセプトに仕込んで、数回チャットしたら「会話しませんか？」のサジェスチョンが出るくらいにしておいたほうがいいのでは</a:t>
            </a:r>
            <a:endParaRPr kumimoji="1" lang="en-US" altLang="ja-JP" sz="1100" dirty="0"/>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t>今の英語コミュニティの定番は</a:t>
            </a:r>
            <a:r>
              <a:rPr kumimoji="1" lang="en-US" altLang="ja-JP" sz="1100" dirty="0"/>
              <a:t>FB</a:t>
            </a:r>
            <a:r>
              <a:rPr kumimoji="1" lang="ja-JP" altLang="en-US" sz="1100" dirty="0"/>
              <a:t>グループ、最初はオーガナイザのコンテンツ投稿に人が集まってくる</a:t>
            </a:r>
            <a:br>
              <a:rPr kumimoji="1" lang="en-US" altLang="ja-JP" sz="1100" dirty="0"/>
            </a:br>
            <a:r>
              <a:rPr kumimoji="1" lang="ja-JP" altLang="en-US" sz="1100" dirty="0"/>
              <a:t>→なにかメインコンテンツがないと人を呼ぶのは難しい</a:t>
            </a:r>
            <a:endParaRPr kumimoji="1" lang="en-US" altLang="ja-JP" sz="1100" dirty="0"/>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solidFill>
                  <a:srgbClr val="FF0000"/>
                </a:solidFill>
              </a:rPr>
              <a:t>オンライン英会話メインで、サブで学習者同士が会話できるようにしたら？</a:t>
            </a:r>
            <a:br>
              <a:rPr kumimoji="1" lang="en-US" altLang="ja-JP" sz="1100" dirty="0">
                <a:solidFill>
                  <a:srgbClr val="FF0000"/>
                </a:solidFill>
              </a:rPr>
            </a:br>
            <a:r>
              <a:rPr kumimoji="1" lang="ja-JP" altLang="en-US" sz="1100" dirty="0">
                <a:solidFill>
                  <a:srgbClr val="FF0000"/>
                </a:solidFill>
              </a:rPr>
              <a:t>→どうせ最初はサクラを仕込むし、そもそも超格安オンライン英会話に割り切ってしまって、</a:t>
            </a:r>
            <a:br>
              <a:rPr kumimoji="1" lang="en-US" altLang="ja-JP" sz="1100" dirty="0">
                <a:solidFill>
                  <a:srgbClr val="FF0000"/>
                </a:solidFill>
              </a:rPr>
            </a:br>
            <a:r>
              <a:rPr kumimoji="1" lang="ja-JP" altLang="en-US" sz="1100" dirty="0">
                <a:solidFill>
                  <a:srgbClr val="FF0000"/>
                </a:solidFill>
              </a:rPr>
              <a:t>サブで学習者同士が話せるようにする</a:t>
            </a:r>
            <a:endParaRPr kumimoji="1" lang="en-US" altLang="ja-JP" sz="1100" dirty="0">
              <a:solidFill>
                <a:srgbClr val="FF0000"/>
              </a:solidFill>
            </a:endParaRPr>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t>ちょいちょい話せる、ビジネスでシリアスに使う機会がない人は単に話す機会がほしい</a:t>
            </a:r>
            <a:br>
              <a:rPr kumimoji="1" lang="en-US" altLang="ja-JP" sz="1100" dirty="0"/>
            </a:br>
            <a:r>
              <a:rPr kumimoji="1" lang="ja-JP" altLang="en-US" sz="1100" dirty="0"/>
              <a:t>特に国際交流に興味はあったり</a:t>
            </a:r>
            <a:br>
              <a:rPr kumimoji="1" lang="en-US" altLang="ja-JP" sz="1100" dirty="0"/>
            </a:br>
            <a:r>
              <a:rPr kumimoji="1" lang="ja-JP" altLang="en-US" sz="1100" dirty="0"/>
              <a:t>そこを拾うためには「話すための学習アプリ」ではなく、「国際交流のためのアプリ」みたいなコンセプトも含める必要がある</a:t>
            </a:r>
            <a:endParaRPr kumimoji="1" lang="en-US" altLang="ja-JP" sz="1100" dirty="0"/>
          </a:p>
        </p:txBody>
      </p:sp>
    </p:spTree>
    <p:extLst>
      <p:ext uri="{BB962C8B-B14F-4D97-AF65-F5344CB8AC3E}">
        <p14:creationId xmlns:p14="http://schemas.microsoft.com/office/powerpoint/2010/main" val="349965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ミキヤ</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153963"/>
            <a:ext cx="8543925" cy="1761836"/>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そもそもコンセプト、方向性はこれでいいのか</a:t>
            </a:r>
            <a:br>
              <a:rPr kumimoji="1" lang="en-US" altLang="ja-JP" sz="1400" dirty="0"/>
            </a:br>
            <a:r>
              <a:rPr kumimoji="1" lang="en-US" altLang="ja-JP" sz="1400" dirty="0"/>
              <a:t>(</a:t>
            </a:r>
            <a:r>
              <a:rPr kumimoji="1" lang="ja-JP" altLang="en-US" sz="1400" dirty="0"/>
              <a:t>こういう需要って本当にある？</a:t>
            </a:r>
            <a:r>
              <a:rPr kumimoji="1" lang="en-US" altLang="ja-JP" sz="1400" dirty="0"/>
              <a:t>)</a:t>
            </a:r>
          </a:p>
          <a:p>
            <a:pPr marL="342900" indent="-342900">
              <a:buFont typeface="Wingdings" panose="05000000000000000000" pitchFamily="2" charset="2"/>
              <a:buChar char="ü"/>
            </a:pPr>
            <a:r>
              <a:rPr kumimoji="1" lang="ja-JP" altLang="en-US" sz="1400" dirty="0"/>
              <a:t>方向性が良くても、魅力的な機能</a:t>
            </a:r>
            <a:r>
              <a:rPr kumimoji="1" lang="en-US" altLang="ja-JP" sz="1400" dirty="0"/>
              <a:t>(</a:t>
            </a:r>
            <a:r>
              <a:rPr kumimoji="1" lang="ja-JP" altLang="en-US" sz="1400" dirty="0"/>
              <a:t>付加価値</a:t>
            </a:r>
            <a:r>
              <a:rPr kumimoji="1" lang="en-US" altLang="ja-JP" sz="1400" dirty="0"/>
              <a:t>)</a:t>
            </a:r>
            <a:r>
              <a:rPr kumimoji="1" lang="ja-JP" altLang="en-US" sz="1400" dirty="0"/>
              <a:t>がないと広く広めるのは難しい</a:t>
            </a:r>
            <a:br>
              <a:rPr kumimoji="1" lang="en-US" altLang="ja-JP" sz="1400" dirty="0"/>
            </a:br>
            <a:r>
              <a:rPr kumimoji="1" lang="ja-JP" altLang="en-US" sz="1400" dirty="0"/>
              <a:t>どんな機能が必要か？</a:t>
            </a:r>
          </a:p>
        </p:txBody>
      </p:sp>
      <p:sp>
        <p:nvSpPr>
          <p:cNvPr id="5" name="正方形/長方形 4">
            <a:extLst>
              <a:ext uri="{FF2B5EF4-FFF2-40B4-BE49-F238E27FC236}">
                <a16:creationId xmlns:a16="http://schemas.microsoft.com/office/drawing/2014/main" id="{1DA02866-6094-4DE9-AC60-52AA743C896D}"/>
              </a:ext>
            </a:extLst>
          </p:cNvPr>
          <p:cNvSpPr/>
          <p:nvPr/>
        </p:nvSpPr>
        <p:spPr>
          <a:xfrm>
            <a:off x="471054" y="3112655"/>
            <a:ext cx="8543925" cy="3168364"/>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400" dirty="0"/>
              <a:t>懸念</a:t>
            </a:r>
            <a:endParaRPr kumimoji="1" lang="en-US" altLang="ja-JP" sz="1400" dirty="0"/>
          </a:p>
          <a:p>
            <a:pPr marL="342900" indent="-342900">
              <a:buFont typeface="Wingdings" panose="05000000000000000000" pitchFamily="2" charset="2"/>
              <a:buChar char="ü"/>
            </a:pPr>
            <a:r>
              <a:rPr kumimoji="1" lang="ja-JP" altLang="en-US" sz="1400" b="1" dirty="0"/>
              <a:t>レベルの差が異なる場合がどうなるか</a:t>
            </a:r>
            <a:br>
              <a:rPr kumimoji="1" lang="en-US" altLang="ja-JP" sz="1400" b="1" dirty="0"/>
            </a:br>
            <a:r>
              <a:rPr kumimoji="1" lang="ja-JP" altLang="en-US" sz="1400" b="1" dirty="0"/>
              <a:t>レベル高い方が低い方に合わせなければならない？</a:t>
            </a:r>
            <a:br>
              <a:rPr kumimoji="1" lang="en-US" altLang="ja-JP" sz="1400" b="1" dirty="0"/>
            </a:br>
            <a:r>
              <a:rPr kumimoji="1" lang="ja-JP" altLang="en-US" sz="1400" b="1" dirty="0"/>
              <a:t>また、レベルが低い同士で会話が崩壊しないか</a:t>
            </a:r>
            <a:endParaRPr kumimoji="1" lang="en-US" altLang="ja-JP" sz="1400" b="1" dirty="0"/>
          </a:p>
          <a:p>
            <a:pPr marL="342900" indent="-342900">
              <a:buFont typeface="Wingdings" panose="05000000000000000000" pitchFamily="2" charset="2"/>
              <a:buChar char="ü"/>
            </a:pPr>
            <a:r>
              <a:rPr kumimoji="1" lang="ja-JP" altLang="en-US" sz="1400" dirty="0"/>
              <a:t>ビデオ通話のほうが、言語が通じない場合でも意思疎通取りやすい</a:t>
            </a:r>
            <a:br>
              <a:rPr kumimoji="1" lang="en-US" altLang="ja-JP" sz="1400" dirty="0"/>
            </a:br>
            <a:r>
              <a:rPr kumimoji="1" lang="ja-JP" altLang="en-US" sz="1400" dirty="0"/>
              <a:t>→顔出しでハードルが上がる？どっちがいいか</a:t>
            </a:r>
            <a:endParaRPr kumimoji="1" lang="en-US" altLang="ja-JP" sz="1400" dirty="0"/>
          </a:p>
          <a:p>
            <a:pPr marL="342900" indent="-342900">
              <a:buFont typeface="Wingdings" panose="05000000000000000000" pitchFamily="2" charset="2"/>
              <a:buChar char="ü"/>
            </a:pPr>
            <a:r>
              <a:rPr kumimoji="1" lang="ja-JP" altLang="en-US" sz="1400" b="1" dirty="0"/>
              <a:t>そもそもどういう人をターゲットにしているのか</a:t>
            </a:r>
            <a:br>
              <a:rPr kumimoji="1" lang="en-US" altLang="ja-JP" sz="1400" b="1" dirty="0"/>
            </a:br>
            <a:r>
              <a:rPr kumimoji="1" lang="ja-JP" altLang="en-US" sz="1400" b="1" dirty="0"/>
              <a:t>今のレベル✕目標のレベルでマトリックス作って、ターゲットを絞る</a:t>
            </a:r>
            <a:br>
              <a:rPr kumimoji="1" lang="en-US" altLang="ja-JP" sz="1400" b="1" dirty="0"/>
            </a:br>
            <a:r>
              <a:rPr kumimoji="1" lang="ja-JP" altLang="en-US" sz="1400" b="1" dirty="0"/>
              <a:t>代表的なターゲット：ある程度話せて、忘れないようにしたい</a:t>
            </a:r>
            <a:br>
              <a:rPr kumimoji="1" lang="en-US" altLang="ja-JP" sz="1400" b="1" dirty="0"/>
            </a:br>
            <a:r>
              <a:rPr kumimoji="1" lang="ja-JP" altLang="en-US" sz="1400" b="1" dirty="0"/>
              <a:t>　　　　　　　　　　オンライン英会話など、最初のステップの学習を経た人</a:t>
            </a:r>
            <a:br>
              <a:rPr kumimoji="1" lang="en-US" altLang="ja-JP" sz="1400" b="1" dirty="0"/>
            </a:br>
            <a:r>
              <a:rPr kumimoji="1" lang="ja-JP" altLang="en-US" sz="1400" b="1" dirty="0"/>
              <a:t>　　　　　　　　　　そういう人たちの需要ってどうなのか？</a:t>
            </a:r>
            <a:endParaRPr kumimoji="1" lang="en-US" altLang="ja-JP" sz="1400" dirty="0"/>
          </a:p>
          <a:p>
            <a:pPr marL="342900" indent="-342900">
              <a:buFont typeface="Wingdings" panose="05000000000000000000" pitchFamily="2" charset="2"/>
              <a:buChar char="ü"/>
            </a:pPr>
            <a:r>
              <a:rPr kumimoji="1" lang="ja-JP" altLang="en-US" sz="1400" dirty="0"/>
              <a:t>そもそも自分よりレベルが高い人と話さないと意味がないのではないか？</a:t>
            </a:r>
            <a:br>
              <a:rPr kumimoji="1" lang="en-US" altLang="ja-JP" sz="1400" dirty="0"/>
            </a:br>
            <a:r>
              <a:rPr kumimoji="1" lang="ja-JP" altLang="en-US" sz="1400" dirty="0"/>
              <a:t>→新しい表現を覚えたりするにはレベルが高い人が良い</a:t>
            </a:r>
            <a:br>
              <a:rPr kumimoji="1" lang="en-US" altLang="ja-JP" sz="1400" dirty="0"/>
            </a:br>
            <a:endParaRPr kumimoji="1" lang="en-US" altLang="ja-JP" sz="1400" dirty="0"/>
          </a:p>
        </p:txBody>
      </p:sp>
    </p:spTree>
    <p:extLst>
      <p:ext uri="{BB962C8B-B14F-4D97-AF65-F5344CB8AC3E}">
        <p14:creationId xmlns:p14="http://schemas.microsoft.com/office/powerpoint/2010/main" val="171072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大髙さん</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543925" cy="2891325"/>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留学に行ったとき、最初はネイティブと話すのが怖かった</a:t>
            </a:r>
            <a:br>
              <a:rPr kumimoji="1" lang="en-US" altLang="ja-JP" sz="1400" dirty="0"/>
            </a:br>
            <a:r>
              <a:rPr kumimoji="1" lang="ja-JP" altLang="en-US" sz="1400" dirty="0"/>
              <a:t>→割と学習者同士のほうが話やすいのでは</a:t>
            </a:r>
            <a:endParaRPr kumimoji="1" lang="en-US" altLang="ja-JP" sz="1400" dirty="0"/>
          </a:p>
          <a:p>
            <a:pPr marL="342900" indent="-342900">
              <a:buFont typeface="Wingdings" panose="05000000000000000000" pitchFamily="2" charset="2"/>
              <a:buChar char="ü"/>
            </a:pPr>
            <a:r>
              <a:rPr kumimoji="1" lang="ja-JP" altLang="en-US" sz="1400" dirty="0"/>
              <a:t>ただ、上級者と話したほうがモチベーションになる（こうなりたい）</a:t>
            </a:r>
            <a:endParaRPr kumimoji="1" lang="en-US" altLang="ja-JP" sz="1400" dirty="0"/>
          </a:p>
          <a:p>
            <a:pPr marL="342900" indent="-342900">
              <a:buFont typeface="Wingdings" panose="05000000000000000000" pitchFamily="2" charset="2"/>
              <a:buChar char="ü"/>
            </a:pPr>
            <a:r>
              <a:rPr kumimoji="1" lang="ja-JP" altLang="en-US" sz="1400" dirty="0"/>
              <a:t>ある程度レベルのフィルタリングをして、初学者は省くように完全にしてしまうのは？</a:t>
            </a:r>
            <a:endParaRPr kumimoji="1" lang="en-US" altLang="ja-JP" sz="1400" dirty="0"/>
          </a:p>
          <a:p>
            <a:pPr marL="342900" indent="-342900">
              <a:buFont typeface="Wingdings" panose="05000000000000000000" pitchFamily="2" charset="2"/>
              <a:buChar char="ü"/>
            </a:pPr>
            <a:endParaRPr kumimoji="1" lang="en-US" altLang="ja-JP" sz="1400" dirty="0"/>
          </a:p>
          <a:p>
            <a:pPr marL="342900" indent="-342900">
              <a:buFont typeface="Wingdings" panose="05000000000000000000" pitchFamily="2" charset="2"/>
              <a:buChar char="ü"/>
            </a:pPr>
            <a:r>
              <a:rPr kumimoji="1" lang="ja-JP" altLang="en-US" sz="1400" dirty="0"/>
              <a:t>友達の英語学習者でも語学交流イベントに行くと、ネイティブがいると緊張して全然話せない人もいる</a:t>
            </a:r>
            <a:br>
              <a:rPr kumimoji="1" lang="en-US" altLang="ja-JP" sz="1400" dirty="0"/>
            </a:br>
            <a:r>
              <a:rPr kumimoji="1" lang="ja-JP" altLang="en-US" sz="1400" dirty="0"/>
              <a:t>→トイレにこもってしまう</a:t>
            </a:r>
            <a:br>
              <a:rPr kumimoji="1" lang="en-US" altLang="ja-JP" sz="1400" dirty="0"/>
            </a:br>
            <a:r>
              <a:rPr kumimoji="1" lang="ja-JP" altLang="en-US" sz="1400" dirty="0"/>
              <a:t>→他国の英語学習者であればマシだと思う</a:t>
            </a:r>
            <a:endParaRPr kumimoji="1" lang="en-US" altLang="ja-JP" sz="1400" dirty="0"/>
          </a:p>
          <a:p>
            <a:pPr marL="342900" indent="-342900">
              <a:buFont typeface="Wingdings" panose="05000000000000000000" pitchFamily="2" charset="2"/>
              <a:buChar char="ü"/>
            </a:pPr>
            <a:endParaRPr kumimoji="1" lang="en-US" altLang="ja-JP" sz="1400" dirty="0"/>
          </a:p>
          <a:p>
            <a:pPr marL="342900" indent="-342900">
              <a:buFont typeface="Wingdings" panose="05000000000000000000" pitchFamily="2" charset="2"/>
              <a:buChar char="ü"/>
            </a:pPr>
            <a:r>
              <a:rPr kumimoji="1" lang="ja-JP" altLang="en-US" sz="1400" dirty="0"/>
              <a:t>機能面は割とよい</a:t>
            </a:r>
            <a:endParaRPr kumimoji="1" lang="en-US" altLang="ja-JP" sz="1400" dirty="0"/>
          </a:p>
          <a:p>
            <a:pPr marL="342900" indent="-342900">
              <a:buFont typeface="Wingdings" panose="05000000000000000000" pitchFamily="2" charset="2"/>
              <a:buChar char="ü"/>
            </a:pPr>
            <a:r>
              <a:rPr kumimoji="1" lang="ja-JP" altLang="en-US" sz="1400" dirty="0"/>
              <a:t>あまり見ない機能もあるので、リリース価値ありでは？</a:t>
            </a:r>
          </a:p>
        </p:txBody>
      </p:sp>
    </p:spTree>
    <p:extLst>
      <p:ext uri="{BB962C8B-B14F-4D97-AF65-F5344CB8AC3E}">
        <p14:creationId xmlns:p14="http://schemas.microsoft.com/office/powerpoint/2010/main" val="402371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りゅうせい</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543925" cy="2891325"/>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独り言で</a:t>
            </a:r>
            <a:r>
              <a:rPr kumimoji="1" lang="en-US" altLang="ja-JP" sz="1400" dirty="0"/>
              <a:t>Speaking</a:t>
            </a:r>
            <a:r>
              <a:rPr kumimoji="1" lang="ja-JP" altLang="en-US" sz="1400" dirty="0"/>
              <a:t>力</a:t>
            </a:r>
            <a:r>
              <a:rPr kumimoji="1" lang="en-US" altLang="ja-JP" sz="1400" dirty="0"/>
              <a:t>UP</a:t>
            </a:r>
            <a:br>
              <a:rPr kumimoji="1" lang="en-US" altLang="ja-JP" sz="1400" dirty="0"/>
            </a:br>
            <a:r>
              <a:rPr kumimoji="1" lang="ja-JP" altLang="en-US" sz="1400" dirty="0"/>
              <a:t>→言葉がすぐに出てくるようになった</a:t>
            </a:r>
            <a:br>
              <a:rPr kumimoji="1" lang="en-US" altLang="ja-JP" sz="1400" dirty="0"/>
            </a:br>
            <a:r>
              <a:rPr kumimoji="1" lang="ja-JP" altLang="en-US" sz="1400" dirty="0"/>
              <a:t>　ただし、正しいかどうかが分からない</a:t>
            </a:r>
            <a:br>
              <a:rPr kumimoji="1" lang="en-US" altLang="ja-JP" sz="1400" dirty="0"/>
            </a:br>
            <a:r>
              <a:rPr kumimoji="1" lang="ja-JP" altLang="en-US" sz="1400" dirty="0"/>
              <a:t>　日本語が影響を受ける</a:t>
            </a:r>
            <a:br>
              <a:rPr kumimoji="1" lang="en-US" altLang="ja-JP" sz="1400" dirty="0"/>
            </a:br>
            <a:endParaRPr kumimoji="1" lang="en-US" altLang="ja-JP" sz="1400" dirty="0"/>
          </a:p>
          <a:p>
            <a:pPr marL="342900" indent="-342900">
              <a:buFont typeface="Wingdings" panose="05000000000000000000" pitchFamily="2" charset="2"/>
              <a:buChar char="ü"/>
            </a:pPr>
            <a:r>
              <a:rPr kumimoji="1" lang="en-US" altLang="ja-JP" sz="1400" dirty="0"/>
              <a:t>4</a:t>
            </a:r>
            <a:r>
              <a:rPr kumimoji="1" lang="ja-JP" altLang="en-US" sz="1400" dirty="0"/>
              <a:t>技能で何が好きかは人による</a:t>
            </a:r>
            <a:endParaRPr kumimoji="1" lang="en-US" altLang="ja-JP" sz="1400" dirty="0"/>
          </a:p>
          <a:p>
            <a:pPr marL="342900" indent="-342900">
              <a:buFont typeface="Wingdings" panose="05000000000000000000" pitchFamily="2" charset="2"/>
              <a:buChar char="ü"/>
            </a:pPr>
            <a:endParaRPr kumimoji="1" lang="ja-JP" altLang="en-US" sz="1400" dirty="0"/>
          </a:p>
        </p:txBody>
      </p:sp>
    </p:spTree>
    <p:extLst>
      <p:ext uri="{BB962C8B-B14F-4D97-AF65-F5344CB8AC3E}">
        <p14:creationId xmlns:p14="http://schemas.microsoft.com/office/powerpoint/2010/main" val="162838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新方向性</a:t>
            </a:r>
            <a:r>
              <a:rPr lang="en-US" altLang="ja-JP" sz="1800" b="1" dirty="0">
                <a:latin typeface="メイリオ" panose="020B0604030504040204" pitchFamily="50" charset="-128"/>
                <a:ea typeface="メイリオ" panose="020B0604030504040204" pitchFamily="50" charset="-128"/>
              </a:rPr>
              <a:t>?</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543925" cy="4316472"/>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r>
              <a:rPr kumimoji="1" lang="ja-JP" altLang="en-US" sz="1400" dirty="0"/>
              <a:t>下記の</a:t>
            </a:r>
            <a:r>
              <a:rPr kumimoji="1" lang="en-US" altLang="ja-JP" sz="1400" dirty="0"/>
              <a:t>3?</a:t>
            </a:r>
            <a:r>
              <a:rPr kumimoji="1" lang="ja-JP" altLang="en-US" sz="1400" dirty="0"/>
              <a:t>点のいずれかを強化する必要がある</a:t>
            </a:r>
            <a:endParaRPr kumimoji="1" lang="en-US" altLang="ja-JP" sz="1400" dirty="0"/>
          </a:p>
          <a:p>
            <a:pPr marL="342900" indent="-342900">
              <a:buFont typeface="Wingdings" panose="05000000000000000000" pitchFamily="2" charset="2"/>
              <a:buChar char="ü"/>
            </a:pPr>
            <a:r>
              <a:rPr kumimoji="1" lang="ja-JP" altLang="en-US" sz="1400" dirty="0"/>
              <a:t>最初は超格安オンライン英会話＋学習者同士が話せると言う</a:t>
            </a:r>
            <a:r>
              <a:rPr kumimoji="1" lang="en-US" altLang="ja-JP" sz="1400" dirty="0"/>
              <a:t>2</a:t>
            </a:r>
            <a:r>
              <a:rPr kumimoji="1" lang="ja-JP" altLang="en-US" sz="1400" dirty="0"/>
              <a:t>段階にする</a:t>
            </a:r>
            <a:br>
              <a:rPr kumimoji="1" lang="en-US" altLang="ja-JP" sz="1400" dirty="0"/>
            </a:br>
            <a:r>
              <a:rPr kumimoji="1" lang="ja-JP" altLang="en-US" sz="1400" dirty="0"/>
              <a:t>→最初はフィリピン人講師と無料で話せるというお題目で人を集める</a:t>
            </a:r>
            <a:br>
              <a:rPr kumimoji="1" lang="en-US" altLang="ja-JP" sz="1400" dirty="0"/>
            </a:br>
            <a:r>
              <a:rPr kumimoji="1" lang="ja-JP" altLang="en-US" sz="1400" dirty="0"/>
              <a:t>　ボランティアの英会話講師をなんとか</a:t>
            </a:r>
            <a:r>
              <a:rPr kumimoji="1" lang="en-US" altLang="ja-JP" sz="1400" dirty="0"/>
              <a:t>5</a:t>
            </a:r>
            <a:r>
              <a:rPr kumimoji="1" lang="ja-JP" altLang="en-US" sz="1400" dirty="0"/>
              <a:t>人でも</a:t>
            </a:r>
            <a:r>
              <a:rPr kumimoji="1" lang="en-US" altLang="ja-JP" sz="1400" dirty="0"/>
              <a:t>10</a:t>
            </a:r>
            <a:r>
              <a:rPr kumimoji="1" lang="ja-JP" altLang="en-US" sz="1400" dirty="0"/>
              <a:t>人でもかき集める？</a:t>
            </a:r>
            <a:br>
              <a:rPr kumimoji="1" lang="en-US" altLang="ja-JP" sz="1400" dirty="0"/>
            </a:br>
            <a:r>
              <a:rPr kumimoji="1" lang="ja-JP" altLang="en-US" sz="1400" dirty="0"/>
              <a:t>　ある程度集まってきたら、フィリピン人講師と月</a:t>
            </a:r>
            <a:r>
              <a:rPr kumimoji="1" lang="en-US" altLang="ja-JP" sz="1400" dirty="0"/>
              <a:t>6</a:t>
            </a:r>
            <a:r>
              <a:rPr kumimoji="1" lang="ja-JP" altLang="en-US" sz="1400" dirty="0"/>
              <a:t>回</a:t>
            </a:r>
            <a:r>
              <a:rPr kumimoji="1" lang="en-US" altLang="ja-JP" sz="1400" dirty="0"/>
              <a:t>(25</a:t>
            </a:r>
            <a:r>
              <a:rPr kumimoji="1" lang="ja-JP" altLang="en-US" sz="1400" dirty="0"/>
              <a:t>分</a:t>
            </a:r>
            <a:r>
              <a:rPr kumimoji="1" lang="en-US" altLang="ja-JP" sz="1400" dirty="0"/>
              <a:t>?)</a:t>
            </a:r>
            <a:r>
              <a:rPr kumimoji="1" lang="ja-JP" altLang="en-US" sz="1400" dirty="0"/>
              <a:t>話せる</a:t>
            </a:r>
            <a:r>
              <a:rPr kumimoji="1" lang="en-US" altLang="ja-JP" sz="1400" dirty="0"/>
              <a:t>&amp;</a:t>
            </a:r>
            <a:r>
              <a:rPr kumimoji="1" lang="ja-JP" altLang="en-US" sz="1400" dirty="0"/>
              <a:t>学習者同士は無料的なコースで月</a:t>
            </a:r>
            <a:r>
              <a:rPr kumimoji="1" lang="en-US" altLang="ja-JP" sz="1400" dirty="0"/>
              <a:t>1500</a:t>
            </a:r>
            <a:r>
              <a:rPr kumimoji="1" lang="ja-JP" altLang="en-US" sz="1400" dirty="0"/>
              <a:t>円とか</a:t>
            </a:r>
            <a:r>
              <a:rPr kumimoji="1" lang="en-US" altLang="ja-JP" sz="1400" dirty="0"/>
              <a:t>?(</a:t>
            </a:r>
            <a:r>
              <a:rPr kumimoji="1" lang="ja-JP" altLang="en-US" sz="1400" dirty="0"/>
              <a:t>もちろんお試しは無料</a:t>
            </a:r>
            <a:r>
              <a:rPr kumimoji="1" lang="en-US" altLang="ja-JP" sz="1400" dirty="0"/>
              <a:t>)</a:t>
            </a:r>
            <a:br>
              <a:rPr kumimoji="1" lang="en-US" altLang="ja-JP" sz="1400" dirty="0"/>
            </a:br>
            <a:r>
              <a:rPr kumimoji="1" lang="ja-JP" altLang="en-US" sz="1400" dirty="0"/>
              <a:t>→最初は週</a:t>
            </a:r>
            <a:r>
              <a:rPr kumimoji="1" lang="en-US" altLang="ja-JP" sz="1400" dirty="0"/>
              <a:t>1</a:t>
            </a:r>
            <a:r>
              <a:rPr kumimoji="1" lang="ja-JP" altLang="en-US" sz="1400" dirty="0"/>
              <a:t>回までの講師との会話は無料、</a:t>
            </a:r>
            <a:r>
              <a:rPr kumimoji="1" lang="en-US" altLang="ja-JP" sz="1400" dirty="0"/>
              <a:t>2</a:t>
            </a:r>
            <a:r>
              <a:rPr kumimoji="1" lang="ja-JP" altLang="en-US" sz="1400" dirty="0"/>
              <a:t>回目以上の講師は</a:t>
            </a:r>
            <a:r>
              <a:rPr kumimoji="1" lang="en-US" altLang="ja-JP" sz="1400" dirty="0"/>
              <a:t>1</a:t>
            </a:r>
            <a:r>
              <a:rPr kumimoji="1" lang="ja-JP" altLang="en-US" sz="1400" dirty="0"/>
              <a:t>回</a:t>
            </a:r>
            <a:r>
              <a:rPr kumimoji="1" lang="en-US" altLang="ja-JP" sz="1400" dirty="0"/>
              <a:t>100</a:t>
            </a:r>
            <a:r>
              <a:rPr kumimoji="1" lang="ja-JP" altLang="en-US" sz="1400" dirty="0"/>
              <a:t>円とか</a:t>
            </a:r>
            <a:br>
              <a:rPr kumimoji="1" lang="en-US" altLang="ja-JP" sz="1400" dirty="0"/>
            </a:br>
            <a:r>
              <a:rPr kumimoji="1" lang="ja-JP" altLang="en-US" sz="1400" dirty="0"/>
              <a:t>　学習者同士は無料</a:t>
            </a:r>
            <a:br>
              <a:rPr kumimoji="1" lang="en-US" altLang="ja-JP" sz="1400" dirty="0"/>
            </a:br>
            <a:r>
              <a:rPr kumimoji="1" lang="ja-JP" altLang="en-US" sz="1400" dirty="0"/>
              <a:t>→フィリピン人講師無しで学習者同士が無料</a:t>
            </a:r>
            <a:r>
              <a:rPr kumimoji="1" lang="en-US" altLang="ja-JP" sz="1400" dirty="0"/>
              <a:t>(X</a:t>
            </a:r>
            <a:r>
              <a:rPr kumimoji="1" lang="ja-JP" altLang="en-US" sz="1400" dirty="0"/>
              <a:t>時間以上は</a:t>
            </a:r>
            <a:r>
              <a:rPr kumimoji="1" lang="en-US" altLang="ja-JP" sz="1400" dirty="0"/>
              <a:t>500</a:t>
            </a:r>
            <a:r>
              <a:rPr kumimoji="1" lang="ja-JP" altLang="en-US" sz="1400" dirty="0"/>
              <a:t>円</a:t>
            </a:r>
            <a:r>
              <a:rPr kumimoji="1" lang="en-US" altLang="ja-JP" sz="1400" dirty="0"/>
              <a:t>)</a:t>
            </a:r>
            <a:r>
              <a:rPr kumimoji="1" lang="ja-JP" altLang="en-US" sz="1400" dirty="0"/>
              <a:t>とかの窓口を用意してもいいが、</a:t>
            </a:r>
            <a:br>
              <a:rPr kumimoji="1" lang="en-US" altLang="ja-JP" sz="1400" dirty="0"/>
            </a:br>
            <a:r>
              <a:rPr kumimoji="1" lang="ja-JP" altLang="en-US" sz="1400" dirty="0"/>
              <a:t>　人がそこそこ集まらないと難しいだろう</a:t>
            </a:r>
            <a:br>
              <a:rPr kumimoji="1" lang="en-US" altLang="ja-JP" sz="1400" dirty="0"/>
            </a:br>
            <a:br>
              <a:rPr kumimoji="1" lang="en-US" altLang="ja-JP" sz="1400" dirty="0"/>
            </a:br>
            <a:r>
              <a:rPr kumimoji="1" lang="en-US" altLang="ja-JP" sz="1400" dirty="0"/>
              <a:t>※</a:t>
            </a:r>
            <a:r>
              <a:rPr kumimoji="1" lang="ja-JP" altLang="en-US" sz="1400" dirty="0"/>
              <a:t>オンライン英会話のフィリピン人講師の最低時給約</a:t>
            </a:r>
            <a:r>
              <a:rPr kumimoji="1" lang="en-US" altLang="ja-JP" sz="1400" dirty="0"/>
              <a:t>388</a:t>
            </a:r>
            <a:r>
              <a:rPr kumimoji="1" lang="ja-JP" altLang="en-US" sz="1400" dirty="0"/>
              <a:t>円（</a:t>
            </a:r>
            <a:r>
              <a:rPr kumimoji="1" lang="en-US" altLang="ja-JP" sz="1400" dirty="0"/>
              <a:t>25</a:t>
            </a:r>
            <a:r>
              <a:rPr kumimoji="1" lang="ja-JP" altLang="en-US" sz="1400"/>
              <a:t>分の</a:t>
            </a:r>
            <a:r>
              <a:rPr kumimoji="1" lang="en-US" altLang="ja-JP" sz="1400"/>
              <a:t>1</a:t>
            </a:r>
            <a:r>
              <a:rPr kumimoji="1" lang="ja-JP" altLang="en-US" sz="1400" dirty="0"/>
              <a:t>レッスン</a:t>
            </a:r>
            <a:r>
              <a:rPr kumimoji="1" lang="en-US" altLang="ja-JP" sz="1400" dirty="0"/>
              <a:t>162</a:t>
            </a:r>
            <a:r>
              <a:rPr kumimoji="1" lang="ja-JP" altLang="en-US" sz="1400" dirty="0"/>
              <a:t>円）</a:t>
            </a:r>
            <a:br>
              <a:rPr kumimoji="1" lang="en-US" altLang="ja-JP" sz="1400" dirty="0"/>
            </a:br>
            <a:endParaRPr kumimoji="1" lang="en-US" altLang="ja-JP" sz="1400" dirty="0"/>
          </a:p>
          <a:p>
            <a:pPr marL="342900" indent="-342900">
              <a:buFont typeface="Wingdings" panose="05000000000000000000" pitchFamily="2" charset="2"/>
              <a:buChar char="ü"/>
            </a:pPr>
            <a:r>
              <a:rPr kumimoji="1" lang="ja-JP" altLang="en-US" sz="1400" dirty="0"/>
              <a:t>学習者同士でも話が盛り上がれるようなトピック・クイズ・ゲームなどをちゃんと作り込む</a:t>
            </a:r>
            <a:br>
              <a:rPr kumimoji="1" lang="en-US" altLang="ja-JP" sz="1400" dirty="0"/>
            </a:br>
            <a:r>
              <a:rPr kumimoji="1" lang="ja-JP" altLang="en-US" sz="1400" dirty="0"/>
              <a:t>日本人同士で盛り上がるのは無理</a:t>
            </a:r>
            <a:endParaRPr kumimoji="1" lang="en-US" altLang="ja-JP" sz="1400" dirty="0"/>
          </a:p>
          <a:p>
            <a:pPr marL="342900" indent="-342900">
              <a:buFont typeface="Wingdings" panose="05000000000000000000" pitchFamily="2" charset="2"/>
              <a:buChar char="ü"/>
            </a:pPr>
            <a:endParaRPr kumimoji="1" lang="en-US" altLang="ja-JP" sz="1400" dirty="0"/>
          </a:p>
          <a:p>
            <a:pPr marL="342900" indent="-342900">
              <a:buFont typeface="Wingdings" panose="05000000000000000000" pitchFamily="2" charset="2"/>
              <a:buChar char="ü"/>
            </a:pPr>
            <a:r>
              <a:rPr kumimoji="1" lang="ja-JP" altLang="en-US" sz="1400" dirty="0"/>
              <a:t>今一人で勉強しようと思えば、いくらでも勉強するすべはある</a:t>
            </a:r>
            <a:br>
              <a:rPr kumimoji="1" lang="en-US" altLang="ja-JP" sz="1400" dirty="0"/>
            </a:br>
            <a:r>
              <a:rPr kumimoji="1" lang="ja-JP" altLang="en-US" sz="1400" dirty="0"/>
              <a:t>その中でニーズを得ようとすると、勉強よりも語学交流の面を打ち出す必要がある</a:t>
            </a:r>
            <a:br>
              <a:rPr kumimoji="1" lang="en-US" altLang="ja-JP" sz="1400" dirty="0"/>
            </a:br>
            <a:r>
              <a:rPr kumimoji="1" lang="ja-JP" altLang="en-US" sz="1400" dirty="0"/>
              <a:t>→だったら</a:t>
            </a:r>
            <a:r>
              <a:rPr kumimoji="1" lang="en-US" altLang="ja-JP" sz="1400" dirty="0"/>
              <a:t>Language Exchange</a:t>
            </a:r>
            <a:r>
              <a:rPr kumimoji="1" lang="ja-JP" altLang="en-US" sz="1400" dirty="0"/>
              <a:t>でいいじゃんってなる？</a:t>
            </a:r>
            <a:endParaRPr kumimoji="1" lang="en-US" altLang="ja-JP" sz="1400" dirty="0"/>
          </a:p>
        </p:txBody>
      </p:sp>
    </p:spTree>
    <p:extLst>
      <p:ext uri="{BB962C8B-B14F-4D97-AF65-F5344CB8AC3E}">
        <p14:creationId xmlns:p14="http://schemas.microsoft.com/office/powerpoint/2010/main" val="3649773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1">
            <a:extLst>
              <a:ext uri="{FF2B5EF4-FFF2-40B4-BE49-F238E27FC236}">
                <a16:creationId xmlns:a16="http://schemas.microsoft.com/office/drawing/2014/main" id="{F25A1ACF-975C-418B-B8D0-5E0C721EC356}"/>
              </a:ext>
            </a:extLst>
          </p:cNvPr>
          <p:cNvSpPr txBox="1">
            <a:spLocks/>
          </p:cNvSpPr>
          <p:nvPr/>
        </p:nvSpPr>
        <p:spPr>
          <a:xfrm>
            <a:off x="385474" y="215561"/>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機能要件検討の　背景と目的→方針まで　　　</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ページ分ける</a:t>
            </a:r>
          </a:p>
        </p:txBody>
      </p:sp>
      <p:graphicFrame>
        <p:nvGraphicFramePr>
          <p:cNvPr id="8" name="表 3">
            <a:extLst>
              <a:ext uri="{FF2B5EF4-FFF2-40B4-BE49-F238E27FC236}">
                <a16:creationId xmlns:a16="http://schemas.microsoft.com/office/drawing/2014/main" id="{FFB6DB73-D164-4B70-BC92-57F4905EC355}"/>
              </a:ext>
            </a:extLst>
          </p:cNvPr>
          <p:cNvGraphicFramePr>
            <a:graphicFrameLocks noGrp="1"/>
          </p:cNvGraphicFramePr>
          <p:nvPr>
            <p:extLst>
              <p:ext uri="{D42A27DB-BD31-4B8C-83A1-F6EECF244321}">
                <p14:modId xmlns:p14="http://schemas.microsoft.com/office/powerpoint/2010/main" val="2373230935"/>
              </p:ext>
            </p:extLst>
          </p:nvPr>
        </p:nvGraphicFramePr>
        <p:xfrm>
          <a:off x="882914" y="2547290"/>
          <a:ext cx="7532567" cy="1522054"/>
        </p:xfrm>
        <a:graphic>
          <a:graphicData uri="http://schemas.openxmlformats.org/drawingml/2006/table">
            <a:tbl>
              <a:tblPr firstRow="1" bandRow="1">
                <a:tableStyleId>{5C22544A-7EE6-4342-B048-85BDC9FD1C3A}</a:tableStyleId>
              </a:tblPr>
              <a:tblGrid>
                <a:gridCol w="645735">
                  <a:extLst>
                    <a:ext uri="{9D8B030D-6E8A-4147-A177-3AD203B41FA5}">
                      <a16:colId xmlns:a16="http://schemas.microsoft.com/office/drawing/2014/main" val="1708104356"/>
                    </a:ext>
                  </a:extLst>
                </a:gridCol>
                <a:gridCol w="6886832">
                  <a:extLst>
                    <a:ext uri="{9D8B030D-6E8A-4147-A177-3AD203B41FA5}">
                      <a16:colId xmlns:a16="http://schemas.microsoft.com/office/drawing/2014/main" val="631823576"/>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検討方針</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方針からブレイクダウンしていき機能要件の候補を洗い出す</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以外で利用者増に繋がりそうな機能で思いついたものを追加</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en-US" altLang="ja-JP" sz="900" b="0" u="none" dirty="0">
                          <a:solidFill>
                            <a:schemeClr val="tx1">
                              <a:lumMod val="95000"/>
                              <a:lumOff val="5000"/>
                            </a:schemeClr>
                          </a:solidFill>
                          <a:latin typeface="+mn-ea"/>
                          <a:ea typeface="+mn-ea"/>
                        </a:rPr>
                        <a:t>2</a:t>
                      </a:r>
                      <a:r>
                        <a:rPr kumimoji="1" lang="ja-JP" altLang="en-US" sz="900" b="0" u="none" dirty="0">
                          <a:solidFill>
                            <a:schemeClr val="tx1">
                              <a:lumMod val="95000"/>
                              <a:lumOff val="5000"/>
                            </a:schemeClr>
                          </a:solidFill>
                          <a:latin typeface="+mn-ea"/>
                          <a:ea typeface="+mn-ea"/>
                        </a:rPr>
                        <a:t>までで洗い出した機能を下記</a:t>
                      </a:r>
                      <a:r>
                        <a:rPr kumimoji="1" lang="en-US" altLang="ja-JP" sz="900" b="0" u="none" dirty="0">
                          <a:solidFill>
                            <a:schemeClr val="tx1">
                              <a:lumMod val="95000"/>
                              <a:lumOff val="5000"/>
                            </a:schemeClr>
                          </a:solidFill>
                          <a:latin typeface="+mn-ea"/>
                          <a:ea typeface="+mn-ea"/>
                        </a:rPr>
                        <a:t>3</a:t>
                      </a:r>
                      <a:r>
                        <a:rPr kumimoji="1" lang="ja-JP" altLang="en-US" sz="900" b="0" u="none" dirty="0">
                          <a:solidFill>
                            <a:schemeClr val="tx1">
                              <a:lumMod val="95000"/>
                              <a:lumOff val="5000"/>
                            </a:schemeClr>
                          </a:solidFill>
                          <a:latin typeface="+mn-ea"/>
                          <a:ea typeface="+mn-ea"/>
                        </a:rPr>
                        <a:t>種類に分類⇚分類方針は、</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Priority1</a:t>
                      </a: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GoLive</a:t>
                      </a:r>
                      <a:r>
                        <a:rPr kumimoji="1" lang="ja-JP" altLang="en-US" sz="900" b="0" u="none" dirty="0">
                          <a:solidFill>
                            <a:schemeClr val="tx1">
                              <a:lumMod val="95000"/>
                              <a:lumOff val="5000"/>
                            </a:schemeClr>
                          </a:solidFill>
                          <a:latin typeface="+mn-ea"/>
                          <a:ea typeface="+mn-ea"/>
                        </a:rPr>
                        <a:t>時に必要</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Priority2</a:t>
                      </a: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GoLive</a:t>
                      </a:r>
                      <a:r>
                        <a:rPr kumimoji="1" lang="ja-JP" altLang="en-US" sz="900" b="0" u="none" dirty="0">
                          <a:solidFill>
                            <a:schemeClr val="tx1">
                              <a:lumMod val="95000"/>
                              <a:lumOff val="5000"/>
                            </a:schemeClr>
                          </a:solidFill>
                          <a:latin typeface="+mn-ea"/>
                          <a:ea typeface="+mn-ea"/>
                        </a:rPr>
                        <a:t>後に順次追加実装</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Priority3</a:t>
                      </a:r>
                      <a:r>
                        <a:rPr kumimoji="1" lang="ja-JP" altLang="en-US" sz="900" b="0" u="none" dirty="0">
                          <a:solidFill>
                            <a:schemeClr val="tx1">
                              <a:lumMod val="95000"/>
                              <a:lumOff val="5000"/>
                            </a:schemeClr>
                          </a:solidFill>
                          <a:latin typeface="+mn-ea"/>
                          <a:ea typeface="+mn-ea"/>
                        </a:rPr>
                        <a:t>・・・スコープ外</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bl>
          </a:graphicData>
        </a:graphic>
      </p:graphicFrame>
      <p:sp>
        <p:nvSpPr>
          <p:cNvPr id="10" name="正方形/長方形 9">
            <a:extLst>
              <a:ext uri="{FF2B5EF4-FFF2-40B4-BE49-F238E27FC236}">
                <a16:creationId xmlns:a16="http://schemas.microsoft.com/office/drawing/2014/main" id="{6F9B396A-09EC-442F-9338-3AB6B7FA27A7}"/>
              </a:ext>
            </a:extLst>
          </p:cNvPr>
          <p:cNvSpPr/>
          <p:nvPr/>
        </p:nvSpPr>
        <p:spPr>
          <a:xfrm>
            <a:off x="2833191" y="4492436"/>
            <a:ext cx="4415898" cy="1414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t>利用者増につながりそうなものは優先度上げる</a:t>
            </a:r>
            <a:endParaRPr kumimoji="1" lang="en-US" altLang="ja-JP" sz="1100" dirty="0"/>
          </a:p>
          <a:p>
            <a:pPr marL="285750" indent="-285750">
              <a:buFont typeface="Wingdings" panose="05000000000000000000" pitchFamily="2" charset="2"/>
              <a:buChar char="ü"/>
            </a:pPr>
            <a:r>
              <a:rPr kumimoji="1" lang="ja-JP" altLang="en-US" sz="1100" dirty="0"/>
              <a:t>機能規模が大きいものは優先度を下げる</a:t>
            </a:r>
            <a:endParaRPr kumimoji="1" lang="en-US" altLang="ja-JP" sz="1100" dirty="0"/>
          </a:p>
          <a:p>
            <a:pPr marL="285750" indent="-285750">
              <a:buFont typeface="Wingdings" panose="05000000000000000000" pitchFamily="2" charset="2"/>
              <a:buChar char="ü"/>
            </a:pPr>
            <a:r>
              <a:rPr kumimoji="1" lang="ja-JP" altLang="en-US" sz="1100" dirty="0"/>
              <a:t>コストがかかるものは優先度下げる</a:t>
            </a:r>
            <a:br>
              <a:rPr kumimoji="1" lang="en-US" altLang="ja-JP" sz="1100" dirty="0"/>
            </a:br>
            <a:r>
              <a:rPr kumimoji="1" lang="ja-JP" altLang="en-US" sz="1100" dirty="0"/>
              <a:t>→外部サービス使用料、画像等素材とか</a:t>
            </a:r>
            <a:endParaRPr kumimoji="1" lang="en-US" altLang="ja-JP" sz="1100" dirty="0"/>
          </a:p>
          <a:p>
            <a:pPr marL="285750" indent="-285750">
              <a:buFont typeface="Wingdings" panose="05000000000000000000" pitchFamily="2" charset="2"/>
              <a:buChar char="ü"/>
            </a:pPr>
            <a:r>
              <a:rPr kumimoji="1" lang="ja-JP" altLang="en-US" sz="1100" dirty="0"/>
              <a:t>実現可能性が低いものは優先度下げる</a:t>
            </a:r>
            <a:endParaRPr kumimoji="1" lang="en-US" altLang="ja-JP" sz="1100" dirty="0"/>
          </a:p>
          <a:p>
            <a:pPr marL="285750" indent="-285750">
              <a:buFont typeface="Wingdings" panose="05000000000000000000" pitchFamily="2" charset="2"/>
              <a:buChar char="ü"/>
            </a:pPr>
            <a:r>
              <a:rPr kumimoji="1" lang="ja-JP" altLang="en-US" sz="1100" dirty="0"/>
              <a:t>コンセプトに沿う機能は優先度上げる</a:t>
            </a:r>
            <a:endParaRPr kumimoji="1" lang="en-US" altLang="ja-JP" sz="1100" dirty="0"/>
          </a:p>
          <a:p>
            <a:pPr marL="285750" indent="-285750">
              <a:buFont typeface="Wingdings" panose="05000000000000000000" pitchFamily="2" charset="2"/>
              <a:buChar char="ü"/>
            </a:pPr>
            <a:r>
              <a:rPr kumimoji="1" lang="ja-JP" altLang="en-US" sz="1100" dirty="0"/>
              <a:t>一人でも使える機能を最低</a:t>
            </a:r>
            <a:r>
              <a:rPr kumimoji="1" lang="en-US" altLang="ja-JP" sz="1100" dirty="0"/>
              <a:t>1</a:t>
            </a:r>
            <a:r>
              <a:rPr kumimoji="1" lang="ja-JP" altLang="en-US" sz="1100" dirty="0"/>
              <a:t>つは実装する</a:t>
            </a:r>
            <a:br>
              <a:rPr kumimoji="1" lang="en-US" altLang="ja-JP" sz="1100" dirty="0"/>
            </a:br>
            <a:r>
              <a:rPr kumimoji="1" lang="en-US" altLang="ja-JP" sz="1100" dirty="0"/>
              <a:t>(</a:t>
            </a:r>
            <a:r>
              <a:rPr kumimoji="1" lang="ja-JP" altLang="en-US" sz="1100" dirty="0"/>
              <a:t>利用者増にある程度以上貢献するもの⇚基準？</a:t>
            </a:r>
            <a:r>
              <a:rPr kumimoji="1" lang="en-US" altLang="ja-JP" sz="1100" dirty="0"/>
              <a:t>)</a:t>
            </a:r>
          </a:p>
        </p:txBody>
      </p:sp>
      <p:sp>
        <p:nvSpPr>
          <p:cNvPr id="11" name="正方形/長方形 10">
            <a:extLst>
              <a:ext uri="{FF2B5EF4-FFF2-40B4-BE49-F238E27FC236}">
                <a16:creationId xmlns:a16="http://schemas.microsoft.com/office/drawing/2014/main" id="{B0592AA1-2ABD-469B-BE8E-D979087D83B2}"/>
              </a:ext>
            </a:extLst>
          </p:cNvPr>
          <p:cNvSpPr/>
          <p:nvPr/>
        </p:nvSpPr>
        <p:spPr>
          <a:xfrm>
            <a:off x="1218990" y="4492436"/>
            <a:ext cx="1498869" cy="141409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dirty="0"/>
              <a:t>上記</a:t>
            </a:r>
            <a:r>
              <a:rPr kumimoji="1" lang="en-US" altLang="ja-JP" sz="1100" dirty="0"/>
              <a:t>3</a:t>
            </a:r>
            <a:r>
              <a:rPr kumimoji="1" lang="ja-JP" altLang="en-US" sz="1100" dirty="0"/>
              <a:t>の分類方針</a:t>
            </a:r>
            <a:endParaRPr kumimoji="1" lang="en-US" altLang="ja-JP" sz="1100" dirty="0"/>
          </a:p>
        </p:txBody>
      </p:sp>
      <p:sp>
        <p:nvSpPr>
          <p:cNvPr id="12" name="二等辺三角形 11">
            <a:extLst>
              <a:ext uri="{FF2B5EF4-FFF2-40B4-BE49-F238E27FC236}">
                <a16:creationId xmlns:a16="http://schemas.microsoft.com/office/drawing/2014/main" id="{6B4E6DA8-2E72-495C-B71C-5F2F000A7669}"/>
              </a:ext>
            </a:extLst>
          </p:cNvPr>
          <p:cNvSpPr/>
          <p:nvPr/>
        </p:nvSpPr>
        <p:spPr>
          <a:xfrm flipV="1">
            <a:off x="3566984" y="2131191"/>
            <a:ext cx="1696995" cy="205945"/>
          </a:xfrm>
          <a:prstGeom prst="triangle">
            <a:avLst/>
          </a:prstGeom>
          <a:solidFill>
            <a:schemeClr val="bg1">
              <a:lumMod val="75000"/>
            </a:schemeClr>
          </a:solidFill>
          <a:ln w="6350"/>
        </p:spPr>
        <p:style>
          <a:lnRef idx="2">
            <a:schemeClr val="dk1"/>
          </a:lnRef>
          <a:fillRef idx="1">
            <a:schemeClr val="lt1"/>
          </a:fillRef>
          <a:effectRef idx="0">
            <a:schemeClr val="dk1"/>
          </a:effectRef>
          <a:fontRef idx="minor">
            <a:schemeClr val="dk1"/>
          </a:fontRef>
        </p:style>
        <p:txBody>
          <a:bodyPr rtlCol="0" anchor="ctr"/>
          <a:lstStyle/>
          <a:p>
            <a:endParaRPr kumimoji="1" lang="ja-JP" altLang="en-US" sz="1300">
              <a:solidFill>
                <a:schemeClr val="dk1"/>
              </a:solidFill>
            </a:endParaRPr>
          </a:p>
        </p:txBody>
      </p:sp>
      <p:sp>
        <p:nvSpPr>
          <p:cNvPr id="13" name="正方形/長方形 12">
            <a:extLst>
              <a:ext uri="{FF2B5EF4-FFF2-40B4-BE49-F238E27FC236}">
                <a16:creationId xmlns:a16="http://schemas.microsoft.com/office/drawing/2014/main" id="{025160B9-D335-4559-A937-97B80CD93277}"/>
              </a:ext>
            </a:extLst>
          </p:cNvPr>
          <p:cNvSpPr/>
          <p:nvPr/>
        </p:nvSpPr>
        <p:spPr>
          <a:xfrm>
            <a:off x="2083756" y="666194"/>
            <a:ext cx="6960973" cy="1359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t>アジャイル前提（背景・目的等は一般的なアジャイルのそれ）</a:t>
            </a:r>
            <a:endParaRPr kumimoji="1" lang="en-US" altLang="ja-JP" sz="1300" dirty="0"/>
          </a:p>
          <a:p>
            <a:pPr marL="285750" indent="-285750">
              <a:buFont typeface="Wingdings" panose="05000000000000000000" pitchFamily="2" charset="2"/>
              <a:buChar char="ü"/>
            </a:pPr>
            <a:r>
              <a:rPr kumimoji="1" lang="ja-JP" altLang="en-US" sz="1300" dirty="0"/>
              <a:t>各種リソースに制限がある中</a:t>
            </a:r>
            <a:endParaRPr kumimoji="1" lang="en-US" altLang="ja-JP" sz="1300" dirty="0"/>
          </a:p>
          <a:p>
            <a:pPr marL="285750" indent="-285750">
              <a:buFont typeface="Wingdings" panose="05000000000000000000" pitchFamily="2" charset="2"/>
              <a:buChar char="ü"/>
            </a:pPr>
            <a:r>
              <a:rPr kumimoji="1" lang="ja-JP" altLang="en-US" sz="1300" dirty="0"/>
              <a:t>利用者増につながる機能をなるはやで実装したい</a:t>
            </a:r>
            <a:endParaRPr kumimoji="1" lang="en-US" altLang="ja-JP" sz="1300" dirty="0"/>
          </a:p>
          <a:p>
            <a:pPr marL="285750" indent="-285750">
              <a:buFont typeface="Wingdings" panose="05000000000000000000" pitchFamily="2" charset="2"/>
              <a:buChar char="ü"/>
            </a:pPr>
            <a:r>
              <a:rPr kumimoji="1" lang="ja-JP" altLang="en-US" sz="1300" dirty="0"/>
              <a:t>初回リリース時に最低限の機能を実装し、利用者のフィードバックを受けつつ、</a:t>
            </a:r>
            <a:br>
              <a:rPr kumimoji="1" lang="en-US" altLang="ja-JP" sz="1300" dirty="0"/>
            </a:br>
            <a:r>
              <a:rPr kumimoji="1" lang="ja-JP" altLang="en-US" sz="1300" dirty="0"/>
              <a:t>改善・追加機能を実装していく</a:t>
            </a:r>
            <a:endParaRPr kumimoji="1" lang="en-US" altLang="ja-JP" sz="1300" dirty="0"/>
          </a:p>
          <a:p>
            <a:pPr marL="285750" indent="-285750">
              <a:buFont typeface="Wingdings" panose="05000000000000000000" pitchFamily="2" charset="2"/>
              <a:buChar char="ü"/>
            </a:pPr>
            <a:r>
              <a:rPr kumimoji="1" lang="ja-JP" altLang="en-US" sz="1300" dirty="0"/>
              <a:t>どのくらい人が来るかわからない（人数が少ないことを想定したい）</a:t>
            </a:r>
            <a:endParaRPr kumimoji="1" lang="en-US" altLang="ja-JP" sz="1300" dirty="0"/>
          </a:p>
        </p:txBody>
      </p:sp>
      <p:sp>
        <p:nvSpPr>
          <p:cNvPr id="14" name="正方形/長方形 13">
            <a:extLst>
              <a:ext uri="{FF2B5EF4-FFF2-40B4-BE49-F238E27FC236}">
                <a16:creationId xmlns:a16="http://schemas.microsoft.com/office/drawing/2014/main" id="{EF0EAC56-4763-4B0D-B965-3807A8C41CE7}"/>
              </a:ext>
            </a:extLst>
          </p:cNvPr>
          <p:cNvSpPr/>
          <p:nvPr/>
        </p:nvSpPr>
        <p:spPr>
          <a:xfrm>
            <a:off x="469556" y="666194"/>
            <a:ext cx="1498869" cy="135992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sz="1300" dirty="0">
                <a:solidFill>
                  <a:schemeClr val="dk1"/>
                </a:solidFill>
              </a:rPr>
              <a:t>背景と目的</a:t>
            </a:r>
            <a:endParaRPr kumimoji="1" lang="en-US" altLang="ja-JP" sz="1300" dirty="0">
              <a:solidFill>
                <a:schemeClr val="dk1"/>
              </a:solidFill>
            </a:endParaRPr>
          </a:p>
          <a:p>
            <a:r>
              <a:rPr kumimoji="1" lang="ja-JP" altLang="en-US" sz="1300" dirty="0"/>
              <a:t>⇚ごっちゃ</a:t>
            </a:r>
            <a:endParaRPr kumimoji="1" lang="ja-JP" altLang="en-US" sz="1300" dirty="0">
              <a:solidFill>
                <a:schemeClr val="dk1"/>
              </a:solidFill>
            </a:endParaRPr>
          </a:p>
        </p:txBody>
      </p:sp>
      <p:sp>
        <p:nvSpPr>
          <p:cNvPr id="2" name="正方形/長方形 1">
            <a:extLst>
              <a:ext uri="{FF2B5EF4-FFF2-40B4-BE49-F238E27FC236}">
                <a16:creationId xmlns:a16="http://schemas.microsoft.com/office/drawing/2014/main" id="{9E66587A-7174-41D4-95D8-D5E6FA2F3A1A}"/>
              </a:ext>
            </a:extLst>
          </p:cNvPr>
          <p:cNvSpPr/>
          <p:nvPr/>
        </p:nvSpPr>
        <p:spPr>
          <a:xfrm>
            <a:off x="3005748" y="5986343"/>
            <a:ext cx="3286898" cy="871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dirty="0">
                <a:solidFill>
                  <a:schemeClr val="dk1"/>
                </a:solidFill>
              </a:rPr>
              <a:t>記載順きれいに</a:t>
            </a:r>
            <a:br>
              <a:rPr kumimoji="1" lang="en-US" altLang="ja-JP" sz="1300" dirty="0">
                <a:solidFill>
                  <a:schemeClr val="dk1"/>
                </a:solidFill>
              </a:rPr>
            </a:br>
            <a:r>
              <a:rPr kumimoji="1" lang="ja-JP" altLang="en-US" sz="1300" dirty="0">
                <a:solidFill>
                  <a:schemeClr val="dk1"/>
                </a:solidFill>
              </a:rPr>
              <a:t>上げる／下げるでまとめる</a:t>
            </a:r>
            <a:endParaRPr kumimoji="1" lang="ja-JP" altLang="en-US" sz="1300" dirty="0"/>
          </a:p>
        </p:txBody>
      </p:sp>
      <p:sp>
        <p:nvSpPr>
          <p:cNvPr id="15" name="正方形/長方形 14">
            <a:extLst>
              <a:ext uri="{FF2B5EF4-FFF2-40B4-BE49-F238E27FC236}">
                <a16:creationId xmlns:a16="http://schemas.microsoft.com/office/drawing/2014/main" id="{70943D7F-AC17-4B6D-A3D1-631E84C9016E}"/>
              </a:ext>
            </a:extLst>
          </p:cNvPr>
          <p:cNvSpPr/>
          <p:nvPr/>
        </p:nvSpPr>
        <p:spPr>
          <a:xfrm>
            <a:off x="7367479" y="4193059"/>
            <a:ext cx="2863710" cy="257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dirty="0">
                <a:solidFill>
                  <a:schemeClr val="dk1"/>
                </a:solidFill>
              </a:rPr>
              <a:t>目的と分類方針が合致しているか</a:t>
            </a:r>
            <a:endParaRPr kumimoji="1" lang="en-US" altLang="ja-JP" sz="1300" dirty="0">
              <a:solidFill>
                <a:schemeClr val="dk1"/>
              </a:solidFill>
            </a:endParaRPr>
          </a:p>
          <a:p>
            <a:pPr algn="ctr"/>
            <a:r>
              <a:rPr kumimoji="1" lang="ja-JP" altLang="en-US" sz="1300" dirty="0">
                <a:solidFill>
                  <a:schemeClr val="dk1"/>
                </a:solidFill>
              </a:rPr>
              <a:t>横並びでチェックする</a:t>
            </a:r>
            <a:endParaRPr kumimoji="1" lang="en-US" altLang="ja-JP" sz="1300" dirty="0">
              <a:solidFill>
                <a:schemeClr val="dk1"/>
              </a:solidFill>
            </a:endParaRPr>
          </a:p>
          <a:p>
            <a:pPr algn="ctr"/>
            <a:endParaRPr kumimoji="1" lang="en-US" altLang="ja-JP" sz="1300" dirty="0">
              <a:solidFill>
                <a:schemeClr val="dk1"/>
              </a:solidFill>
            </a:endParaRPr>
          </a:p>
          <a:p>
            <a:pPr algn="ctr"/>
            <a:r>
              <a:rPr kumimoji="1" lang="ja-JP" altLang="en-US" sz="1300" dirty="0">
                <a:solidFill>
                  <a:schemeClr val="dk1"/>
                </a:solidFill>
              </a:rPr>
              <a:t>機能洗い出しと、優先順位付けの話なのでちゃんと分けたほうがいい</a:t>
            </a:r>
            <a:endParaRPr kumimoji="1" lang="en-US" altLang="ja-JP" sz="1300" dirty="0">
              <a:solidFill>
                <a:schemeClr val="dk1"/>
              </a:solidFill>
            </a:endParaRPr>
          </a:p>
          <a:p>
            <a:pPr algn="ctr"/>
            <a:r>
              <a:rPr kumimoji="1" lang="ja-JP" altLang="en-US" sz="1300" dirty="0">
                <a:solidFill>
                  <a:schemeClr val="dk1"/>
                </a:solidFill>
              </a:rPr>
              <a:t>→優先順位付けの話は機能洗い出しページのあとでよいのでページ順再検討</a:t>
            </a:r>
            <a:endParaRPr kumimoji="1" lang="en-US" altLang="ja-JP" sz="1300" dirty="0">
              <a:solidFill>
                <a:schemeClr val="dk1"/>
              </a:solidFill>
            </a:endParaRPr>
          </a:p>
          <a:p>
            <a:pPr algn="ctr"/>
            <a:endParaRPr kumimoji="1" lang="en-US" altLang="ja-JP" sz="1300" dirty="0">
              <a:solidFill>
                <a:schemeClr val="dk1"/>
              </a:solidFill>
            </a:endParaRPr>
          </a:p>
          <a:p>
            <a:pPr algn="ctr"/>
            <a:endParaRPr kumimoji="1" lang="en-US" altLang="ja-JP" sz="1300" dirty="0">
              <a:solidFill>
                <a:schemeClr val="dk1"/>
              </a:solidFill>
            </a:endParaRPr>
          </a:p>
          <a:p>
            <a:pPr algn="ctr"/>
            <a:r>
              <a:rPr kumimoji="1" lang="ja-JP" altLang="en-US" sz="1300" dirty="0">
                <a:solidFill>
                  <a:schemeClr val="dk1"/>
                </a:solidFill>
              </a:rPr>
              <a:t>機能の洗い出し方はもう少し丁寧に考えていることを書いたほうが整理</a:t>
            </a:r>
          </a:p>
        </p:txBody>
      </p:sp>
    </p:spTree>
    <p:extLst>
      <p:ext uri="{BB962C8B-B14F-4D97-AF65-F5344CB8AC3E}">
        <p14:creationId xmlns:p14="http://schemas.microsoft.com/office/powerpoint/2010/main" val="239250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09600" y="367636"/>
            <a:ext cx="3805881" cy="599377"/>
          </a:xfrm>
        </p:spPr>
        <p:txBody>
          <a:bodyPr>
            <a:normAutofit/>
          </a:bodyPr>
          <a:lstStyle/>
          <a:p>
            <a:r>
              <a:rPr kumimoji="1" lang="ja-JP" altLang="en-US" sz="1500" dirty="0">
                <a:latin typeface="+mj-ea"/>
              </a:rPr>
              <a:t>目的？背景等</a:t>
            </a:r>
            <a:r>
              <a:rPr kumimoji="1" lang="en-US" altLang="ja-JP" sz="1500" dirty="0">
                <a:latin typeface="+mj-ea"/>
              </a:rPr>
              <a:t>(</a:t>
            </a:r>
            <a:r>
              <a:rPr lang="ja-JP" altLang="en-US" sz="1500" dirty="0">
                <a:latin typeface="+mj-ea"/>
              </a:rPr>
              <a:t>個人</a:t>
            </a:r>
            <a:r>
              <a:rPr kumimoji="1" lang="ja-JP" altLang="en-US" sz="1500" dirty="0">
                <a:latin typeface="+mj-ea"/>
              </a:rPr>
              <a:t>としての話</a:t>
            </a:r>
            <a:r>
              <a:rPr kumimoji="1" lang="en-US" altLang="ja-JP" sz="1500" dirty="0">
                <a:latin typeface="+mj-ea"/>
              </a:rPr>
              <a:t>)</a:t>
            </a:r>
            <a:endParaRPr kumimoji="1" lang="ja-JP" altLang="en-US" sz="1500" dirty="0">
              <a:latin typeface="+mj-ea"/>
            </a:endParaRP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latin typeface="MS ゴシック"/>
              </a:rPr>
              <a:t>2</a:t>
            </a:fld>
            <a:endParaRPr kumimoji="1" lang="ja-JP" altLang="en-US">
              <a:latin typeface="MS ゴシック"/>
            </a:endParaRPr>
          </a:p>
        </p:txBody>
      </p:sp>
      <p:sp>
        <p:nvSpPr>
          <p:cNvPr id="5" name="正方形/長方形 4">
            <a:extLst>
              <a:ext uri="{FF2B5EF4-FFF2-40B4-BE49-F238E27FC236}">
                <a16:creationId xmlns:a16="http://schemas.microsoft.com/office/drawing/2014/main" id="{AD5E62FE-07E4-4E85-8ACF-E35CF445E249}"/>
              </a:ext>
            </a:extLst>
          </p:cNvPr>
          <p:cNvSpPr/>
          <p:nvPr/>
        </p:nvSpPr>
        <p:spPr>
          <a:xfrm>
            <a:off x="1036976" y="1746421"/>
            <a:ext cx="914400" cy="1426958"/>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背景</a:t>
            </a:r>
          </a:p>
        </p:txBody>
      </p:sp>
      <p:sp>
        <p:nvSpPr>
          <p:cNvPr id="6" name="正方形/長方形 5">
            <a:extLst>
              <a:ext uri="{FF2B5EF4-FFF2-40B4-BE49-F238E27FC236}">
                <a16:creationId xmlns:a16="http://schemas.microsoft.com/office/drawing/2014/main" id="{DC5AE50B-301E-48DF-90DA-B077A8786F13}"/>
              </a:ext>
            </a:extLst>
          </p:cNvPr>
          <p:cNvSpPr/>
          <p:nvPr/>
        </p:nvSpPr>
        <p:spPr>
          <a:xfrm>
            <a:off x="1036976" y="3784600"/>
            <a:ext cx="914400" cy="23937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目的</a:t>
            </a:r>
          </a:p>
        </p:txBody>
      </p:sp>
      <p:sp>
        <p:nvSpPr>
          <p:cNvPr id="7" name="正方形/長方形 6">
            <a:extLst>
              <a:ext uri="{FF2B5EF4-FFF2-40B4-BE49-F238E27FC236}">
                <a16:creationId xmlns:a16="http://schemas.microsoft.com/office/drawing/2014/main" id="{FB4B0514-23C7-419F-B87A-EE7B9ADC5583}"/>
              </a:ext>
            </a:extLst>
          </p:cNvPr>
          <p:cNvSpPr/>
          <p:nvPr/>
        </p:nvSpPr>
        <p:spPr>
          <a:xfrm>
            <a:off x="2031205" y="1746421"/>
            <a:ext cx="6459652" cy="142695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en-US" altLang="ja-JP" sz="1300" dirty="0">
                <a:solidFill>
                  <a:schemeClr val="tx1"/>
                </a:solidFill>
                <a:latin typeface="+mj-ea"/>
                <a:ea typeface="+mj-ea"/>
              </a:rPr>
              <a:t>1</a:t>
            </a:r>
            <a:r>
              <a:rPr kumimoji="1" lang="ja-JP" altLang="en-US" sz="1300" dirty="0">
                <a:solidFill>
                  <a:schemeClr val="tx1"/>
                </a:solidFill>
                <a:latin typeface="+mj-ea"/>
                <a:ea typeface="+mj-ea"/>
              </a:rPr>
              <a:t>月中旬から個人でアプリ開発を開始済</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当初は思いつきの機能の想定で作っていた</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予想以上に大変だったので、どうせ作るならより多くに使ってもらえるアプリを作りたい→そのためのコンセプトと要件の再定義</a:t>
            </a:r>
            <a:endParaRPr kumimoji="1" lang="en-US" altLang="ja-JP" sz="1300" dirty="0">
              <a:solidFill>
                <a:schemeClr val="tx1"/>
              </a:solidFill>
              <a:latin typeface="+mj-ea"/>
              <a:ea typeface="+mj-ea"/>
            </a:endParaRPr>
          </a:p>
        </p:txBody>
      </p:sp>
      <p:sp>
        <p:nvSpPr>
          <p:cNvPr id="8" name="正方形/長方形 7">
            <a:extLst>
              <a:ext uri="{FF2B5EF4-FFF2-40B4-BE49-F238E27FC236}">
                <a16:creationId xmlns:a16="http://schemas.microsoft.com/office/drawing/2014/main" id="{76819F6E-EF44-4485-A5AC-E5D9A3BE7275}"/>
              </a:ext>
            </a:extLst>
          </p:cNvPr>
          <p:cNvSpPr/>
          <p:nvPr/>
        </p:nvSpPr>
        <p:spPr>
          <a:xfrm>
            <a:off x="2031205" y="3784600"/>
            <a:ext cx="6459652" cy="2393777"/>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単純に楽しさを求めて、利用者増を目指しチャレンジしたいと言う話</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コストはある程度度外視</a:t>
            </a:r>
            <a:br>
              <a:rPr kumimoji="1" lang="en-US" altLang="ja-JP" sz="1300" dirty="0">
                <a:solidFill>
                  <a:schemeClr val="tx1"/>
                </a:solidFill>
                <a:latin typeface="+mj-ea"/>
                <a:ea typeface="+mj-ea"/>
              </a:rPr>
            </a:br>
            <a:r>
              <a:rPr kumimoji="1" lang="ja-JP" altLang="en-US" sz="1300" dirty="0">
                <a:solidFill>
                  <a:schemeClr val="tx1"/>
                </a:solidFill>
                <a:latin typeface="+mj-ea"/>
                <a:ea typeface="+mj-ea"/>
              </a:rPr>
              <a:t>ただし、外部サービス利用料がかかるため、ある程度マネタイズも考えて</a:t>
            </a:r>
            <a:br>
              <a:rPr kumimoji="1" lang="en-US" altLang="ja-JP" sz="1300" dirty="0">
                <a:solidFill>
                  <a:schemeClr val="tx1"/>
                </a:solidFill>
                <a:latin typeface="+mj-ea"/>
                <a:ea typeface="+mj-ea"/>
              </a:rPr>
            </a:br>
            <a:r>
              <a:rPr kumimoji="1" lang="ja-JP" altLang="en-US" sz="1300" dirty="0">
                <a:solidFill>
                  <a:schemeClr val="tx1"/>
                </a:solidFill>
                <a:latin typeface="+mj-ea"/>
                <a:ea typeface="+mj-ea"/>
              </a:rPr>
              <a:t>損ばかりしないように⇚損していいなら誰でもできるので、チャレンジにならない</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売上目標値の計算が複雑化しないように、</a:t>
            </a:r>
            <a:r>
              <a:rPr kumimoji="1" lang="ja-JP" altLang="en-US" sz="1300" dirty="0">
                <a:solidFill>
                  <a:srgbClr val="FF0000"/>
                </a:solidFill>
                <a:latin typeface="+mj-ea"/>
                <a:ea typeface="+mj-ea"/>
              </a:rPr>
              <a:t>限界利益が</a:t>
            </a:r>
            <a:r>
              <a:rPr kumimoji="1" lang="en-US" altLang="ja-JP" sz="1300" dirty="0">
                <a:solidFill>
                  <a:srgbClr val="FF0000"/>
                </a:solidFill>
                <a:latin typeface="+mj-ea"/>
                <a:ea typeface="+mj-ea"/>
              </a:rPr>
              <a:t>0</a:t>
            </a:r>
            <a:r>
              <a:rPr kumimoji="1" lang="ja-JP" altLang="en-US" sz="1300" dirty="0">
                <a:solidFill>
                  <a:srgbClr val="FF0000"/>
                </a:solidFill>
                <a:latin typeface="+mj-ea"/>
                <a:ea typeface="+mj-ea"/>
              </a:rPr>
              <a:t>円</a:t>
            </a:r>
            <a:r>
              <a:rPr kumimoji="1" lang="ja-JP" altLang="en-US" sz="1300" dirty="0">
                <a:solidFill>
                  <a:srgbClr val="000000"/>
                </a:solidFill>
                <a:latin typeface="+mj-ea"/>
                <a:ea typeface="+mj-ea"/>
              </a:rPr>
              <a:t>になるようにアプリの利用料などを設定する⇚やること</a:t>
            </a:r>
            <a:endParaRPr kumimoji="1" lang="en-US" altLang="ja-JP" sz="1300" dirty="0">
              <a:solidFill>
                <a:srgbClr val="000000"/>
              </a:solidFill>
              <a:latin typeface="+mj-ea"/>
              <a:ea typeface="+mj-ea"/>
            </a:endParaRPr>
          </a:p>
        </p:txBody>
      </p:sp>
      <p:sp>
        <p:nvSpPr>
          <p:cNvPr id="9" name="二等辺三角形 8">
            <a:extLst>
              <a:ext uri="{FF2B5EF4-FFF2-40B4-BE49-F238E27FC236}">
                <a16:creationId xmlns:a16="http://schemas.microsoft.com/office/drawing/2014/main" id="{3A55D12D-FCA0-4B34-83ED-6A789E5AE616}"/>
              </a:ext>
            </a:extLst>
          </p:cNvPr>
          <p:cNvSpPr/>
          <p:nvPr/>
        </p:nvSpPr>
        <p:spPr>
          <a:xfrm flipV="1">
            <a:off x="3692915" y="3256450"/>
            <a:ext cx="2377295" cy="428172"/>
          </a:xfrm>
          <a:prstGeom prst="triangle">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bg1"/>
              </a:solidFill>
              <a:latin typeface="+mj-ea"/>
              <a:ea typeface="+mj-ea"/>
            </a:endParaRPr>
          </a:p>
        </p:txBody>
      </p:sp>
    </p:spTree>
    <p:extLst>
      <p:ext uri="{BB962C8B-B14F-4D97-AF65-F5344CB8AC3E}">
        <p14:creationId xmlns:p14="http://schemas.microsoft.com/office/powerpoint/2010/main" val="1639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機能洗い出し</a:t>
            </a:r>
            <a:r>
              <a:rPr lang="en-US" altLang="ja-JP" sz="1800" b="1" dirty="0">
                <a:latin typeface="メイリオ" panose="020B0604030504040204" pitchFamily="50" charset="-128"/>
                <a:ea typeface="メイリオ" panose="020B0604030504040204" pitchFamily="50" charset="-128"/>
              </a:rPr>
              <a:t>(1/2)</a:t>
            </a:r>
            <a:endParaRPr lang="ja-JP" altLang="en-US" sz="1800" b="1" dirty="0">
              <a:latin typeface="メイリオ" panose="020B0604030504040204" pitchFamily="50" charset="-128"/>
              <a:ea typeface="メイリオ" panose="020B0604030504040204" pitchFamily="50" charset="-128"/>
            </a:endParaRPr>
          </a:p>
        </p:txBody>
      </p:sp>
      <p:sp>
        <p:nvSpPr>
          <p:cNvPr id="16" name="タイトル 11">
            <a:extLst>
              <a:ext uri="{FF2B5EF4-FFF2-40B4-BE49-F238E27FC236}">
                <a16:creationId xmlns:a16="http://schemas.microsoft.com/office/drawing/2014/main" id="{0C8483BD-8092-4077-8051-0754E9BB5F5A}"/>
              </a:ext>
            </a:extLst>
          </p:cNvPr>
          <p:cNvSpPr txBox="1">
            <a:spLocks/>
          </p:cNvSpPr>
          <p:nvPr/>
        </p:nvSpPr>
        <p:spPr>
          <a:xfrm>
            <a:off x="385474" y="337549"/>
            <a:ext cx="8543925" cy="4533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dirty="0">
                <a:latin typeface="メイリオ" panose="020B0604030504040204" pitchFamily="50" charset="-128"/>
                <a:ea typeface="メイリオ" panose="020B0604030504040204" pitchFamily="50" charset="-128"/>
              </a:rPr>
              <a:t>トップダウンでの検討</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目的→機能要件</a:t>
            </a:r>
            <a:r>
              <a:rPr lang="en-US" altLang="ja-JP" sz="1600" dirty="0">
                <a:latin typeface="メイリオ" panose="020B0604030504040204" pitchFamily="50" charset="-128"/>
                <a:ea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704B2A52-8B3C-4E92-A21A-65D7DAF3281C}"/>
              </a:ext>
            </a:extLst>
          </p:cNvPr>
          <p:cNvSpPr txBox="1"/>
          <p:nvPr/>
        </p:nvSpPr>
        <p:spPr>
          <a:xfrm>
            <a:off x="547284" y="636977"/>
            <a:ext cx="2068946" cy="307777"/>
          </a:xfrm>
          <a:prstGeom prst="rect">
            <a:avLst/>
          </a:prstGeom>
          <a:noFill/>
        </p:spPr>
        <p:txBody>
          <a:bodyPr wrap="square" rtlCol="0">
            <a:spAutoFit/>
          </a:bodyPr>
          <a:lstStyle/>
          <a:p>
            <a:r>
              <a:rPr kumimoji="1" lang="ja-JP" altLang="en-US" sz="1400" b="1" dirty="0">
                <a:solidFill>
                  <a:srgbClr val="92D050"/>
                </a:solidFill>
              </a:rPr>
              <a:t>目的と機能</a:t>
            </a:r>
          </a:p>
        </p:txBody>
      </p:sp>
      <p:graphicFrame>
        <p:nvGraphicFramePr>
          <p:cNvPr id="18" name="表 3">
            <a:extLst>
              <a:ext uri="{FF2B5EF4-FFF2-40B4-BE49-F238E27FC236}">
                <a16:creationId xmlns:a16="http://schemas.microsoft.com/office/drawing/2014/main" id="{8C1A9BBB-DE58-4EC8-9246-EA164489B5FA}"/>
              </a:ext>
            </a:extLst>
          </p:cNvPr>
          <p:cNvGraphicFramePr>
            <a:graphicFrameLocks noGrp="1"/>
          </p:cNvGraphicFramePr>
          <p:nvPr>
            <p:extLst>
              <p:ext uri="{D42A27DB-BD31-4B8C-83A1-F6EECF244321}">
                <p14:modId xmlns:p14="http://schemas.microsoft.com/office/powerpoint/2010/main" val="1479950473"/>
              </p:ext>
            </p:extLst>
          </p:nvPr>
        </p:nvGraphicFramePr>
        <p:xfrm>
          <a:off x="151245" y="921408"/>
          <a:ext cx="9603510" cy="11052310"/>
        </p:xfrm>
        <a:graphic>
          <a:graphicData uri="http://schemas.openxmlformats.org/drawingml/2006/table">
            <a:tbl>
              <a:tblPr firstRow="1" bandRow="1">
                <a:tableStyleId>{5C22544A-7EE6-4342-B048-85BDC9FD1C3A}</a:tableStyleId>
              </a:tblPr>
              <a:tblGrid>
                <a:gridCol w="1503935">
                  <a:extLst>
                    <a:ext uri="{9D8B030D-6E8A-4147-A177-3AD203B41FA5}">
                      <a16:colId xmlns:a16="http://schemas.microsoft.com/office/drawing/2014/main" val="631823576"/>
                    </a:ext>
                  </a:extLst>
                </a:gridCol>
                <a:gridCol w="1614668">
                  <a:extLst>
                    <a:ext uri="{9D8B030D-6E8A-4147-A177-3AD203B41FA5}">
                      <a16:colId xmlns:a16="http://schemas.microsoft.com/office/drawing/2014/main" val="791549023"/>
                    </a:ext>
                  </a:extLst>
                </a:gridCol>
                <a:gridCol w="3541853">
                  <a:extLst>
                    <a:ext uri="{9D8B030D-6E8A-4147-A177-3AD203B41FA5}">
                      <a16:colId xmlns:a16="http://schemas.microsoft.com/office/drawing/2014/main" val="936187857"/>
                    </a:ext>
                  </a:extLst>
                </a:gridCol>
                <a:gridCol w="2943054">
                  <a:extLst>
                    <a:ext uri="{9D8B030D-6E8A-4147-A177-3AD203B41FA5}">
                      <a16:colId xmlns:a16="http://schemas.microsoft.com/office/drawing/2014/main" val="2736340220"/>
                    </a:ext>
                  </a:extLst>
                </a:gridCol>
              </a:tblGrid>
              <a:tr h="0">
                <a:tc>
                  <a:txBody>
                    <a:bodyPr/>
                    <a:lstStyle/>
                    <a:p>
                      <a:pPr algn="ctr"/>
                      <a:r>
                        <a:rPr kumimoji="1" lang="ja-JP" altLang="en-US" sz="1100" b="0" dirty="0">
                          <a:solidFill>
                            <a:schemeClr val="tx1"/>
                          </a:solidFill>
                        </a:rPr>
                        <a:t>目的</a:t>
                      </a:r>
                      <a:r>
                        <a:rPr kumimoji="1" lang="en-US" altLang="ja-JP" sz="1100" b="0" dirty="0">
                          <a:solidFill>
                            <a:schemeClr val="tx1"/>
                          </a:solidFill>
                        </a:rPr>
                        <a:t>(</a:t>
                      </a:r>
                      <a:r>
                        <a:rPr kumimoji="1" lang="ja-JP" altLang="en-US" sz="1100" b="0" dirty="0">
                          <a:solidFill>
                            <a:schemeClr val="tx1"/>
                          </a:solidFill>
                        </a:rPr>
                        <a:t>大分類</a:t>
                      </a:r>
                      <a:r>
                        <a:rPr kumimoji="1" lang="en-US" altLang="ja-JP" sz="1100" b="0" dirty="0">
                          <a:solidFill>
                            <a:schemeClr val="tx1"/>
                          </a:solidFill>
                        </a:rPr>
                        <a:t>)</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目的</a:t>
                      </a:r>
                      <a:r>
                        <a:rPr kumimoji="1" lang="en-US" altLang="ja-JP" sz="1100" b="0" dirty="0">
                          <a:solidFill>
                            <a:schemeClr val="tx1"/>
                          </a:solidFill>
                        </a:rPr>
                        <a:t>(</a:t>
                      </a:r>
                      <a:r>
                        <a:rPr kumimoji="1" lang="ja-JP" altLang="en-US" sz="1100" b="0" dirty="0">
                          <a:solidFill>
                            <a:schemeClr val="tx1"/>
                          </a:solidFill>
                        </a:rPr>
                        <a:t>小分類</a:t>
                      </a:r>
                      <a:r>
                        <a:rPr kumimoji="1" lang="en-US" altLang="ja-JP" sz="1100" b="0" dirty="0">
                          <a:solidFill>
                            <a:schemeClr val="tx1"/>
                          </a:solidFill>
                        </a:rPr>
                        <a:t>)</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機能要件</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実現性</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602558">
                <a:tc>
                  <a:txBody>
                    <a:bodyPr/>
                    <a:lstStyle/>
                    <a:p>
                      <a:r>
                        <a:rPr kumimoji="1" lang="ja-JP" altLang="en-US" sz="900" b="0" dirty="0">
                          <a:solidFill>
                            <a:schemeClr val="tx1">
                              <a:lumMod val="95000"/>
                              <a:lumOff val="5000"/>
                            </a:schemeClr>
                          </a:solidFill>
                          <a:latin typeface="+mn-ea"/>
                          <a:ea typeface="+mn-ea"/>
                        </a:rPr>
                        <a:t>会話中心に</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86156785"/>
                  </a:ext>
                </a:extLst>
              </a:tr>
              <a:tr h="602558">
                <a:tc rowSpan="3">
                  <a:txBody>
                    <a:bodyPr/>
                    <a:lstStyle/>
                    <a:p>
                      <a:r>
                        <a:rPr kumimoji="1" lang="ja-JP" altLang="en-US" sz="900" b="0" dirty="0">
                          <a:solidFill>
                            <a:schemeClr val="tx1">
                              <a:lumMod val="95000"/>
                              <a:lumOff val="5000"/>
                            </a:schemeClr>
                          </a:solidFill>
                          <a:latin typeface="+mn-ea"/>
                          <a:ea typeface="+mn-ea"/>
                        </a:rPr>
                        <a:t>いい相手を見つけないと</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いい相手を見つける機能</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以下の条件でサーチする事ができるようにする</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a:t>
                      </a:r>
                      <a:r>
                        <a:rPr kumimoji="1" lang="en-US" altLang="ja-JP" sz="900" dirty="0" err="1">
                          <a:solidFill>
                            <a:schemeClr val="tx1">
                              <a:lumMod val="95000"/>
                              <a:lumOff val="5000"/>
                            </a:schemeClr>
                          </a:solidFill>
                          <a:latin typeface="+mn-ea"/>
                          <a:ea typeface="+mn-ea"/>
                        </a:rPr>
                        <a:t>Lv</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・トピックの種類</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カテゴリ</a:t>
                      </a:r>
                      <a:r>
                        <a:rPr kumimoji="1" lang="en-US" altLang="ja-JP" sz="900" dirty="0">
                          <a:solidFill>
                            <a:schemeClr val="tx1">
                              <a:lumMod val="95000"/>
                              <a:lumOff val="5000"/>
                            </a:schemeClr>
                          </a:solidFill>
                          <a:latin typeface="+mn-ea"/>
                          <a:ea typeface="+mn-ea"/>
                        </a:rPr>
                        <a:t>)</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・コース</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・対応可能な時間</a:t>
                      </a:r>
                      <a:br>
                        <a:rPr kumimoji="1" lang="en-US" altLang="ja-JP" sz="900" dirty="0">
                          <a:solidFill>
                            <a:schemeClr val="tx1">
                              <a:lumMod val="95000"/>
                              <a:lumOff val="5000"/>
                            </a:schemeClr>
                          </a:solidFill>
                          <a:latin typeface="+mn-ea"/>
                          <a:ea typeface="+mn-ea"/>
                        </a:rPr>
                      </a:br>
                      <a:endParaRPr kumimoji="1" lang="en-US" altLang="ja-JP" sz="900"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ユーザ検索だけでなく、会話の詳細提案ができるようにしたほうがいい？（ユーザ数による）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948041584"/>
                  </a:ext>
                </a:extLst>
              </a:tr>
              <a:tr h="602558">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評価制度は必要？→敷居が高くなるが、ユーザの安心につながる</a:t>
                      </a:r>
                      <a:endParaRPr kumimoji="1" lang="en-US" altLang="ja-JP" sz="900"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通報制度は必ず必要</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→身分証登録はしない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035288798"/>
                  </a:ext>
                </a:extLst>
              </a:tr>
              <a:tr h="602558">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対応可能な時間を登録しておき、時間が合う人をレコメンドする</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→学習継続につなげる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709587395"/>
                  </a:ext>
                </a:extLst>
              </a:tr>
              <a:tr h="602558">
                <a:tc>
                  <a:txBody>
                    <a:bodyPr/>
                    <a:lstStyle/>
                    <a:p>
                      <a:r>
                        <a:rPr kumimoji="1" lang="ja-JP" altLang="en-US" sz="900" b="0" dirty="0">
                          <a:solidFill>
                            <a:schemeClr val="tx1">
                              <a:lumMod val="95000"/>
                              <a:lumOff val="5000"/>
                            </a:schemeClr>
                          </a:solidFill>
                          <a:latin typeface="+mn-ea"/>
                          <a:ea typeface="+mn-ea"/>
                        </a:rPr>
                        <a:t>治安の維持</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最初の１００人を民度</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232703861"/>
                  </a:ext>
                </a:extLst>
              </a:tr>
              <a:tr h="602558">
                <a:tc rowSpan="7">
                  <a:txBody>
                    <a:bodyPr/>
                    <a:lstStyle/>
                    <a:p>
                      <a:r>
                        <a:rPr kumimoji="1" lang="ja-JP" altLang="en-US" sz="900" b="0" dirty="0">
                          <a:solidFill>
                            <a:schemeClr val="tx1">
                              <a:lumMod val="95000"/>
                              <a:lumOff val="5000"/>
                            </a:schemeClr>
                          </a:solidFill>
                          <a:latin typeface="+mn-ea"/>
                          <a:ea typeface="+mn-ea"/>
                        </a:rPr>
                        <a:t>まだ英会話に慣れきっていない人のハードルを下げる</a:t>
                      </a:r>
                      <a:br>
                        <a:rPr kumimoji="1" lang="en-US" altLang="ja-JP" sz="900" b="0" dirty="0">
                          <a:solidFill>
                            <a:schemeClr val="tx1">
                              <a:lumMod val="95000"/>
                              <a:lumOff val="5000"/>
                            </a:schemeClr>
                          </a:solidFill>
                          <a:latin typeface="+mn-ea"/>
                          <a:ea typeface="+mn-ea"/>
                        </a:rPr>
                      </a:br>
                      <a:r>
                        <a:rPr kumimoji="1" lang="ja-JP" altLang="en-US" sz="900" b="0" dirty="0">
                          <a:solidFill>
                            <a:schemeClr val="tx1">
                              <a:lumMod val="95000"/>
                              <a:lumOff val="5000"/>
                            </a:schemeClr>
                          </a:solidFill>
                          <a:latin typeface="+mn-ea"/>
                          <a:ea typeface="+mn-ea"/>
                        </a:rPr>
                        <a:t>手立ての③</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「聞く」のサポート</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dirty="0" err="1">
                          <a:solidFill>
                            <a:schemeClr val="tx1">
                              <a:lumMod val="95000"/>
                              <a:lumOff val="5000"/>
                            </a:schemeClr>
                          </a:solidFill>
                          <a:latin typeface="+mn-ea"/>
                          <a:ea typeface="+mn-ea"/>
                        </a:rPr>
                        <a:t>SpeechToText</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会話時に相手の話した内容の自動字幕が出る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リアルタイム性</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どうしてもラグがある？</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要検証</a:t>
                      </a:r>
                      <a:endParaRPr kumimoji="1" lang="en-US" altLang="ja-JP" sz="900"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そもそも学習者の発音が正しく拾われるのか？</a:t>
                      </a:r>
                      <a:br>
                        <a:rPr kumimoji="1" lang="en-US" altLang="ja-JP" sz="900" b="1" u="sng" dirty="0">
                          <a:solidFill>
                            <a:srgbClr val="FF0000"/>
                          </a:solidFill>
                          <a:latin typeface="+mn-ea"/>
                          <a:ea typeface="+mn-ea"/>
                        </a:rPr>
                      </a:br>
                      <a:r>
                        <a:rPr kumimoji="1" lang="ja-JP" altLang="en-US" sz="900" b="1" u="sng" dirty="0">
                          <a:solidFill>
                            <a:srgbClr val="FF0000"/>
                          </a:solidFill>
                          <a:latin typeface="+mn-ea"/>
                          <a:ea typeface="+mn-ea"/>
                        </a:rPr>
                        <a:t>検証中、割と良いがちょい有料が、、</a:t>
                      </a:r>
                      <a:endParaRPr kumimoji="1" lang="en-US" altLang="ja-JP" sz="900" b="1" u="sng" dirty="0">
                        <a:solidFill>
                          <a:srgbClr val="FF0000"/>
                        </a:solidFill>
                        <a:latin typeface="+mn-ea"/>
                        <a:ea typeface="+mn-ea"/>
                      </a:endParaRPr>
                    </a:p>
                    <a:p>
                      <a:pPr marL="171450" indent="-171450">
                        <a:buFont typeface="Wingdings" panose="05000000000000000000" pitchFamily="2" charset="2"/>
                        <a:buChar char="ü"/>
                      </a:pPr>
                      <a:r>
                        <a:rPr kumimoji="1" lang="en-US" altLang="ja-JP" sz="900" dirty="0">
                          <a:solidFill>
                            <a:schemeClr val="tx1">
                              <a:lumMod val="95000"/>
                              <a:lumOff val="5000"/>
                            </a:schemeClr>
                          </a:solidFill>
                          <a:latin typeface="+mn-ea"/>
                          <a:ea typeface="+mn-ea"/>
                        </a:rPr>
                        <a:t>OS</a:t>
                      </a:r>
                      <a:r>
                        <a:rPr kumimoji="1" lang="ja-JP" altLang="en-US" sz="900" dirty="0">
                          <a:solidFill>
                            <a:schemeClr val="tx1">
                              <a:lumMod val="95000"/>
                              <a:lumOff val="5000"/>
                            </a:schemeClr>
                          </a:solidFill>
                          <a:latin typeface="+mn-ea"/>
                          <a:ea typeface="+mn-ea"/>
                        </a:rPr>
                        <a:t>標準の音声認識なら格安</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無料</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かつシームレスに実現可能？</a:t>
                      </a: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443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rowSpan="2">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「話す」のサポート</a:t>
                      </a: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会話のサジェスチョン</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AI</a:t>
                      </a:r>
                      <a:r>
                        <a:rPr kumimoji="1" lang="ja-JP" altLang="en-US" sz="900" b="0" u="none" dirty="0">
                          <a:solidFill>
                            <a:schemeClr val="tx1">
                              <a:lumMod val="95000"/>
                              <a:lumOff val="5000"/>
                            </a:schemeClr>
                          </a:solidFill>
                          <a:latin typeface="+mn-ea"/>
                          <a:ea typeface="+mn-ea"/>
                        </a:rPr>
                        <a:t>ボットがあるくらいだから技術的には可能？</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ただし個人開発では。。。</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44319">
                <a:tc vMerge="1">
                  <a:txBody>
                    <a:bodyPr/>
                    <a:lstStyle/>
                    <a:p>
                      <a:endParaRPr kumimoji="1" lang="ja-JP" altLang="en-US"/>
                    </a:p>
                  </a:txBody>
                  <a:tcPr>
                    <a:lnT w="6350" cap="flat" cmpd="sng" algn="ctr">
                      <a:solidFill>
                        <a:schemeClr val="tx1">
                          <a:lumMod val="95000"/>
                          <a:lumOff val="5000"/>
                        </a:schemeClr>
                      </a:solidFill>
                      <a:prstDash val="solid"/>
                      <a:round/>
                      <a:headEnd type="none" w="med" len="med"/>
                      <a:tailEnd type="none" w="med" len="med"/>
                    </a:lnT>
                  </a:tcPr>
                </a:tc>
                <a:tc vMerge="1">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意思疎通ゲームをする</a:t>
                      </a:r>
                      <a:br>
                        <a:rPr kumimoji="1" lang="en-US" altLang="ja-JP" sz="900" b="0" u="sng" dirty="0">
                          <a:solidFill>
                            <a:srgbClr val="FF0000"/>
                          </a:solidFill>
                          <a:latin typeface="+mn-ea"/>
                          <a:ea typeface="+mn-ea"/>
                        </a:rPr>
                      </a:br>
                      <a:r>
                        <a:rPr kumimoji="1" lang="ja-JP" altLang="en-US" sz="900" b="0" u="sng" dirty="0">
                          <a:solidFill>
                            <a:srgbClr val="FF0000"/>
                          </a:solidFill>
                          <a:latin typeface="+mn-ea"/>
                          <a:ea typeface="+mn-ea"/>
                        </a:rPr>
                        <a:t>最適な会話トピック</a:t>
                      </a:r>
                      <a:r>
                        <a:rPr kumimoji="1" lang="en-US" altLang="ja-JP" sz="900" b="0" u="sng" dirty="0">
                          <a:solidFill>
                            <a:srgbClr val="FF0000"/>
                          </a:solidFill>
                          <a:latin typeface="+mn-ea"/>
                          <a:ea typeface="+mn-ea"/>
                        </a:rPr>
                        <a:t>(</a:t>
                      </a:r>
                      <a:r>
                        <a:rPr kumimoji="1" lang="ja-JP" altLang="en-US" sz="900" b="0" u="sng" dirty="0">
                          <a:solidFill>
                            <a:srgbClr val="FF0000"/>
                          </a:solidFill>
                          <a:latin typeface="+mn-ea"/>
                          <a:ea typeface="+mn-ea"/>
                        </a:rPr>
                        <a:t>ゲーム？</a:t>
                      </a:r>
                      <a:r>
                        <a:rPr kumimoji="1" lang="en-US" altLang="ja-JP" sz="900" b="0" u="sng" dirty="0">
                          <a:solidFill>
                            <a:srgbClr val="FF0000"/>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659438923"/>
                  </a:ext>
                </a:extLst>
              </a:tr>
              <a:tr h="344319">
                <a:tc vMerge="1">
                  <a:txBody>
                    <a:bodyPr/>
                    <a:lstStyle/>
                    <a:p>
                      <a:endParaRPr kumimoji="1" lang="ja-JP" altLang="en-US"/>
                    </a:p>
                  </a:txBody>
                  <a:tcPr/>
                </a:tc>
                <a:tc rowSpan="3">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「語彙」のサポート</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選択した会話トピックに関連する語彙が出てきて、言えたらチェックできるみたいな</a:t>
                      </a:r>
                      <a:br>
                        <a:rPr kumimoji="1" lang="en-US" altLang="ja-JP" sz="900" b="0" u="sng" dirty="0">
                          <a:solidFill>
                            <a:srgbClr val="FF0000"/>
                          </a:solidFill>
                          <a:latin typeface="+mn-ea"/>
                          <a:ea typeface="+mn-ea"/>
                        </a:rPr>
                      </a:br>
                      <a:r>
                        <a:rPr kumimoji="1" lang="ja-JP" altLang="en-US" sz="900" b="0" u="sng" dirty="0">
                          <a:solidFill>
                            <a:srgbClr val="FF0000"/>
                          </a:solidFill>
                          <a:latin typeface="+mn-ea"/>
                          <a:ea typeface="+mn-ea"/>
                        </a:rPr>
                        <a:t>→新しい表現を最初にチェックして、会話の中で使ってみる的な</a:t>
                      </a:r>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4153470459"/>
                  </a:ext>
                </a:extLst>
              </a:tr>
              <a:tr h="473438">
                <a:tc vMerge="1">
                  <a:txBody>
                    <a:bodyPr/>
                    <a:lstStyle/>
                    <a:p>
                      <a:endParaRPr kumimoji="1" lang="ja-JP" altLang="en-US"/>
                    </a:p>
                  </a:txBody>
                  <a:tcPr/>
                </a:tc>
                <a:tc vMerge="1">
                  <a:txBody>
                    <a:bodyPr/>
                    <a:lstStyle/>
                    <a:p>
                      <a:endParaRPr kumimoji="1" lang="ja-JP" altLang="en-US"/>
                    </a:p>
                  </a:txBody>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外部で作成した単語帳が会話時にでてきて、つかう練習</a:t>
                      </a:r>
                      <a:br>
                        <a:rPr kumimoji="1" lang="ja-JP" altLang="en-US"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GooglExtension</a:t>
                      </a:r>
                      <a:r>
                        <a:rPr kumimoji="1" lang="ja-JP" altLang="en-US" sz="900" b="0" u="none" dirty="0">
                          <a:solidFill>
                            <a:schemeClr val="tx1">
                              <a:lumMod val="95000"/>
                              <a:lumOff val="5000"/>
                            </a:schemeClr>
                          </a:solidFill>
                          <a:latin typeface="+mn-ea"/>
                          <a:ea typeface="+mn-ea"/>
                        </a:rPr>
                        <a:t>等で</a:t>
                      </a:r>
                      <a:r>
                        <a:rPr kumimoji="1" lang="en-US" altLang="ja-JP" sz="900" b="0" u="none" dirty="0">
                          <a:solidFill>
                            <a:schemeClr val="tx1">
                              <a:lumMod val="95000"/>
                              <a:lumOff val="5000"/>
                            </a:schemeClr>
                          </a:solidFill>
                          <a:latin typeface="+mn-ea"/>
                          <a:ea typeface="+mn-ea"/>
                        </a:rPr>
                        <a:t>Web</a:t>
                      </a:r>
                      <a:r>
                        <a:rPr kumimoji="1" lang="ja-JP" altLang="en-US" sz="900" b="0" u="none" dirty="0">
                          <a:solidFill>
                            <a:schemeClr val="tx1">
                              <a:lumMod val="95000"/>
                              <a:lumOff val="5000"/>
                            </a:schemeClr>
                          </a:solidFill>
                          <a:latin typeface="+mn-ea"/>
                          <a:ea typeface="+mn-ea"/>
                        </a:rPr>
                        <a:t>閲覧時にしらない単語を簡易に登録でき、会話時に閲覧可能とする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→トピックに対応させるように分類可能とする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946307076"/>
                  </a:ext>
                </a:extLst>
              </a:tr>
              <a:tr h="473438">
                <a:tc vMerge="1">
                  <a:txBody>
                    <a:bodyPr/>
                    <a:lstStyle/>
                    <a:p>
                      <a:endParaRPr kumimoji="1" lang="ja-JP" altLang="en-US"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vMerge="1">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「語彙」のサポート</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b="0" u="none" dirty="0" err="1">
                          <a:solidFill>
                            <a:schemeClr val="tx1">
                              <a:lumMod val="95000"/>
                              <a:lumOff val="5000"/>
                            </a:schemeClr>
                          </a:solidFill>
                          <a:latin typeface="+mn-ea"/>
                          <a:ea typeface="+mn-ea"/>
                        </a:rPr>
                        <a:t>SpeechToText</a:t>
                      </a:r>
                      <a:r>
                        <a:rPr kumimoji="1" lang="ja-JP" altLang="en-US" sz="900" b="0" u="none" dirty="0">
                          <a:solidFill>
                            <a:schemeClr val="tx1">
                              <a:lumMod val="95000"/>
                              <a:lumOff val="5000"/>
                            </a:schemeClr>
                          </a:solidFill>
                          <a:latin typeface="+mn-ea"/>
                          <a:ea typeface="+mn-ea"/>
                        </a:rPr>
                        <a:t>で書き起こした文章から、タップで単語帳が作成可能</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→後から単語帳の確認</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→単語帳アプリならイケてるものがほかにあるため、外部連携できないか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473438">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その他</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プロフィールに写真は必要？</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多分設定できるようにはしたほうがいいが、抵抗感ある人もいる＆写真晒すと失敗しにくい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それっぽいいい感じのアバターを設定できるようにする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151019090"/>
                  </a:ext>
                </a:extLst>
              </a:tr>
              <a:tr h="602558">
                <a:tc rowSpan="3">
                  <a:txBody>
                    <a:bodyPr/>
                    <a:lstStyle/>
                    <a:p>
                      <a:r>
                        <a:rPr kumimoji="1" lang="ja-JP" altLang="en-US" sz="900" b="0" u="sng" dirty="0">
                          <a:solidFill>
                            <a:srgbClr val="FF0000"/>
                          </a:solidFill>
                          <a:latin typeface="+mn-ea"/>
                          <a:ea typeface="+mn-ea"/>
                        </a:rPr>
                        <a:t>ただ話すだけじゃなく、プラス</a:t>
                      </a:r>
                      <a:r>
                        <a:rPr kumimoji="1" lang="en-US" altLang="ja-JP" sz="900" b="0" u="sng" dirty="0">
                          <a:solidFill>
                            <a:srgbClr val="FF0000"/>
                          </a:solidFill>
                          <a:latin typeface="+mn-ea"/>
                          <a:ea typeface="+mn-ea"/>
                        </a:rPr>
                        <a:t>α</a:t>
                      </a:r>
                      <a:r>
                        <a:rPr kumimoji="1" lang="ja-JP" altLang="en-US" sz="900" b="0" u="sng" dirty="0">
                          <a:solidFill>
                            <a:srgbClr val="FF0000"/>
                          </a:solidFill>
                          <a:latin typeface="+mn-ea"/>
                          <a:ea typeface="+mn-ea"/>
                        </a:rPr>
                        <a:t>で英語力が向上できるギミックがないと、ある程度話せる人にとっては、ネイティブとの会話のほうが付加価値がある</a:t>
                      </a:r>
                      <a:br>
                        <a:rPr kumimoji="1" lang="en-US" altLang="ja-JP" sz="900" b="0" dirty="0">
                          <a:solidFill>
                            <a:schemeClr val="tx1">
                              <a:lumMod val="95000"/>
                              <a:lumOff val="5000"/>
                            </a:schemeClr>
                          </a:solidFill>
                          <a:latin typeface="+mn-ea"/>
                          <a:ea typeface="+mn-ea"/>
                        </a:rPr>
                      </a:br>
                      <a:r>
                        <a:rPr kumimoji="1" lang="ja-JP" altLang="en-US" sz="900" b="0" dirty="0">
                          <a:solidFill>
                            <a:schemeClr val="tx1">
                              <a:lumMod val="95000"/>
                              <a:lumOff val="5000"/>
                            </a:schemeClr>
                          </a:solidFill>
                          <a:latin typeface="+mn-ea"/>
                          <a:ea typeface="+mn-ea"/>
                        </a:rPr>
                        <a:t>手立ての④</a:t>
                      </a:r>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row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新しい表現を覚える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自分の英単語帳（表現帳）に乗っている表現からチェックしたものが会話画面に出ていて、</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その会話の中で話して覚える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（話したらチェックを付けられる）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845141598"/>
                  </a:ext>
                </a:extLst>
              </a:tr>
              <a:tr h="602558">
                <a:tc vMerge="1">
                  <a:txBody>
                    <a:bodyPr/>
                    <a:lstStyle/>
                    <a:p>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vMerge="1">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選択した会話トピックに関連する語彙が出てきて、言えたらチェックできるみたいな</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→テーマ別の語彙（例えば、</a:t>
                      </a:r>
                      <a:r>
                        <a:rPr kumimoji="1" lang="en-US" altLang="ja-JP" sz="900" b="0" u="none" dirty="0">
                          <a:solidFill>
                            <a:schemeClr val="tx1">
                              <a:lumMod val="95000"/>
                              <a:lumOff val="5000"/>
                            </a:schemeClr>
                          </a:solidFill>
                          <a:latin typeface="+mn-ea"/>
                          <a:ea typeface="+mn-ea"/>
                        </a:rPr>
                        <a:t>IELTS</a:t>
                      </a:r>
                      <a:r>
                        <a:rPr kumimoji="1" lang="ja-JP" altLang="en-US" sz="900" b="0" u="none" dirty="0">
                          <a:solidFill>
                            <a:schemeClr val="tx1">
                              <a:lumMod val="95000"/>
                              <a:lumOff val="5000"/>
                            </a:schemeClr>
                          </a:solidFill>
                          <a:latin typeface="+mn-ea"/>
                          <a:ea typeface="+mn-ea"/>
                        </a:rPr>
                        <a:t>で出てくるやつとか）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80329189"/>
                  </a:ext>
                </a:extLst>
              </a:tr>
              <a:tr h="366381">
                <a:tc vMerge="1">
                  <a:txBody>
                    <a:bodyPr/>
                    <a:lstStyle/>
                    <a:p>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効果的な予習ができる仕組み（語彙・表現のチェックとか）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70119784"/>
                  </a:ext>
                </a:extLst>
              </a:tr>
              <a:tr h="344319">
                <a:tc rowSpan="2">
                  <a:txBody>
                    <a:bodyPr/>
                    <a:lstStyle/>
                    <a:p>
                      <a:r>
                        <a:rPr kumimoji="1" lang="ja-JP" altLang="en-US" sz="900" b="0" dirty="0">
                          <a:solidFill>
                            <a:schemeClr val="tx1">
                              <a:lumMod val="95000"/>
                              <a:lumOff val="5000"/>
                            </a:schemeClr>
                          </a:solidFill>
                          <a:latin typeface="+mn-ea"/>
                          <a:ea typeface="+mn-ea"/>
                        </a:rPr>
                        <a:t>楽しいとか、意味のある国際交流がとれる</a:t>
                      </a:r>
                      <a:br>
                        <a:rPr kumimoji="1" lang="en-US" altLang="ja-JP" sz="900" b="0" dirty="0">
                          <a:solidFill>
                            <a:schemeClr val="tx1">
                              <a:lumMod val="95000"/>
                              <a:lumOff val="5000"/>
                            </a:schemeClr>
                          </a:solidFill>
                          <a:latin typeface="+mn-ea"/>
                          <a:ea typeface="+mn-ea"/>
                        </a:rPr>
                      </a:br>
                      <a:r>
                        <a:rPr kumimoji="1" lang="ja-JP" altLang="en-US" sz="900" b="0" dirty="0">
                          <a:solidFill>
                            <a:schemeClr val="tx1">
                              <a:lumMod val="95000"/>
                              <a:lumOff val="5000"/>
                            </a:schemeClr>
                          </a:solidFill>
                          <a:latin typeface="+mn-ea"/>
                          <a:ea typeface="+mn-ea"/>
                        </a:rPr>
                        <a:t>手立ての②</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色んな国の人と話せて、色んな国の話が聞ける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トピック・会話の道筋（楽しくなるような）</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395461732"/>
                  </a:ext>
                </a:extLst>
              </a:tr>
              <a:tr h="341866">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旅行気分を味わう</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街案内しあう</a:t>
                      </a:r>
                      <a:br>
                        <a:rPr kumimoji="1" lang="en-US" altLang="ja-JP" sz="900" b="0" u="sng" dirty="0">
                          <a:solidFill>
                            <a:srgbClr val="FF0000"/>
                          </a:solidFill>
                          <a:latin typeface="+mn-ea"/>
                          <a:ea typeface="+mn-ea"/>
                        </a:rPr>
                      </a:br>
                      <a:r>
                        <a:rPr kumimoji="1" lang="ja-JP" altLang="en-US" sz="900" b="0" u="sng" dirty="0">
                          <a:solidFill>
                            <a:srgbClr val="FF0000"/>
                          </a:solidFill>
                          <a:latin typeface="+mn-ea"/>
                          <a:ea typeface="+mn-ea"/>
                        </a:rPr>
                        <a:t>お互いが散歩して街案内し合うコース等</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野外でのビデオ通話前提</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Wifi</a:t>
                      </a:r>
                      <a:r>
                        <a:rPr kumimoji="1" lang="ja-JP" altLang="en-US" sz="900" b="0" u="none" dirty="0">
                          <a:solidFill>
                            <a:schemeClr val="tx1">
                              <a:lumMod val="95000"/>
                              <a:lumOff val="5000"/>
                            </a:schemeClr>
                          </a:solidFill>
                          <a:latin typeface="+mn-ea"/>
                          <a:ea typeface="+mn-ea"/>
                        </a:rPr>
                        <a:t>無いけど、、、、</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4290326409"/>
                  </a:ext>
                </a:extLst>
              </a:tr>
              <a:tr h="473438">
                <a:tc>
                  <a:txBody>
                    <a:bodyPr/>
                    <a:lstStyle/>
                    <a:p>
                      <a:r>
                        <a:rPr kumimoji="1" lang="ja-JP" altLang="en-US" sz="900" b="0" dirty="0">
                          <a:solidFill>
                            <a:schemeClr val="tx1">
                              <a:lumMod val="95000"/>
                              <a:lumOff val="5000"/>
                            </a:schemeClr>
                          </a:solidFill>
                          <a:latin typeface="+mn-ea"/>
                          <a:ea typeface="+mn-ea"/>
                        </a:rPr>
                        <a:t>利益がある⇚方針に反映</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dirty="0">
                          <a:solidFill>
                            <a:schemeClr val="tx1">
                              <a:lumMod val="95000"/>
                              <a:lumOff val="5000"/>
                            </a:schemeClr>
                          </a:solidFill>
                          <a:latin typeface="+mn-ea"/>
                          <a:ea typeface="+mn-ea"/>
                        </a:rPr>
                        <a:t>金銭的メリットがある</a:t>
                      </a:r>
                      <a:endParaRPr kumimoji="1" lang="en-US" altLang="ja-JP" sz="900" b="0" dirty="0">
                        <a:solidFill>
                          <a:schemeClr val="tx1">
                            <a:lumMod val="95000"/>
                            <a:lumOff val="5000"/>
                          </a:schemeClr>
                        </a:solidFill>
                        <a:latin typeface="+mn-ea"/>
                        <a:ea typeface="+mn-ea"/>
                      </a:endParaRPr>
                    </a:p>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Sponsored</a:t>
                      </a:r>
                      <a:r>
                        <a:rPr kumimoji="1" lang="ja-JP" altLang="en-US" sz="900" b="0" u="none" dirty="0">
                          <a:solidFill>
                            <a:schemeClr val="tx1">
                              <a:lumMod val="95000"/>
                              <a:lumOff val="5000"/>
                            </a:schemeClr>
                          </a:solidFill>
                          <a:latin typeface="+mn-ea"/>
                          <a:ea typeface="+mn-ea"/>
                        </a:rPr>
                        <a:t>コンテンツを堂々と導入</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一定時間学習することで、ポイントが手に入る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bl>
          </a:graphicData>
        </a:graphic>
      </p:graphicFrame>
      <p:sp>
        <p:nvSpPr>
          <p:cNvPr id="2" name="正方形/長方形 1">
            <a:extLst>
              <a:ext uri="{FF2B5EF4-FFF2-40B4-BE49-F238E27FC236}">
                <a16:creationId xmlns:a16="http://schemas.microsoft.com/office/drawing/2014/main" id="{9F8FA467-30E8-42D1-897E-42ACA5429D4E}"/>
              </a:ext>
            </a:extLst>
          </p:cNvPr>
          <p:cNvSpPr/>
          <p:nvPr/>
        </p:nvSpPr>
        <p:spPr>
          <a:xfrm>
            <a:off x="6913110" y="5589784"/>
            <a:ext cx="2415746" cy="2817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ここだけは</a:t>
            </a:r>
            <a:r>
              <a:rPr kumimoji="1" lang="en-US" altLang="ja-JP" sz="1200" dirty="0"/>
              <a:t>EXCEL</a:t>
            </a:r>
            <a:r>
              <a:rPr kumimoji="1" lang="ja-JP" altLang="en-US" sz="1200" dirty="0"/>
              <a:t>でまとめよう</a:t>
            </a:r>
            <a:endParaRPr kumimoji="1" lang="en-US" altLang="ja-JP" sz="1200" dirty="0"/>
          </a:p>
          <a:p>
            <a:pPr algn="ctr"/>
            <a:r>
              <a:rPr kumimoji="1" lang="ja-JP" altLang="en-US" sz="1200" dirty="0"/>
              <a:t>＆機能じゃなくてもよいので、</a:t>
            </a:r>
            <a:endParaRPr kumimoji="1" lang="en-US" altLang="ja-JP" sz="1200" dirty="0"/>
          </a:p>
          <a:p>
            <a:pPr algn="ctr"/>
            <a:r>
              <a:rPr kumimoji="1" lang="ja-JP" altLang="en-US" sz="1200" dirty="0"/>
              <a:t>方針が全てカバーできていることを</a:t>
            </a:r>
            <a:endParaRPr kumimoji="1" lang="en-US" altLang="ja-JP" sz="1200" dirty="0"/>
          </a:p>
          <a:p>
            <a:pPr algn="ctr"/>
            <a:r>
              <a:rPr kumimoji="1" lang="ja-JP" altLang="en-US" sz="1200" dirty="0"/>
              <a:t>方針・手立てページから下ろしてきて確認</a:t>
            </a:r>
          </a:p>
        </p:txBody>
      </p:sp>
    </p:spTree>
    <p:extLst>
      <p:ext uri="{BB962C8B-B14F-4D97-AF65-F5344CB8AC3E}">
        <p14:creationId xmlns:p14="http://schemas.microsoft.com/office/powerpoint/2010/main" val="274442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500424"/>
            <a:ext cx="8543925" cy="453317"/>
          </a:xfrm>
        </p:spPr>
        <p:txBody>
          <a:bodyPr>
            <a:normAutofit/>
          </a:bodyPr>
          <a:lstStyle/>
          <a:p>
            <a:r>
              <a:rPr lang="ja-JP" altLang="en-US" sz="1600" dirty="0">
                <a:latin typeface="メイリオ" panose="020B0604030504040204" pitchFamily="50" charset="-128"/>
                <a:ea typeface="メイリオ" panose="020B0604030504040204" pitchFamily="50" charset="-128"/>
              </a:rPr>
              <a:t>ボトムアップでの検討</a:t>
            </a:r>
            <a:r>
              <a:rPr lang="en-US" altLang="ja-JP" sz="1600" dirty="0">
                <a:latin typeface="メイリオ" panose="020B0604030504040204" pitchFamily="50" charset="-128"/>
                <a:ea typeface="メイリオ" panose="020B0604030504040204" pitchFamily="50" charset="-128"/>
              </a:rPr>
              <a:t>(</a:t>
            </a:r>
            <a:r>
              <a:rPr kumimoji="1" lang="ja-JP" altLang="en-US" sz="1600" b="0" dirty="0">
                <a:solidFill>
                  <a:schemeClr val="tx1"/>
                </a:solidFill>
              </a:rPr>
              <a:t>機能要件</a:t>
            </a:r>
            <a:r>
              <a:rPr lang="ja-JP" altLang="en-US" sz="1600" dirty="0">
                <a:latin typeface="メイリオ" panose="020B0604030504040204" pitchFamily="50" charset="-128"/>
                <a:ea typeface="メイリオ" panose="020B0604030504040204" pitchFamily="50" charset="-128"/>
              </a:rPr>
              <a:t>→実現価値</a:t>
            </a:r>
            <a:r>
              <a:rPr lang="en-US" altLang="ja-JP" sz="1600" dirty="0">
                <a:latin typeface="メイリオ" panose="020B0604030504040204" pitchFamily="50" charset="-128"/>
                <a:ea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535709" y="953741"/>
            <a:ext cx="2068946" cy="307777"/>
          </a:xfrm>
          <a:prstGeom prst="rect">
            <a:avLst/>
          </a:prstGeom>
          <a:noFill/>
        </p:spPr>
        <p:txBody>
          <a:bodyPr wrap="square" rtlCol="0">
            <a:spAutoFit/>
          </a:bodyPr>
          <a:lstStyle/>
          <a:p>
            <a:r>
              <a:rPr kumimoji="1" lang="ja-JP" altLang="en-US" sz="1400" b="1" dirty="0">
                <a:solidFill>
                  <a:srgbClr val="92D050"/>
                </a:solidFill>
              </a:rPr>
              <a:t>機能と実現価値</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機能洗い出し</a:t>
            </a:r>
            <a:r>
              <a:rPr lang="en-US" altLang="ja-JP" sz="1800" b="1" dirty="0">
                <a:latin typeface="メイリオ" panose="020B0604030504040204" pitchFamily="50" charset="-128"/>
                <a:ea typeface="メイリオ" panose="020B0604030504040204" pitchFamily="50" charset="-128"/>
              </a:rPr>
              <a:t>(2/2)</a:t>
            </a:r>
            <a:endParaRPr lang="ja-JP" altLang="en-US" sz="1800" b="1" dirty="0">
              <a:latin typeface="メイリオ" panose="020B0604030504040204" pitchFamily="50" charset="-128"/>
              <a:ea typeface="メイリオ" panose="020B0604030504040204" pitchFamily="50" charset="-128"/>
            </a:endParaRPr>
          </a:p>
        </p:txBody>
      </p:sp>
      <p:graphicFrame>
        <p:nvGraphicFramePr>
          <p:cNvPr id="13" name="表 3">
            <a:extLst>
              <a:ext uri="{FF2B5EF4-FFF2-40B4-BE49-F238E27FC236}">
                <a16:creationId xmlns:a16="http://schemas.microsoft.com/office/drawing/2014/main" id="{28ED843B-2B33-4D25-BA60-80F6484758A2}"/>
              </a:ext>
            </a:extLst>
          </p:cNvPr>
          <p:cNvGraphicFramePr>
            <a:graphicFrameLocks noGrp="1"/>
          </p:cNvGraphicFramePr>
          <p:nvPr>
            <p:extLst>
              <p:ext uri="{D42A27DB-BD31-4B8C-83A1-F6EECF244321}">
                <p14:modId xmlns:p14="http://schemas.microsoft.com/office/powerpoint/2010/main" val="1336421098"/>
              </p:ext>
            </p:extLst>
          </p:nvPr>
        </p:nvGraphicFramePr>
        <p:xfrm>
          <a:off x="103909" y="1382321"/>
          <a:ext cx="9698181" cy="3393440"/>
        </p:xfrm>
        <a:graphic>
          <a:graphicData uri="http://schemas.openxmlformats.org/drawingml/2006/table">
            <a:tbl>
              <a:tblPr firstRow="1" bandRow="1">
                <a:tableStyleId>{5C22544A-7EE6-4342-B048-85BDC9FD1C3A}</a:tableStyleId>
              </a:tblPr>
              <a:tblGrid>
                <a:gridCol w="394855">
                  <a:extLst>
                    <a:ext uri="{9D8B030D-6E8A-4147-A177-3AD203B41FA5}">
                      <a16:colId xmlns:a16="http://schemas.microsoft.com/office/drawing/2014/main" val="1708104356"/>
                    </a:ext>
                  </a:extLst>
                </a:gridCol>
                <a:gridCol w="1384347">
                  <a:extLst>
                    <a:ext uri="{9D8B030D-6E8A-4147-A177-3AD203B41FA5}">
                      <a16:colId xmlns:a16="http://schemas.microsoft.com/office/drawing/2014/main" val="631823576"/>
                    </a:ext>
                  </a:extLst>
                </a:gridCol>
                <a:gridCol w="1959216">
                  <a:extLst>
                    <a:ext uri="{9D8B030D-6E8A-4147-A177-3AD203B41FA5}">
                      <a16:colId xmlns:a16="http://schemas.microsoft.com/office/drawing/2014/main" val="791549023"/>
                    </a:ext>
                  </a:extLst>
                </a:gridCol>
                <a:gridCol w="1967346">
                  <a:extLst>
                    <a:ext uri="{9D8B030D-6E8A-4147-A177-3AD203B41FA5}">
                      <a16:colId xmlns:a16="http://schemas.microsoft.com/office/drawing/2014/main" val="3892359454"/>
                    </a:ext>
                  </a:extLst>
                </a:gridCol>
                <a:gridCol w="2195189">
                  <a:extLst>
                    <a:ext uri="{9D8B030D-6E8A-4147-A177-3AD203B41FA5}">
                      <a16:colId xmlns:a16="http://schemas.microsoft.com/office/drawing/2014/main" val="936187857"/>
                    </a:ext>
                  </a:extLst>
                </a:gridCol>
                <a:gridCol w="1797228">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機能要件</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詳細</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dirty="0">
                          <a:solidFill>
                            <a:schemeClr val="tx1"/>
                          </a:solidFill>
                        </a:rPr>
                        <a:t>実現できる価値</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実現可能性等</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備考</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ランダムマッチング</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さいとうさん方式、ランダムな相手への通話マッチング</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会話以外の時間短縮</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一期一会なので失敗しやすい？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ある程度人が集まらないとそもそも成立しない</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初対面の人と英語で会話するハードルって高いのでは</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おそらく人による</a:t>
                      </a:r>
                      <a:r>
                        <a:rPr kumimoji="1" lang="en-US" altLang="ja-JP" sz="900" b="0" u="none" dirty="0">
                          <a:solidFill>
                            <a:schemeClr val="tx1">
                              <a:lumMod val="95000"/>
                              <a:lumOff val="5000"/>
                            </a:schemeClr>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0" u="none" dirty="0">
                          <a:solidFill>
                            <a:schemeClr val="tx1">
                              <a:lumMod val="95000"/>
                              <a:lumOff val="5000"/>
                            </a:schemeClr>
                          </a:solidFill>
                          <a:latin typeface="+mn-ea"/>
                          <a:ea typeface="+mn-ea"/>
                        </a:rPr>
                        <a:t>会話中の自動字幕表示</a:t>
                      </a:r>
                      <a:endParaRPr kumimoji="1" lang="en-US" altLang="ja-JP" sz="900" b="0" u="none" dirty="0">
                        <a:solidFill>
                          <a:schemeClr val="tx1">
                            <a:lumMod val="95000"/>
                            <a:lumOff val="5000"/>
                          </a:schemeClr>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英語</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母国語</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聞き取れないかもしれないから怖いという会話における最大の恐怖を払拭</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英語学習者の英語がどこまで正確に文字化されるか検証が必要</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学習進捗管理</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学習実績を可視化</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差別化はできない</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予定表登録</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予定合う人検索</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普通の予定が合う人検索</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差別化はできない</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興味あること登録</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→合う人検索</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普通の人検索</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差別化はできない</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r h="370840">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一人喋り用の録音</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596695453"/>
                  </a:ext>
                </a:extLst>
              </a:tr>
              <a:tr h="370840">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135387827"/>
                  </a:ext>
                </a:extLst>
              </a:tr>
            </a:tbl>
          </a:graphicData>
        </a:graphic>
      </p:graphicFrame>
      <p:sp>
        <p:nvSpPr>
          <p:cNvPr id="6" name="正方形/長方形 5">
            <a:extLst>
              <a:ext uri="{FF2B5EF4-FFF2-40B4-BE49-F238E27FC236}">
                <a16:creationId xmlns:a16="http://schemas.microsoft.com/office/drawing/2014/main" id="{305D7E0A-BAA9-4AD6-8B91-0CDA0161AE85}"/>
              </a:ext>
            </a:extLst>
          </p:cNvPr>
          <p:cNvSpPr/>
          <p:nvPr/>
        </p:nvSpPr>
        <p:spPr>
          <a:xfrm>
            <a:off x="1863811" y="4426870"/>
            <a:ext cx="6359611" cy="22464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ここだけは</a:t>
            </a:r>
            <a:r>
              <a:rPr kumimoji="1" lang="en-US" altLang="ja-JP" dirty="0"/>
              <a:t>EXCEL</a:t>
            </a:r>
            <a:r>
              <a:rPr kumimoji="1" lang="ja-JP" altLang="en-US" dirty="0"/>
              <a:t>でまとめよう</a:t>
            </a:r>
          </a:p>
        </p:txBody>
      </p:sp>
      <p:sp>
        <p:nvSpPr>
          <p:cNvPr id="7" name="正方形/長方形 6">
            <a:extLst>
              <a:ext uri="{FF2B5EF4-FFF2-40B4-BE49-F238E27FC236}">
                <a16:creationId xmlns:a16="http://schemas.microsoft.com/office/drawing/2014/main" id="{DEEB6939-D655-4C16-B304-280452203BD6}"/>
              </a:ext>
            </a:extLst>
          </p:cNvPr>
          <p:cNvSpPr/>
          <p:nvPr/>
        </p:nvSpPr>
        <p:spPr>
          <a:xfrm>
            <a:off x="1921476" y="4306067"/>
            <a:ext cx="4899453" cy="6951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VR Chat</a:t>
            </a:r>
            <a:r>
              <a:rPr kumimoji="1" lang="ja-JP" altLang="en-US" dirty="0"/>
              <a:t>みたいな？</a:t>
            </a:r>
          </a:p>
        </p:txBody>
      </p:sp>
    </p:spTree>
    <p:extLst>
      <p:ext uri="{BB962C8B-B14F-4D97-AF65-F5344CB8AC3E}">
        <p14:creationId xmlns:p14="http://schemas.microsoft.com/office/powerpoint/2010/main" val="294613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優先順位分類のための評価方法</a:t>
            </a:r>
          </a:p>
        </p:txBody>
      </p:sp>
      <p:graphicFrame>
        <p:nvGraphicFramePr>
          <p:cNvPr id="14" name="表 3">
            <a:extLst>
              <a:ext uri="{FF2B5EF4-FFF2-40B4-BE49-F238E27FC236}">
                <a16:creationId xmlns:a16="http://schemas.microsoft.com/office/drawing/2014/main" id="{C41CC7DC-1B52-4855-A40B-83147311482E}"/>
              </a:ext>
            </a:extLst>
          </p:cNvPr>
          <p:cNvGraphicFramePr>
            <a:graphicFrameLocks noGrp="1"/>
          </p:cNvGraphicFramePr>
          <p:nvPr>
            <p:extLst>
              <p:ext uri="{D42A27DB-BD31-4B8C-83A1-F6EECF244321}">
                <p14:modId xmlns:p14="http://schemas.microsoft.com/office/powerpoint/2010/main" val="77863580"/>
              </p:ext>
            </p:extLst>
          </p:nvPr>
        </p:nvGraphicFramePr>
        <p:xfrm>
          <a:off x="795295" y="1847933"/>
          <a:ext cx="6446825" cy="2365334"/>
        </p:xfrm>
        <a:graphic>
          <a:graphicData uri="http://schemas.openxmlformats.org/drawingml/2006/table">
            <a:tbl>
              <a:tblPr firstRow="1" bandRow="1">
                <a:tableStyleId>{5C22544A-7EE6-4342-B048-85BDC9FD1C3A}</a:tableStyleId>
              </a:tblPr>
              <a:tblGrid>
                <a:gridCol w="500073">
                  <a:extLst>
                    <a:ext uri="{9D8B030D-6E8A-4147-A177-3AD203B41FA5}">
                      <a16:colId xmlns:a16="http://schemas.microsoft.com/office/drawing/2014/main" val="1708104356"/>
                    </a:ext>
                  </a:extLst>
                </a:gridCol>
                <a:gridCol w="2759052">
                  <a:extLst>
                    <a:ext uri="{9D8B030D-6E8A-4147-A177-3AD203B41FA5}">
                      <a16:colId xmlns:a16="http://schemas.microsoft.com/office/drawing/2014/main" val="631823576"/>
                    </a:ext>
                  </a:extLst>
                </a:gridCol>
                <a:gridCol w="3187700">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分類方針</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評価方法</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利用者増につながりそうなものは優先度上げる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コストがかかるものは優先度下げる</a:t>
                      </a:r>
                      <a:br>
                        <a:rPr kumimoji="1" lang="en-US" altLang="ja-JP" sz="900"/>
                      </a:br>
                      <a:r>
                        <a:rPr kumimoji="1" lang="ja-JP" altLang="en-US" sz="900"/>
                        <a:t>→実装工数、外部サービス使用料、とか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機能規模に関しては、</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実現可能性が低いものは優先度下げる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コンセプトに沿う機能は優先度上げる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ローンチ初期の人がすくないときに活用が難しい機能は優先度を下げる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r h="370840">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655953105"/>
                  </a:ext>
                </a:extLst>
              </a:tr>
            </a:tbl>
          </a:graphicData>
        </a:graphic>
      </p:graphicFrame>
      <p:sp>
        <p:nvSpPr>
          <p:cNvPr id="17" name="正方形/長方形 16">
            <a:extLst>
              <a:ext uri="{FF2B5EF4-FFF2-40B4-BE49-F238E27FC236}">
                <a16:creationId xmlns:a16="http://schemas.microsoft.com/office/drawing/2014/main" id="{57569686-F904-4592-AA69-8DD3A7F4B0DA}"/>
              </a:ext>
            </a:extLst>
          </p:cNvPr>
          <p:cNvSpPr/>
          <p:nvPr/>
        </p:nvSpPr>
        <p:spPr>
          <a:xfrm>
            <a:off x="795295" y="940319"/>
            <a:ext cx="2079710" cy="652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300" dirty="0"/>
              <a:t>3</a:t>
            </a:r>
            <a:r>
              <a:rPr kumimoji="1" lang="ja-JP" altLang="en-US" sz="1300" dirty="0"/>
              <a:t>ページ前から</a:t>
            </a:r>
            <a:r>
              <a:rPr kumimoji="1" lang="en-US" altLang="ja-JP" sz="1300" dirty="0"/>
              <a:t>Refer</a:t>
            </a:r>
          </a:p>
          <a:p>
            <a:r>
              <a:rPr kumimoji="1" lang="ja-JP" altLang="en-US" sz="1300" dirty="0"/>
              <a:t>⇚この前のページに分類方針を移そう</a:t>
            </a:r>
            <a:endParaRPr kumimoji="1" lang="en-US" altLang="ja-JP" sz="1300" dirty="0"/>
          </a:p>
        </p:txBody>
      </p:sp>
      <p:sp>
        <p:nvSpPr>
          <p:cNvPr id="7" name="二等辺三角形 6">
            <a:extLst>
              <a:ext uri="{FF2B5EF4-FFF2-40B4-BE49-F238E27FC236}">
                <a16:creationId xmlns:a16="http://schemas.microsoft.com/office/drawing/2014/main" id="{9DC2608A-531C-462D-B6DE-E54F8DA74B50}"/>
              </a:ext>
            </a:extLst>
          </p:cNvPr>
          <p:cNvSpPr/>
          <p:nvPr/>
        </p:nvSpPr>
        <p:spPr>
          <a:xfrm flipV="1">
            <a:off x="3291660" y="4346982"/>
            <a:ext cx="2504302" cy="334319"/>
          </a:xfrm>
          <a:prstGeom prst="triangl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endParaRPr kumimoji="1" lang="ja-JP" altLang="en-US" sz="1300">
              <a:solidFill>
                <a:schemeClr val="dk1"/>
              </a:solidFill>
            </a:endParaRPr>
          </a:p>
        </p:txBody>
      </p:sp>
      <p:sp>
        <p:nvSpPr>
          <p:cNvPr id="18" name="正方形/長方形 17">
            <a:extLst>
              <a:ext uri="{FF2B5EF4-FFF2-40B4-BE49-F238E27FC236}">
                <a16:creationId xmlns:a16="http://schemas.microsoft.com/office/drawing/2014/main" id="{BF7B74D9-4039-49A6-94F1-975630DEEC9F}"/>
              </a:ext>
            </a:extLst>
          </p:cNvPr>
          <p:cNvSpPr/>
          <p:nvPr/>
        </p:nvSpPr>
        <p:spPr>
          <a:xfrm>
            <a:off x="2059631" y="4815017"/>
            <a:ext cx="549017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p>
        </p:txBody>
      </p:sp>
      <p:sp>
        <p:nvSpPr>
          <p:cNvPr id="19" name="正方形/長方形 18">
            <a:extLst>
              <a:ext uri="{FF2B5EF4-FFF2-40B4-BE49-F238E27FC236}">
                <a16:creationId xmlns:a16="http://schemas.microsoft.com/office/drawing/2014/main" id="{6991DDB2-A113-4D30-AE51-712BD5B9E538}"/>
              </a:ext>
            </a:extLst>
          </p:cNvPr>
          <p:cNvSpPr/>
          <p:nvPr/>
        </p:nvSpPr>
        <p:spPr>
          <a:xfrm>
            <a:off x="3393364" y="307614"/>
            <a:ext cx="4415898" cy="1414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000" dirty="0"/>
              <a:t>利用者増につながりそうなものは優先度上げる</a:t>
            </a:r>
            <a:endParaRPr kumimoji="1" lang="en-US" altLang="ja-JP" sz="1000" dirty="0"/>
          </a:p>
          <a:p>
            <a:pPr marL="285750" indent="-285750">
              <a:buFont typeface="Wingdings" panose="05000000000000000000" pitchFamily="2" charset="2"/>
              <a:buChar char="ü"/>
            </a:pPr>
            <a:r>
              <a:rPr kumimoji="1" lang="ja-JP" altLang="en-US" sz="1000" dirty="0"/>
              <a:t>機能規模が大きいものは優先度を下げる</a:t>
            </a:r>
            <a:endParaRPr kumimoji="1" lang="en-US" altLang="ja-JP" sz="1000" dirty="0"/>
          </a:p>
          <a:p>
            <a:pPr marL="285750" indent="-285750">
              <a:buFont typeface="Wingdings" panose="05000000000000000000" pitchFamily="2" charset="2"/>
              <a:buChar char="ü"/>
            </a:pPr>
            <a:r>
              <a:rPr kumimoji="1" lang="ja-JP" altLang="en-US" sz="1000" dirty="0"/>
              <a:t>コストがかかるものは優先度下げる</a:t>
            </a:r>
            <a:br>
              <a:rPr kumimoji="1" lang="en-US" altLang="ja-JP" sz="1000" dirty="0"/>
            </a:br>
            <a:r>
              <a:rPr kumimoji="1" lang="ja-JP" altLang="en-US" sz="1000" dirty="0"/>
              <a:t>→外部サービス使用料、画像等素材とか</a:t>
            </a:r>
            <a:endParaRPr kumimoji="1" lang="en-US" altLang="ja-JP" sz="1000" dirty="0"/>
          </a:p>
          <a:p>
            <a:pPr marL="285750" indent="-285750">
              <a:buFont typeface="Wingdings" panose="05000000000000000000" pitchFamily="2" charset="2"/>
              <a:buChar char="ü"/>
            </a:pPr>
            <a:r>
              <a:rPr kumimoji="1" lang="ja-JP" altLang="en-US" sz="1000" dirty="0"/>
              <a:t>実現可能性が低いものは優先度下げる</a:t>
            </a:r>
            <a:endParaRPr kumimoji="1" lang="en-US" altLang="ja-JP" sz="1000" dirty="0"/>
          </a:p>
          <a:p>
            <a:pPr marL="285750" indent="-285750">
              <a:buFont typeface="Wingdings" panose="05000000000000000000" pitchFamily="2" charset="2"/>
              <a:buChar char="ü"/>
            </a:pPr>
            <a:r>
              <a:rPr kumimoji="1" lang="ja-JP" altLang="en-US" sz="1000" dirty="0"/>
              <a:t>コンセプトに沿う機能は優先度上げる</a:t>
            </a:r>
            <a:endParaRPr kumimoji="1" lang="en-US" altLang="ja-JP" sz="1000" dirty="0"/>
          </a:p>
          <a:p>
            <a:pPr marL="285750" indent="-285750">
              <a:buFont typeface="Wingdings" panose="05000000000000000000" pitchFamily="2" charset="2"/>
              <a:buChar char="ü"/>
            </a:pPr>
            <a:r>
              <a:rPr kumimoji="1" lang="ja-JP" altLang="en-US" sz="1000" dirty="0"/>
              <a:t>一人でも使える機能を最低</a:t>
            </a:r>
            <a:r>
              <a:rPr kumimoji="1" lang="en-US" altLang="ja-JP" sz="1000" dirty="0"/>
              <a:t>1</a:t>
            </a:r>
            <a:r>
              <a:rPr kumimoji="1" lang="ja-JP" altLang="en-US" sz="1000" dirty="0"/>
              <a:t>つは実装する</a:t>
            </a:r>
            <a:br>
              <a:rPr kumimoji="1" lang="en-US" altLang="ja-JP" sz="1000" dirty="0"/>
            </a:br>
            <a:r>
              <a:rPr kumimoji="1" lang="en-US" altLang="ja-JP" sz="1000" dirty="0"/>
              <a:t>(</a:t>
            </a:r>
            <a:r>
              <a:rPr kumimoji="1" lang="ja-JP" altLang="en-US" sz="1000" dirty="0"/>
              <a:t>利用者増にある程度以上貢献するもの⇚基準？</a:t>
            </a:r>
            <a:r>
              <a:rPr kumimoji="1" lang="en-US" altLang="ja-JP" sz="1000" dirty="0"/>
              <a:t>)</a:t>
            </a:r>
          </a:p>
        </p:txBody>
      </p:sp>
    </p:spTree>
    <p:extLst>
      <p:ext uri="{BB962C8B-B14F-4D97-AF65-F5344CB8AC3E}">
        <p14:creationId xmlns:p14="http://schemas.microsoft.com/office/powerpoint/2010/main" val="375522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500424"/>
            <a:ext cx="8543925" cy="453317"/>
          </a:xfrm>
        </p:spPr>
        <p:txBody>
          <a:bodyPr>
            <a:normAutofit/>
          </a:bodyPr>
          <a:lstStyle/>
          <a:p>
            <a:r>
              <a:rPr lang="ja-JP" altLang="en-US" sz="1600" dirty="0">
                <a:latin typeface="メイリオ" panose="020B0604030504040204" pitchFamily="50" charset="-128"/>
                <a:ea typeface="メイリオ" panose="020B0604030504040204" pitchFamily="50" charset="-128"/>
              </a:rPr>
              <a:t>～分類</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前ページの方法に従って、優先順位分類をします</a:t>
            </a:r>
          </a:p>
        </p:txBody>
      </p:sp>
      <p:graphicFrame>
        <p:nvGraphicFramePr>
          <p:cNvPr id="13" name="表 3">
            <a:extLst>
              <a:ext uri="{FF2B5EF4-FFF2-40B4-BE49-F238E27FC236}">
                <a16:creationId xmlns:a16="http://schemas.microsoft.com/office/drawing/2014/main" id="{28ED843B-2B33-4D25-BA60-80F6484758A2}"/>
              </a:ext>
            </a:extLst>
          </p:cNvPr>
          <p:cNvGraphicFramePr>
            <a:graphicFrameLocks noGrp="1"/>
          </p:cNvGraphicFramePr>
          <p:nvPr>
            <p:extLst>
              <p:ext uri="{D42A27DB-BD31-4B8C-83A1-F6EECF244321}">
                <p14:modId xmlns:p14="http://schemas.microsoft.com/office/powerpoint/2010/main" val="2628344990"/>
              </p:ext>
            </p:extLst>
          </p:nvPr>
        </p:nvGraphicFramePr>
        <p:xfrm>
          <a:off x="535709" y="1791474"/>
          <a:ext cx="7343096" cy="2057793"/>
        </p:xfrm>
        <a:graphic>
          <a:graphicData uri="http://schemas.openxmlformats.org/drawingml/2006/table">
            <a:tbl>
              <a:tblPr firstRow="1" bandRow="1">
                <a:tableStyleId>{5C22544A-7EE6-4342-B048-85BDC9FD1C3A}</a:tableStyleId>
              </a:tblPr>
              <a:tblGrid>
                <a:gridCol w="441600">
                  <a:extLst>
                    <a:ext uri="{9D8B030D-6E8A-4147-A177-3AD203B41FA5}">
                      <a16:colId xmlns:a16="http://schemas.microsoft.com/office/drawing/2014/main" val="1708104356"/>
                    </a:ext>
                  </a:extLst>
                </a:gridCol>
                <a:gridCol w="2436438">
                  <a:extLst>
                    <a:ext uri="{9D8B030D-6E8A-4147-A177-3AD203B41FA5}">
                      <a16:colId xmlns:a16="http://schemas.microsoft.com/office/drawing/2014/main" val="631823576"/>
                    </a:ext>
                  </a:extLst>
                </a:gridCol>
                <a:gridCol w="2561234">
                  <a:extLst>
                    <a:ext uri="{9D8B030D-6E8A-4147-A177-3AD203B41FA5}">
                      <a16:colId xmlns:a16="http://schemas.microsoft.com/office/drawing/2014/main" val="936187857"/>
                    </a:ext>
                  </a:extLst>
                </a:gridCol>
                <a:gridCol w="1903824">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機能要件名</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評価</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分類</a:t>
                      </a:r>
                      <a:r>
                        <a:rPr kumimoji="1" lang="en-US" altLang="ja-JP" sz="1100" b="0" dirty="0">
                          <a:solidFill>
                            <a:schemeClr val="tx1"/>
                          </a:solidFill>
                        </a:rPr>
                        <a:t>(P1/P2/P3)</a:t>
                      </a:r>
                      <a:r>
                        <a:rPr kumimoji="1" lang="ja-JP" altLang="en-US" sz="1100" b="0" dirty="0">
                          <a:solidFill>
                            <a:schemeClr val="tx1"/>
                          </a:solidFill>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434139">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bl>
          </a:graphicData>
        </a:graphic>
      </p:graphicFrame>
    </p:spTree>
    <p:extLst>
      <p:ext uri="{BB962C8B-B14F-4D97-AF65-F5344CB8AC3E}">
        <p14:creationId xmlns:p14="http://schemas.microsoft.com/office/powerpoint/2010/main" val="373810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500424"/>
            <a:ext cx="8543925" cy="735252"/>
          </a:xfrm>
        </p:spPr>
        <p:txBody>
          <a:bodyPr>
            <a:normAutofit fontScale="90000"/>
          </a:bodyPr>
          <a:lstStyle/>
          <a:p>
            <a:r>
              <a:rPr lang="ja-JP" altLang="en-US" sz="1600" dirty="0">
                <a:latin typeface="メイリオ" panose="020B0604030504040204" pitchFamily="50" charset="-128"/>
                <a:ea typeface="メイリオ" panose="020B0604030504040204" pitchFamily="50" charset="-128"/>
              </a:rPr>
              <a:t>コースの定義付け</a:t>
            </a:r>
            <a:br>
              <a:rPr lang="en-US" altLang="ja-JP"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→会話開始時に一つ選んで始める</a:t>
            </a:r>
            <a:br>
              <a:rPr lang="en-US" altLang="ja-JP"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　コースごとに話の道筋が会話画面上に表示される？</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会話コースの検討</a:t>
            </a:r>
          </a:p>
        </p:txBody>
      </p:sp>
      <p:graphicFrame>
        <p:nvGraphicFramePr>
          <p:cNvPr id="13" name="表 3">
            <a:extLst>
              <a:ext uri="{FF2B5EF4-FFF2-40B4-BE49-F238E27FC236}">
                <a16:creationId xmlns:a16="http://schemas.microsoft.com/office/drawing/2014/main" id="{28ED843B-2B33-4D25-BA60-80F6484758A2}"/>
              </a:ext>
            </a:extLst>
          </p:cNvPr>
          <p:cNvGraphicFramePr>
            <a:graphicFrameLocks noGrp="1"/>
          </p:cNvGraphicFramePr>
          <p:nvPr>
            <p:extLst>
              <p:ext uri="{D42A27DB-BD31-4B8C-83A1-F6EECF244321}">
                <p14:modId xmlns:p14="http://schemas.microsoft.com/office/powerpoint/2010/main" val="1138498563"/>
              </p:ext>
            </p:extLst>
          </p:nvPr>
        </p:nvGraphicFramePr>
        <p:xfrm>
          <a:off x="535709" y="1791474"/>
          <a:ext cx="8878218" cy="4586412"/>
        </p:xfrm>
        <a:graphic>
          <a:graphicData uri="http://schemas.openxmlformats.org/drawingml/2006/table">
            <a:tbl>
              <a:tblPr firstRow="1" bandRow="1">
                <a:tableStyleId>{5C22544A-7EE6-4342-B048-85BDC9FD1C3A}</a:tableStyleId>
              </a:tblPr>
              <a:tblGrid>
                <a:gridCol w="533919">
                  <a:extLst>
                    <a:ext uri="{9D8B030D-6E8A-4147-A177-3AD203B41FA5}">
                      <a16:colId xmlns:a16="http://schemas.microsoft.com/office/drawing/2014/main" val="1708104356"/>
                    </a:ext>
                  </a:extLst>
                </a:gridCol>
                <a:gridCol w="2793918">
                  <a:extLst>
                    <a:ext uri="{9D8B030D-6E8A-4147-A177-3AD203B41FA5}">
                      <a16:colId xmlns:a16="http://schemas.microsoft.com/office/drawing/2014/main" val="631823576"/>
                    </a:ext>
                  </a:extLst>
                </a:gridCol>
                <a:gridCol w="3248550">
                  <a:extLst>
                    <a:ext uri="{9D8B030D-6E8A-4147-A177-3AD203B41FA5}">
                      <a16:colId xmlns:a16="http://schemas.microsoft.com/office/drawing/2014/main" val="936187857"/>
                    </a:ext>
                  </a:extLst>
                </a:gridCol>
                <a:gridCol w="2301831">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コース名</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内容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時間</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フリートーク</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buFont typeface="Wingdings" panose="05000000000000000000" pitchFamily="2" charset="2"/>
                        <a:buNone/>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481781">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トピックトーク</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トピックを選択して～</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ディスカッション</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ディスカッションテーマを選んで</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→トピックとの違い？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クイズ</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クイズ出し合うとか、一緒に解く</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→会話通じにくいことが前提</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→写真を説明して当ててもらうとか</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得点をゲットする→賞金ゲットできるとか</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434139">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写真トーク</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練習モードがあってもいい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→一人機能になるのか？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0" u="none" dirty="0">
                          <a:solidFill>
                            <a:schemeClr val="tx1">
                              <a:lumMod val="95000"/>
                              <a:lumOff val="5000"/>
                            </a:schemeClr>
                          </a:solidFill>
                          <a:latin typeface="+mn-ea"/>
                          <a:ea typeface="+mn-ea"/>
                        </a:rPr>
                        <a:t>街案内</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練習モードがあってもいい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→一人機能になるのか？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871836975"/>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お家案内</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→コレクション案内</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モノ紹介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練習モードがあってもいい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→一人機能になるのか？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9273456"/>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英語学習者同士の共感（悩み相談・モチベーション高めあいとか）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250465789"/>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ミッション</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a:t>
                      </a:r>
                      <a:r>
                        <a:rPr kumimoji="1" lang="en-US" altLang="ja-JP" sz="900" b="0" u="none" dirty="0">
                          <a:solidFill>
                            <a:schemeClr val="tx1">
                              <a:lumMod val="95000"/>
                              <a:lumOff val="5000"/>
                            </a:schemeClr>
                          </a:solidFill>
                          <a:latin typeface="+mn-ea"/>
                          <a:ea typeface="+mn-ea"/>
                        </a:rPr>
                        <a:t>XX</a:t>
                      </a:r>
                      <a:r>
                        <a:rPr kumimoji="1" lang="ja-JP" altLang="en-US" sz="900" b="0" u="none" dirty="0">
                          <a:solidFill>
                            <a:schemeClr val="tx1">
                              <a:lumMod val="95000"/>
                              <a:lumOff val="5000"/>
                            </a:schemeClr>
                          </a:solidFill>
                          <a:latin typeface="+mn-ea"/>
                          <a:ea typeface="+mn-ea"/>
                        </a:rPr>
                        <a:t>の話をする等ミッションごとの部屋を作成してトピックトーク</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→ミッション終わるまでその部屋にとどまってもらって、ミッションを確実にクリアさせる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356305052"/>
                  </a:ext>
                </a:extLst>
              </a:tr>
            </a:tbl>
          </a:graphicData>
        </a:graphic>
      </p:graphicFrame>
      <p:sp>
        <p:nvSpPr>
          <p:cNvPr id="2" name="正方形/長方形 1">
            <a:extLst>
              <a:ext uri="{FF2B5EF4-FFF2-40B4-BE49-F238E27FC236}">
                <a16:creationId xmlns:a16="http://schemas.microsoft.com/office/drawing/2014/main" id="{5CA71343-FD2C-4AD7-8F2B-07C937553AC5}"/>
              </a:ext>
            </a:extLst>
          </p:cNvPr>
          <p:cNvSpPr/>
          <p:nvPr/>
        </p:nvSpPr>
        <p:spPr>
          <a:xfrm>
            <a:off x="7043500" y="4300151"/>
            <a:ext cx="1960098"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時間をどう決められるようにするか？</a:t>
            </a:r>
          </a:p>
        </p:txBody>
      </p:sp>
      <p:sp>
        <p:nvSpPr>
          <p:cNvPr id="6" name="正方形/長方形 5">
            <a:extLst>
              <a:ext uri="{FF2B5EF4-FFF2-40B4-BE49-F238E27FC236}">
                <a16:creationId xmlns:a16="http://schemas.microsoft.com/office/drawing/2014/main" id="{C157F3F1-E35B-4189-9976-950519EFFC3D}"/>
              </a:ext>
            </a:extLst>
          </p:cNvPr>
          <p:cNvSpPr/>
          <p:nvPr/>
        </p:nvSpPr>
        <p:spPr>
          <a:xfrm>
            <a:off x="4443536" y="5443176"/>
            <a:ext cx="1960098"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ミッションごとのトークルームがある</a:t>
            </a:r>
            <a:endParaRPr kumimoji="1" lang="en-US" altLang="ja-JP" sz="1200" dirty="0"/>
          </a:p>
          <a:p>
            <a:pPr algn="ctr"/>
            <a:r>
              <a:rPr kumimoji="1" lang="ja-JP" altLang="en-US" sz="1200" dirty="0"/>
              <a:t>→部屋ごとにトピックがあってその話をする</a:t>
            </a:r>
          </a:p>
        </p:txBody>
      </p:sp>
      <p:sp>
        <p:nvSpPr>
          <p:cNvPr id="7" name="正方形/長方形 6">
            <a:extLst>
              <a:ext uri="{FF2B5EF4-FFF2-40B4-BE49-F238E27FC236}">
                <a16:creationId xmlns:a16="http://schemas.microsoft.com/office/drawing/2014/main" id="{8C3C7B47-E4A4-4823-A0AC-F22C56EE46FA}"/>
              </a:ext>
            </a:extLst>
          </p:cNvPr>
          <p:cNvSpPr/>
          <p:nvPr/>
        </p:nvSpPr>
        <p:spPr>
          <a:xfrm>
            <a:off x="6343683" y="411587"/>
            <a:ext cx="3070244" cy="7352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コンテンツで差別化できるのが一番よい</a:t>
            </a:r>
          </a:p>
        </p:txBody>
      </p:sp>
    </p:spTree>
    <p:extLst>
      <p:ext uri="{BB962C8B-B14F-4D97-AF65-F5344CB8AC3E}">
        <p14:creationId xmlns:p14="http://schemas.microsoft.com/office/powerpoint/2010/main" val="423649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プロモーション・・・</a:t>
            </a:r>
          </a:p>
        </p:txBody>
      </p:sp>
      <p:graphicFrame>
        <p:nvGraphicFramePr>
          <p:cNvPr id="13" name="表 3">
            <a:extLst>
              <a:ext uri="{FF2B5EF4-FFF2-40B4-BE49-F238E27FC236}">
                <a16:creationId xmlns:a16="http://schemas.microsoft.com/office/drawing/2014/main" id="{0CC93FD6-39FD-4787-B6AC-467CC017FAE9}"/>
              </a:ext>
            </a:extLst>
          </p:cNvPr>
          <p:cNvGraphicFramePr>
            <a:graphicFrameLocks noGrp="1"/>
          </p:cNvGraphicFramePr>
          <p:nvPr>
            <p:extLst>
              <p:ext uri="{D42A27DB-BD31-4B8C-83A1-F6EECF244321}">
                <p14:modId xmlns:p14="http://schemas.microsoft.com/office/powerpoint/2010/main" val="2433705053"/>
              </p:ext>
            </p:extLst>
          </p:nvPr>
        </p:nvGraphicFramePr>
        <p:xfrm>
          <a:off x="812800" y="1648224"/>
          <a:ext cx="6870242" cy="2240280"/>
        </p:xfrm>
        <a:graphic>
          <a:graphicData uri="http://schemas.openxmlformats.org/drawingml/2006/table">
            <a:tbl>
              <a:tblPr firstRow="1" bandRow="1">
                <a:tableStyleId>{5C22544A-7EE6-4342-B048-85BDC9FD1C3A}</a:tableStyleId>
              </a:tblPr>
              <a:tblGrid>
                <a:gridCol w="346560">
                  <a:extLst>
                    <a:ext uri="{9D8B030D-6E8A-4147-A177-3AD203B41FA5}">
                      <a16:colId xmlns:a16="http://schemas.microsoft.com/office/drawing/2014/main" val="1708104356"/>
                    </a:ext>
                  </a:extLst>
                </a:gridCol>
                <a:gridCol w="1378481">
                  <a:extLst>
                    <a:ext uri="{9D8B030D-6E8A-4147-A177-3AD203B41FA5}">
                      <a16:colId xmlns:a16="http://schemas.microsoft.com/office/drawing/2014/main" val="631823576"/>
                    </a:ext>
                  </a:extLst>
                </a:gridCol>
                <a:gridCol w="1229839">
                  <a:extLst>
                    <a:ext uri="{9D8B030D-6E8A-4147-A177-3AD203B41FA5}">
                      <a16:colId xmlns:a16="http://schemas.microsoft.com/office/drawing/2014/main" val="791549023"/>
                    </a:ext>
                  </a:extLst>
                </a:gridCol>
                <a:gridCol w="1349761">
                  <a:extLst>
                    <a:ext uri="{9D8B030D-6E8A-4147-A177-3AD203B41FA5}">
                      <a16:colId xmlns:a16="http://schemas.microsoft.com/office/drawing/2014/main" val="2967160261"/>
                    </a:ext>
                  </a:extLst>
                </a:gridCol>
                <a:gridCol w="1413601">
                  <a:extLst>
                    <a:ext uri="{9D8B030D-6E8A-4147-A177-3AD203B41FA5}">
                      <a16:colId xmlns:a16="http://schemas.microsoft.com/office/drawing/2014/main" val="1648355732"/>
                    </a:ext>
                  </a:extLst>
                </a:gridCol>
                <a:gridCol w="1152000">
                  <a:extLst>
                    <a:ext uri="{9D8B030D-6E8A-4147-A177-3AD203B41FA5}">
                      <a16:colId xmlns:a16="http://schemas.microsoft.com/office/drawing/2014/main" val="936187857"/>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370840">
                <a:tc>
                  <a:txBody>
                    <a:bodyPr/>
                    <a:lstStyle/>
                    <a:p>
                      <a:pPr algn="r"/>
                      <a:r>
                        <a:rPr kumimoji="1" lang="en-US" altLang="ja-JP" sz="900" b="0" dirty="0">
                          <a:solidFill>
                            <a:schemeClr val="tx1"/>
                          </a:solidFill>
                          <a:latin typeface="+mn-ea"/>
                          <a:ea typeface="+mn-ea"/>
                        </a:rPr>
                        <a:t>1</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en-US" altLang="ja-JP"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dirty="0">
                          <a:solidFill>
                            <a:schemeClr val="tx1"/>
                          </a:solidFill>
                          <a:latin typeface="+mn-ea"/>
                          <a:ea typeface="+mn-ea"/>
                        </a:rPr>
                        <a:t>2</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dirty="0">
                          <a:solidFill>
                            <a:schemeClr val="tx1"/>
                          </a:solidFill>
                          <a:latin typeface="+mn-ea"/>
                          <a:ea typeface="+mn-ea"/>
                        </a:rPr>
                        <a:t>3</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dirty="0">
                          <a:solidFill>
                            <a:schemeClr val="tx1"/>
                          </a:solidFill>
                          <a:latin typeface="+mn-ea"/>
                          <a:ea typeface="+mn-ea"/>
                        </a:rPr>
                        <a:t>4</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dirty="0">
                          <a:solidFill>
                            <a:schemeClr val="tx1"/>
                          </a:solidFill>
                          <a:latin typeface="+mn-ea"/>
                          <a:ea typeface="+mn-ea"/>
                        </a:rPr>
                        <a:t>5</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55673465"/>
                  </a:ext>
                </a:extLst>
              </a:tr>
            </a:tbl>
          </a:graphicData>
        </a:graphic>
      </p:graphicFrame>
      <p:sp>
        <p:nvSpPr>
          <p:cNvPr id="2" name="正方形/長方形 1">
            <a:extLst>
              <a:ext uri="{FF2B5EF4-FFF2-40B4-BE49-F238E27FC236}">
                <a16:creationId xmlns:a16="http://schemas.microsoft.com/office/drawing/2014/main" id="{5767877B-6D0C-4521-8067-8131DD72B63D}"/>
              </a:ext>
            </a:extLst>
          </p:cNvPr>
          <p:cNvSpPr/>
          <p:nvPr/>
        </p:nvSpPr>
        <p:spPr>
          <a:xfrm>
            <a:off x="2542308" y="2743200"/>
            <a:ext cx="2115127"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検討中</a:t>
            </a:r>
          </a:p>
        </p:txBody>
      </p:sp>
    </p:spTree>
    <p:extLst>
      <p:ext uri="{BB962C8B-B14F-4D97-AF65-F5344CB8AC3E}">
        <p14:creationId xmlns:p14="http://schemas.microsoft.com/office/powerpoint/2010/main" val="3596796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スケジュール　大日程</a:t>
            </a:r>
          </a:p>
        </p:txBody>
      </p:sp>
      <p:sp>
        <p:nvSpPr>
          <p:cNvPr id="2" name="正方形/長方形 1">
            <a:extLst>
              <a:ext uri="{FF2B5EF4-FFF2-40B4-BE49-F238E27FC236}">
                <a16:creationId xmlns:a16="http://schemas.microsoft.com/office/drawing/2014/main" id="{5767877B-6D0C-4521-8067-8131DD72B63D}"/>
              </a:ext>
            </a:extLst>
          </p:cNvPr>
          <p:cNvSpPr/>
          <p:nvPr/>
        </p:nvSpPr>
        <p:spPr>
          <a:xfrm>
            <a:off x="1402201" y="1666290"/>
            <a:ext cx="5455799" cy="24658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400" dirty="0"/>
              <a:t>下記の検討、決定が必要</a:t>
            </a:r>
            <a:endParaRPr kumimoji="1" lang="en-US" altLang="ja-JP" sz="1400" dirty="0"/>
          </a:p>
          <a:p>
            <a:r>
              <a:rPr kumimoji="1" lang="en-US" altLang="ja-JP" sz="1400" dirty="0" err="1"/>
              <a:t>Golive</a:t>
            </a:r>
            <a:r>
              <a:rPr kumimoji="1" lang="ja-JP" altLang="en-US" sz="1400" dirty="0"/>
              <a:t>時期をどうしたいかという話</a:t>
            </a:r>
            <a:endParaRPr kumimoji="1" lang="en-US" altLang="ja-JP" sz="1400" dirty="0"/>
          </a:p>
          <a:p>
            <a:pPr marL="285750" indent="-285750">
              <a:buFont typeface="Wingdings" panose="05000000000000000000" pitchFamily="2" charset="2"/>
              <a:buChar char="ü"/>
            </a:pPr>
            <a:r>
              <a:rPr kumimoji="1" lang="ja-JP" altLang="en-US" sz="1400" dirty="0"/>
              <a:t>人を入れるか？</a:t>
            </a:r>
            <a:endParaRPr kumimoji="1" lang="en-US" altLang="ja-JP" sz="1400" dirty="0"/>
          </a:p>
        </p:txBody>
      </p:sp>
    </p:spTree>
    <p:extLst>
      <p:ext uri="{BB962C8B-B14F-4D97-AF65-F5344CB8AC3E}">
        <p14:creationId xmlns:p14="http://schemas.microsoft.com/office/powerpoint/2010/main" val="2757703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800" b="1" dirty="0">
                <a:latin typeface="メイリオ" panose="020B0604030504040204" pitchFamily="50" charset="-128"/>
                <a:ea typeface="メイリオ" panose="020B0604030504040204" pitchFamily="50" charset="-128"/>
              </a:rPr>
              <a:t>HR</a:t>
            </a:r>
            <a:endParaRPr lang="ja-JP" altLang="en-US" sz="1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5767877B-6D0C-4521-8067-8131DD72B63D}"/>
              </a:ext>
            </a:extLst>
          </p:cNvPr>
          <p:cNvSpPr/>
          <p:nvPr/>
        </p:nvSpPr>
        <p:spPr>
          <a:xfrm>
            <a:off x="1402201" y="1666290"/>
            <a:ext cx="5455799" cy="24658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400" dirty="0"/>
              <a:t>下記の検討、決定が必要</a:t>
            </a:r>
            <a:br>
              <a:rPr kumimoji="1" lang="en-US" altLang="ja-JP" sz="1400" dirty="0"/>
            </a:br>
            <a:r>
              <a:rPr kumimoji="1" lang="ja-JP" altLang="en-US" sz="1400" dirty="0"/>
              <a:t>⇚そもそも実装機能による</a:t>
            </a:r>
            <a:endParaRPr kumimoji="1" lang="en-US" altLang="ja-JP" sz="1400" dirty="0"/>
          </a:p>
          <a:p>
            <a:pPr marL="285750" indent="-285750">
              <a:buFont typeface="Wingdings" panose="05000000000000000000" pitchFamily="2" charset="2"/>
              <a:buChar char="ü"/>
            </a:pPr>
            <a:r>
              <a:rPr kumimoji="1" lang="ja-JP" altLang="en-US" sz="1400" dirty="0"/>
              <a:t>デザイン</a:t>
            </a:r>
            <a:endParaRPr kumimoji="1" lang="en-US" altLang="ja-JP" sz="1400" dirty="0"/>
          </a:p>
          <a:p>
            <a:pPr marL="285750" indent="-285750">
              <a:buFont typeface="Wingdings" panose="05000000000000000000" pitchFamily="2" charset="2"/>
              <a:buChar char="ü"/>
            </a:pPr>
            <a:r>
              <a:rPr kumimoji="1" lang="ja-JP" altLang="en-US" sz="1400" dirty="0"/>
              <a:t>コンテンツ</a:t>
            </a:r>
            <a:r>
              <a:rPr kumimoji="1" lang="en-US" altLang="ja-JP" sz="1400" dirty="0"/>
              <a:t>(</a:t>
            </a:r>
            <a:r>
              <a:rPr kumimoji="1" lang="ja-JP" altLang="en-US" sz="1400" dirty="0"/>
              <a:t>トピック、教材？</a:t>
            </a:r>
            <a:r>
              <a:rPr kumimoji="1" lang="en-US" altLang="ja-JP" sz="1400" dirty="0"/>
              <a:t>)</a:t>
            </a:r>
          </a:p>
          <a:p>
            <a:pPr marL="285750" indent="-285750">
              <a:buFont typeface="Wingdings" panose="05000000000000000000" pitchFamily="2" charset="2"/>
              <a:buChar char="ü"/>
            </a:pPr>
            <a:r>
              <a:rPr kumimoji="1" lang="ja-JP" altLang="en-US" sz="1400" dirty="0"/>
              <a:t>開発者（ちゃんと経験ある人</a:t>
            </a:r>
            <a:r>
              <a:rPr kumimoji="1" lang="en-US" altLang="ja-JP" sz="1400" dirty="0"/>
              <a:t>OR</a:t>
            </a:r>
            <a:r>
              <a:rPr kumimoji="1" lang="ja-JP" altLang="en-US" sz="1400" dirty="0"/>
              <a:t>安い人⇚最悪アドバイザーは必要か？）</a:t>
            </a:r>
            <a:endParaRPr kumimoji="1" lang="en-US" altLang="ja-JP" sz="1400" dirty="0"/>
          </a:p>
          <a:p>
            <a:pPr marL="285750" indent="-285750">
              <a:buFont typeface="Wingdings" panose="05000000000000000000" pitchFamily="2" charset="2"/>
              <a:buChar char="ü"/>
            </a:pPr>
            <a:endParaRPr kumimoji="1" lang="en-US" altLang="ja-JP" sz="1400" dirty="0"/>
          </a:p>
          <a:p>
            <a:pPr marL="285750" indent="-285750">
              <a:buFont typeface="Wingdings" panose="05000000000000000000" pitchFamily="2" charset="2"/>
              <a:buChar char="ü"/>
            </a:pPr>
            <a:endParaRPr kumimoji="1" lang="en-US" altLang="ja-JP" sz="1400" dirty="0"/>
          </a:p>
        </p:txBody>
      </p:sp>
    </p:spTree>
    <p:extLst>
      <p:ext uri="{BB962C8B-B14F-4D97-AF65-F5344CB8AC3E}">
        <p14:creationId xmlns:p14="http://schemas.microsoft.com/office/powerpoint/2010/main" val="1961387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453413"/>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そもそも・方針</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コスト管理・マネタイズ</a:t>
            </a:r>
          </a:p>
        </p:txBody>
      </p:sp>
      <p:sp>
        <p:nvSpPr>
          <p:cNvPr id="3" name="正方形/長方形 2">
            <a:extLst>
              <a:ext uri="{FF2B5EF4-FFF2-40B4-BE49-F238E27FC236}">
                <a16:creationId xmlns:a16="http://schemas.microsoft.com/office/drawing/2014/main" id="{33898F9A-19B6-4BB0-A49F-9B9F07939B89}"/>
              </a:ext>
            </a:extLst>
          </p:cNvPr>
          <p:cNvSpPr/>
          <p:nvPr/>
        </p:nvSpPr>
        <p:spPr>
          <a:xfrm>
            <a:off x="288325" y="906162"/>
            <a:ext cx="1400432" cy="191941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マネタイズの</a:t>
            </a:r>
            <a:br>
              <a:rPr kumimoji="1" lang="en-US" altLang="ja-JP" sz="1100" dirty="0">
                <a:solidFill>
                  <a:schemeClr val="tx1"/>
                </a:solidFill>
              </a:rPr>
            </a:br>
            <a:r>
              <a:rPr kumimoji="1" lang="ja-JP" altLang="en-US" sz="1100" dirty="0">
                <a:solidFill>
                  <a:schemeClr val="tx1"/>
                </a:solidFill>
              </a:rPr>
              <a:t>ための背景・</a:t>
            </a:r>
            <a:br>
              <a:rPr kumimoji="1" lang="en-US" altLang="ja-JP" sz="1100" dirty="0">
                <a:solidFill>
                  <a:schemeClr val="tx1"/>
                </a:solidFill>
              </a:rPr>
            </a:br>
            <a:r>
              <a:rPr kumimoji="1" lang="ja-JP" altLang="en-US" sz="1100" dirty="0">
                <a:solidFill>
                  <a:schemeClr val="tx1"/>
                </a:solidFill>
              </a:rPr>
              <a:t>目的・方針</a:t>
            </a:r>
            <a:br>
              <a:rPr kumimoji="1" lang="en-US" altLang="ja-JP" sz="1100" dirty="0">
                <a:solidFill>
                  <a:schemeClr val="tx1"/>
                </a:solidFill>
              </a:rPr>
            </a:br>
            <a:r>
              <a:rPr kumimoji="1" lang="ja-JP" altLang="en-US" sz="1100" dirty="0">
                <a:solidFill>
                  <a:schemeClr val="tx1"/>
                </a:solidFill>
              </a:rPr>
              <a:t>⇚構造化</a:t>
            </a:r>
          </a:p>
        </p:txBody>
      </p:sp>
      <p:sp>
        <p:nvSpPr>
          <p:cNvPr id="7" name="正方形/長方形 6">
            <a:extLst>
              <a:ext uri="{FF2B5EF4-FFF2-40B4-BE49-F238E27FC236}">
                <a16:creationId xmlns:a16="http://schemas.microsoft.com/office/drawing/2014/main" id="{66A6C9AB-4EFB-4959-8EC6-543D95DA3759}"/>
              </a:ext>
            </a:extLst>
          </p:cNvPr>
          <p:cNvSpPr/>
          <p:nvPr/>
        </p:nvSpPr>
        <p:spPr>
          <a:xfrm>
            <a:off x="1853514" y="906162"/>
            <a:ext cx="7042931" cy="1919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外部サービス利用料等がある＆人を入れる場合は人件費もかかる</a:t>
            </a:r>
            <a:br>
              <a:rPr kumimoji="1" lang="en-US" altLang="ja-JP" sz="1100" dirty="0">
                <a:solidFill>
                  <a:schemeClr val="tx1"/>
                </a:solidFill>
              </a:rPr>
            </a:br>
            <a:r>
              <a:rPr kumimoji="1" lang="ja-JP" altLang="en-US" sz="1100" dirty="0">
                <a:solidFill>
                  <a:schemeClr val="tx1"/>
                </a:solidFill>
              </a:rPr>
              <a:t>→費用はある程度かかる</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損益マイナスは</a:t>
            </a:r>
            <a:r>
              <a:rPr kumimoji="1" lang="en-US" altLang="ja-JP" sz="1100" dirty="0">
                <a:solidFill>
                  <a:schemeClr val="tx1"/>
                </a:solidFill>
              </a:rPr>
              <a:t>NG</a:t>
            </a:r>
            <a:r>
              <a:rPr kumimoji="1" lang="ja-JP" altLang="en-US" sz="1100" dirty="0">
                <a:solidFill>
                  <a:schemeClr val="tx1"/>
                </a:solidFill>
              </a:rPr>
              <a:t>（⇚ゲーム性がない）のため、何らかの収入は必要</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マネタイズに時間・頭を使いたくないため、シンプルな会費制</a:t>
            </a:r>
            <a:r>
              <a:rPr kumimoji="1" lang="en-US" altLang="ja-JP" sz="1100" dirty="0">
                <a:solidFill>
                  <a:schemeClr val="tx1"/>
                </a:solidFill>
              </a:rPr>
              <a:t>(</a:t>
            </a:r>
            <a:r>
              <a:rPr kumimoji="1" lang="ja-JP" altLang="en-US" sz="1100" dirty="0">
                <a:solidFill>
                  <a:schemeClr val="tx1"/>
                </a:solidFill>
              </a:rPr>
              <a:t>サブスク定額</a:t>
            </a:r>
            <a:r>
              <a:rPr kumimoji="1" lang="en-US" altLang="ja-JP" sz="1100" dirty="0">
                <a:solidFill>
                  <a:schemeClr val="tx1"/>
                </a:solidFill>
              </a:rPr>
              <a:t>OR</a:t>
            </a:r>
            <a:r>
              <a:rPr kumimoji="1" lang="ja-JP" altLang="en-US" sz="1100" dirty="0">
                <a:solidFill>
                  <a:schemeClr val="tx1"/>
                </a:solidFill>
              </a:rPr>
              <a:t>従量課金性</a:t>
            </a:r>
            <a:r>
              <a:rPr kumimoji="1" lang="en-US" altLang="ja-JP" sz="1100" dirty="0">
                <a:solidFill>
                  <a:schemeClr val="tx1"/>
                </a:solidFill>
              </a:rPr>
              <a:t>)</a:t>
            </a:r>
          </a:p>
          <a:p>
            <a:pPr marL="285750" indent="-285750">
              <a:buFont typeface="Wingdings" panose="05000000000000000000" pitchFamily="2" charset="2"/>
              <a:buChar char="ü"/>
            </a:pPr>
            <a:r>
              <a:rPr kumimoji="1" lang="ja-JP" altLang="en-US" sz="1100" dirty="0">
                <a:solidFill>
                  <a:schemeClr val="tx1"/>
                </a:solidFill>
              </a:rPr>
              <a:t>サービスの利用者増が</a:t>
            </a:r>
            <a:r>
              <a:rPr kumimoji="1" lang="en-US" altLang="ja-JP" sz="1100" dirty="0">
                <a:solidFill>
                  <a:schemeClr val="tx1"/>
                </a:solidFill>
              </a:rPr>
              <a:t>PJ</a:t>
            </a:r>
            <a:r>
              <a:rPr kumimoji="1" lang="ja-JP" altLang="en-US" sz="1100" dirty="0">
                <a:solidFill>
                  <a:schemeClr val="tx1"/>
                </a:solidFill>
              </a:rPr>
              <a:t>の目的（⇚？）のため、ユーザからの徴収額は最低限にしたい</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特に新規ユーザからの徴収額は</a:t>
            </a:r>
            <a:r>
              <a:rPr kumimoji="1" lang="en-US" altLang="ja-JP" sz="1100" dirty="0">
                <a:solidFill>
                  <a:schemeClr val="tx1"/>
                </a:solidFill>
              </a:rPr>
              <a:t>0</a:t>
            </a:r>
            <a:r>
              <a:rPr kumimoji="1" lang="ja-JP" altLang="en-US" sz="1100" dirty="0">
                <a:solidFill>
                  <a:schemeClr val="tx1"/>
                </a:solidFill>
              </a:rPr>
              <a:t>円にしないと、ユーザ増は厳しい</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ある程度以上の時間話す場合は有料？→一般的な感覚で行くと</a:t>
            </a:r>
            <a:r>
              <a:rPr kumimoji="1" lang="en-US" altLang="ja-JP" sz="1100" dirty="0">
                <a:solidFill>
                  <a:schemeClr val="tx1"/>
                </a:solidFill>
              </a:rPr>
              <a:t>1000</a:t>
            </a:r>
            <a:r>
              <a:rPr kumimoji="1" lang="ja-JP" altLang="en-US" sz="1100" dirty="0">
                <a:solidFill>
                  <a:schemeClr val="tx1"/>
                </a:solidFill>
              </a:rPr>
              <a:t>円超えないようにしたいよね</a:t>
            </a:r>
            <a:br>
              <a:rPr kumimoji="1" lang="en-US" altLang="ja-JP" sz="1100" dirty="0">
                <a:solidFill>
                  <a:schemeClr val="tx1"/>
                </a:solidFill>
              </a:rPr>
            </a:br>
            <a:r>
              <a:rPr kumimoji="1" lang="en-US" altLang="ja-JP" sz="1100" dirty="0">
                <a:solidFill>
                  <a:schemeClr val="tx1"/>
                </a:solidFill>
              </a:rPr>
              <a:t>(</a:t>
            </a:r>
            <a:r>
              <a:rPr kumimoji="1" lang="ja-JP" altLang="en-US" sz="1100" dirty="0">
                <a:solidFill>
                  <a:schemeClr val="tx1"/>
                </a:solidFill>
              </a:rPr>
              <a:t>⇚要調査</a:t>
            </a:r>
            <a:r>
              <a:rPr kumimoji="1" lang="en-US" altLang="ja-JP" sz="1100" dirty="0">
                <a:solidFill>
                  <a:schemeClr val="tx1"/>
                </a:solidFill>
              </a:rPr>
              <a:t>)</a:t>
            </a:r>
          </a:p>
          <a:p>
            <a:pPr marL="285750" indent="-285750">
              <a:buFont typeface="Wingdings" panose="05000000000000000000" pitchFamily="2" charset="2"/>
              <a:buChar char="ü"/>
            </a:pPr>
            <a:endParaRPr kumimoji="1" lang="en-US" altLang="ja-JP" sz="1100" dirty="0">
              <a:solidFill>
                <a:schemeClr val="tx1"/>
              </a:solidFill>
            </a:endParaRPr>
          </a:p>
          <a:p>
            <a:pPr marL="285750" indent="-285750">
              <a:buFont typeface="Wingdings" panose="05000000000000000000" pitchFamily="2" charset="2"/>
              <a:buChar char="ü"/>
            </a:pPr>
            <a:endParaRPr kumimoji="1" lang="en-US" altLang="ja-JP" sz="1100" dirty="0">
              <a:solidFill>
                <a:schemeClr val="tx1"/>
              </a:solidFill>
            </a:endParaRPr>
          </a:p>
        </p:txBody>
      </p:sp>
      <p:sp>
        <p:nvSpPr>
          <p:cNvPr id="14" name="正方形/長方形 13">
            <a:extLst>
              <a:ext uri="{FF2B5EF4-FFF2-40B4-BE49-F238E27FC236}">
                <a16:creationId xmlns:a16="http://schemas.microsoft.com/office/drawing/2014/main" id="{156DC6B8-AF22-445C-84F0-AC3D52CDB26F}"/>
              </a:ext>
            </a:extLst>
          </p:cNvPr>
          <p:cNvSpPr/>
          <p:nvPr/>
        </p:nvSpPr>
        <p:spPr>
          <a:xfrm>
            <a:off x="164757" y="2982121"/>
            <a:ext cx="1161535" cy="381122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コスト計算方法</a:t>
            </a:r>
            <a:endParaRPr kumimoji="1" lang="en-US" altLang="ja-JP" sz="1100" dirty="0">
              <a:solidFill>
                <a:schemeClr val="tx1"/>
              </a:solidFill>
            </a:endParaRPr>
          </a:p>
          <a:p>
            <a:pPr algn="ctr"/>
            <a:r>
              <a:rPr kumimoji="1" lang="ja-JP" altLang="en-US" sz="1100" dirty="0">
                <a:solidFill>
                  <a:schemeClr val="tx1"/>
                </a:solidFill>
              </a:rPr>
              <a:t>の方針</a:t>
            </a:r>
            <a:endParaRPr kumimoji="1" lang="en-US" altLang="ja-JP" sz="1100" dirty="0">
              <a:solidFill>
                <a:schemeClr val="tx1"/>
              </a:solidFill>
            </a:endParaRPr>
          </a:p>
          <a:p>
            <a:pPr algn="ctr"/>
            <a:br>
              <a:rPr kumimoji="1" lang="en-US" altLang="ja-JP" sz="1100" dirty="0">
                <a:solidFill>
                  <a:schemeClr val="tx1"/>
                </a:solidFill>
              </a:rPr>
            </a:br>
            <a:r>
              <a:rPr kumimoji="1" lang="ja-JP" altLang="en-US" sz="1100" dirty="0">
                <a:solidFill>
                  <a:schemeClr val="tx1"/>
                </a:solidFill>
              </a:rPr>
              <a:t>→知識はあるけど、やったこと無いのでちゃんとやりたい</a:t>
            </a:r>
          </a:p>
        </p:txBody>
      </p:sp>
      <p:sp>
        <p:nvSpPr>
          <p:cNvPr id="16" name="正方形/長方形 15">
            <a:extLst>
              <a:ext uri="{FF2B5EF4-FFF2-40B4-BE49-F238E27FC236}">
                <a16:creationId xmlns:a16="http://schemas.microsoft.com/office/drawing/2014/main" id="{1CB87C10-B36C-441F-A935-B73F6CB6F193}"/>
              </a:ext>
            </a:extLst>
          </p:cNvPr>
          <p:cNvSpPr/>
          <p:nvPr/>
        </p:nvSpPr>
        <p:spPr>
          <a:xfrm>
            <a:off x="3149911" y="3046774"/>
            <a:ext cx="6071288" cy="1191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本業でないので稼働率の概念がない</a:t>
            </a:r>
            <a:br>
              <a:rPr kumimoji="1" lang="en-US" altLang="ja-JP" sz="1100" dirty="0">
                <a:solidFill>
                  <a:schemeClr val="tx1"/>
                </a:solidFill>
              </a:rPr>
            </a:br>
            <a:r>
              <a:rPr kumimoji="1" lang="ja-JP" altLang="en-US" sz="1100" dirty="0">
                <a:solidFill>
                  <a:schemeClr val="tx1"/>
                </a:solidFill>
              </a:rPr>
              <a:t>→予定人件費がそのまま実際値、人件費差異ナシ</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工数をどこまで精緻に取るか？半分遊び</a:t>
            </a:r>
            <a:br>
              <a:rPr kumimoji="1" lang="en-US" altLang="ja-JP" sz="1100" dirty="0">
                <a:solidFill>
                  <a:schemeClr val="tx1"/>
                </a:solidFill>
              </a:rPr>
            </a:br>
            <a:r>
              <a:rPr kumimoji="1" lang="ja-JP" altLang="en-US" sz="1100" dirty="0">
                <a:solidFill>
                  <a:schemeClr val="tx1"/>
                </a:solidFill>
              </a:rPr>
              <a:t>→そもそも自分の工数って取る？取るなら、副業と同じ、</a:t>
            </a:r>
            <a:r>
              <a:rPr kumimoji="1" lang="en-US" altLang="ja-JP" sz="1100" dirty="0">
                <a:solidFill>
                  <a:schemeClr val="tx1"/>
                </a:solidFill>
              </a:rPr>
              <a:t>5</a:t>
            </a:r>
            <a:r>
              <a:rPr kumimoji="1" lang="ja-JP" altLang="en-US" sz="1100" dirty="0">
                <a:solidFill>
                  <a:schemeClr val="tx1"/>
                </a:solidFill>
              </a:rPr>
              <a:t>千円</a:t>
            </a:r>
            <a:r>
              <a:rPr kumimoji="1" lang="en-US" altLang="ja-JP" sz="1100" dirty="0">
                <a:solidFill>
                  <a:schemeClr val="tx1"/>
                </a:solidFill>
              </a:rPr>
              <a:t>/H</a:t>
            </a:r>
            <a:r>
              <a:rPr kumimoji="1" lang="ja-JP" altLang="en-US" sz="1100" dirty="0">
                <a:solidFill>
                  <a:schemeClr val="tx1"/>
                </a:solidFill>
              </a:rPr>
              <a:t>？</a:t>
            </a:r>
            <a:endParaRPr kumimoji="1" lang="en-US" altLang="ja-JP" sz="1100" dirty="0">
              <a:solidFill>
                <a:schemeClr val="tx1"/>
              </a:solidFill>
            </a:endParaRPr>
          </a:p>
          <a:p>
            <a:pPr marL="285750" indent="-285750">
              <a:buFont typeface="Wingdings" panose="05000000000000000000" pitchFamily="2" charset="2"/>
              <a:buChar char="ü"/>
            </a:pPr>
            <a:r>
              <a:rPr kumimoji="1" lang="en-US" altLang="ja-JP" sz="1100" dirty="0">
                <a:solidFill>
                  <a:schemeClr val="tx1"/>
                </a:solidFill>
              </a:rPr>
              <a:t>30</a:t>
            </a:r>
            <a:r>
              <a:rPr kumimoji="1" lang="ja-JP" altLang="en-US" sz="1100" dirty="0">
                <a:solidFill>
                  <a:schemeClr val="tx1"/>
                </a:solidFill>
              </a:rPr>
              <a:t>千円とする？⇚ハードモード</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2DC3DDB-CC5D-405C-BF02-9BED10CE575F}"/>
              </a:ext>
            </a:extLst>
          </p:cNvPr>
          <p:cNvSpPr/>
          <p:nvPr/>
        </p:nvSpPr>
        <p:spPr>
          <a:xfrm>
            <a:off x="3149911" y="4264975"/>
            <a:ext cx="6071288" cy="1191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そもそもプロダクトも部署も複数あるわけではないので、コスト管理の意味は薄い</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単に外払原価だけ取れれば良いのでは</a:t>
            </a:r>
            <a:endParaRPr kumimoji="1" lang="en-US" altLang="ja-JP" sz="1100" dirty="0">
              <a:solidFill>
                <a:schemeClr val="tx1"/>
              </a:solidFill>
            </a:endParaRPr>
          </a:p>
        </p:txBody>
      </p:sp>
      <p:sp>
        <p:nvSpPr>
          <p:cNvPr id="23" name="正方形/長方形 22">
            <a:extLst>
              <a:ext uri="{FF2B5EF4-FFF2-40B4-BE49-F238E27FC236}">
                <a16:creationId xmlns:a16="http://schemas.microsoft.com/office/drawing/2014/main" id="{C8F5C6EB-18B4-4E5F-968C-5E41A3BF34E3}"/>
              </a:ext>
            </a:extLst>
          </p:cNvPr>
          <p:cNvSpPr/>
          <p:nvPr/>
        </p:nvSpPr>
        <p:spPr>
          <a:xfrm>
            <a:off x="3149911" y="5677598"/>
            <a:ext cx="6071288" cy="1191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a:t>
            </a:r>
            <a:endParaRPr kumimoji="1" lang="en-US" altLang="ja-JP" sz="1100" dirty="0">
              <a:solidFill>
                <a:schemeClr val="tx1"/>
              </a:solidFill>
            </a:endParaRPr>
          </a:p>
        </p:txBody>
      </p:sp>
      <p:sp>
        <p:nvSpPr>
          <p:cNvPr id="24" name="正方形/長方形 23">
            <a:extLst>
              <a:ext uri="{FF2B5EF4-FFF2-40B4-BE49-F238E27FC236}">
                <a16:creationId xmlns:a16="http://schemas.microsoft.com/office/drawing/2014/main" id="{0C2AD32F-94FF-4623-8F80-1391001BBCC6}"/>
              </a:ext>
            </a:extLst>
          </p:cNvPr>
          <p:cNvSpPr/>
          <p:nvPr/>
        </p:nvSpPr>
        <p:spPr>
          <a:xfrm>
            <a:off x="1657334" y="3046774"/>
            <a:ext cx="1161535" cy="119142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人件費の扱い</a:t>
            </a:r>
          </a:p>
        </p:txBody>
      </p:sp>
      <p:sp>
        <p:nvSpPr>
          <p:cNvPr id="25" name="正方形/長方形 24">
            <a:extLst>
              <a:ext uri="{FF2B5EF4-FFF2-40B4-BE49-F238E27FC236}">
                <a16:creationId xmlns:a16="http://schemas.microsoft.com/office/drawing/2014/main" id="{B77F2CE5-388E-45FC-BBA6-D60844BAB8BF}"/>
              </a:ext>
            </a:extLst>
          </p:cNvPr>
          <p:cNvSpPr/>
          <p:nvPr/>
        </p:nvSpPr>
        <p:spPr>
          <a:xfrm>
            <a:off x="1657332" y="5677598"/>
            <a:ext cx="1161535" cy="11584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その他経費</a:t>
            </a:r>
            <a:endParaRPr kumimoji="1" lang="en-US" altLang="ja-JP" sz="1100" dirty="0">
              <a:solidFill>
                <a:schemeClr val="tx1"/>
              </a:solidFill>
            </a:endParaRPr>
          </a:p>
          <a:p>
            <a:pPr algn="ctr"/>
            <a:r>
              <a:rPr kumimoji="1" lang="en-US" altLang="ja-JP" sz="1100" dirty="0">
                <a:solidFill>
                  <a:schemeClr val="tx1"/>
                </a:solidFill>
              </a:rPr>
              <a:t>(</a:t>
            </a:r>
            <a:r>
              <a:rPr kumimoji="1" lang="ja-JP" altLang="en-US" sz="1100" dirty="0">
                <a:solidFill>
                  <a:schemeClr val="tx1"/>
                </a:solidFill>
              </a:rPr>
              <a:t>固定資産・販管費</a:t>
            </a:r>
            <a:r>
              <a:rPr kumimoji="1" lang="en-US" altLang="ja-JP" sz="1100" dirty="0">
                <a:solidFill>
                  <a:schemeClr val="tx1"/>
                </a:solidFill>
              </a:rPr>
              <a:t>)</a:t>
            </a:r>
            <a:endParaRPr kumimoji="1" lang="ja-JP" altLang="en-US" sz="1100" dirty="0">
              <a:solidFill>
                <a:schemeClr val="tx1"/>
              </a:solidFill>
            </a:endParaRPr>
          </a:p>
        </p:txBody>
      </p:sp>
      <p:sp>
        <p:nvSpPr>
          <p:cNvPr id="26" name="正方形/長方形 25">
            <a:extLst>
              <a:ext uri="{FF2B5EF4-FFF2-40B4-BE49-F238E27FC236}">
                <a16:creationId xmlns:a16="http://schemas.microsoft.com/office/drawing/2014/main" id="{2907706D-EE62-4231-BAC9-C14529A1E690}"/>
              </a:ext>
            </a:extLst>
          </p:cNvPr>
          <p:cNvSpPr/>
          <p:nvPr/>
        </p:nvSpPr>
        <p:spPr>
          <a:xfrm>
            <a:off x="1657333" y="4264975"/>
            <a:ext cx="1161535" cy="11584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外払原価</a:t>
            </a:r>
          </a:p>
        </p:txBody>
      </p:sp>
      <p:sp>
        <p:nvSpPr>
          <p:cNvPr id="21" name="正方形/長方形 20">
            <a:extLst>
              <a:ext uri="{FF2B5EF4-FFF2-40B4-BE49-F238E27FC236}">
                <a16:creationId xmlns:a16="http://schemas.microsoft.com/office/drawing/2014/main" id="{AAA181BD-AA27-4EFD-8A22-C805F0EF5CA1}"/>
              </a:ext>
            </a:extLst>
          </p:cNvPr>
          <p:cNvSpPr/>
          <p:nvPr/>
        </p:nvSpPr>
        <p:spPr>
          <a:xfrm>
            <a:off x="3134963" y="3709945"/>
            <a:ext cx="1507524" cy="93844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そもそもこっちの</a:t>
            </a:r>
            <a:r>
              <a:rPr kumimoji="1" lang="en-US" altLang="ja-JP" sz="1100" dirty="0">
                <a:solidFill>
                  <a:schemeClr val="tx1"/>
                </a:solidFill>
              </a:rPr>
              <a:t>PJ</a:t>
            </a:r>
            <a:r>
              <a:rPr kumimoji="1" lang="ja-JP" altLang="en-US" sz="1100" dirty="0">
                <a:solidFill>
                  <a:schemeClr val="tx1"/>
                </a:solidFill>
              </a:rPr>
              <a:t>でもマネジメントする意味</a:t>
            </a:r>
          </a:p>
        </p:txBody>
      </p:sp>
      <p:sp>
        <p:nvSpPr>
          <p:cNvPr id="4" name="正方形/長方形 3">
            <a:extLst>
              <a:ext uri="{FF2B5EF4-FFF2-40B4-BE49-F238E27FC236}">
                <a16:creationId xmlns:a16="http://schemas.microsoft.com/office/drawing/2014/main" id="{B20A0A7E-C945-4AA9-B256-1E430E9FD89D}"/>
              </a:ext>
            </a:extLst>
          </p:cNvPr>
          <p:cNvSpPr/>
          <p:nvPr/>
        </p:nvSpPr>
        <p:spPr>
          <a:xfrm>
            <a:off x="912342" y="2982121"/>
            <a:ext cx="8002640" cy="3422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計画をたてるのは</a:t>
            </a:r>
            <a:endParaRPr kumimoji="1" lang="en-US" altLang="ja-JP" dirty="0"/>
          </a:p>
          <a:p>
            <a:pPr algn="ctr"/>
            <a:r>
              <a:rPr kumimoji="1" lang="ja-JP" altLang="en-US" dirty="0"/>
              <a:t>第</a:t>
            </a:r>
            <a:r>
              <a:rPr kumimoji="1" lang="en-US" altLang="ja-JP" dirty="0"/>
              <a:t>1</a:t>
            </a:r>
            <a:r>
              <a:rPr kumimoji="1" lang="ja-JP" altLang="en-US" dirty="0"/>
              <a:t>層のリリース後とかでよい？</a:t>
            </a:r>
            <a:endParaRPr kumimoji="1" lang="en-US" altLang="ja-JP" dirty="0"/>
          </a:p>
          <a:p>
            <a:pPr algn="ctr"/>
            <a:r>
              <a:rPr kumimoji="1" lang="ja-JP" altLang="en-US" dirty="0"/>
              <a:t>→とりあえず限界利益０円の想定で、ユーザからの徴収額を設定</a:t>
            </a:r>
            <a:endParaRPr kumimoji="1" lang="en-US" altLang="ja-JP" dirty="0"/>
          </a:p>
        </p:txBody>
      </p:sp>
    </p:spTree>
    <p:extLst>
      <p:ext uri="{BB962C8B-B14F-4D97-AF65-F5344CB8AC3E}">
        <p14:creationId xmlns:p14="http://schemas.microsoft.com/office/powerpoint/2010/main" val="627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3</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2617734569"/>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仕事・勉強などでガンガン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正方形/長方形 14">
            <a:extLst>
              <a:ext uri="{FF2B5EF4-FFF2-40B4-BE49-F238E27FC236}">
                <a16:creationId xmlns:a16="http://schemas.microsoft.com/office/drawing/2014/main" id="{3CDAD196-D50D-4A77-8FA6-341FB6E99022}"/>
              </a:ext>
            </a:extLst>
          </p:cNvPr>
          <p:cNvSpPr/>
          <p:nvPr/>
        </p:nvSpPr>
        <p:spPr>
          <a:xfrm>
            <a:off x="6765835" y="36307"/>
            <a:ext cx="2607393" cy="5993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ここの話は掘り下げる</a:t>
            </a:r>
            <a:endParaRPr kumimoji="1" lang="en-US" altLang="ja-JP" sz="1050" dirty="0"/>
          </a:p>
          <a:p>
            <a:r>
              <a:rPr kumimoji="1" lang="ja-JP" altLang="en-US" sz="1050" dirty="0"/>
              <a:t>→別資料で話をつくる</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Tree>
    <p:extLst>
      <p:ext uri="{BB962C8B-B14F-4D97-AF65-F5344CB8AC3E}">
        <p14:creationId xmlns:p14="http://schemas.microsoft.com/office/powerpoint/2010/main" val="26367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そもそも対象とする国の話を書く</a:t>
            </a:r>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sp>
        <p:nvSpPr>
          <p:cNvPr id="6" name="正方形/長方形 5">
            <a:extLst>
              <a:ext uri="{FF2B5EF4-FFF2-40B4-BE49-F238E27FC236}">
                <a16:creationId xmlns:a16="http://schemas.microsoft.com/office/drawing/2014/main" id="{0881676B-978F-447B-AAD4-8EFE64724DBA}"/>
              </a:ext>
            </a:extLst>
          </p:cNvPr>
          <p:cNvSpPr/>
          <p:nvPr/>
        </p:nvSpPr>
        <p:spPr>
          <a:xfrm>
            <a:off x="2216550" y="1589622"/>
            <a:ext cx="4409222" cy="1396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最初の３カ国</a:t>
            </a:r>
            <a:r>
              <a:rPr kumimoji="1" lang="en-US" altLang="ja-JP" dirty="0"/>
              <a:t>(</a:t>
            </a:r>
            <a:r>
              <a:rPr kumimoji="1" lang="ja-JP" altLang="en-US" dirty="0"/>
              <a:t>？</a:t>
            </a:r>
            <a:r>
              <a:rPr kumimoji="1" lang="en-US" altLang="ja-JP" dirty="0"/>
              <a:t>)</a:t>
            </a:r>
            <a:r>
              <a:rPr kumimoji="1" lang="ja-JP" altLang="en-US" dirty="0"/>
              <a:t>の選定とその国々の事情を調べる必要がある？</a:t>
            </a:r>
          </a:p>
        </p:txBody>
      </p:sp>
      <p:sp>
        <p:nvSpPr>
          <p:cNvPr id="4" name="正方形/長方形 3">
            <a:extLst>
              <a:ext uri="{FF2B5EF4-FFF2-40B4-BE49-F238E27FC236}">
                <a16:creationId xmlns:a16="http://schemas.microsoft.com/office/drawing/2014/main" id="{11141BCA-458E-42E0-AEBC-8FDB4CFA2933}"/>
              </a:ext>
            </a:extLst>
          </p:cNvPr>
          <p:cNvSpPr/>
          <p:nvPr/>
        </p:nvSpPr>
        <p:spPr>
          <a:xfrm>
            <a:off x="2077654" y="3229336"/>
            <a:ext cx="3455044" cy="111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選定方針</a:t>
            </a:r>
            <a:endParaRPr kumimoji="1" lang="en-US" altLang="ja-JP" dirty="0">
              <a:solidFill>
                <a:schemeClr val="tx1"/>
              </a:solidFill>
            </a:endParaRPr>
          </a:p>
          <a:p>
            <a:pPr algn="ctr"/>
            <a:r>
              <a:rPr kumimoji="1" lang="ja-JP" altLang="en-US" dirty="0">
                <a:solidFill>
                  <a:schemeClr val="tx1"/>
                </a:solidFill>
              </a:rPr>
              <a:t>→</a:t>
            </a:r>
            <a:r>
              <a:rPr kumimoji="1" lang="en-US" altLang="ja-JP" dirty="0">
                <a:solidFill>
                  <a:schemeClr val="tx1"/>
                </a:solidFill>
              </a:rPr>
              <a:t>XXXXX</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69D9A951-D4BA-446C-A87B-BFF867C93E4F}"/>
              </a:ext>
            </a:extLst>
          </p:cNvPr>
          <p:cNvSpPr/>
          <p:nvPr/>
        </p:nvSpPr>
        <p:spPr>
          <a:xfrm>
            <a:off x="2262849" y="4827541"/>
            <a:ext cx="3455044" cy="15133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イラン</a:t>
            </a:r>
            <a:endParaRPr kumimoji="1" lang="en-US" altLang="ja-JP" dirty="0">
              <a:solidFill>
                <a:schemeClr val="tx1"/>
              </a:solidFill>
            </a:endParaRPr>
          </a:p>
          <a:p>
            <a:pPr algn="ctr"/>
            <a:r>
              <a:rPr kumimoji="1" lang="ja-JP" altLang="en-US" dirty="0">
                <a:solidFill>
                  <a:schemeClr val="tx1"/>
                </a:solidFill>
              </a:rPr>
              <a:t>ベラルーシ</a:t>
            </a:r>
            <a:endParaRPr kumimoji="1" lang="en-US" altLang="ja-JP" dirty="0">
              <a:solidFill>
                <a:schemeClr val="tx1"/>
              </a:solidFill>
            </a:endParaRPr>
          </a:p>
          <a:p>
            <a:pPr algn="ctr"/>
            <a:r>
              <a:rPr kumimoji="1" lang="ja-JP" altLang="en-US" dirty="0">
                <a:solidFill>
                  <a:schemeClr val="tx1"/>
                </a:solidFill>
              </a:rPr>
              <a:t>ミャンマー</a:t>
            </a:r>
            <a:endParaRPr kumimoji="1" lang="en-US" altLang="ja-JP" dirty="0">
              <a:solidFill>
                <a:schemeClr val="tx1"/>
              </a:solidFill>
            </a:endParaRPr>
          </a:p>
        </p:txBody>
      </p:sp>
    </p:spTree>
    <p:extLst>
      <p:ext uri="{BB962C8B-B14F-4D97-AF65-F5344CB8AC3E}">
        <p14:creationId xmlns:p14="http://schemas.microsoft.com/office/powerpoint/2010/main" val="212384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81573"/>
            <a:ext cx="8543925" cy="599377"/>
          </a:xfrm>
        </p:spPr>
        <p:txBody>
          <a:bodyPr>
            <a:normAutofit/>
          </a:bodyPr>
          <a:lstStyle/>
          <a:p>
            <a:r>
              <a:rPr kumimoji="1" lang="ja-JP" altLang="en-US" sz="1500" dirty="0"/>
              <a:t>英語力向上のための手立て</a:t>
            </a:r>
            <a:r>
              <a:rPr kumimoji="1" lang="en-US" altLang="ja-JP" sz="1500" dirty="0"/>
              <a:t>(</a:t>
            </a:r>
            <a:r>
              <a:rPr kumimoji="1" lang="ja-JP" altLang="en-US" sz="1500" dirty="0"/>
              <a:t>大方針</a:t>
            </a:r>
            <a:r>
              <a:rPr kumimoji="1" lang="en-US" altLang="ja-JP" sz="1500" dirty="0" err="1"/>
              <a:t>Lv</a:t>
            </a:r>
            <a:r>
              <a:rPr kumimoji="1" lang="en-US" altLang="ja-JP" sz="1500" dirty="0"/>
              <a:t>)</a:t>
            </a:r>
            <a:endParaRPr kumimoji="1" lang="ja-JP" altLang="en-US" sz="1500" dirty="0"/>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5</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466140"/>
            <a:ext cx="8543925" cy="407438"/>
          </a:xfrm>
          <a:prstGeom prst="rect">
            <a:avLst/>
          </a:prstGeom>
        </p:spPr>
        <p:txBody>
          <a:bodyPr vert="horz" lIns="91440" tIns="45720" rIns="91440" bIns="45720" rtlCol="0" anchor="ctr">
            <a:normAutofit fontScale="92500"/>
          </a:bodyPr>
          <a:lstStyle>
            <a:lvl1pPr defTabSz="914400">
              <a:lnSpc>
                <a:spcPct val="90000"/>
              </a:lnSpc>
              <a:spcBef>
                <a:spcPct val="0"/>
              </a:spcBef>
              <a:buNone/>
              <a:defRPr kumimoji="1" sz="1500">
                <a:latin typeface="+mj-lt"/>
                <a:ea typeface="+mj-ea"/>
                <a:cs typeface="+mj-cs"/>
              </a:defRPr>
            </a:lvl1pPr>
          </a:lstStyle>
          <a:p>
            <a:r>
              <a:rPr lang="ja-JP" altLang="en-US" dirty="0"/>
              <a:t>４技能✕目標レベル</a:t>
            </a:r>
            <a:r>
              <a:rPr lang="en-US" altLang="ja-JP" dirty="0"/>
              <a:t>(</a:t>
            </a:r>
            <a:r>
              <a:rPr lang="ja-JP" altLang="en-US" dirty="0"/>
              <a:t>全ページ</a:t>
            </a:r>
            <a:r>
              <a:rPr lang="en-US" altLang="ja-JP" dirty="0"/>
              <a:t>)</a:t>
            </a:r>
            <a:r>
              <a:rPr lang="ja-JP" altLang="en-US" dirty="0"/>
              <a:t>　</a:t>
            </a:r>
            <a:r>
              <a:rPr lang="en-US" altLang="ja-JP" dirty="0"/>
              <a:t>(</a:t>
            </a:r>
            <a:r>
              <a:rPr lang="ja-JP" altLang="en-US" dirty="0"/>
              <a:t>現在レベルは</a:t>
            </a:r>
            <a:r>
              <a:rPr lang="en-US" altLang="ja-JP" dirty="0"/>
              <a:t>”</a:t>
            </a:r>
            <a:r>
              <a:rPr lang="ja-JP" altLang="en-US" dirty="0"/>
              <a:t>中</a:t>
            </a:r>
            <a:r>
              <a:rPr lang="en-US" altLang="ja-JP" dirty="0"/>
              <a:t>”</a:t>
            </a:r>
            <a:r>
              <a:rPr lang="ja-JP" altLang="en-US" dirty="0"/>
              <a:t>固定？</a:t>
            </a:r>
            <a:r>
              <a:rPr lang="en-US" altLang="ja-JP" dirty="0"/>
              <a:t>)</a:t>
            </a:r>
            <a:r>
              <a:rPr lang="ja-JP" altLang="en-US" dirty="0"/>
              <a:t>　　</a:t>
            </a:r>
            <a:r>
              <a:rPr lang="en-US" altLang="ja-JP" dirty="0"/>
              <a:t> ”</a:t>
            </a:r>
            <a:r>
              <a:rPr lang="ja-JP" altLang="en-US" dirty="0"/>
              <a:t>人</a:t>
            </a:r>
            <a:r>
              <a:rPr lang="en-US" altLang="ja-JP" dirty="0"/>
              <a:t>”</a:t>
            </a:r>
            <a:r>
              <a:rPr lang="ja-JP" altLang="en-US" dirty="0"/>
              <a:t>ごとの４技能に対する意識・思い</a:t>
            </a:r>
          </a:p>
        </p:txBody>
      </p:sp>
      <p:graphicFrame>
        <p:nvGraphicFramePr>
          <p:cNvPr id="4" name="表 4">
            <a:extLst>
              <a:ext uri="{FF2B5EF4-FFF2-40B4-BE49-F238E27FC236}">
                <a16:creationId xmlns:a16="http://schemas.microsoft.com/office/drawing/2014/main" id="{7F7B85D9-5707-482D-8D3B-9ADC838BF35E}"/>
              </a:ext>
            </a:extLst>
          </p:cNvPr>
          <p:cNvGraphicFramePr>
            <a:graphicFrameLocks noGrp="1"/>
          </p:cNvGraphicFramePr>
          <p:nvPr>
            <p:extLst>
              <p:ext uri="{D42A27DB-BD31-4B8C-83A1-F6EECF244321}">
                <p14:modId xmlns:p14="http://schemas.microsoft.com/office/powerpoint/2010/main" val="1594981164"/>
              </p:ext>
            </p:extLst>
          </p:nvPr>
        </p:nvGraphicFramePr>
        <p:xfrm>
          <a:off x="2301986" y="1569613"/>
          <a:ext cx="6604000" cy="3856928"/>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456773195"/>
                    </a:ext>
                  </a:extLst>
                </a:gridCol>
                <a:gridCol w="1651000">
                  <a:extLst>
                    <a:ext uri="{9D8B030D-6E8A-4147-A177-3AD203B41FA5}">
                      <a16:colId xmlns:a16="http://schemas.microsoft.com/office/drawing/2014/main" val="2286788488"/>
                    </a:ext>
                  </a:extLst>
                </a:gridCol>
                <a:gridCol w="1651000">
                  <a:extLst>
                    <a:ext uri="{9D8B030D-6E8A-4147-A177-3AD203B41FA5}">
                      <a16:colId xmlns:a16="http://schemas.microsoft.com/office/drawing/2014/main" val="1170169856"/>
                    </a:ext>
                  </a:extLst>
                </a:gridCol>
                <a:gridCol w="1651000">
                  <a:extLst>
                    <a:ext uri="{9D8B030D-6E8A-4147-A177-3AD203B41FA5}">
                      <a16:colId xmlns:a16="http://schemas.microsoft.com/office/drawing/2014/main" val="170927449"/>
                    </a:ext>
                  </a:extLst>
                </a:gridCol>
              </a:tblGrid>
              <a:tr h="964232">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6339916"/>
                  </a:ext>
                </a:extLst>
              </a:tr>
              <a:tr h="964232">
                <a:tc>
                  <a:txBody>
                    <a:bodyPr/>
                    <a:lstStyle/>
                    <a:p>
                      <a:r>
                        <a:rPr kumimoji="1" lang="ja-JP" altLang="en-US" dirty="0"/>
                        <a:t>・・・</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743290038"/>
                  </a:ext>
                </a:extLst>
              </a:tr>
              <a:tr h="964232">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390092556"/>
                  </a:ext>
                </a:extLst>
              </a:tr>
              <a:tr h="964232">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2286954"/>
                  </a:ext>
                </a:extLst>
              </a:tr>
            </a:tbl>
          </a:graphicData>
        </a:graphic>
      </p:graphicFrame>
      <p:sp>
        <p:nvSpPr>
          <p:cNvPr id="5" name="正方形/長方形 4">
            <a:extLst>
              <a:ext uri="{FF2B5EF4-FFF2-40B4-BE49-F238E27FC236}">
                <a16:creationId xmlns:a16="http://schemas.microsoft.com/office/drawing/2014/main" id="{0C33B058-AB92-418D-8A6A-F637D8AEDB14}"/>
              </a:ext>
            </a:extLst>
          </p:cNvPr>
          <p:cNvSpPr/>
          <p:nvPr/>
        </p:nvSpPr>
        <p:spPr>
          <a:xfrm>
            <a:off x="4481384" y="958456"/>
            <a:ext cx="2125362" cy="40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４技能</a:t>
            </a:r>
          </a:p>
        </p:txBody>
      </p:sp>
      <p:sp>
        <p:nvSpPr>
          <p:cNvPr id="16" name="正方形/長方形 15">
            <a:extLst>
              <a:ext uri="{FF2B5EF4-FFF2-40B4-BE49-F238E27FC236}">
                <a16:creationId xmlns:a16="http://schemas.microsoft.com/office/drawing/2014/main" id="{F18B9A72-4C7C-4962-A3E9-9BC277F26397}"/>
              </a:ext>
            </a:extLst>
          </p:cNvPr>
          <p:cNvSpPr/>
          <p:nvPr/>
        </p:nvSpPr>
        <p:spPr>
          <a:xfrm>
            <a:off x="61294" y="3237167"/>
            <a:ext cx="2125362" cy="57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現行レベル</a:t>
            </a:r>
          </a:p>
        </p:txBody>
      </p:sp>
      <p:sp>
        <p:nvSpPr>
          <p:cNvPr id="7" name="正方形/長方形 6">
            <a:extLst>
              <a:ext uri="{FF2B5EF4-FFF2-40B4-BE49-F238E27FC236}">
                <a16:creationId xmlns:a16="http://schemas.microsoft.com/office/drawing/2014/main" id="{5DB9920C-17DF-46A1-81B4-B7023FA4DBD4}"/>
              </a:ext>
            </a:extLst>
          </p:cNvPr>
          <p:cNvSpPr/>
          <p:nvPr/>
        </p:nvSpPr>
        <p:spPr>
          <a:xfrm>
            <a:off x="2158864" y="2761673"/>
            <a:ext cx="5592390" cy="133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作り中</a:t>
            </a:r>
            <a:endParaRPr kumimoji="1" lang="en-US" altLang="ja-JP" dirty="0"/>
          </a:p>
          <a:p>
            <a:pPr algn="ctr"/>
            <a:r>
              <a:rPr kumimoji="1" lang="ja-JP" altLang="en-US" dirty="0"/>
              <a:t>話すが大事</a:t>
            </a:r>
            <a:r>
              <a:rPr kumimoji="1" lang="en-US" altLang="ja-JP" dirty="0"/>
              <a:t>(</a:t>
            </a:r>
            <a:r>
              <a:rPr kumimoji="1" lang="ja-JP" altLang="en-US" dirty="0"/>
              <a:t>？</a:t>
            </a:r>
            <a:r>
              <a:rPr kumimoji="1" lang="en-US" altLang="ja-JP" dirty="0"/>
              <a:t>)</a:t>
            </a:r>
          </a:p>
          <a:p>
            <a:pPr algn="ctr"/>
            <a:r>
              <a:rPr kumimoji="1" lang="ja-JP" altLang="en-US" dirty="0"/>
              <a:t>そもそも聞くのほうがネックじゃない？</a:t>
            </a:r>
            <a:endParaRPr kumimoji="1" lang="en-US" altLang="ja-JP" dirty="0"/>
          </a:p>
          <a:p>
            <a:pPr algn="ctr"/>
            <a:r>
              <a:rPr kumimoji="1" lang="ja-JP" altLang="en-US" dirty="0"/>
              <a:t>→ターゲットにするか？</a:t>
            </a:r>
          </a:p>
        </p:txBody>
      </p:sp>
    </p:spTree>
    <p:extLst>
      <p:ext uri="{BB962C8B-B14F-4D97-AF65-F5344CB8AC3E}">
        <p14:creationId xmlns:p14="http://schemas.microsoft.com/office/powerpoint/2010/main" val="268545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英語力向上のための手立て</a:t>
            </a:r>
            <a:r>
              <a:rPr kumimoji="1" lang="en-US" altLang="ja-JP" sz="1500" dirty="0"/>
              <a:t>(</a:t>
            </a:r>
            <a:r>
              <a:rPr kumimoji="1" lang="ja-JP" altLang="en-US" sz="1500" dirty="0"/>
              <a:t>大方針</a:t>
            </a:r>
            <a:r>
              <a:rPr kumimoji="1" lang="en-US" altLang="ja-JP" sz="1500" dirty="0" err="1"/>
              <a:t>Lv</a:t>
            </a:r>
            <a:r>
              <a:rPr kumimoji="1" lang="en-US" altLang="ja-JP" sz="1500" dirty="0"/>
              <a:t>)</a:t>
            </a:r>
            <a:endParaRPr kumimoji="1" lang="ja-JP" altLang="en-US" sz="1500" dirty="0"/>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6</a:t>
            </a:fld>
            <a:endParaRPr kumimoji="1" lang="ja-JP" altLang="en-US"/>
          </a:p>
        </p:txBody>
      </p:sp>
      <p:sp>
        <p:nvSpPr>
          <p:cNvPr id="6" name="正方形/長方形 5">
            <a:extLst>
              <a:ext uri="{FF2B5EF4-FFF2-40B4-BE49-F238E27FC236}">
                <a16:creationId xmlns:a16="http://schemas.microsoft.com/office/drawing/2014/main" id="{DC5AE50B-301E-48DF-90DA-B077A8786F13}"/>
              </a:ext>
            </a:extLst>
          </p:cNvPr>
          <p:cNvSpPr/>
          <p:nvPr/>
        </p:nvSpPr>
        <p:spPr>
          <a:xfrm>
            <a:off x="362061" y="1007384"/>
            <a:ext cx="2003767"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rPr>
              <a:t>目的</a:t>
            </a:r>
          </a:p>
        </p:txBody>
      </p:sp>
      <p:sp>
        <p:nvSpPr>
          <p:cNvPr id="8" name="正方形/長方形 7">
            <a:extLst>
              <a:ext uri="{FF2B5EF4-FFF2-40B4-BE49-F238E27FC236}">
                <a16:creationId xmlns:a16="http://schemas.microsoft.com/office/drawing/2014/main" id="{76819F6E-EF44-4485-A5AC-E5D9A3BE7275}"/>
              </a:ext>
            </a:extLst>
          </p:cNvPr>
          <p:cNvSpPr/>
          <p:nvPr/>
        </p:nvSpPr>
        <p:spPr>
          <a:xfrm>
            <a:off x="362061" y="1750785"/>
            <a:ext cx="2003767" cy="497069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en-US" altLang="ja-JP" sz="1300" dirty="0">
                <a:solidFill>
                  <a:schemeClr val="tx1"/>
                </a:solidFill>
              </a:rPr>
              <a:t>XXXX</a:t>
            </a:r>
            <a:r>
              <a:rPr kumimoji="1" lang="ja-JP" altLang="en-US" sz="1300" dirty="0">
                <a:solidFill>
                  <a:schemeClr val="tx1"/>
                </a:solidFill>
              </a:rPr>
              <a:t>層のための、「話す」ための英語学習サービス</a:t>
            </a:r>
          </a:p>
        </p:txBody>
      </p:sp>
      <p:sp>
        <p:nvSpPr>
          <p:cNvPr id="10" name="正方形/長方形 9">
            <a:extLst>
              <a:ext uri="{FF2B5EF4-FFF2-40B4-BE49-F238E27FC236}">
                <a16:creationId xmlns:a16="http://schemas.microsoft.com/office/drawing/2014/main" id="{94E72754-0F22-4E82-93B1-E3E7B066C503}"/>
              </a:ext>
            </a:extLst>
          </p:cNvPr>
          <p:cNvSpPr/>
          <p:nvPr/>
        </p:nvSpPr>
        <p:spPr>
          <a:xfrm>
            <a:off x="2877796" y="1007384"/>
            <a:ext cx="4379739"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rPr>
              <a:t>方針</a:t>
            </a:r>
          </a:p>
        </p:txBody>
      </p:sp>
      <p:cxnSp>
        <p:nvCxnSpPr>
          <p:cNvPr id="11" name="直線矢印コネクタ 10">
            <a:extLst>
              <a:ext uri="{FF2B5EF4-FFF2-40B4-BE49-F238E27FC236}">
                <a16:creationId xmlns:a16="http://schemas.microsoft.com/office/drawing/2014/main" id="{83F814D9-07B1-43FA-8D6F-81135ED5CC23}"/>
              </a:ext>
            </a:extLst>
          </p:cNvPr>
          <p:cNvCxnSpPr>
            <a:cxnSpLocks/>
            <a:stCxn id="8" idx="3"/>
            <a:endCxn id="14" idx="1"/>
          </p:cNvCxnSpPr>
          <p:nvPr/>
        </p:nvCxnSpPr>
        <p:spPr>
          <a:xfrm flipV="1">
            <a:off x="2365828" y="2627993"/>
            <a:ext cx="511968" cy="1608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6A650ED-A3B1-42BF-9D83-0536A4403383}"/>
              </a:ext>
            </a:extLst>
          </p:cNvPr>
          <p:cNvSpPr/>
          <p:nvPr/>
        </p:nvSpPr>
        <p:spPr>
          <a:xfrm>
            <a:off x="2877796" y="1750785"/>
            <a:ext cx="4379739" cy="1754415"/>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lang="ja-JP" altLang="en-US" sz="1400" b="1" u="sng" dirty="0">
                <a:latin typeface="メイリオ" panose="020B0604030504040204" pitchFamily="50" charset="-128"/>
                <a:ea typeface="メイリオ" panose="020B0604030504040204" pitchFamily="50" charset="-128"/>
              </a:rPr>
              <a:t>圧倒的な会話</a:t>
            </a:r>
            <a:r>
              <a:rPr lang="en-US" altLang="ja-JP" sz="1400" b="1" u="sng" dirty="0">
                <a:latin typeface="メイリオ" panose="020B0604030504040204" pitchFamily="50" charset="-128"/>
                <a:ea typeface="メイリオ" panose="020B0604030504040204" pitchFamily="50" charset="-128"/>
              </a:rPr>
              <a:t>(</a:t>
            </a:r>
            <a:r>
              <a:rPr lang="ja-JP" altLang="en-US" sz="1400" b="1" u="sng" dirty="0">
                <a:latin typeface="メイリオ" panose="020B0604030504040204" pitchFamily="50" charset="-128"/>
                <a:ea typeface="メイリオ" panose="020B0604030504040204" pitchFamily="50" charset="-128"/>
              </a:rPr>
              <a:t>発言</a:t>
            </a:r>
            <a:r>
              <a:rPr lang="en-US" altLang="ja-JP" sz="1400" b="1" u="sng" dirty="0">
                <a:latin typeface="メイリオ" panose="020B0604030504040204" pitchFamily="50" charset="-128"/>
                <a:ea typeface="メイリオ" panose="020B0604030504040204" pitchFamily="50" charset="-128"/>
              </a:rPr>
              <a:t>)</a:t>
            </a:r>
            <a:r>
              <a:rPr lang="ja-JP" altLang="en-US" sz="1400" b="1" u="sng" dirty="0">
                <a:latin typeface="メイリオ" panose="020B0604030504040204" pitchFamily="50" charset="-128"/>
                <a:ea typeface="メイリオ" panose="020B0604030504040204" pitchFamily="50" charset="-128"/>
              </a:rPr>
              <a:t>量の確保</a:t>
            </a:r>
            <a:endParaRPr kumimoji="1" lang="ja-JP" altLang="en-US" sz="1300" u="sng" dirty="0">
              <a:solidFill>
                <a:schemeClr val="tx1"/>
              </a:solidFill>
            </a:endParaRPr>
          </a:p>
        </p:txBody>
      </p:sp>
      <p:sp>
        <p:nvSpPr>
          <p:cNvPr id="15" name="正方形/長方形 14">
            <a:extLst>
              <a:ext uri="{FF2B5EF4-FFF2-40B4-BE49-F238E27FC236}">
                <a16:creationId xmlns:a16="http://schemas.microsoft.com/office/drawing/2014/main" id="{E1435BD6-47E0-4E0E-8C39-2B268D984395}"/>
              </a:ext>
            </a:extLst>
          </p:cNvPr>
          <p:cNvSpPr/>
          <p:nvPr/>
        </p:nvSpPr>
        <p:spPr>
          <a:xfrm>
            <a:off x="2877796" y="4886631"/>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chemeClr val="tx1"/>
                </a:solidFill>
              </a:rPr>
              <a:t>プラスアルファの学習効果が必要？</a:t>
            </a:r>
            <a:endParaRPr kumimoji="1" lang="en-US" altLang="ja-JP" sz="1300" dirty="0">
              <a:solidFill>
                <a:schemeClr val="tx1"/>
              </a:solidFill>
            </a:endParaRPr>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466140"/>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英語力向上ための有効な学習方針</a:t>
            </a:r>
            <a:r>
              <a:rPr lang="en-US" altLang="ja-JP" dirty="0"/>
              <a:t>XXXXXXXXXXXXXXXX</a:t>
            </a:r>
            <a:endParaRPr lang="ja-JP" altLang="en-US" dirty="0"/>
          </a:p>
        </p:txBody>
      </p:sp>
      <p:sp>
        <p:nvSpPr>
          <p:cNvPr id="18" name="正方形/長方形 17">
            <a:extLst>
              <a:ext uri="{FF2B5EF4-FFF2-40B4-BE49-F238E27FC236}">
                <a16:creationId xmlns:a16="http://schemas.microsoft.com/office/drawing/2014/main" id="{C6D70110-93B9-4A1A-8825-152B18A5E2C2}"/>
              </a:ext>
            </a:extLst>
          </p:cNvPr>
          <p:cNvSpPr/>
          <p:nvPr/>
        </p:nvSpPr>
        <p:spPr>
          <a:xfrm>
            <a:off x="4399812" y="2822562"/>
            <a:ext cx="5506188" cy="8927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t>作成中</a:t>
            </a:r>
            <a:endParaRPr kumimoji="1" lang="en-US" altLang="ja-JP" sz="1200" dirty="0"/>
          </a:p>
          <a:p>
            <a:pPr algn="ctr"/>
            <a:r>
              <a:rPr kumimoji="1" lang="ja-JP" altLang="en-US" sz="1200" dirty="0"/>
              <a:t>このページの前に語学</a:t>
            </a:r>
            <a:r>
              <a:rPr kumimoji="1" lang="en-US" altLang="ja-JP" sz="1200" dirty="0"/>
              <a:t>4</a:t>
            </a:r>
            <a:r>
              <a:rPr kumimoji="1" lang="ja-JP" altLang="en-US" sz="1200" dirty="0"/>
              <a:t>技能の中でのターゲティングが必要</a:t>
            </a:r>
            <a:endParaRPr kumimoji="1" lang="en-US" altLang="ja-JP" sz="1200" dirty="0"/>
          </a:p>
          <a:p>
            <a:pPr algn="ctr"/>
            <a:r>
              <a:rPr kumimoji="1" lang="ja-JP" altLang="en-US" sz="1200" dirty="0"/>
              <a:t>→「話す」であればこれでよいが、「聞く」って重要じゃない？</a:t>
            </a:r>
            <a:endParaRPr kumimoji="1" lang="en-US" altLang="ja-JP" sz="1200" dirty="0"/>
          </a:p>
          <a:p>
            <a:pPr algn="ctr"/>
            <a:r>
              <a:rPr kumimoji="1" lang="ja-JP" altLang="en-US" sz="1200" dirty="0"/>
              <a:t>→それはいくらでも学習コンテンツがあるから今回のターゲットとはズレるか？</a:t>
            </a:r>
          </a:p>
        </p:txBody>
      </p:sp>
      <p:cxnSp>
        <p:nvCxnSpPr>
          <p:cNvPr id="12" name="直線矢印コネクタ 11">
            <a:extLst>
              <a:ext uri="{FF2B5EF4-FFF2-40B4-BE49-F238E27FC236}">
                <a16:creationId xmlns:a16="http://schemas.microsoft.com/office/drawing/2014/main" id="{704F7944-977A-44BD-B485-4509E3ED59D6}"/>
              </a:ext>
            </a:extLst>
          </p:cNvPr>
          <p:cNvCxnSpPr>
            <a:cxnSpLocks/>
            <a:stCxn id="8" idx="3"/>
            <a:endCxn id="15" idx="1"/>
          </p:cNvCxnSpPr>
          <p:nvPr/>
        </p:nvCxnSpPr>
        <p:spPr>
          <a:xfrm>
            <a:off x="2365828" y="4236131"/>
            <a:ext cx="511968" cy="1157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BEE51536-4151-4BBD-99DF-3601FE278D23}"/>
              </a:ext>
            </a:extLst>
          </p:cNvPr>
          <p:cNvSpPr/>
          <p:nvPr/>
        </p:nvSpPr>
        <p:spPr>
          <a:xfrm>
            <a:off x="2877796" y="3715266"/>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chemeClr val="tx1"/>
                </a:solidFill>
              </a:rPr>
              <a:t>英語に慣れきっていなくてもとっつきやすいとよい</a:t>
            </a:r>
            <a:endParaRPr kumimoji="1" lang="en-US" altLang="ja-JP" sz="1300" dirty="0">
              <a:solidFill>
                <a:schemeClr val="tx1"/>
              </a:solidFill>
            </a:endParaRPr>
          </a:p>
        </p:txBody>
      </p:sp>
      <p:cxnSp>
        <p:nvCxnSpPr>
          <p:cNvPr id="19" name="直線矢印コネクタ 18">
            <a:extLst>
              <a:ext uri="{FF2B5EF4-FFF2-40B4-BE49-F238E27FC236}">
                <a16:creationId xmlns:a16="http://schemas.microsoft.com/office/drawing/2014/main" id="{70A36436-6054-4EF4-9C76-D851517BA5FA}"/>
              </a:ext>
            </a:extLst>
          </p:cNvPr>
          <p:cNvCxnSpPr>
            <a:cxnSpLocks/>
            <a:stCxn id="8" idx="3"/>
            <a:endCxn id="16" idx="1"/>
          </p:cNvCxnSpPr>
          <p:nvPr/>
        </p:nvCxnSpPr>
        <p:spPr>
          <a:xfrm flipV="1">
            <a:off x="2365828" y="4221893"/>
            <a:ext cx="511968" cy="14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B3CA6B3-0901-464B-8751-4134974E86A2}"/>
              </a:ext>
            </a:extLst>
          </p:cNvPr>
          <p:cNvSpPr/>
          <p:nvPr/>
        </p:nvSpPr>
        <p:spPr>
          <a:xfrm>
            <a:off x="2877796" y="5944090"/>
            <a:ext cx="4379739" cy="777387"/>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rgbClr val="FF0000"/>
                </a:solidFill>
              </a:rPr>
              <a:t>習うから使うに移行したいがなかなか機会がない</a:t>
            </a:r>
            <a:endParaRPr kumimoji="1" lang="en-US" altLang="ja-JP" sz="1300" dirty="0">
              <a:solidFill>
                <a:srgbClr val="FF0000"/>
              </a:solidFill>
            </a:endParaRPr>
          </a:p>
        </p:txBody>
      </p:sp>
      <p:sp>
        <p:nvSpPr>
          <p:cNvPr id="24" name="正方形/長方形 23">
            <a:extLst>
              <a:ext uri="{FF2B5EF4-FFF2-40B4-BE49-F238E27FC236}">
                <a16:creationId xmlns:a16="http://schemas.microsoft.com/office/drawing/2014/main" id="{73C8AB86-8C20-4319-A22A-60B90A94B22D}"/>
              </a:ext>
            </a:extLst>
          </p:cNvPr>
          <p:cNvSpPr/>
          <p:nvPr/>
        </p:nvSpPr>
        <p:spPr>
          <a:xfrm>
            <a:off x="7540172" y="1007384"/>
            <a:ext cx="4379739"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rPr>
              <a:t>→手立てに？</a:t>
            </a:r>
          </a:p>
        </p:txBody>
      </p:sp>
      <p:sp>
        <p:nvSpPr>
          <p:cNvPr id="25" name="正方形/長方形 24">
            <a:extLst>
              <a:ext uri="{FF2B5EF4-FFF2-40B4-BE49-F238E27FC236}">
                <a16:creationId xmlns:a16="http://schemas.microsoft.com/office/drawing/2014/main" id="{70D14B64-8C08-4425-8258-64E42FE9A836}"/>
              </a:ext>
            </a:extLst>
          </p:cNvPr>
          <p:cNvSpPr/>
          <p:nvPr/>
        </p:nvSpPr>
        <p:spPr>
          <a:xfrm>
            <a:off x="7540172" y="1750785"/>
            <a:ext cx="4379739" cy="1754415"/>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ja-JP" altLang="en-US" sz="1300" u="sng" dirty="0">
              <a:solidFill>
                <a:schemeClr val="tx1"/>
              </a:solidFill>
            </a:endParaRPr>
          </a:p>
        </p:txBody>
      </p:sp>
      <p:sp>
        <p:nvSpPr>
          <p:cNvPr id="26" name="正方形/長方形 25">
            <a:extLst>
              <a:ext uri="{FF2B5EF4-FFF2-40B4-BE49-F238E27FC236}">
                <a16:creationId xmlns:a16="http://schemas.microsoft.com/office/drawing/2014/main" id="{9F8B1140-FB36-4EB5-ADB4-DC17EEED1FF8}"/>
              </a:ext>
            </a:extLst>
          </p:cNvPr>
          <p:cNvSpPr/>
          <p:nvPr/>
        </p:nvSpPr>
        <p:spPr>
          <a:xfrm>
            <a:off x="7540172" y="4886631"/>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solidFill>
                <a:schemeClr val="tx1"/>
              </a:solidFill>
            </a:endParaRPr>
          </a:p>
        </p:txBody>
      </p:sp>
      <p:sp>
        <p:nvSpPr>
          <p:cNvPr id="27" name="正方形/長方形 26">
            <a:extLst>
              <a:ext uri="{FF2B5EF4-FFF2-40B4-BE49-F238E27FC236}">
                <a16:creationId xmlns:a16="http://schemas.microsoft.com/office/drawing/2014/main" id="{1B2B0C29-6548-42FA-9B87-1A702FBD6242}"/>
              </a:ext>
            </a:extLst>
          </p:cNvPr>
          <p:cNvSpPr/>
          <p:nvPr/>
        </p:nvSpPr>
        <p:spPr>
          <a:xfrm>
            <a:off x="7540172" y="3715266"/>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solidFill>
                <a:schemeClr val="tx1"/>
              </a:solidFill>
            </a:endParaRPr>
          </a:p>
        </p:txBody>
      </p:sp>
      <p:sp>
        <p:nvSpPr>
          <p:cNvPr id="28" name="正方形/長方形 27">
            <a:extLst>
              <a:ext uri="{FF2B5EF4-FFF2-40B4-BE49-F238E27FC236}">
                <a16:creationId xmlns:a16="http://schemas.microsoft.com/office/drawing/2014/main" id="{5A793BF3-A0FD-4DDD-969F-30DB65A09C64}"/>
              </a:ext>
            </a:extLst>
          </p:cNvPr>
          <p:cNvSpPr/>
          <p:nvPr/>
        </p:nvSpPr>
        <p:spPr>
          <a:xfrm>
            <a:off x="7540172" y="5844746"/>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solidFill>
                <a:srgbClr val="FF0000"/>
              </a:solidFill>
            </a:endParaRPr>
          </a:p>
        </p:txBody>
      </p:sp>
    </p:spTree>
    <p:extLst>
      <p:ext uri="{BB962C8B-B14F-4D97-AF65-F5344CB8AC3E}">
        <p14:creationId xmlns:p14="http://schemas.microsoft.com/office/powerpoint/2010/main" val="154934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各方針を支える軸</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a:xfrm>
            <a:off x="6996112" y="6355211"/>
            <a:ext cx="2228850" cy="365125"/>
          </a:xfrm>
        </p:spPr>
        <p:txBody>
          <a:bodyPr/>
          <a:lstStyle/>
          <a:p>
            <a:fld id="{3AFE6E60-CD60-443C-BB33-38BE591B4EDC}" type="slidenum">
              <a:rPr kumimoji="1" lang="ja-JP" altLang="en-US" smtClean="0"/>
              <a:t>7</a:t>
            </a:fld>
            <a:endParaRPr kumimoji="1" lang="ja-JP" altLang="en-US"/>
          </a:p>
        </p:txBody>
      </p:sp>
      <p:sp>
        <p:nvSpPr>
          <p:cNvPr id="6" name="正方形/長方形 5">
            <a:extLst>
              <a:ext uri="{FF2B5EF4-FFF2-40B4-BE49-F238E27FC236}">
                <a16:creationId xmlns:a16="http://schemas.microsoft.com/office/drawing/2014/main" id="{DC5AE50B-301E-48DF-90DA-B077A8786F13}"/>
              </a:ext>
            </a:extLst>
          </p:cNvPr>
          <p:cNvSpPr/>
          <p:nvPr/>
        </p:nvSpPr>
        <p:spPr>
          <a:xfrm>
            <a:off x="112680" y="1007384"/>
            <a:ext cx="2003767"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solidFill>
                  <a:schemeClr val="bg1"/>
                </a:solidFill>
              </a:rPr>
              <a:t>方針</a:t>
            </a:r>
          </a:p>
        </p:txBody>
      </p:sp>
      <p:sp>
        <p:nvSpPr>
          <p:cNvPr id="8" name="正方形/長方形 7">
            <a:extLst>
              <a:ext uri="{FF2B5EF4-FFF2-40B4-BE49-F238E27FC236}">
                <a16:creationId xmlns:a16="http://schemas.microsoft.com/office/drawing/2014/main" id="{76819F6E-EF44-4485-A5AC-E5D9A3BE7275}"/>
              </a:ext>
            </a:extLst>
          </p:cNvPr>
          <p:cNvSpPr/>
          <p:nvPr/>
        </p:nvSpPr>
        <p:spPr>
          <a:xfrm>
            <a:off x="112680" y="1750785"/>
            <a:ext cx="2003767" cy="264834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lang="ja-JP" altLang="en-US" sz="1100" b="1" dirty="0">
                <a:latin typeface="メイリオ" panose="020B0604030504040204" pitchFamily="50" charset="-128"/>
                <a:ea typeface="メイリオ" panose="020B0604030504040204" pitchFamily="50" charset="-128"/>
              </a:rPr>
              <a:t>圧倒的な会話</a:t>
            </a:r>
            <a:r>
              <a:rPr lang="en-US" altLang="ja-JP" sz="1100" b="1" dirty="0">
                <a:latin typeface="メイリオ" panose="020B0604030504040204" pitchFamily="50" charset="-128"/>
                <a:ea typeface="メイリオ" panose="020B0604030504040204" pitchFamily="50" charset="-128"/>
              </a:rPr>
              <a:t>(</a:t>
            </a:r>
            <a:r>
              <a:rPr lang="ja-JP" altLang="en-US" sz="1100" b="1" dirty="0">
                <a:latin typeface="メイリオ" panose="020B0604030504040204" pitchFamily="50" charset="-128"/>
                <a:ea typeface="メイリオ" panose="020B0604030504040204" pitchFamily="50" charset="-128"/>
              </a:rPr>
              <a:t>発言</a:t>
            </a:r>
            <a:r>
              <a:rPr lang="en-US" altLang="ja-JP" sz="1100" b="1" dirty="0">
                <a:latin typeface="メイリオ" panose="020B0604030504040204" pitchFamily="50" charset="-128"/>
                <a:ea typeface="メイリオ" panose="020B0604030504040204" pitchFamily="50" charset="-128"/>
              </a:rPr>
              <a:t>)</a:t>
            </a:r>
            <a:r>
              <a:rPr lang="ja-JP" altLang="en-US" sz="1100" b="1" dirty="0">
                <a:latin typeface="メイリオ" panose="020B0604030504040204" pitchFamily="50" charset="-128"/>
                <a:ea typeface="メイリオ" panose="020B0604030504040204" pitchFamily="50" charset="-128"/>
              </a:rPr>
              <a:t>量の確保</a:t>
            </a:r>
            <a:endParaRPr kumimoji="1" lang="ja-JP" altLang="en-US" sz="1100" dirty="0">
              <a:solidFill>
                <a:schemeClr val="tx1"/>
              </a:solidFill>
            </a:endParaRPr>
          </a:p>
        </p:txBody>
      </p:sp>
      <p:sp>
        <p:nvSpPr>
          <p:cNvPr id="10" name="正方形/長方形 9">
            <a:extLst>
              <a:ext uri="{FF2B5EF4-FFF2-40B4-BE49-F238E27FC236}">
                <a16:creationId xmlns:a16="http://schemas.microsoft.com/office/drawing/2014/main" id="{94E72754-0F22-4E82-93B1-E3E7B066C503}"/>
              </a:ext>
            </a:extLst>
          </p:cNvPr>
          <p:cNvSpPr/>
          <p:nvPr/>
        </p:nvSpPr>
        <p:spPr>
          <a:xfrm>
            <a:off x="2628415" y="1007384"/>
            <a:ext cx="3020541"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solidFill>
                  <a:schemeClr val="bg1"/>
                </a:solidFill>
              </a:rPr>
              <a:t>手立て・軸？</a:t>
            </a:r>
          </a:p>
        </p:txBody>
      </p:sp>
      <p:cxnSp>
        <p:nvCxnSpPr>
          <p:cNvPr id="11" name="直線矢印コネクタ 10">
            <a:extLst>
              <a:ext uri="{FF2B5EF4-FFF2-40B4-BE49-F238E27FC236}">
                <a16:creationId xmlns:a16="http://schemas.microsoft.com/office/drawing/2014/main" id="{83F814D9-07B1-43FA-8D6F-81135ED5CC23}"/>
              </a:ext>
            </a:extLst>
          </p:cNvPr>
          <p:cNvCxnSpPr>
            <a:cxnSpLocks/>
            <a:stCxn id="8" idx="3"/>
            <a:endCxn id="14" idx="1"/>
          </p:cNvCxnSpPr>
          <p:nvPr/>
        </p:nvCxnSpPr>
        <p:spPr>
          <a:xfrm flipV="1">
            <a:off x="2116447" y="2382611"/>
            <a:ext cx="511968" cy="692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6A650ED-A3B1-42BF-9D83-0536A4403383}"/>
              </a:ext>
            </a:extLst>
          </p:cNvPr>
          <p:cNvSpPr/>
          <p:nvPr/>
        </p:nvSpPr>
        <p:spPr>
          <a:xfrm>
            <a:off x="2628415" y="1750785"/>
            <a:ext cx="302054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会話量のコスパが高いこと</a:t>
            </a:r>
            <a:r>
              <a:rPr kumimoji="1" lang="en-US" altLang="ja-JP" sz="1100" dirty="0">
                <a:solidFill>
                  <a:schemeClr val="tx1"/>
                </a:solidFill>
                <a:latin typeface="メイリオ" panose="020B0604030504040204" pitchFamily="50" charset="-128"/>
                <a:ea typeface="メイリオ" panose="020B0604030504040204" pitchFamily="50" charset="-128"/>
              </a:rPr>
              <a:t>(</a:t>
            </a:r>
            <a:r>
              <a:rPr kumimoji="1" lang="ja-JP" altLang="en-US" sz="11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100" dirty="0">
                <a:solidFill>
                  <a:schemeClr val="tx1"/>
                </a:solidFill>
                <a:latin typeface="メイリオ" panose="020B0604030504040204" pitchFamily="50" charset="-128"/>
                <a:ea typeface="メイリオ" panose="020B0604030504040204" pitchFamily="50" charset="-128"/>
              </a:rPr>
              <a:t>)</a:t>
            </a:r>
          </a:p>
        </p:txBody>
      </p:sp>
      <p:sp>
        <p:nvSpPr>
          <p:cNvPr id="15" name="正方形/長方形 14">
            <a:extLst>
              <a:ext uri="{FF2B5EF4-FFF2-40B4-BE49-F238E27FC236}">
                <a16:creationId xmlns:a16="http://schemas.microsoft.com/office/drawing/2014/main" id="{E1435BD6-47E0-4E0E-8C39-2B268D984395}"/>
              </a:ext>
            </a:extLst>
          </p:cNvPr>
          <p:cNvSpPr/>
          <p:nvPr/>
        </p:nvSpPr>
        <p:spPr>
          <a:xfrm>
            <a:off x="2628415" y="3224728"/>
            <a:ext cx="302054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楽しい</a:t>
            </a:r>
            <a:br>
              <a:rPr kumimoji="1" lang="en-US" altLang="ja-JP" sz="1100" dirty="0">
                <a:solidFill>
                  <a:schemeClr val="tx1"/>
                </a:solidFill>
                <a:latin typeface="メイリオ" panose="020B0604030504040204" pitchFamily="50" charset="-128"/>
                <a:ea typeface="メイリオ" panose="020B0604030504040204" pitchFamily="50" charset="-128"/>
              </a:rPr>
            </a:br>
            <a:r>
              <a:rPr kumimoji="1" lang="ja-JP" altLang="en-US" sz="1100" dirty="0">
                <a:solidFill>
                  <a:schemeClr val="tx1"/>
                </a:solidFill>
                <a:latin typeface="メイリオ" panose="020B0604030504040204" pitchFamily="50" charset="-128"/>
                <a:ea typeface="メイリオ" panose="020B0604030504040204" pitchFamily="50" charset="-128"/>
              </a:rPr>
              <a:t>⇚ 楽しくないと長時間は難しい</a:t>
            </a:r>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466140"/>
            <a:ext cx="8543925" cy="576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dirty="0">
                <a:latin typeface="メイリオ" panose="020B0604030504040204" pitchFamily="50" charset="-128"/>
                <a:ea typeface="メイリオ" panose="020B0604030504040204" pitchFamily="50" charset="-128"/>
              </a:rPr>
              <a:t>圧倒的な会話</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発言</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量を確保するための手立てについて</a:t>
            </a:r>
            <a:r>
              <a:rPr lang="en-US" altLang="ja-JP" sz="1600" dirty="0">
                <a:latin typeface="メイリオ" panose="020B0604030504040204" pitchFamily="50" charset="-128"/>
                <a:ea typeface="メイリオ" panose="020B0604030504040204" pitchFamily="50" charset="-128"/>
              </a:rPr>
              <a:t>XXXXXXX</a:t>
            </a:r>
            <a:endParaRPr lang="ja-JP" altLang="en-US" sz="16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8DCC58F4-0A5B-4AEA-9303-FA17593EFCB7}"/>
              </a:ext>
            </a:extLst>
          </p:cNvPr>
          <p:cNvSpPr/>
          <p:nvPr/>
        </p:nvSpPr>
        <p:spPr>
          <a:xfrm>
            <a:off x="5794322" y="1007384"/>
            <a:ext cx="2435278"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solidFill>
                  <a:schemeClr val="bg1"/>
                </a:solidFill>
              </a:rPr>
              <a:t>詳細</a:t>
            </a:r>
          </a:p>
        </p:txBody>
      </p:sp>
      <p:sp>
        <p:nvSpPr>
          <p:cNvPr id="20" name="正方形/長方形 19">
            <a:extLst>
              <a:ext uri="{FF2B5EF4-FFF2-40B4-BE49-F238E27FC236}">
                <a16:creationId xmlns:a16="http://schemas.microsoft.com/office/drawing/2014/main" id="{1FBE9FCE-C331-4CF3-9E17-047358095C74}"/>
              </a:ext>
            </a:extLst>
          </p:cNvPr>
          <p:cNvSpPr/>
          <p:nvPr/>
        </p:nvSpPr>
        <p:spPr>
          <a:xfrm>
            <a:off x="5794322" y="1750785"/>
            <a:ext cx="2435278"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95B10803-EA31-4127-8E44-0DFAB6A54977}"/>
              </a:ext>
            </a:extLst>
          </p:cNvPr>
          <p:cNvSpPr/>
          <p:nvPr/>
        </p:nvSpPr>
        <p:spPr>
          <a:xfrm>
            <a:off x="5794322" y="3224728"/>
            <a:ext cx="2435278"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cxnSp>
        <p:nvCxnSpPr>
          <p:cNvPr id="22" name="直線矢印コネクタ 21">
            <a:extLst>
              <a:ext uri="{FF2B5EF4-FFF2-40B4-BE49-F238E27FC236}">
                <a16:creationId xmlns:a16="http://schemas.microsoft.com/office/drawing/2014/main" id="{A8CE64A1-0628-4791-8283-A773520BB117}"/>
              </a:ext>
            </a:extLst>
          </p:cNvPr>
          <p:cNvCxnSpPr>
            <a:cxnSpLocks/>
            <a:stCxn id="8" idx="3"/>
            <a:endCxn id="23" idx="1"/>
          </p:cNvCxnSpPr>
          <p:nvPr/>
        </p:nvCxnSpPr>
        <p:spPr>
          <a:xfrm>
            <a:off x="2116447" y="3074956"/>
            <a:ext cx="580354" cy="195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10A87BBC-00E1-4C2B-81EC-106970B001D0}"/>
              </a:ext>
            </a:extLst>
          </p:cNvPr>
          <p:cNvSpPr/>
          <p:nvPr/>
        </p:nvSpPr>
        <p:spPr>
          <a:xfrm>
            <a:off x="2696801" y="4672693"/>
            <a:ext cx="3020541" cy="71210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まだ英語になれきっていない人にもとっつきやすい</a:t>
            </a:r>
            <a:br>
              <a:rPr kumimoji="1" lang="en-US" altLang="ja-JP" sz="1100" dirty="0">
                <a:solidFill>
                  <a:schemeClr val="tx1"/>
                </a:solidFill>
                <a:latin typeface="メイリオ" panose="020B0604030504040204" pitchFamily="50" charset="-128"/>
                <a:ea typeface="メイリオ" panose="020B0604030504040204" pitchFamily="50" charset="-128"/>
              </a:rPr>
            </a:br>
            <a:r>
              <a:rPr kumimoji="1" lang="ja-JP" altLang="en-US" sz="1100" dirty="0">
                <a:solidFill>
                  <a:schemeClr val="tx1"/>
                </a:solidFill>
                <a:latin typeface="メイリオ" panose="020B0604030504040204" pitchFamily="50" charset="-128"/>
                <a:ea typeface="メイリオ" panose="020B0604030504040204" pitchFamily="50" charset="-128"/>
              </a:rPr>
              <a:t>⇚掘り下げ？</a:t>
            </a:r>
          </a:p>
        </p:txBody>
      </p:sp>
      <p:cxnSp>
        <p:nvCxnSpPr>
          <p:cNvPr id="25" name="直線矢印コネクタ 24">
            <a:extLst>
              <a:ext uri="{FF2B5EF4-FFF2-40B4-BE49-F238E27FC236}">
                <a16:creationId xmlns:a16="http://schemas.microsoft.com/office/drawing/2014/main" id="{B8D0859F-69DE-4F3C-9667-599981A52E1F}"/>
              </a:ext>
            </a:extLst>
          </p:cNvPr>
          <p:cNvCxnSpPr>
            <a:cxnSpLocks/>
            <a:stCxn id="8" idx="3"/>
            <a:endCxn id="15" idx="1"/>
          </p:cNvCxnSpPr>
          <p:nvPr/>
        </p:nvCxnSpPr>
        <p:spPr>
          <a:xfrm>
            <a:off x="2116447" y="3074956"/>
            <a:ext cx="511968" cy="781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435A5599-10A7-4410-9895-EB6F66F14ECD}"/>
              </a:ext>
            </a:extLst>
          </p:cNvPr>
          <p:cNvSpPr/>
          <p:nvPr/>
        </p:nvSpPr>
        <p:spPr>
          <a:xfrm>
            <a:off x="5794322" y="4672693"/>
            <a:ext cx="2435278" cy="71210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ja-JP" altLang="en-US" sz="1100" dirty="0">
              <a:solidFill>
                <a:schemeClr val="tx1"/>
              </a:solidFill>
            </a:endParaRPr>
          </a:p>
        </p:txBody>
      </p:sp>
      <p:sp>
        <p:nvSpPr>
          <p:cNvPr id="30" name="楕円 29">
            <a:extLst>
              <a:ext uri="{FF2B5EF4-FFF2-40B4-BE49-F238E27FC236}">
                <a16:creationId xmlns:a16="http://schemas.microsoft.com/office/drawing/2014/main" id="{87E19A8C-AE15-44DF-9801-2E1025C51338}"/>
              </a:ext>
            </a:extLst>
          </p:cNvPr>
          <p:cNvSpPr/>
          <p:nvPr/>
        </p:nvSpPr>
        <p:spPr>
          <a:xfrm>
            <a:off x="2336801" y="175078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1</a:t>
            </a:r>
            <a:endParaRPr kumimoji="1" lang="ja-JP" altLang="en-US" sz="1100" dirty="0">
              <a:solidFill>
                <a:schemeClr val="tx1">
                  <a:lumMod val="95000"/>
                  <a:lumOff val="5000"/>
                </a:schemeClr>
              </a:solidFill>
            </a:endParaRPr>
          </a:p>
        </p:txBody>
      </p:sp>
      <p:sp>
        <p:nvSpPr>
          <p:cNvPr id="31" name="楕円 30">
            <a:extLst>
              <a:ext uri="{FF2B5EF4-FFF2-40B4-BE49-F238E27FC236}">
                <a16:creationId xmlns:a16="http://schemas.microsoft.com/office/drawing/2014/main" id="{244AA29E-56A6-4350-99C8-25688956896A}"/>
              </a:ext>
            </a:extLst>
          </p:cNvPr>
          <p:cNvSpPr/>
          <p:nvPr/>
        </p:nvSpPr>
        <p:spPr>
          <a:xfrm>
            <a:off x="2334876" y="3182914"/>
            <a:ext cx="363850" cy="363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2</a:t>
            </a:r>
            <a:endParaRPr kumimoji="1" lang="ja-JP" altLang="en-US" sz="1100" dirty="0">
              <a:solidFill>
                <a:schemeClr val="tx1">
                  <a:lumMod val="95000"/>
                  <a:lumOff val="5000"/>
                </a:schemeClr>
              </a:solidFill>
            </a:endParaRPr>
          </a:p>
        </p:txBody>
      </p:sp>
      <p:sp>
        <p:nvSpPr>
          <p:cNvPr id="32" name="楕円 31">
            <a:extLst>
              <a:ext uri="{FF2B5EF4-FFF2-40B4-BE49-F238E27FC236}">
                <a16:creationId xmlns:a16="http://schemas.microsoft.com/office/drawing/2014/main" id="{B5387169-6177-44A2-8898-AD3244013572}"/>
              </a:ext>
            </a:extLst>
          </p:cNvPr>
          <p:cNvSpPr/>
          <p:nvPr/>
        </p:nvSpPr>
        <p:spPr>
          <a:xfrm>
            <a:off x="2334876" y="4634133"/>
            <a:ext cx="363850" cy="363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3</a:t>
            </a:r>
            <a:endParaRPr kumimoji="1" lang="ja-JP" altLang="en-US" sz="1100" dirty="0">
              <a:solidFill>
                <a:schemeClr val="tx1">
                  <a:lumMod val="95000"/>
                  <a:lumOff val="5000"/>
                </a:schemeClr>
              </a:solidFill>
            </a:endParaRPr>
          </a:p>
        </p:txBody>
      </p:sp>
      <p:sp>
        <p:nvSpPr>
          <p:cNvPr id="36" name="正方形/長方形 35">
            <a:extLst>
              <a:ext uri="{FF2B5EF4-FFF2-40B4-BE49-F238E27FC236}">
                <a16:creationId xmlns:a16="http://schemas.microsoft.com/office/drawing/2014/main" id="{D1BC2875-6418-4B80-B497-F29E233220D0}"/>
              </a:ext>
            </a:extLst>
          </p:cNvPr>
          <p:cNvSpPr/>
          <p:nvPr/>
        </p:nvSpPr>
        <p:spPr>
          <a:xfrm>
            <a:off x="8374966" y="1007384"/>
            <a:ext cx="2071361"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400" dirty="0">
                <a:solidFill>
                  <a:schemeClr val="bg1"/>
                </a:solidFill>
              </a:rPr>
              <a:t>Refer</a:t>
            </a:r>
            <a:endParaRPr kumimoji="1" lang="ja-JP" altLang="en-US" sz="1400" dirty="0">
              <a:solidFill>
                <a:schemeClr val="bg1"/>
              </a:solidFill>
            </a:endParaRPr>
          </a:p>
        </p:txBody>
      </p:sp>
      <p:sp>
        <p:nvSpPr>
          <p:cNvPr id="37" name="正方形/長方形 36">
            <a:extLst>
              <a:ext uri="{FF2B5EF4-FFF2-40B4-BE49-F238E27FC236}">
                <a16:creationId xmlns:a16="http://schemas.microsoft.com/office/drawing/2014/main" id="{01C1B99D-3722-4058-9FFC-94874D4CC6A0}"/>
              </a:ext>
            </a:extLst>
          </p:cNvPr>
          <p:cNvSpPr/>
          <p:nvPr/>
        </p:nvSpPr>
        <p:spPr>
          <a:xfrm>
            <a:off x="8374966" y="1750785"/>
            <a:ext cx="207136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latin typeface="メイリオ" panose="020B0604030504040204" pitchFamily="50" charset="-128"/>
                <a:ea typeface="メイリオ" panose="020B0604030504040204" pitchFamily="50" charset="-128"/>
              </a:rPr>
              <a:t>次ページで検討</a:t>
            </a: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a:extLst>
              <a:ext uri="{FF2B5EF4-FFF2-40B4-BE49-F238E27FC236}">
                <a16:creationId xmlns:a16="http://schemas.microsoft.com/office/drawing/2014/main" id="{03CA3921-534E-4EC9-A3CD-1E61FFA41906}"/>
              </a:ext>
            </a:extLst>
          </p:cNvPr>
          <p:cNvSpPr/>
          <p:nvPr/>
        </p:nvSpPr>
        <p:spPr>
          <a:xfrm>
            <a:off x="8374966" y="3224728"/>
            <a:ext cx="207136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latin typeface="メイリオ" panose="020B0604030504040204" pitchFamily="50" charset="-128"/>
                <a:ea typeface="メイリオ" panose="020B0604030504040204" pitchFamily="50" charset="-128"/>
              </a:rPr>
              <a:t>次ページで検討</a:t>
            </a: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647FC7E7-DB2C-436B-8FCD-7342BF4988B2}"/>
              </a:ext>
            </a:extLst>
          </p:cNvPr>
          <p:cNvSpPr/>
          <p:nvPr/>
        </p:nvSpPr>
        <p:spPr>
          <a:xfrm>
            <a:off x="8374966" y="4672693"/>
            <a:ext cx="2071361" cy="71210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rPr>
              <a:t>後続の機能検討</a:t>
            </a:r>
            <a:r>
              <a:rPr kumimoji="1" lang="en-US" altLang="ja-JP" sz="1100" dirty="0">
                <a:solidFill>
                  <a:schemeClr val="tx1"/>
                </a:solidFill>
              </a:rPr>
              <a:t>P</a:t>
            </a:r>
            <a:r>
              <a:rPr kumimoji="1" lang="ja-JP" altLang="en-US" sz="1100" dirty="0">
                <a:solidFill>
                  <a:schemeClr val="tx1"/>
                </a:solidFill>
              </a:rPr>
              <a:t>に記載</a:t>
            </a:r>
            <a:br>
              <a:rPr kumimoji="1" lang="en-US" altLang="ja-JP" sz="1100" dirty="0">
                <a:solidFill>
                  <a:schemeClr val="tx1"/>
                </a:solidFill>
              </a:rPr>
            </a:br>
            <a:r>
              <a:rPr kumimoji="1" lang="ja-JP" altLang="en-US" sz="1100" dirty="0">
                <a:solidFill>
                  <a:schemeClr val="tx1"/>
                </a:solidFill>
              </a:rPr>
              <a:t>→（コンセプトに盛り込む？）</a:t>
            </a:r>
          </a:p>
        </p:txBody>
      </p:sp>
      <p:sp>
        <p:nvSpPr>
          <p:cNvPr id="18" name="正方形/長方形 17">
            <a:extLst>
              <a:ext uri="{FF2B5EF4-FFF2-40B4-BE49-F238E27FC236}">
                <a16:creationId xmlns:a16="http://schemas.microsoft.com/office/drawing/2014/main" id="{C6D70110-93B9-4A1A-8825-152B18A5E2C2}"/>
              </a:ext>
            </a:extLst>
          </p:cNvPr>
          <p:cNvSpPr/>
          <p:nvPr/>
        </p:nvSpPr>
        <p:spPr>
          <a:xfrm>
            <a:off x="6909630" y="435550"/>
            <a:ext cx="3472434" cy="2630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作成中</a:t>
            </a:r>
          </a:p>
        </p:txBody>
      </p:sp>
      <p:sp>
        <p:nvSpPr>
          <p:cNvPr id="40" name="正方形/長方形 39">
            <a:extLst>
              <a:ext uri="{FF2B5EF4-FFF2-40B4-BE49-F238E27FC236}">
                <a16:creationId xmlns:a16="http://schemas.microsoft.com/office/drawing/2014/main" id="{E3B574CB-CDBD-4073-947B-396D33292E39}"/>
              </a:ext>
            </a:extLst>
          </p:cNvPr>
          <p:cNvSpPr/>
          <p:nvPr/>
        </p:nvSpPr>
        <p:spPr>
          <a:xfrm>
            <a:off x="112679" y="5544380"/>
            <a:ext cx="2003767" cy="115657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rPr>
              <a:t>プラスアルファの学習効果</a:t>
            </a:r>
          </a:p>
        </p:txBody>
      </p:sp>
      <p:sp>
        <p:nvSpPr>
          <p:cNvPr id="41" name="正方形/長方形 40">
            <a:extLst>
              <a:ext uri="{FF2B5EF4-FFF2-40B4-BE49-F238E27FC236}">
                <a16:creationId xmlns:a16="http://schemas.microsoft.com/office/drawing/2014/main" id="{4C05DDE2-4D10-4D0F-944A-795AB77FC171}"/>
              </a:ext>
            </a:extLst>
          </p:cNvPr>
          <p:cNvSpPr/>
          <p:nvPr/>
        </p:nvSpPr>
        <p:spPr>
          <a:xfrm>
            <a:off x="2696801" y="5562719"/>
            <a:ext cx="3020541" cy="51125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プラスの学習効果？</a:t>
            </a:r>
          </a:p>
        </p:txBody>
      </p:sp>
      <p:sp>
        <p:nvSpPr>
          <p:cNvPr id="47" name="楕円 46">
            <a:extLst>
              <a:ext uri="{FF2B5EF4-FFF2-40B4-BE49-F238E27FC236}">
                <a16:creationId xmlns:a16="http://schemas.microsoft.com/office/drawing/2014/main" id="{EC4F92B2-6472-46C0-90D4-C5E5F6E3CF2A}"/>
              </a:ext>
            </a:extLst>
          </p:cNvPr>
          <p:cNvSpPr/>
          <p:nvPr/>
        </p:nvSpPr>
        <p:spPr>
          <a:xfrm>
            <a:off x="2334876" y="5483402"/>
            <a:ext cx="363850" cy="363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4</a:t>
            </a:r>
            <a:endParaRPr kumimoji="1" lang="ja-JP" altLang="en-US" sz="1100" dirty="0">
              <a:solidFill>
                <a:schemeClr val="tx1">
                  <a:lumMod val="95000"/>
                  <a:lumOff val="5000"/>
                </a:schemeClr>
              </a:solidFill>
            </a:endParaRPr>
          </a:p>
        </p:txBody>
      </p:sp>
      <p:sp>
        <p:nvSpPr>
          <p:cNvPr id="49" name="吹き出し: 折線 48">
            <a:extLst>
              <a:ext uri="{FF2B5EF4-FFF2-40B4-BE49-F238E27FC236}">
                <a16:creationId xmlns:a16="http://schemas.microsoft.com/office/drawing/2014/main" id="{B22102B0-1487-43E2-8FAB-800E798743FC}"/>
              </a:ext>
            </a:extLst>
          </p:cNvPr>
          <p:cNvSpPr/>
          <p:nvPr/>
        </p:nvSpPr>
        <p:spPr>
          <a:xfrm flipH="1">
            <a:off x="5862708" y="5005797"/>
            <a:ext cx="2003767" cy="599377"/>
          </a:xfrm>
          <a:prstGeom prst="borderCallout2">
            <a:avLst>
              <a:gd name="adj1" fmla="val 20124"/>
              <a:gd name="adj2" fmla="val 100613"/>
              <a:gd name="adj3" fmla="val 28496"/>
              <a:gd name="adj4" fmla="val 118180"/>
              <a:gd name="adj5" fmla="val 10763"/>
              <a:gd name="adj6" fmla="val 14673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200" dirty="0"/>
              <a:t>ある程度話せる人をターゲットにするなら必須</a:t>
            </a:r>
          </a:p>
        </p:txBody>
      </p:sp>
      <p:sp>
        <p:nvSpPr>
          <p:cNvPr id="34" name="吹き出し: 折線 33">
            <a:extLst>
              <a:ext uri="{FF2B5EF4-FFF2-40B4-BE49-F238E27FC236}">
                <a16:creationId xmlns:a16="http://schemas.microsoft.com/office/drawing/2014/main" id="{9F317698-3AB1-4EE6-91AC-51EC3AF792D1}"/>
              </a:ext>
            </a:extLst>
          </p:cNvPr>
          <p:cNvSpPr/>
          <p:nvPr/>
        </p:nvSpPr>
        <p:spPr>
          <a:xfrm>
            <a:off x="5689167" y="5684489"/>
            <a:ext cx="2003767" cy="599377"/>
          </a:xfrm>
          <a:prstGeom prst="borderCallout2">
            <a:avLst>
              <a:gd name="adj1" fmla="val 4506"/>
              <a:gd name="adj2" fmla="val -2802"/>
              <a:gd name="adj3" fmla="val -32187"/>
              <a:gd name="adj4" fmla="val -5642"/>
              <a:gd name="adj5" fmla="val -90401"/>
              <a:gd name="adj6" fmla="val -642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コンセプトで対応した上で、機能要件でも対応</a:t>
            </a:r>
          </a:p>
        </p:txBody>
      </p:sp>
      <p:cxnSp>
        <p:nvCxnSpPr>
          <p:cNvPr id="45" name="直線矢印コネクタ 44">
            <a:extLst>
              <a:ext uri="{FF2B5EF4-FFF2-40B4-BE49-F238E27FC236}">
                <a16:creationId xmlns:a16="http://schemas.microsoft.com/office/drawing/2014/main" id="{D75A78F8-F432-4ABB-AD91-A5521F653780}"/>
              </a:ext>
            </a:extLst>
          </p:cNvPr>
          <p:cNvCxnSpPr>
            <a:cxnSpLocks/>
            <a:stCxn id="40" idx="3"/>
            <a:endCxn id="41" idx="1"/>
          </p:cNvCxnSpPr>
          <p:nvPr/>
        </p:nvCxnSpPr>
        <p:spPr>
          <a:xfrm flipV="1">
            <a:off x="2116446" y="5818346"/>
            <a:ext cx="580355" cy="30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89F2DFBC-1E61-44A8-B03C-3FCA29F8AC9F}"/>
              </a:ext>
            </a:extLst>
          </p:cNvPr>
          <p:cNvSpPr/>
          <p:nvPr/>
        </p:nvSpPr>
        <p:spPr>
          <a:xfrm>
            <a:off x="44293" y="1729107"/>
            <a:ext cx="2070227" cy="26483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A69176C-D248-46F1-8388-3BA89768656D}"/>
              </a:ext>
            </a:extLst>
          </p:cNvPr>
          <p:cNvSpPr/>
          <p:nvPr/>
        </p:nvSpPr>
        <p:spPr>
          <a:xfrm>
            <a:off x="2610641" y="1729107"/>
            <a:ext cx="3106701" cy="12853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AF8B182F-D615-4AB2-947E-26D0CFFC0DB8}"/>
              </a:ext>
            </a:extLst>
          </p:cNvPr>
          <p:cNvSpPr/>
          <p:nvPr/>
        </p:nvSpPr>
        <p:spPr>
          <a:xfrm>
            <a:off x="112679" y="4507176"/>
            <a:ext cx="2003767" cy="877625"/>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rPr>
              <a:t>とっつきやすい</a:t>
            </a:r>
          </a:p>
        </p:txBody>
      </p:sp>
      <p:cxnSp>
        <p:nvCxnSpPr>
          <p:cNvPr id="44" name="直線矢印コネクタ 43">
            <a:extLst>
              <a:ext uri="{FF2B5EF4-FFF2-40B4-BE49-F238E27FC236}">
                <a16:creationId xmlns:a16="http://schemas.microsoft.com/office/drawing/2014/main" id="{4366399A-9AFC-4184-9ABB-0E4A37F3062E}"/>
              </a:ext>
            </a:extLst>
          </p:cNvPr>
          <p:cNvCxnSpPr>
            <a:cxnSpLocks/>
            <a:stCxn id="42" idx="3"/>
            <a:endCxn id="23" idx="1"/>
          </p:cNvCxnSpPr>
          <p:nvPr/>
        </p:nvCxnSpPr>
        <p:spPr>
          <a:xfrm>
            <a:off x="2116446" y="4945989"/>
            <a:ext cx="580355" cy="82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ABA8EAC5-2B6C-43BA-95BF-79FC0E6FCCBE}"/>
              </a:ext>
            </a:extLst>
          </p:cNvPr>
          <p:cNvSpPr/>
          <p:nvPr/>
        </p:nvSpPr>
        <p:spPr>
          <a:xfrm>
            <a:off x="6864591" y="3477995"/>
            <a:ext cx="3472434" cy="2630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そもそも</a:t>
            </a:r>
            <a:r>
              <a:rPr kumimoji="1" lang="en-US" altLang="ja-JP" dirty="0"/>
              <a:t>1</a:t>
            </a:r>
            <a:r>
              <a:rPr kumimoji="1" lang="ja-JP" altLang="en-US" dirty="0"/>
              <a:t>日</a:t>
            </a:r>
            <a:r>
              <a:rPr kumimoji="1" lang="en-US" altLang="ja-JP" dirty="0"/>
              <a:t>25</a:t>
            </a:r>
            <a:r>
              <a:rPr kumimoji="1" lang="ja-JP" altLang="en-US" dirty="0"/>
              <a:t>分以上話せる人がいる？</a:t>
            </a:r>
            <a:endParaRPr kumimoji="1" lang="en-US" altLang="ja-JP" dirty="0"/>
          </a:p>
          <a:p>
            <a:pPr algn="ctr"/>
            <a:r>
              <a:rPr kumimoji="1" lang="ja-JP" altLang="en-US" dirty="0"/>
              <a:t>それよりも習うだけじゃなく「使いたい、コミュニケーションとりたい」という需要を掘り下げたほうが良いのでは</a:t>
            </a:r>
          </a:p>
        </p:txBody>
      </p:sp>
    </p:spTree>
    <p:extLst>
      <p:ext uri="{BB962C8B-B14F-4D97-AF65-F5344CB8AC3E}">
        <p14:creationId xmlns:p14="http://schemas.microsoft.com/office/powerpoint/2010/main" val="188127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62016" y="457299"/>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高コスパで会話</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発言</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量が確保できるサービスがない</a:t>
            </a:r>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80223" y="1200387"/>
            <a:ext cx="3775393" cy="307777"/>
          </a:xfrm>
          <a:prstGeom prst="rect">
            <a:avLst/>
          </a:prstGeom>
          <a:noFill/>
        </p:spPr>
        <p:txBody>
          <a:bodyPr wrap="none" rtlCol="0">
            <a:spAutoFit/>
          </a:bodyPr>
          <a:lstStyle/>
          <a:p>
            <a:r>
              <a:rPr kumimoji="1" lang="ja-JP" altLang="en-US" sz="1400" b="1" dirty="0">
                <a:solidFill>
                  <a:srgbClr val="92D050"/>
                </a:solidFill>
              </a:rPr>
              <a:t>既存の各種英会話サービスの良い点・悪い点</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0" y="71818"/>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各種英会話サービスの比較</a:t>
            </a:r>
          </a:p>
        </p:txBody>
      </p:sp>
      <p:sp>
        <p:nvSpPr>
          <p:cNvPr id="23" name="正方形/長方形 22">
            <a:extLst>
              <a:ext uri="{FF2B5EF4-FFF2-40B4-BE49-F238E27FC236}">
                <a16:creationId xmlns:a16="http://schemas.microsoft.com/office/drawing/2014/main" id="{EFE0E2D9-E7F3-4290-B6D2-8F410B5F8529}"/>
              </a:ext>
            </a:extLst>
          </p:cNvPr>
          <p:cNvSpPr/>
          <p:nvPr/>
        </p:nvSpPr>
        <p:spPr>
          <a:xfrm>
            <a:off x="6267012" y="655931"/>
            <a:ext cx="3357279" cy="1054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ja-JP" altLang="en-US" sz="1200" b="1" u="sng" dirty="0">
                <a:solidFill>
                  <a:schemeClr val="tx1"/>
                </a:solidFill>
                <a:latin typeface="メイリオ" panose="020B0604030504040204" pitchFamily="50" charset="-128"/>
                <a:ea typeface="メイリオ" panose="020B0604030504040204" pitchFamily="50" charset="-128"/>
              </a:rPr>
              <a:t>軸</a:t>
            </a:r>
            <a:endParaRPr kumimoji="1" lang="en-US" altLang="ja-JP" sz="1200" b="1" u="sng" dirty="0">
              <a:solidFill>
                <a:schemeClr val="tx1"/>
              </a:solidFill>
              <a:latin typeface="メイリオ" panose="020B0604030504040204" pitchFamily="50" charset="-128"/>
              <a:ea typeface="メイリオ" panose="020B0604030504040204" pitchFamily="50" charset="-128"/>
            </a:endParaRPr>
          </a:p>
          <a:p>
            <a:pPr marL="228600" indent="-228600">
              <a:buFont typeface="+mj-ea"/>
              <a:buAutoNum type="circleNumDbPlain"/>
            </a:pPr>
            <a:r>
              <a:rPr kumimoji="1" lang="ja-JP" altLang="en-US" sz="1000" dirty="0">
                <a:solidFill>
                  <a:schemeClr val="tx1"/>
                </a:solidFill>
                <a:latin typeface="メイリオ" panose="020B0604030504040204" pitchFamily="50" charset="-128"/>
                <a:ea typeface="メイリオ" panose="020B0604030504040204" pitchFamily="50" charset="-128"/>
              </a:rPr>
              <a:t>会話量のコスパが高いこと</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000" dirty="0">
                <a:solidFill>
                  <a:schemeClr val="tx1"/>
                </a:solidFill>
                <a:latin typeface="メイリオ" panose="020B0604030504040204" pitchFamily="50" charset="-128"/>
                <a:ea typeface="メイリオ" panose="020B0604030504040204" pitchFamily="50" charset="-128"/>
              </a:rPr>
              <a:t>)</a:t>
            </a:r>
          </a:p>
          <a:p>
            <a:pPr marL="228600" indent="-228600">
              <a:buFont typeface="+mj-ea"/>
              <a:buAutoNum type="circleNumDbPlain"/>
            </a:pPr>
            <a:r>
              <a:rPr kumimoji="1" lang="ja-JP" altLang="en-US" sz="1000" dirty="0">
                <a:solidFill>
                  <a:schemeClr val="tx1"/>
                </a:solidFill>
                <a:latin typeface="メイリオ" panose="020B0604030504040204" pitchFamily="50" charset="-128"/>
                <a:ea typeface="メイリオ" panose="020B0604030504040204" pitchFamily="50" charset="-128"/>
              </a:rPr>
              <a:t>英語学習のためだけの時間にならないこと</a:t>
            </a:r>
            <a:br>
              <a:rPr kumimoji="1" lang="en-US" altLang="ja-JP" sz="1000" dirty="0">
                <a:solidFill>
                  <a:schemeClr val="tx1"/>
                </a:solidFill>
                <a:latin typeface="メイリオ" panose="020B0604030504040204" pitchFamily="50" charset="-128"/>
                <a:ea typeface="メイリオ" panose="020B0604030504040204" pitchFamily="50" charset="-128"/>
              </a:rPr>
            </a:b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楽しい・友達が作れる・他のことが勉強できる等</a:t>
            </a:r>
            <a:r>
              <a:rPr kumimoji="1" lang="en-US" altLang="ja-JP" sz="1000" dirty="0">
                <a:solidFill>
                  <a:schemeClr val="tx1"/>
                </a:solidFill>
                <a:latin typeface="メイリオ" panose="020B0604030504040204" pitchFamily="50" charset="-128"/>
                <a:ea typeface="メイリオ" panose="020B0604030504040204" pitchFamily="50" charset="-128"/>
              </a:rPr>
              <a:t>)</a:t>
            </a:r>
            <a:br>
              <a:rPr kumimoji="1" lang="en-US" altLang="ja-JP" sz="1000" dirty="0">
                <a:solidFill>
                  <a:schemeClr val="tx1"/>
                </a:solidFill>
                <a:latin typeface="メイリオ" panose="020B0604030504040204" pitchFamily="50" charset="-128"/>
                <a:ea typeface="メイリオ" panose="020B0604030504040204" pitchFamily="50" charset="-128"/>
              </a:rPr>
            </a:br>
            <a:r>
              <a:rPr kumimoji="1" lang="ja-JP" altLang="en-US" sz="1000" dirty="0">
                <a:solidFill>
                  <a:schemeClr val="tx1"/>
                </a:solidFill>
                <a:latin typeface="メイリオ" panose="020B0604030504040204" pitchFamily="50" charset="-128"/>
                <a:ea typeface="メイリオ" panose="020B0604030504040204" pitchFamily="50" charset="-128"/>
              </a:rPr>
              <a:t>⇚ “勉強だけ“に長時間かけるのは難しいため</a:t>
            </a:r>
          </a:p>
        </p:txBody>
      </p:sp>
      <p:graphicFrame>
        <p:nvGraphicFramePr>
          <p:cNvPr id="3" name="表 3">
            <a:extLst>
              <a:ext uri="{FF2B5EF4-FFF2-40B4-BE49-F238E27FC236}">
                <a16:creationId xmlns:a16="http://schemas.microsoft.com/office/drawing/2014/main" id="{56455DE6-AF23-4258-BF83-1DB2E8F2C2AF}"/>
              </a:ext>
            </a:extLst>
          </p:cNvPr>
          <p:cNvGraphicFramePr>
            <a:graphicFrameLocks noGrp="1"/>
          </p:cNvGraphicFramePr>
          <p:nvPr>
            <p:extLst>
              <p:ext uri="{D42A27DB-BD31-4B8C-83A1-F6EECF244321}">
                <p14:modId xmlns:p14="http://schemas.microsoft.com/office/powerpoint/2010/main" val="3892028533"/>
              </p:ext>
            </p:extLst>
          </p:nvPr>
        </p:nvGraphicFramePr>
        <p:xfrm>
          <a:off x="103909" y="1823011"/>
          <a:ext cx="9698181" cy="4876800"/>
        </p:xfrm>
        <a:graphic>
          <a:graphicData uri="http://schemas.openxmlformats.org/drawingml/2006/table">
            <a:tbl>
              <a:tblPr firstRow="1" bandRow="1">
                <a:tableStyleId>{5C22544A-7EE6-4342-B048-85BDC9FD1C3A}</a:tableStyleId>
              </a:tblPr>
              <a:tblGrid>
                <a:gridCol w="415636">
                  <a:extLst>
                    <a:ext uri="{9D8B030D-6E8A-4147-A177-3AD203B41FA5}">
                      <a16:colId xmlns:a16="http://schemas.microsoft.com/office/drawing/2014/main" val="1708104356"/>
                    </a:ext>
                  </a:extLst>
                </a:gridCol>
                <a:gridCol w="1611681">
                  <a:extLst>
                    <a:ext uri="{9D8B030D-6E8A-4147-A177-3AD203B41FA5}">
                      <a16:colId xmlns:a16="http://schemas.microsoft.com/office/drawing/2014/main" val="631823576"/>
                    </a:ext>
                  </a:extLst>
                </a:gridCol>
                <a:gridCol w="3170447">
                  <a:extLst>
                    <a:ext uri="{9D8B030D-6E8A-4147-A177-3AD203B41FA5}">
                      <a16:colId xmlns:a16="http://schemas.microsoft.com/office/drawing/2014/main" val="791549023"/>
                    </a:ext>
                  </a:extLst>
                </a:gridCol>
                <a:gridCol w="4500417">
                  <a:extLst>
                    <a:ext uri="{9D8B030D-6E8A-4147-A177-3AD203B41FA5}">
                      <a16:colId xmlns:a16="http://schemas.microsoft.com/office/drawing/2014/main" val="936187857"/>
                    </a:ext>
                  </a:extLst>
                </a:gridCol>
              </a:tblGrid>
              <a:tr h="152738">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サービス種類</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良い点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悪い点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370840">
                <a:tc>
                  <a:txBody>
                    <a:bodyPr/>
                    <a:lstStyle/>
                    <a:p>
                      <a:pPr algn="r"/>
                      <a:r>
                        <a:rPr kumimoji="1" lang="en-US" altLang="ja-JP" sz="900" b="0" dirty="0">
                          <a:solidFill>
                            <a:schemeClr val="tx1"/>
                          </a:solidFill>
                          <a:latin typeface="+mn-ea"/>
                          <a:ea typeface="+mn-ea"/>
                        </a:rPr>
                        <a:t>1</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n-ea"/>
                          <a:ea typeface="+mn-ea"/>
                        </a:rPr>
                        <a:t>格安オンライン英会話</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テキストがある</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ただし質は低く、教師も使い慣れていない？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サポートが充実</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日本語での学習方針の相談などもできるため、勉強しやすい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ほぼどんな時間でも予約できる</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早朝や深夜なども</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教師に分からないところを教えてもらえる</a:t>
                      </a:r>
                      <a:br>
                        <a:rPr kumimoji="1" lang="en-US" altLang="ja-JP" sz="900" dirty="0">
                          <a:solidFill>
                            <a:schemeClr val="tx1"/>
                          </a:solidFill>
                          <a:latin typeface="+mn-ea"/>
                          <a:ea typeface="+mn-ea"/>
                        </a:rPr>
                      </a:b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ただしあまり有用な指摘は少ない？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アジア英語の教師が多いため、聞き取りやすい</a:t>
                      </a:r>
                      <a:endParaRPr kumimoji="1" lang="en-US" altLang="ja-JP"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有料</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ただし格安</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ネイティブではない</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ただし、フィリピン人など半ネイティブが多い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時間が</a:t>
                      </a:r>
                      <a:r>
                        <a:rPr kumimoji="1" lang="en-US" altLang="ja-JP" sz="900" b="1" u="sng" dirty="0">
                          <a:solidFill>
                            <a:srgbClr val="FF0000"/>
                          </a:solidFill>
                          <a:latin typeface="+mn-ea"/>
                          <a:ea typeface="+mn-ea"/>
                        </a:rPr>
                        <a:t>1</a:t>
                      </a:r>
                      <a:r>
                        <a:rPr kumimoji="1" lang="ja-JP" altLang="en-US" sz="900" b="1" u="sng" dirty="0">
                          <a:solidFill>
                            <a:srgbClr val="FF0000"/>
                          </a:solidFill>
                          <a:latin typeface="+mn-ea"/>
                          <a:ea typeface="+mn-ea"/>
                        </a:rPr>
                        <a:t>回</a:t>
                      </a:r>
                      <a:r>
                        <a:rPr kumimoji="1" lang="en-US" altLang="ja-JP" sz="900" b="1" u="sng" dirty="0">
                          <a:solidFill>
                            <a:srgbClr val="FF0000"/>
                          </a:solidFill>
                          <a:latin typeface="+mn-ea"/>
                          <a:ea typeface="+mn-ea"/>
                        </a:rPr>
                        <a:t>25</a:t>
                      </a:r>
                      <a:r>
                        <a:rPr kumimoji="1" lang="ja-JP" altLang="en-US" sz="900" b="1" u="sng" dirty="0">
                          <a:solidFill>
                            <a:srgbClr val="FF0000"/>
                          </a:solidFill>
                          <a:latin typeface="+mn-ea"/>
                          <a:ea typeface="+mn-ea"/>
                        </a:rPr>
                        <a:t>分と非常に少ない</a:t>
                      </a:r>
                      <a:br>
                        <a:rPr kumimoji="1" lang="en-US" altLang="ja-JP" sz="900" b="1" u="sng" dirty="0">
                          <a:solidFill>
                            <a:srgbClr val="FF0000"/>
                          </a:solidFill>
                          <a:latin typeface="+mn-ea"/>
                          <a:ea typeface="+mn-ea"/>
                        </a:rPr>
                      </a:b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回数無制限のサービスも有るが、都度相手を探したり、自己紹介する必要あり</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あくまで教師と生徒なので、友達にはなれない</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英語学習のためだけの時間になる</a:t>
                      </a:r>
                      <a:r>
                        <a:rPr kumimoji="1" lang="en-US" altLang="ja-JP" sz="900" b="1" u="sng" dirty="0">
                          <a:solidFill>
                            <a:srgbClr val="FF0000"/>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dirty="0">
                          <a:solidFill>
                            <a:schemeClr val="tx1"/>
                          </a:solidFill>
                          <a:latin typeface="+mn-ea"/>
                          <a:ea typeface="+mn-ea"/>
                        </a:rPr>
                        <a:t>2</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ランゲージエクスチェンジ</a:t>
                      </a: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英語ネイティブの日本語学習者との語学交換</a:t>
                      </a:r>
                      <a:r>
                        <a:rPr kumimoji="1" lang="en-US" altLang="ja-JP" sz="900" b="0" dirty="0">
                          <a:solidFill>
                            <a:schemeClr val="tx1"/>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無料</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ネイティブと会話できる</a:t>
                      </a:r>
                      <a:endParaRPr kumimoji="1" lang="en-US" altLang="ja-JP" sz="900" b="1" u="sng" dirty="0">
                        <a:solidFill>
                          <a:srgbClr val="FF0000"/>
                        </a:solidFill>
                        <a:latin typeface="+mn-ea"/>
                        <a:ea typeface="+mn-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1" u="sng" dirty="0">
                          <a:solidFill>
                            <a:srgbClr val="FF0000"/>
                          </a:solidFill>
                          <a:latin typeface="+mn-ea"/>
                          <a:ea typeface="+mn-ea"/>
                        </a:rPr>
                        <a:t>海外の友達ができる</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続けやすい</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チャットや掲示板から始められるため、とっつきやすい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solidFill>
                          <a:latin typeface="+mn-ea"/>
                          <a:ea typeface="+mn-ea"/>
                        </a:rPr>
                        <a:t>需給のバランスから相手を探すのが難しい</a:t>
                      </a:r>
                      <a:br>
                        <a:rPr kumimoji="1" lang="en-US" altLang="ja-JP" sz="900" dirty="0">
                          <a:solidFill>
                            <a:schemeClr val="tx1"/>
                          </a:solidFill>
                          <a:latin typeface="+mn-ea"/>
                          <a:ea typeface="+mn-ea"/>
                        </a:rPr>
                      </a:b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日本語学習者の英語ネイティブが貴重</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チャットメインで会話につなげにくい</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チャットにかける時間が無駄</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プロフィール等に気を使わないと、相手が見つからない</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語学以外の努力が必要</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英語を話せる時間が</a:t>
                      </a:r>
                      <a:r>
                        <a:rPr kumimoji="1" lang="en-US" altLang="ja-JP" sz="900" b="1" u="sng" dirty="0">
                          <a:solidFill>
                            <a:srgbClr val="FF0000"/>
                          </a:solidFill>
                          <a:latin typeface="+mn-ea"/>
                          <a:ea typeface="+mn-ea"/>
                        </a:rPr>
                        <a:t>100%</a:t>
                      </a:r>
                      <a:r>
                        <a:rPr kumimoji="1" lang="ja-JP" altLang="en-US" sz="900" b="1" u="sng" dirty="0">
                          <a:solidFill>
                            <a:srgbClr val="FF0000"/>
                          </a:solidFill>
                          <a:latin typeface="+mn-ea"/>
                          <a:ea typeface="+mn-ea"/>
                        </a:rPr>
                        <a:t>でない</a:t>
                      </a:r>
                      <a:br>
                        <a:rPr kumimoji="1" lang="en-US" altLang="ja-JP" sz="900" dirty="0">
                          <a:solidFill>
                            <a:schemeClr val="tx1"/>
                          </a:solidFill>
                          <a:latin typeface="+mn-ea"/>
                          <a:ea typeface="+mn-ea"/>
                        </a:rPr>
                      </a:b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理想だと半分英語、半分日本語になるが、実際はほとんど日本語になってしまう事も多い。また、</a:t>
                      </a:r>
                      <a:r>
                        <a:rPr kumimoji="1" lang="ja-JP" altLang="en-US" sz="900" dirty="0">
                          <a:solidFill>
                            <a:srgbClr val="FF0000"/>
                          </a:solidFill>
                          <a:latin typeface="+mn-ea"/>
                          <a:ea typeface="+mn-ea"/>
                        </a:rPr>
                        <a:t>貴重な英語ネイティブは日本語を話したいため、日本語を話すていで行かないと相手が見つからない？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「言語を教え合う」のが理想だが、実際に教え合うことは難しい</a:t>
                      </a:r>
                      <a:r>
                        <a:rPr kumimoji="1" lang="en-US" altLang="ja-JP" sz="900" dirty="0">
                          <a:solidFill>
                            <a:schemeClr val="tx1"/>
                          </a:solidFill>
                          <a:latin typeface="+mn-ea"/>
                          <a:ea typeface="+mn-ea"/>
                        </a:rPr>
                        <a:t> (</a:t>
                      </a:r>
                      <a:r>
                        <a:rPr kumimoji="1" lang="ja-JP" altLang="en-US" sz="900" dirty="0">
                          <a:solidFill>
                            <a:schemeClr val="tx1"/>
                          </a:solidFill>
                          <a:latin typeface="+mn-ea"/>
                          <a:ea typeface="+mn-ea"/>
                        </a:rPr>
                        <a:t>ネイティブだとしても教えることができるとは限らない</a:t>
                      </a:r>
                      <a:r>
                        <a:rPr kumimoji="1" lang="en-US" altLang="ja-JP" sz="900" dirty="0">
                          <a:solidFill>
                            <a:schemeClr val="tx1"/>
                          </a:solidFill>
                          <a:latin typeface="+mn-ea"/>
                          <a:ea typeface="+mn-ea"/>
                        </a:rPr>
                        <a:t>) </a:t>
                      </a:r>
                      <a:endParaRPr kumimoji="1" lang="ja-JP" altLang="en-US"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114726179"/>
                  </a:ext>
                </a:extLst>
              </a:tr>
              <a:tr h="370840">
                <a:tc>
                  <a:txBody>
                    <a:bodyPr/>
                    <a:lstStyle/>
                    <a:p>
                      <a:pPr algn="r"/>
                      <a:r>
                        <a:rPr kumimoji="1" lang="en-US" altLang="ja-JP" sz="900" b="0" dirty="0">
                          <a:solidFill>
                            <a:schemeClr val="tx1"/>
                          </a:solidFill>
                          <a:latin typeface="+mn-ea"/>
                          <a:ea typeface="+mn-ea"/>
                        </a:rPr>
                        <a:t>3</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語学交換</a:t>
                      </a:r>
                      <a:r>
                        <a:rPr kumimoji="1" lang="en-US" altLang="ja-JP" sz="900" b="0" dirty="0" err="1">
                          <a:solidFill>
                            <a:schemeClr val="tx1"/>
                          </a:solidFill>
                          <a:latin typeface="+mn-ea"/>
                          <a:ea typeface="+mn-ea"/>
                        </a:rPr>
                        <a:t>MeetUp</a:t>
                      </a:r>
                      <a:endParaRPr kumimoji="1" lang="en-US" altLang="ja-JP" sz="900" b="0" dirty="0">
                        <a:solidFill>
                          <a:schemeClr val="tx1"/>
                        </a:solidFill>
                        <a:latin typeface="+mn-ea"/>
                        <a:ea typeface="+mn-ea"/>
                      </a:endParaRP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オンライン・オフライン</a:t>
                      </a:r>
                      <a:r>
                        <a:rPr kumimoji="1" lang="en-US" altLang="ja-JP" sz="900" b="0" dirty="0">
                          <a:solidFill>
                            <a:schemeClr val="tx1"/>
                          </a:solidFill>
                          <a:latin typeface="+mn-ea"/>
                          <a:ea typeface="+mn-ea"/>
                        </a:rPr>
                        <a:t>)</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1" u="sng" dirty="0">
                          <a:solidFill>
                            <a:srgbClr val="FF0000"/>
                          </a:solidFill>
                          <a:latin typeface="+mn-ea"/>
                          <a:ea typeface="+mn-ea"/>
                        </a:rPr>
                        <a:t>海外の友達ができる</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続けやすい</a:t>
                      </a:r>
                      <a:r>
                        <a:rPr kumimoji="1" lang="en-US" altLang="ja-JP" sz="900" b="1" u="sng" dirty="0">
                          <a:solidFill>
                            <a:srgbClr val="FF0000"/>
                          </a:solidFill>
                          <a:latin typeface="+mn-ea"/>
                          <a:ea typeface="+mn-ea"/>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dirty="0">
                          <a:solidFill>
                            <a:schemeClr val="tx1"/>
                          </a:solidFill>
                          <a:latin typeface="+mn-ea"/>
                          <a:ea typeface="+mn-ea"/>
                        </a:rPr>
                        <a:t>英語で他のこと</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ボードゲームや飲み会など</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を楽しめる</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長時間対面</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もしくはビデオ通話</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で英語に浸ることができる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1" u="sng" dirty="0">
                          <a:solidFill>
                            <a:srgbClr val="FF0000"/>
                          </a:solidFill>
                          <a:latin typeface="+mn-ea"/>
                          <a:ea typeface="+mn-ea"/>
                        </a:rPr>
                        <a:t>開催期日が限られている</a:t>
                      </a:r>
                      <a:br>
                        <a:rPr kumimoji="1" lang="en-US" altLang="ja-JP" sz="900" b="0" dirty="0">
                          <a:solidFill>
                            <a:schemeClr val="tx1"/>
                          </a:solidFill>
                          <a:latin typeface="+mn-ea"/>
                          <a:ea typeface="+mn-ea"/>
                        </a:rPr>
                      </a:br>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特に平日の朝晩に実施されているものが少ない</a:t>
                      </a:r>
                      <a:r>
                        <a:rPr kumimoji="1" lang="en-US" altLang="ja-JP" sz="900" b="0" dirty="0">
                          <a:solidFill>
                            <a:schemeClr val="tx1"/>
                          </a:solidFill>
                          <a:latin typeface="+mn-ea"/>
                          <a:ea typeface="+mn-ea"/>
                        </a:rPr>
                        <a:t>)</a:t>
                      </a:r>
                    </a:p>
                    <a:p>
                      <a:pPr marL="171450" indent="-171450">
                        <a:buFont typeface="Wingdings" panose="05000000000000000000" pitchFamily="2" charset="2"/>
                        <a:buChar char="ü"/>
                      </a:pPr>
                      <a:r>
                        <a:rPr kumimoji="1" lang="ja-JP" altLang="en-US" sz="900" b="0" dirty="0">
                          <a:solidFill>
                            <a:schemeClr val="tx1"/>
                          </a:solidFill>
                          <a:latin typeface="+mn-ea"/>
                          <a:ea typeface="+mn-ea"/>
                        </a:rPr>
                        <a:t>オフラインの場合は、現地に行く必要がある</a:t>
                      </a:r>
                      <a:endParaRPr kumimoji="1" lang="en-US" altLang="ja-JP" sz="900" b="0" dirty="0">
                        <a:solidFill>
                          <a:schemeClr val="tx1"/>
                        </a:solidFill>
                        <a:latin typeface="+mn-ea"/>
                        <a:ea typeface="+mn-ea"/>
                      </a:endParaRPr>
                    </a:p>
                    <a:p>
                      <a:pPr marL="171450" indent="-171450">
                        <a:buFont typeface="Wingdings" panose="05000000000000000000" pitchFamily="2" charset="2"/>
                        <a:buChar char="ü"/>
                      </a:pPr>
                      <a:r>
                        <a:rPr kumimoji="1" lang="ja-JP" altLang="en-US" sz="900" b="0" dirty="0">
                          <a:solidFill>
                            <a:schemeClr val="tx1"/>
                          </a:solidFill>
                          <a:latin typeface="+mn-ea"/>
                          <a:ea typeface="+mn-ea"/>
                        </a:rPr>
                        <a:t>ネイティブが少ない・</a:t>
                      </a:r>
                      <a:r>
                        <a:rPr kumimoji="1" lang="ja-JP" altLang="en-US" sz="900" b="1" u="sng" dirty="0">
                          <a:solidFill>
                            <a:srgbClr val="FF0000"/>
                          </a:solidFill>
                          <a:latin typeface="+mn-ea"/>
                          <a:ea typeface="+mn-ea"/>
                        </a:rPr>
                        <a:t>オフラインは日本人が圧倒的に多い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dirty="0">
                          <a:solidFill>
                            <a:schemeClr val="tx1"/>
                          </a:solidFill>
                          <a:latin typeface="+mn-ea"/>
                          <a:ea typeface="+mn-ea"/>
                        </a:rPr>
                        <a:t>4</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その他グローバル系</a:t>
                      </a:r>
                      <a:r>
                        <a:rPr kumimoji="1" lang="en-US" altLang="ja-JP" sz="900" b="0" dirty="0">
                          <a:solidFill>
                            <a:schemeClr val="tx1"/>
                          </a:solidFill>
                          <a:latin typeface="+mn-ea"/>
                          <a:ea typeface="+mn-ea"/>
                        </a:rPr>
                        <a:t>SNS</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無料</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人が圧倒的に多い</a:t>
                      </a:r>
                    </a:p>
                    <a:p>
                      <a:pPr marL="171450" indent="-171450">
                        <a:buFont typeface="Wingdings" panose="05000000000000000000" pitchFamily="2" charset="2"/>
                        <a:buChar char="ü"/>
                      </a:pPr>
                      <a:r>
                        <a:rPr kumimoji="1" lang="ja-JP" altLang="en-US" sz="900" b="0" dirty="0">
                          <a:solidFill>
                            <a:schemeClr val="tx1"/>
                          </a:solidFill>
                          <a:latin typeface="+mn-ea"/>
                          <a:ea typeface="+mn-ea"/>
                        </a:rPr>
                        <a:t>英語で共通するトピックに興味を持つ人とコミュニケーション取れる</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ネイティブともコミュニケーション取れる</a:t>
                      </a:r>
                      <a:endParaRPr kumimoji="1" lang="en-US" altLang="ja-JP" sz="900" dirty="0">
                        <a:solidFill>
                          <a:schemeClr val="tx1"/>
                        </a:solidFill>
                        <a:latin typeface="+mn-ea"/>
                        <a:ea typeface="+mn-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dirty="0">
                          <a:solidFill>
                            <a:schemeClr val="tx1"/>
                          </a:solidFill>
                          <a:latin typeface="+mn-ea"/>
                          <a:ea typeface="+mn-ea"/>
                        </a:rPr>
                        <a:t>海外の友達ができる</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続けやすい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チャットや掲示板から始められるため、とっつきやすい</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1" u="sng" dirty="0">
                          <a:solidFill>
                            <a:srgbClr val="FF0000"/>
                          </a:solidFill>
                          <a:latin typeface="+mn-ea"/>
                          <a:ea typeface="+mn-ea"/>
                        </a:rPr>
                        <a:t>プロフィール等に気を使わないと、相手が見つからない</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語学以外の努力が必要</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通話に繋げるのが非常に難しい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bl>
          </a:graphicData>
        </a:graphic>
      </p:graphicFrame>
      <p:sp>
        <p:nvSpPr>
          <p:cNvPr id="2" name="正方形/長方形 1">
            <a:extLst>
              <a:ext uri="{FF2B5EF4-FFF2-40B4-BE49-F238E27FC236}">
                <a16:creationId xmlns:a16="http://schemas.microsoft.com/office/drawing/2014/main" id="{8435F98D-0C16-47BF-9219-50DFF7134820}"/>
              </a:ext>
            </a:extLst>
          </p:cNvPr>
          <p:cNvSpPr/>
          <p:nvPr/>
        </p:nvSpPr>
        <p:spPr>
          <a:xfrm>
            <a:off x="5149272" y="5852251"/>
            <a:ext cx="2983346" cy="10057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軸の落とし込み・体系化が必要</a:t>
            </a:r>
            <a:endParaRPr kumimoji="1" lang="en-US" altLang="ja-JP" sz="900" dirty="0"/>
          </a:p>
          <a:p>
            <a:pPr algn="ctr"/>
            <a:r>
              <a:rPr kumimoji="1" lang="ja-JP" altLang="en-US" sz="900" dirty="0"/>
              <a:t>評価基準が統一されていない</a:t>
            </a:r>
            <a:endParaRPr kumimoji="1" lang="en-US" altLang="ja-JP" sz="900" dirty="0"/>
          </a:p>
          <a:p>
            <a:pPr algn="ctr"/>
            <a:r>
              <a:rPr kumimoji="1" lang="en-US" altLang="ja-JP" sz="900" dirty="0"/>
              <a:t>(</a:t>
            </a:r>
            <a:r>
              <a:rPr kumimoji="1" lang="ja-JP" altLang="en-US" sz="900" dirty="0"/>
              <a:t>一部、各サービスに期待される基準に対して～と言う話なってしまっている？</a:t>
            </a:r>
            <a:r>
              <a:rPr kumimoji="1" lang="en-US" altLang="ja-JP" sz="900" dirty="0"/>
              <a:t>)</a:t>
            </a:r>
          </a:p>
          <a:p>
            <a:pPr algn="ctr"/>
            <a:r>
              <a:rPr kumimoji="1" lang="ja-JP" altLang="en-US" sz="900" dirty="0"/>
              <a:t>評価根拠とかいるんじゃ</a:t>
            </a:r>
            <a:br>
              <a:rPr kumimoji="1" lang="en-US" altLang="ja-JP" sz="900" dirty="0"/>
            </a:br>
            <a:r>
              <a:rPr kumimoji="1" lang="en-US" altLang="ja-JP" sz="900" dirty="0"/>
              <a:t>(</a:t>
            </a:r>
            <a:r>
              <a:rPr kumimoji="1" lang="ja-JP" altLang="en-US" sz="900" dirty="0"/>
              <a:t>事実かどうかと言う話と、事実だとして何をもって良い</a:t>
            </a:r>
            <a:r>
              <a:rPr kumimoji="1" lang="en-US" altLang="ja-JP" sz="900" dirty="0"/>
              <a:t>/</a:t>
            </a:r>
            <a:r>
              <a:rPr kumimoji="1" lang="ja-JP" altLang="en-US" sz="900" dirty="0"/>
              <a:t>悪いと言うか</a:t>
            </a:r>
            <a:r>
              <a:rPr kumimoji="1" lang="en-US" altLang="ja-JP" sz="900" dirty="0"/>
              <a:t>)</a:t>
            </a:r>
          </a:p>
        </p:txBody>
      </p:sp>
      <p:sp>
        <p:nvSpPr>
          <p:cNvPr id="9" name="正方形/長方形 8">
            <a:extLst>
              <a:ext uri="{FF2B5EF4-FFF2-40B4-BE49-F238E27FC236}">
                <a16:creationId xmlns:a16="http://schemas.microsoft.com/office/drawing/2014/main" id="{720A480D-31A6-4F52-8B7C-BA18F076BB36}"/>
              </a:ext>
            </a:extLst>
          </p:cNvPr>
          <p:cNvSpPr/>
          <p:nvPr/>
        </p:nvSpPr>
        <p:spPr>
          <a:xfrm>
            <a:off x="7858990" y="1730477"/>
            <a:ext cx="1943100" cy="3594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対象者を仮定しないと</a:t>
            </a:r>
            <a:endParaRPr kumimoji="1" lang="en-US" altLang="ja-JP" sz="900" dirty="0"/>
          </a:p>
          <a:p>
            <a:pPr algn="ctr"/>
            <a:r>
              <a:rPr kumimoji="1" lang="ja-JP" altLang="en-US" sz="900" dirty="0"/>
              <a:t>そもそも精緻な評価はできない</a:t>
            </a:r>
            <a:endParaRPr kumimoji="1" lang="en-US" altLang="ja-JP" sz="900" dirty="0"/>
          </a:p>
        </p:txBody>
      </p:sp>
      <p:sp>
        <p:nvSpPr>
          <p:cNvPr id="10" name="正方形/長方形 9">
            <a:extLst>
              <a:ext uri="{FF2B5EF4-FFF2-40B4-BE49-F238E27FC236}">
                <a16:creationId xmlns:a16="http://schemas.microsoft.com/office/drawing/2014/main" id="{BDFC2C18-8EB6-4400-A2FA-4B831D600A15}"/>
              </a:ext>
            </a:extLst>
          </p:cNvPr>
          <p:cNvSpPr/>
          <p:nvPr/>
        </p:nvSpPr>
        <p:spPr>
          <a:xfrm>
            <a:off x="8055840" y="6323135"/>
            <a:ext cx="1727345" cy="5348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そもそも高額もしくは通常の</a:t>
            </a:r>
            <a:endParaRPr kumimoji="1" lang="en-US" altLang="ja-JP" sz="900" dirty="0"/>
          </a:p>
          <a:p>
            <a:pPr algn="ctr"/>
            <a:r>
              <a:rPr kumimoji="1" lang="ja-JP" altLang="en-US" sz="900" dirty="0"/>
              <a:t>英会話教室は対象外</a:t>
            </a:r>
            <a:endParaRPr kumimoji="1" lang="en-US" altLang="ja-JP" sz="900" dirty="0"/>
          </a:p>
          <a:p>
            <a:pPr algn="ctr"/>
            <a:r>
              <a:rPr kumimoji="1" lang="ja-JP" altLang="en-US" sz="900" dirty="0"/>
              <a:t>→理由が示されていない</a:t>
            </a:r>
            <a:endParaRPr kumimoji="1" lang="en-US" altLang="ja-JP" sz="900" dirty="0"/>
          </a:p>
        </p:txBody>
      </p:sp>
    </p:spTree>
    <p:extLst>
      <p:ext uri="{BB962C8B-B14F-4D97-AF65-F5344CB8AC3E}">
        <p14:creationId xmlns:p14="http://schemas.microsoft.com/office/powerpoint/2010/main" val="185277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1380045"/>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特徴と良い点・悪い点</a:t>
            </a:r>
            <a:r>
              <a:rPr lang="en-US" altLang="ja-JP" sz="1600" dirty="0">
                <a:latin typeface="メイリオ" panose="020B0604030504040204" pitchFamily="50" charset="-128"/>
                <a:ea typeface="メイリオ" panose="020B0604030504040204" pitchFamily="50" charset="-128"/>
              </a:rPr>
              <a:t>XXX </a:t>
            </a:r>
            <a:r>
              <a:rPr lang="ja-JP" altLang="en-US" sz="1600" dirty="0">
                <a:latin typeface="メイリオ" panose="020B0604030504040204" pitchFamily="50" charset="-128"/>
                <a:ea typeface="メイリオ" panose="020B0604030504040204" pitchFamily="50" charset="-128"/>
              </a:rPr>
              <a:t>続き</a:t>
            </a: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535709" y="1818480"/>
            <a:ext cx="1220206" cy="307777"/>
          </a:xfrm>
          <a:prstGeom prst="rect">
            <a:avLst/>
          </a:prstGeom>
          <a:noFill/>
        </p:spPr>
        <p:txBody>
          <a:bodyPr wrap="none" rtlCol="0">
            <a:spAutoFit/>
          </a:bodyPr>
          <a:lstStyle/>
          <a:p>
            <a:r>
              <a:rPr kumimoji="1" lang="ja-JP" altLang="en-US" sz="1400" b="1" dirty="0">
                <a:solidFill>
                  <a:srgbClr val="92D050"/>
                </a:solidFill>
              </a:rPr>
              <a:t>特徴等</a:t>
            </a:r>
            <a:r>
              <a:rPr kumimoji="1" lang="en-US" altLang="ja-JP" sz="1400" b="1" dirty="0">
                <a:solidFill>
                  <a:srgbClr val="92D050"/>
                </a:solidFill>
              </a:rPr>
              <a:t>XXXXX</a:t>
            </a:r>
            <a:endParaRPr kumimoji="1" lang="ja-JP" altLang="en-US" sz="1400" b="1" dirty="0">
              <a:solidFill>
                <a:srgbClr val="92D050"/>
              </a:solidFill>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新しいサービスのコンセプト</a:t>
            </a:r>
          </a:p>
        </p:txBody>
      </p:sp>
      <p:sp>
        <p:nvSpPr>
          <p:cNvPr id="31" name="正方形/長方形 30">
            <a:extLst>
              <a:ext uri="{FF2B5EF4-FFF2-40B4-BE49-F238E27FC236}">
                <a16:creationId xmlns:a16="http://schemas.microsoft.com/office/drawing/2014/main" id="{6AC9170F-5631-436D-BD08-41F33B78ADF0}"/>
              </a:ext>
            </a:extLst>
          </p:cNvPr>
          <p:cNvSpPr/>
          <p:nvPr/>
        </p:nvSpPr>
        <p:spPr>
          <a:xfrm>
            <a:off x="281849" y="2097991"/>
            <a:ext cx="4465642" cy="3157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latin typeface="メイリオ" panose="020B0604030504040204" pitchFamily="50" charset="-128"/>
                <a:ea typeface="メイリオ" panose="020B0604030504040204" pitchFamily="50" charset="-128"/>
              </a:rPr>
              <a:t>コンセプト？★</a:t>
            </a:r>
          </a:p>
        </p:txBody>
      </p:sp>
      <p:graphicFrame>
        <p:nvGraphicFramePr>
          <p:cNvPr id="19" name="表 3">
            <a:extLst>
              <a:ext uri="{FF2B5EF4-FFF2-40B4-BE49-F238E27FC236}">
                <a16:creationId xmlns:a16="http://schemas.microsoft.com/office/drawing/2014/main" id="{9E3307C7-FAA6-4042-8920-988E725B1F9F}"/>
              </a:ext>
            </a:extLst>
          </p:cNvPr>
          <p:cNvGraphicFramePr>
            <a:graphicFrameLocks noGrp="1"/>
          </p:cNvGraphicFramePr>
          <p:nvPr>
            <p:extLst>
              <p:ext uri="{D42A27DB-BD31-4B8C-83A1-F6EECF244321}">
                <p14:modId xmlns:p14="http://schemas.microsoft.com/office/powerpoint/2010/main" val="4211969917"/>
              </p:ext>
            </p:extLst>
          </p:nvPr>
        </p:nvGraphicFramePr>
        <p:xfrm>
          <a:off x="281849" y="5057670"/>
          <a:ext cx="9453276" cy="1638340"/>
        </p:xfrm>
        <a:graphic>
          <a:graphicData uri="http://schemas.openxmlformats.org/drawingml/2006/table">
            <a:tbl>
              <a:tblPr firstRow="1" bandRow="1">
                <a:tableStyleId>{5C22544A-7EE6-4342-B048-85BDC9FD1C3A}</a:tableStyleId>
              </a:tblPr>
              <a:tblGrid>
                <a:gridCol w="568991">
                  <a:extLst>
                    <a:ext uri="{9D8B030D-6E8A-4147-A177-3AD203B41FA5}">
                      <a16:colId xmlns:a16="http://schemas.microsoft.com/office/drawing/2014/main" val="1708104356"/>
                    </a:ext>
                  </a:extLst>
                </a:gridCol>
                <a:gridCol w="1407131">
                  <a:extLst>
                    <a:ext uri="{9D8B030D-6E8A-4147-A177-3AD203B41FA5}">
                      <a16:colId xmlns:a16="http://schemas.microsoft.com/office/drawing/2014/main" val="631823576"/>
                    </a:ext>
                  </a:extLst>
                </a:gridCol>
                <a:gridCol w="2803555">
                  <a:extLst>
                    <a:ext uri="{9D8B030D-6E8A-4147-A177-3AD203B41FA5}">
                      <a16:colId xmlns:a16="http://schemas.microsoft.com/office/drawing/2014/main" val="791549023"/>
                    </a:ext>
                  </a:extLst>
                </a:gridCol>
                <a:gridCol w="4673599">
                  <a:extLst>
                    <a:ext uri="{9D8B030D-6E8A-4147-A177-3AD203B41FA5}">
                      <a16:colId xmlns:a16="http://schemas.microsoft.com/office/drawing/2014/main" val="936187857"/>
                    </a:ext>
                  </a:extLst>
                </a:gridCol>
              </a:tblGrid>
              <a:tr h="31246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サービス種類</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良い点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悪い点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771959">
                <a:tc>
                  <a:txBody>
                    <a:bodyPr/>
                    <a:lstStyle/>
                    <a:p>
                      <a:pPr algn="r"/>
                      <a:r>
                        <a:rPr kumimoji="1" lang="en-US" altLang="ja-JP" sz="900" b="0" dirty="0">
                          <a:solidFill>
                            <a:schemeClr val="tx1"/>
                          </a:solidFill>
                          <a:latin typeface="+mn-ea"/>
                          <a:ea typeface="+mn-ea"/>
                        </a:rPr>
                        <a:t>5</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新サービス</a:t>
                      </a:r>
                      <a:r>
                        <a:rPr kumimoji="1" lang="en-US" altLang="ja-JP" sz="900" b="0" dirty="0">
                          <a:solidFill>
                            <a:schemeClr val="tx1"/>
                          </a:solidFill>
                          <a:latin typeface="+mn-ea"/>
                          <a:ea typeface="+mn-ea"/>
                        </a:rPr>
                        <a:t>???</a:t>
                      </a:r>
                    </a:p>
                    <a:p>
                      <a:r>
                        <a:rPr kumimoji="1" lang="ja-JP" altLang="en-US" sz="900" b="0" dirty="0">
                          <a:solidFill>
                            <a:schemeClr val="tx1"/>
                          </a:solidFill>
                          <a:latin typeface="+mn-ea"/>
                          <a:ea typeface="+mn-ea"/>
                        </a:rPr>
                        <a:t>→名称検討</a:t>
                      </a:r>
                      <a:endParaRPr kumimoji="1" lang="en-US" altLang="ja-JP"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無料</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en-US" altLang="ja-JP" sz="900" dirty="0">
                          <a:solidFill>
                            <a:srgbClr val="FF0000"/>
                          </a:solidFill>
                          <a:latin typeface="+mn-ea"/>
                          <a:ea typeface="+mn-ea"/>
                        </a:rPr>
                        <a:t>100</a:t>
                      </a:r>
                      <a:r>
                        <a:rPr kumimoji="1" lang="ja-JP" altLang="en-US" sz="900" dirty="0">
                          <a:solidFill>
                            <a:srgbClr val="FF0000"/>
                          </a:solidFill>
                          <a:latin typeface="+mn-ea"/>
                          <a:ea typeface="+mn-ea"/>
                        </a:rPr>
                        <a:t>％の時間英語に浸かれる</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rgbClr val="FF0000"/>
                          </a:solidFill>
                          <a:latin typeface="+mn-ea"/>
                          <a:ea typeface="+mn-ea"/>
                        </a:rPr>
                        <a:t>相手の時間が許す限り長時間会話できる</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平日朝や夜などにも通話相手が</a:t>
                      </a:r>
                      <a:r>
                        <a:rPr kumimoji="1" lang="ja-JP" altLang="en-US" sz="900" dirty="0">
                          <a:solidFill>
                            <a:schemeClr val="tx1">
                              <a:lumMod val="95000"/>
                              <a:lumOff val="5000"/>
                            </a:schemeClr>
                          </a:solidFill>
                          <a:latin typeface="+mn-ea"/>
                          <a:ea typeface="+mn-ea"/>
                        </a:rPr>
                        <a:t>見つかりやすい？</a:t>
                      </a:r>
                      <a:r>
                        <a:rPr kumimoji="1" lang="en-US" altLang="ja-JP" sz="900" dirty="0">
                          <a:solidFill>
                            <a:schemeClr val="tx1">
                              <a:lumMod val="95000"/>
                              <a:lumOff val="5000"/>
                            </a:schemeClr>
                          </a:solidFill>
                          <a:latin typeface="+mn-ea"/>
                          <a:ea typeface="+mn-ea"/>
                        </a:rPr>
                        <a:t> (</a:t>
                      </a:r>
                      <a:r>
                        <a:rPr kumimoji="1" lang="ja-JP" altLang="en-US" sz="900" dirty="0">
                          <a:solidFill>
                            <a:schemeClr val="tx1">
                              <a:lumMod val="95000"/>
                              <a:lumOff val="5000"/>
                            </a:schemeClr>
                          </a:solidFill>
                          <a:latin typeface="+mn-ea"/>
                          <a:ea typeface="+mn-ea"/>
                        </a:rPr>
                        <a:t>どのくらい広まるかによる</a:t>
                      </a:r>
                      <a:r>
                        <a:rPr kumimoji="1" lang="en-US" altLang="ja-JP" sz="900" dirty="0">
                          <a:solidFill>
                            <a:schemeClr val="tx1">
                              <a:lumMod val="95000"/>
                              <a:lumOff val="5000"/>
                            </a:schemeClr>
                          </a:solidFill>
                          <a:latin typeface="+mn-ea"/>
                          <a:ea typeface="+mn-ea"/>
                        </a:rPr>
                        <a:t>)</a:t>
                      </a:r>
                    </a:p>
                    <a:p>
                      <a:pPr marL="171450" indent="-171450">
                        <a:buFont typeface="Wingdings" panose="05000000000000000000" pitchFamily="2" charset="2"/>
                        <a:buChar char="ü"/>
                      </a:pPr>
                      <a:r>
                        <a:rPr kumimoji="1" lang="ja-JP" altLang="en-US" sz="900" dirty="0">
                          <a:solidFill>
                            <a:srgbClr val="FF0000"/>
                          </a:solidFill>
                          <a:latin typeface="+mn-ea"/>
                          <a:ea typeface="+mn-ea"/>
                        </a:rPr>
                        <a:t>海外の友達ができる？</a:t>
                      </a:r>
                      <a:r>
                        <a:rPr kumimoji="1" lang="en-US" altLang="ja-JP" sz="900" dirty="0">
                          <a:solidFill>
                            <a:srgbClr val="FF0000"/>
                          </a:solidFill>
                          <a:latin typeface="+mn-ea"/>
                          <a:ea typeface="+mn-ea"/>
                        </a:rPr>
                        <a:t> (</a:t>
                      </a:r>
                      <a:r>
                        <a:rPr kumimoji="1" lang="ja-JP" altLang="en-US" sz="900" dirty="0">
                          <a:solidFill>
                            <a:srgbClr val="FF0000"/>
                          </a:solidFill>
                          <a:latin typeface="+mn-ea"/>
                          <a:ea typeface="+mn-ea"/>
                        </a:rPr>
                        <a:t>どのくらい広まるかによる</a:t>
                      </a:r>
                      <a:r>
                        <a:rPr kumimoji="1" lang="en-US" altLang="ja-JP" sz="900" dirty="0">
                          <a:solidFill>
                            <a:srgbClr val="FF0000"/>
                          </a:solidFill>
                          <a:latin typeface="+mn-ea"/>
                          <a:ea typeface="+mn-ea"/>
                        </a:rPr>
                        <a:t>)</a:t>
                      </a:r>
                    </a:p>
                    <a:p>
                      <a:pPr marL="171450" indent="-171450">
                        <a:buFont typeface="Wingdings" panose="05000000000000000000" pitchFamily="2" charset="2"/>
                        <a:buChar char="ü"/>
                      </a:pPr>
                      <a:r>
                        <a:rPr kumimoji="1" lang="en-US" altLang="ja-JP" sz="900" dirty="0">
                          <a:solidFill>
                            <a:srgbClr val="FF0000"/>
                          </a:solidFill>
                          <a:latin typeface="+mn-ea"/>
                          <a:ea typeface="+mn-ea"/>
                        </a:rPr>
                        <a:t> </a:t>
                      </a:r>
                      <a:r>
                        <a:rPr kumimoji="1" lang="ja-JP" altLang="en-US" sz="900" dirty="0">
                          <a:solidFill>
                            <a:schemeClr val="tx1"/>
                          </a:solidFill>
                          <a:latin typeface="+mn-ea"/>
                          <a:ea typeface="+mn-ea"/>
                        </a:rPr>
                        <a:t>英語学習者と知り合えるため、モチベーションが保ちやすい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rgbClr val="FF0000"/>
                          </a:solidFill>
                          <a:latin typeface="+mn-ea"/>
                          <a:ea typeface="+mn-ea"/>
                        </a:rPr>
                        <a:t>相手も学習者なので、ちゃんとコミュニケーションを取れる相手である保証がない</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rgbClr val="FF0000"/>
                          </a:solidFill>
                          <a:latin typeface="+mn-ea"/>
                          <a:ea typeface="+mn-ea"/>
                        </a:rPr>
                        <a:t>英語のレベルや方言が人によるため、会話の障害になる可能性がある</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そもそもいきなり通話をするハードルが非常に高い</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ネイティブと話せない</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プロフィール整備など、語学以外の努力が必要？</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endParaRPr kumimoji="1" lang="en-US" altLang="ja-JP"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bl>
          </a:graphicData>
        </a:graphic>
      </p:graphicFrame>
      <p:sp>
        <p:nvSpPr>
          <p:cNvPr id="20" name="正方形/長方形 19">
            <a:extLst>
              <a:ext uri="{FF2B5EF4-FFF2-40B4-BE49-F238E27FC236}">
                <a16:creationId xmlns:a16="http://schemas.microsoft.com/office/drawing/2014/main" id="{FA8505BC-AF92-4877-BA39-1C309ADF4C3C}"/>
              </a:ext>
            </a:extLst>
          </p:cNvPr>
          <p:cNvSpPr/>
          <p:nvPr/>
        </p:nvSpPr>
        <p:spPr>
          <a:xfrm>
            <a:off x="281849" y="2492103"/>
            <a:ext cx="4465642" cy="1084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kumimoji="1" lang="ja-JP" altLang="en-US" sz="1000" b="1" u="sng" dirty="0">
                <a:solidFill>
                  <a:srgbClr val="FF0000"/>
                </a:solidFill>
                <a:latin typeface="メイリオ" panose="020B0604030504040204" pitchFamily="50" charset="-128"/>
                <a:ea typeface="メイリオ" panose="020B0604030504040204" pitchFamily="50" charset="-128"/>
              </a:rPr>
              <a:t>英語学習者</a:t>
            </a:r>
            <a:r>
              <a:rPr kumimoji="1" lang="ja-JP" altLang="en-US" sz="1000" dirty="0">
                <a:solidFill>
                  <a:schemeClr val="tx1"/>
                </a:solidFill>
                <a:latin typeface="メイリオ" panose="020B0604030504040204" pitchFamily="50" charset="-128"/>
                <a:ea typeface="メイリオ" panose="020B0604030504040204" pitchFamily="50" charset="-128"/>
              </a:rPr>
              <a:t>同士の</a:t>
            </a:r>
            <a:r>
              <a:rPr kumimoji="1" lang="en-US" altLang="ja-JP" sz="1000" dirty="0">
                <a:solidFill>
                  <a:schemeClr val="tx1"/>
                </a:solidFill>
                <a:latin typeface="メイリオ" panose="020B0604030504040204" pitchFamily="50" charset="-128"/>
                <a:ea typeface="メイリオ" panose="020B0604030504040204" pitchFamily="50" charset="-128"/>
              </a:rPr>
              <a:t>SNS</a:t>
            </a:r>
            <a:r>
              <a:rPr kumimoji="1" lang="ja-JP" altLang="en-US" sz="1000" b="1" u="sng" dirty="0">
                <a:solidFill>
                  <a:srgbClr val="FF0000"/>
                </a:solidFill>
                <a:latin typeface="メイリオ" panose="020B0604030504040204" pitchFamily="50" charset="-128"/>
                <a:ea typeface="メイリオ" panose="020B0604030504040204" pitchFamily="50" charset="-128"/>
              </a:rPr>
              <a:t>（→それってネイティブ同士のほうが良い？）</a:t>
            </a:r>
            <a:endParaRPr kumimoji="1" lang="en-US" altLang="ja-JP" sz="1000" b="1" u="sng" dirty="0">
              <a:solidFill>
                <a:srgbClr val="FF0000"/>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チャットよりも</a:t>
            </a:r>
            <a:r>
              <a:rPr kumimoji="1" lang="ja-JP" altLang="en-US" sz="1000" b="1" u="sng" dirty="0">
                <a:solidFill>
                  <a:srgbClr val="FF0000"/>
                </a:solidFill>
                <a:latin typeface="メイリオ" panose="020B0604030504040204" pitchFamily="50" charset="-128"/>
                <a:ea typeface="メイリオ" panose="020B0604030504040204" pitchFamily="50" charset="-128"/>
              </a:rPr>
              <a:t>会話をメイン</a:t>
            </a:r>
            <a:r>
              <a:rPr kumimoji="1" lang="ja-JP" altLang="en-US" sz="1000" dirty="0">
                <a:solidFill>
                  <a:schemeClr val="tx1"/>
                </a:solidFill>
                <a:latin typeface="メイリオ" panose="020B0604030504040204" pitchFamily="50" charset="-128"/>
                <a:ea typeface="メイリオ" panose="020B0604030504040204" pitchFamily="50" charset="-128"/>
              </a:rPr>
              <a:t>につながる</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いきなりの会話のハードルを下げるために、共通トピックや教材</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を選べる</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等</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両者のレベルを揃える必要あり</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上記だけでは弱いので、魅力的な特徴・機能が必要</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E93E0C39-D69E-4731-825A-DD2883F68C95}"/>
              </a:ext>
            </a:extLst>
          </p:cNvPr>
          <p:cNvSpPr/>
          <p:nvPr/>
        </p:nvSpPr>
        <p:spPr>
          <a:xfrm>
            <a:off x="4881563" y="2097991"/>
            <a:ext cx="4853563" cy="3157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latin typeface="メイリオ" panose="020B0604030504040204" pitchFamily="50" charset="-128"/>
                <a:ea typeface="メイリオ" panose="020B0604030504040204" pitchFamily="50" charset="-128"/>
              </a:rPr>
              <a:t>機能</a:t>
            </a:r>
          </a:p>
        </p:txBody>
      </p:sp>
      <p:sp>
        <p:nvSpPr>
          <p:cNvPr id="22" name="正方形/長方形 21">
            <a:extLst>
              <a:ext uri="{FF2B5EF4-FFF2-40B4-BE49-F238E27FC236}">
                <a16:creationId xmlns:a16="http://schemas.microsoft.com/office/drawing/2014/main" id="{7AEEAF79-B4D5-4C04-A089-C048262AD1CA}"/>
              </a:ext>
            </a:extLst>
          </p:cNvPr>
          <p:cNvSpPr/>
          <p:nvPr/>
        </p:nvSpPr>
        <p:spPr>
          <a:xfrm>
            <a:off x="4881563" y="2492103"/>
            <a:ext cx="4853562" cy="1084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予定表と連携して空いている時間</a:t>
            </a:r>
            <a:r>
              <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rPr>
              <a:t>(</a:t>
            </a: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英語勉強時間と入力した時間</a:t>
            </a:r>
            <a:r>
              <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rPr>
              <a:t>)</a:t>
            </a: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で、自動的に相手を探してマッチ</a:t>
            </a:r>
            <a:endPar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ü"/>
            </a:pP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会話中は</a:t>
            </a:r>
            <a:endPar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endParaRPr>
          </a:p>
        </p:txBody>
      </p:sp>
      <p:sp>
        <p:nvSpPr>
          <p:cNvPr id="3" name="吹き出し: 折線 2">
            <a:extLst>
              <a:ext uri="{FF2B5EF4-FFF2-40B4-BE49-F238E27FC236}">
                <a16:creationId xmlns:a16="http://schemas.microsoft.com/office/drawing/2014/main" id="{31D9A125-BD1B-43A8-BBB0-D8FF4271AD26}"/>
              </a:ext>
            </a:extLst>
          </p:cNvPr>
          <p:cNvSpPr/>
          <p:nvPr/>
        </p:nvSpPr>
        <p:spPr>
          <a:xfrm>
            <a:off x="4657436" y="1693452"/>
            <a:ext cx="4036291" cy="1597302"/>
          </a:xfrm>
          <a:prstGeom prst="borderCallout2">
            <a:avLst>
              <a:gd name="adj1" fmla="val 20484"/>
              <a:gd name="adj2" fmla="val -1926"/>
              <a:gd name="adj3" fmla="val 37832"/>
              <a:gd name="adj4" fmla="val -6141"/>
              <a:gd name="adj5" fmla="val 52940"/>
              <a:gd name="adj6" fmla="val -479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t>ユーザ目線で魅力的な機能が必要</a:t>
            </a:r>
            <a:endParaRPr kumimoji="1" lang="en-US" altLang="ja-JP" sz="1200" dirty="0"/>
          </a:p>
          <a:p>
            <a:pPr algn="ctr"/>
            <a:r>
              <a:rPr kumimoji="1" lang="ja-JP" altLang="en-US" sz="1200" dirty="0"/>
              <a:t>また、会話のハードルを下げるというところに</a:t>
            </a:r>
            <a:endParaRPr kumimoji="1" lang="en-US" altLang="ja-JP" sz="1200" dirty="0"/>
          </a:p>
          <a:p>
            <a:pPr algn="ctr"/>
            <a:r>
              <a:rPr kumimoji="1" lang="ja-JP" altLang="en-US" sz="1200" dirty="0"/>
              <a:t>つながっている機能がよい</a:t>
            </a:r>
            <a:endParaRPr kumimoji="1" lang="en-US" altLang="ja-JP" sz="1200" dirty="0"/>
          </a:p>
          <a:p>
            <a:pPr algn="ctr"/>
            <a:r>
              <a:rPr kumimoji="1" lang="en-US" altLang="ja-JP" sz="1200" dirty="0"/>
              <a:t>(</a:t>
            </a:r>
            <a:r>
              <a:rPr kumimoji="1" lang="ja-JP" altLang="en-US" sz="1200" dirty="0"/>
              <a:t>純粋に英語学習を助ける目的になっているとベスト？</a:t>
            </a:r>
            <a:r>
              <a:rPr kumimoji="1" lang="en-US" altLang="ja-JP" sz="1200" dirty="0"/>
              <a:t>)</a:t>
            </a:r>
          </a:p>
          <a:p>
            <a:pPr algn="ctr"/>
            <a:r>
              <a:rPr kumimoji="1" lang="ja-JP" altLang="en-US" sz="1200" dirty="0"/>
              <a:t>→会話の内容が自動字幕で表示されるようにできないか</a:t>
            </a:r>
            <a:endParaRPr kumimoji="1" lang="en-US" altLang="ja-JP" sz="1200" dirty="0"/>
          </a:p>
          <a:p>
            <a:pPr algn="ctr"/>
            <a:r>
              <a:rPr kumimoji="1" lang="ja-JP" altLang="en-US" sz="1200" dirty="0"/>
              <a:t>「聞き取れないかもしれないから、会話が怖い」を払拭</a:t>
            </a:r>
            <a:endParaRPr kumimoji="1" lang="en-US" altLang="ja-JP" sz="1200" dirty="0"/>
          </a:p>
          <a:p>
            <a:pPr algn="ctr"/>
            <a:r>
              <a:rPr kumimoji="1" lang="ja-JP" altLang="en-US" sz="1200" dirty="0"/>
              <a:t>→自動翻訳機能があるとなお良い？</a:t>
            </a:r>
            <a:endParaRPr kumimoji="1" lang="en-US" altLang="ja-JP" sz="1200" dirty="0"/>
          </a:p>
          <a:p>
            <a:pPr algn="ctr"/>
            <a:r>
              <a:rPr kumimoji="1" lang="ja-JP" altLang="en-US" sz="1200" dirty="0"/>
              <a:t>そこは設定次第か？</a:t>
            </a:r>
          </a:p>
        </p:txBody>
      </p:sp>
      <p:sp>
        <p:nvSpPr>
          <p:cNvPr id="13" name="吹き出し: 折線 12">
            <a:extLst>
              <a:ext uri="{FF2B5EF4-FFF2-40B4-BE49-F238E27FC236}">
                <a16:creationId xmlns:a16="http://schemas.microsoft.com/office/drawing/2014/main" id="{A52339B1-56EB-4AD5-825C-E4406D4DF600}"/>
              </a:ext>
            </a:extLst>
          </p:cNvPr>
          <p:cNvSpPr/>
          <p:nvPr/>
        </p:nvSpPr>
        <p:spPr>
          <a:xfrm>
            <a:off x="4813336" y="1478598"/>
            <a:ext cx="4726639" cy="580206"/>
          </a:xfrm>
          <a:prstGeom prst="borderCallout2">
            <a:avLst>
              <a:gd name="adj1" fmla="val 18750"/>
              <a:gd name="adj2" fmla="val -8333"/>
              <a:gd name="adj3" fmla="val 18750"/>
              <a:gd name="adj4" fmla="val -16667"/>
              <a:gd name="adj5" fmla="val 192524"/>
              <a:gd name="adj6" fmla="val -46081"/>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buFont typeface="Wingdings" panose="05000000000000000000" pitchFamily="2" charset="2"/>
              <a:buChar char="ü"/>
            </a:pPr>
            <a:r>
              <a:rPr kumimoji="1" lang="ja-JP" altLang="en-US" sz="1050" dirty="0"/>
              <a:t>そもそも通話メインの</a:t>
            </a:r>
            <a:r>
              <a:rPr kumimoji="1" lang="en-US" altLang="ja-JP" sz="1050" dirty="0"/>
              <a:t>Language Exchange</a:t>
            </a:r>
            <a:r>
              <a:rPr kumimoji="1" lang="ja-JP" altLang="en-US" sz="1050" dirty="0"/>
              <a:t>でコンセプトは十分なのか</a:t>
            </a:r>
            <a:br>
              <a:rPr kumimoji="1" lang="en-US" altLang="ja-JP" sz="1050" dirty="0"/>
            </a:br>
            <a:r>
              <a:rPr kumimoji="1" lang="ja-JP" altLang="en-US" sz="1050" dirty="0"/>
              <a:t>→ただし、</a:t>
            </a:r>
            <a:r>
              <a:rPr kumimoji="1" lang="en-US" altLang="ja-JP" sz="1050" dirty="0"/>
              <a:t>Language Exchange</a:t>
            </a:r>
            <a:r>
              <a:rPr kumimoji="1" lang="ja-JP" altLang="en-US" sz="1050" dirty="0"/>
              <a:t>はライト層</a:t>
            </a:r>
            <a:r>
              <a:rPr kumimoji="1" lang="en-US" altLang="ja-JP" sz="1050" dirty="0"/>
              <a:t>(</a:t>
            </a:r>
            <a:r>
              <a:rPr kumimoji="1" lang="ja-JP" altLang="en-US" sz="1050" dirty="0"/>
              <a:t>友達欲しいよね～層</a:t>
            </a:r>
            <a:r>
              <a:rPr kumimoji="1" lang="en-US" altLang="ja-JP" sz="1050" dirty="0"/>
              <a:t>)</a:t>
            </a:r>
            <a:r>
              <a:rPr kumimoji="1" lang="ja-JP" altLang="en-US" sz="1050" dirty="0"/>
              <a:t>が多い（想像？）ため、「すぐ通話」につながるのか？</a:t>
            </a:r>
            <a:endParaRPr kumimoji="1" lang="en-US" altLang="ja-JP" sz="1050" dirty="0"/>
          </a:p>
        </p:txBody>
      </p:sp>
      <p:sp>
        <p:nvSpPr>
          <p:cNvPr id="14" name="吹き出し: 折線 13">
            <a:extLst>
              <a:ext uri="{FF2B5EF4-FFF2-40B4-BE49-F238E27FC236}">
                <a16:creationId xmlns:a16="http://schemas.microsoft.com/office/drawing/2014/main" id="{E569ECFA-95BE-4702-A6A6-3906265A74EA}"/>
              </a:ext>
            </a:extLst>
          </p:cNvPr>
          <p:cNvSpPr/>
          <p:nvPr/>
        </p:nvSpPr>
        <p:spPr>
          <a:xfrm>
            <a:off x="4813336" y="161990"/>
            <a:ext cx="4729697" cy="1078783"/>
          </a:xfrm>
          <a:prstGeom prst="borderCallout2">
            <a:avLst>
              <a:gd name="adj1" fmla="val 18750"/>
              <a:gd name="adj2" fmla="val -8333"/>
              <a:gd name="adj3" fmla="val 18750"/>
              <a:gd name="adj4" fmla="val -16667"/>
              <a:gd name="adj5" fmla="val 219033"/>
              <a:gd name="adj6" fmla="val -66126"/>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buFont typeface="Wingdings" panose="05000000000000000000" pitchFamily="2" charset="2"/>
              <a:buChar char="ü"/>
            </a:pPr>
            <a:r>
              <a:rPr kumimoji="1" lang="ja-JP" altLang="en-US" sz="1050" dirty="0"/>
              <a:t>やはり、ペラペラな人と話すと、目標になる</a:t>
            </a:r>
            <a:endParaRPr kumimoji="1" lang="en-US" altLang="ja-JP" sz="1050" dirty="0"/>
          </a:p>
          <a:p>
            <a:pPr marL="228600" indent="-228600">
              <a:buFont typeface="Wingdings" panose="05000000000000000000" pitchFamily="2" charset="2"/>
              <a:buChar char="ü"/>
            </a:pPr>
            <a:r>
              <a:rPr kumimoji="1" lang="ja-JP" altLang="en-US" sz="1050" dirty="0"/>
              <a:t>ネイティブじゃなくても、ある程度の</a:t>
            </a:r>
            <a:r>
              <a:rPr kumimoji="1" lang="en-US" altLang="ja-JP" sz="1050" dirty="0" err="1"/>
              <a:t>Lv</a:t>
            </a:r>
            <a:r>
              <a:rPr kumimoji="1" lang="ja-JP" altLang="en-US" sz="1050" dirty="0"/>
              <a:t>で足切りもしくは同ランク同士が話せるような、、</a:t>
            </a:r>
            <a:endParaRPr kumimoji="1" lang="en-US" altLang="ja-JP" sz="1050" dirty="0"/>
          </a:p>
          <a:p>
            <a:pPr marL="228600" indent="-228600">
              <a:buFont typeface="Wingdings" panose="05000000000000000000" pitchFamily="2" charset="2"/>
              <a:buChar char="ü"/>
            </a:pPr>
            <a:r>
              <a:rPr kumimoji="1" lang="ja-JP" altLang="en-US" sz="1050" dirty="0"/>
              <a:t>多少英語勉強していてもネイティブ怖いと思っている人って多いかも？</a:t>
            </a:r>
            <a:br>
              <a:rPr kumimoji="1" lang="en-US" altLang="ja-JP" sz="1050" dirty="0"/>
            </a:br>
            <a:r>
              <a:rPr kumimoji="1" lang="ja-JP" altLang="en-US" sz="1050" dirty="0"/>
              <a:t>そういう人の場合は、ネイティブじゃない人と話したほうがやりやすいのでは？</a:t>
            </a:r>
            <a:endParaRPr kumimoji="1" lang="en-US" altLang="ja-JP" sz="1050" dirty="0"/>
          </a:p>
        </p:txBody>
      </p:sp>
      <p:sp>
        <p:nvSpPr>
          <p:cNvPr id="16" name="正方形/長方形 15">
            <a:extLst>
              <a:ext uri="{FF2B5EF4-FFF2-40B4-BE49-F238E27FC236}">
                <a16:creationId xmlns:a16="http://schemas.microsoft.com/office/drawing/2014/main" id="{E3C2C90E-B134-443A-828C-61F553969E9E}"/>
              </a:ext>
            </a:extLst>
          </p:cNvPr>
          <p:cNvSpPr/>
          <p:nvPr/>
        </p:nvSpPr>
        <p:spPr>
          <a:xfrm>
            <a:off x="677088" y="3893173"/>
            <a:ext cx="3020541" cy="95882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会話量のコスパが高いこと</a:t>
            </a:r>
            <a:r>
              <a:rPr kumimoji="1" lang="en-US" altLang="ja-JP" sz="1100" dirty="0">
                <a:solidFill>
                  <a:schemeClr val="tx1"/>
                </a:solidFill>
                <a:latin typeface="メイリオ" panose="020B0604030504040204" pitchFamily="50" charset="-128"/>
                <a:ea typeface="メイリオ" panose="020B0604030504040204" pitchFamily="50" charset="-128"/>
              </a:rPr>
              <a:t>(</a:t>
            </a:r>
            <a:r>
              <a:rPr kumimoji="1" lang="ja-JP" altLang="en-US" sz="11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100" dirty="0">
                <a:solidFill>
                  <a:schemeClr val="tx1"/>
                </a:solidFill>
                <a:latin typeface="メイリオ" panose="020B0604030504040204" pitchFamily="50" charset="-128"/>
                <a:ea typeface="メイリオ" panose="020B0604030504040204" pitchFamily="50" charset="-128"/>
              </a:rPr>
              <a:t>)</a:t>
            </a:r>
          </a:p>
        </p:txBody>
      </p:sp>
      <p:sp>
        <p:nvSpPr>
          <p:cNvPr id="17" name="楕円 16">
            <a:extLst>
              <a:ext uri="{FF2B5EF4-FFF2-40B4-BE49-F238E27FC236}">
                <a16:creationId xmlns:a16="http://schemas.microsoft.com/office/drawing/2014/main" id="{11AF3F0B-7254-42C2-A95E-74B4FAA84F6B}"/>
              </a:ext>
            </a:extLst>
          </p:cNvPr>
          <p:cNvSpPr/>
          <p:nvPr/>
        </p:nvSpPr>
        <p:spPr>
          <a:xfrm>
            <a:off x="385474" y="389317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1</a:t>
            </a:r>
            <a:endParaRPr kumimoji="1" lang="ja-JP" altLang="en-US" sz="1100" dirty="0">
              <a:solidFill>
                <a:schemeClr val="tx1">
                  <a:lumMod val="95000"/>
                  <a:lumOff val="5000"/>
                </a:schemeClr>
              </a:solidFill>
            </a:endParaRPr>
          </a:p>
        </p:txBody>
      </p:sp>
      <p:sp>
        <p:nvSpPr>
          <p:cNvPr id="18" name="正方形/長方形 17">
            <a:extLst>
              <a:ext uri="{FF2B5EF4-FFF2-40B4-BE49-F238E27FC236}">
                <a16:creationId xmlns:a16="http://schemas.microsoft.com/office/drawing/2014/main" id="{60FD1F42-D52E-47AC-A767-332C73FAE05A}"/>
              </a:ext>
            </a:extLst>
          </p:cNvPr>
          <p:cNvSpPr/>
          <p:nvPr/>
        </p:nvSpPr>
        <p:spPr>
          <a:xfrm>
            <a:off x="5673186" y="3668560"/>
            <a:ext cx="3555726" cy="452036"/>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英語学習者同士が繋がる</a:t>
            </a:r>
            <a:r>
              <a:rPr kumimoji="1" lang="en-US" altLang="ja-JP" sz="1100" dirty="0">
                <a:solidFill>
                  <a:schemeClr val="tx1"/>
                </a:solidFill>
                <a:latin typeface="メイリオ" panose="020B0604030504040204" pitchFamily="50" charset="-128"/>
                <a:ea typeface="メイリオ" panose="020B0604030504040204" pitchFamily="50" charset="-128"/>
              </a:rPr>
              <a:t>SNS</a:t>
            </a:r>
          </a:p>
        </p:txBody>
      </p:sp>
      <p:sp>
        <p:nvSpPr>
          <p:cNvPr id="23" name="楕円 22">
            <a:extLst>
              <a:ext uri="{FF2B5EF4-FFF2-40B4-BE49-F238E27FC236}">
                <a16:creationId xmlns:a16="http://schemas.microsoft.com/office/drawing/2014/main" id="{8087406F-F63D-4426-BAA5-E53AEDF94FBA}"/>
              </a:ext>
            </a:extLst>
          </p:cNvPr>
          <p:cNvSpPr/>
          <p:nvPr/>
        </p:nvSpPr>
        <p:spPr>
          <a:xfrm>
            <a:off x="5381572" y="366855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100" dirty="0">
                <a:solidFill>
                  <a:schemeClr val="tx1">
                    <a:lumMod val="95000"/>
                    <a:lumOff val="5000"/>
                  </a:schemeClr>
                </a:solidFill>
              </a:rPr>
              <a:t>1-1</a:t>
            </a:r>
            <a:endParaRPr kumimoji="1" lang="ja-JP" altLang="en-US" sz="1100" dirty="0">
              <a:solidFill>
                <a:schemeClr val="tx1">
                  <a:lumMod val="95000"/>
                  <a:lumOff val="5000"/>
                </a:schemeClr>
              </a:solidFill>
            </a:endParaRPr>
          </a:p>
        </p:txBody>
      </p:sp>
      <p:sp>
        <p:nvSpPr>
          <p:cNvPr id="24" name="正方形/長方形 23">
            <a:extLst>
              <a:ext uri="{FF2B5EF4-FFF2-40B4-BE49-F238E27FC236}">
                <a16:creationId xmlns:a16="http://schemas.microsoft.com/office/drawing/2014/main" id="{D4BBA0CD-A0DE-4865-B354-2AAB40F98941}"/>
              </a:ext>
            </a:extLst>
          </p:cNvPr>
          <p:cNvSpPr/>
          <p:nvPr/>
        </p:nvSpPr>
        <p:spPr>
          <a:xfrm>
            <a:off x="5673186" y="4429403"/>
            <a:ext cx="3555726" cy="452036"/>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チャットよりも会話をメインにつながる</a:t>
            </a:r>
            <a:r>
              <a:rPr kumimoji="1" lang="en-US" altLang="ja-JP" sz="1100" dirty="0">
                <a:solidFill>
                  <a:schemeClr val="tx1"/>
                </a:solidFill>
                <a:latin typeface="メイリオ" panose="020B0604030504040204" pitchFamily="50" charset="-128"/>
                <a:ea typeface="メイリオ" panose="020B0604030504040204" pitchFamily="50" charset="-128"/>
              </a:rPr>
              <a:t>SNS</a:t>
            </a:r>
          </a:p>
        </p:txBody>
      </p:sp>
      <p:sp>
        <p:nvSpPr>
          <p:cNvPr id="25" name="楕円 24">
            <a:extLst>
              <a:ext uri="{FF2B5EF4-FFF2-40B4-BE49-F238E27FC236}">
                <a16:creationId xmlns:a16="http://schemas.microsoft.com/office/drawing/2014/main" id="{938F329E-EEF6-414D-A116-49E9D884E0CE}"/>
              </a:ext>
            </a:extLst>
          </p:cNvPr>
          <p:cNvSpPr/>
          <p:nvPr/>
        </p:nvSpPr>
        <p:spPr>
          <a:xfrm>
            <a:off x="5381572" y="442940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100" dirty="0">
                <a:solidFill>
                  <a:schemeClr val="tx1">
                    <a:lumMod val="95000"/>
                    <a:lumOff val="5000"/>
                  </a:schemeClr>
                </a:solidFill>
              </a:rPr>
              <a:t>1-2</a:t>
            </a:r>
            <a:endParaRPr kumimoji="1" lang="ja-JP" altLang="en-US" sz="1100" dirty="0">
              <a:solidFill>
                <a:schemeClr val="tx1">
                  <a:lumMod val="95000"/>
                  <a:lumOff val="5000"/>
                </a:schemeClr>
              </a:solidFill>
            </a:endParaRPr>
          </a:p>
        </p:txBody>
      </p:sp>
      <p:cxnSp>
        <p:nvCxnSpPr>
          <p:cNvPr id="2" name="直線矢印コネクタ 1">
            <a:extLst>
              <a:ext uri="{FF2B5EF4-FFF2-40B4-BE49-F238E27FC236}">
                <a16:creationId xmlns:a16="http://schemas.microsoft.com/office/drawing/2014/main" id="{8129D714-E592-4D73-AAB0-45791AFEE7E2}"/>
              </a:ext>
            </a:extLst>
          </p:cNvPr>
          <p:cNvCxnSpPr>
            <a:cxnSpLocks/>
            <a:stCxn id="16" idx="3"/>
            <a:endCxn id="23" idx="2"/>
          </p:cNvCxnSpPr>
          <p:nvPr/>
        </p:nvCxnSpPr>
        <p:spPr>
          <a:xfrm flipV="1">
            <a:off x="3697629" y="3848559"/>
            <a:ext cx="1683943" cy="524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68FB658B-A6FE-4F0D-9D2E-347F8E536380}"/>
              </a:ext>
            </a:extLst>
          </p:cNvPr>
          <p:cNvCxnSpPr>
            <a:cxnSpLocks/>
            <a:stCxn id="16" idx="3"/>
            <a:endCxn id="25" idx="2"/>
          </p:cNvCxnSpPr>
          <p:nvPr/>
        </p:nvCxnSpPr>
        <p:spPr>
          <a:xfrm>
            <a:off x="3697629" y="4372585"/>
            <a:ext cx="1683943" cy="236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067158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2317</TotalTime>
  <Words>5678</Words>
  <Application>Microsoft Office PowerPoint</Application>
  <PresentationFormat>A4 210 x 297 mm</PresentationFormat>
  <Paragraphs>607</Paragraphs>
  <Slides>28</Slides>
  <Notes>20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MS ゴシック</vt:lpstr>
      <vt:lpstr>メイリオ</vt:lpstr>
      <vt:lpstr>游ゴシック</vt:lpstr>
      <vt:lpstr>Arial</vt:lpstr>
      <vt:lpstr>Calibri</vt:lpstr>
      <vt:lpstr>Calibri Light</vt:lpstr>
      <vt:lpstr>Wingdings</vt:lpstr>
      <vt:lpstr>Office テーマ</vt:lpstr>
      <vt:lpstr>目的？背景等(PJとしての話)</vt:lpstr>
      <vt:lpstr>目的？背景等(個人としての話)</vt:lpstr>
      <vt:lpstr>英語学習者の分類</vt:lpstr>
      <vt:lpstr>そもそも対象とする国の話を書く</vt:lpstr>
      <vt:lpstr>英語力向上のための手立て(大方針Lv)</vt:lpstr>
      <vt:lpstr>英語力向上のための手立て(大方針Lv)</vt:lpstr>
      <vt:lpstr>各方針を支える軸</vt:lpstr>
      <vt:lpstr>高コスパで会話(発言)量が確保できるサービスがないXXXXX</vt:lpstr>
      <vt:lpstr>特徴と良い点・悪い点XXX 続き</vt:lpstr>
      <vt:lpstr>高コスパで会話量が確保できるサービスがないXXXXX</vt:lpstr>
      <vt:lpstr>XXXXX</vt:lpstr>
      <vt:lpstr>サービスのターゲット</vt:lpstr>
      <vt:lpstr>XXXXX</vt:lpstr>
      <vt:lpstr>XXXXX</vt:lpstr>
      <vt:lpstr>XXXXX</vt:lpstr>
      <vt:lpstr>XXXXX</vt:lpstr>
      <vt:lpstr>XXXXX</vt:lpstr>
      <vt:lpstr>XXXXX</vt:lpstr>
      <vt:lpstr>PowerPoint プレゼンテーション</vt:lpstr>
      <vt:lpstr>PowerPoint プレゼンテーション</vt:lpstr>
      <vt:lpstr>ボトムアップでの検討(機能要件→実現価値)</vt:lpstr>
      <vt:lpstr>PowerPoint プレゼンテーション</vt:lpstr>
      <vt:lpstr>～分類</vt:lpstr>
      <vt:lpstr>コースの定義付け →会話開始時に一つ選んで始める 　コースごとに話の道筋が会話画面上に表示される？</vt:lpstr>
      <vt:lpstr>PowerPoint プレゼンテーション</vt:lpstr>
      <vt:lpstr>PowerPoint プレゼンテーション</vt:lpstr>
      <vt:lpstr>PowerPoint プレゼンテーション</vt:lpstr>
      <vt:lpstr>そもそも・方針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牛越 晴生</cp:lastModifiedBy>
  <cp:revision>901</cp:revision>
  <dcterms:created xsi:type="dcterms:W3CDTF">2022-01-19T12:01:24Z</dcterms:created>
  <dcterms:modified xsi:type="dcterms:W3CDTF">2022-03-06T06:27:05Z</dcterms:modified>
</cp:coreProperties>
</file>