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69" r:id="rId2"/>
    <p:sldId id="271" r:id="rId3"/>
    <p:sldId id="270"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予定" id="{3EDFD9C0-B142-4DFC-BC43-1D61FC46C46A}">
          <p14:sldIdLst>
            <p14:sldId id="269"/>
            <p14:sldId id="271"/>
            <p14:sldId id="270"/>
            <p14:sldId id="272"/>
            <p14:sldId id="273"/>
            <p14:sldId id="274"/>
          </p14:sldIdLst>
        </p14:section>
        <p14:section name="英会話に関心のある会社員111名に聞きました！" id="{5D5C9AA2-52AA-4DAE-A743-F6A27F4D7BCB}">
          <p14:sldIdLst>
            <p14:sldId id="275"/>
            <p14:sldId id="276"/>
            <p14:sldId id="277"/>
            <p14:sldId id="278"/>
          </p14:sldIdLst>
        </p14:section>
        <p14:section name="英語学習の実態と意欲" id="{1249BCDA-2F41-4D29-819B-616653692290}">
          <p14:sldIdLst>
            <p14:sldId id="279"/>
            <p14:sldId id="280"/>
            <p14:sldId id="281"/>
            <p14:sldId id="282"/>
            <p14:sldId id="283"/>
          </p14:sldIdLst>
        </p14:section>
        <p14:section name="意欲" id="{AD79CA5F-008E-41E9-8053-A1542934DF55}">
          <p14:sldIdLst>
            <p14:sldId id="284"/>
            <p14:sldId id="285"/>
          </p14:sldIdLst>
        </p14:section>
        <p14:section name="挫折" id="{0E712EB3-BC05-449B-9B69-1CFF5A1555B2}">
          <p14:sldIdLst>
            <p14:sldId id="286"/>
            <p14:sldId id="287"/>
            <p14:sldId id="288"/>
            <p14:sldId id="289"/>
          </p14:sldIdLst>
        </p14:section>
      </p14:sectionLst>
    </p:ex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1" autoAdjust="0"/>
    <p:restoredTop sz="94660"/>
  </p:normalViewPr>
  <p:slideViewPr>
    <p:cSldViewPr snapToGrid="0">
      <p:cViewPr varScale="1">
        <p:scale>
          <a:sx n="116" d="100"/>
          <a:sy n="116" d="100"/>
        </p:scale>
        <p:origin x="1098" y="114"/>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2022/3/2</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2022/3/2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1</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73775080"/>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吹き出し: 折線 14">
            <a:extLst>
              <a:ext uri="{FF2B5EF4-FFF2-40B4-BE49-F238E27FC236}">
                <a16:creationId xmlns:a16="http://schemas.microsoft.com/office/drawing/2014/main" id="{3CDAD196-D50D-4A77-8FA6-341FB6E99022}"/>
              </a:ext>
            </a:extLst>
          </p:cNvPr>
          <p:cNvSpPr/>
          <p:nvPr/>
        </p:nvSpPr>
        <p:spPr>
          <a:xfrm>
            <a:off x="7195634" y="3870438"/>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プロモーションのことも踏まえて、</a:t>
            </a:r>
            <a:endParaRPr kumimoji="1" lang="en-US" altLang="ja-JP" sz="1050" dirty="0"/>
          </a:p>
          <a:p>
            <a:r>
              <a:rPr kumimoji="1" lang="ja-JP" altLang="en-US" sz="1050" dirty="0"/>
              <a:t>普段の使用媒体などを聞く</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正方形/長方形 5">
            <a:extLst>
              <a:ext uri="{FF2B5EF4-FFF2-40B4-BE49-F238E27FC236}">
                <a16:creationId xmlns:a16="http://schemas.microsoft.com/office/drawing/2014/main" id="{1E379B1F-1FD5-4105-B47E-C60055CB8263}"/>
              </a:ext>
            </a:extLst>
          </p:cNvPr>
          <p:cNvSpPr/>
          <p:nvPr/>
        </p:nvSpPr>
        <p:spPr>
          <a:xfrm>
            <a:off x="3283193" y="1164404"/>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精緻化したい</a:t>
            </a:r>
            <a:endParaRPr kumimoji="1" lang="en-US" altLang="ja-JP" dirty="0"/>
          </a:p>
          <a:p>
            <a:pPr algn="ctr"/>
            <a:r>
              <a:rPr kumimoji="1" lang="ja-JP" altLang="en-US" dirty="0"/>
              <a:t>→横は明確に</a:t>
            </a:r>
            <a:r>
              <a:rPr kumimoji="1" lang="en-US" altLang="ja-JP" dirty="0"/>
              <a:t>CEFR</a:t>
            </a:r>
            <a:r>
              <a:rPr kumimoji="1" lang="ja-JP" altLang="en-US" dirty="0"/>
              <a:t>？入手できるデータ次第？</a:t>
            </a:r>
            <a:endParaRPr kumimoji="1" lang="en-US" altLang="ja-JP" dirty="0"/>
          </a:p>
          <a:p>
            <a:pPr algn="ctr"/>
            <a:r>
              <a:rPr kumimoji="1" lang="ja-JP" altLang="en-US" dirty="0"/>
              <a:t>→ある程度想像でも細分化してみる</a:t>
            </a:r>
          </a:p>
        </p:txBody>
      </p:sp>
    </p:spTree>
    <p:extLst>
      <p:ext uri="{BB962C8B-B14F-4D97-AF65-F5344CB8AC3E}">
        <p14:creationId xmlns:p14="http://schemas.microsoft.com/office/powerpoint/2010/main" val="263676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7FBCD-2136-47CD-9B61-E4D18C36C1E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258A93E-F1C4-4273-8A14-56A54688D2DD}"/>
              </a:ext>
            </a:extLst>
          </p:cNvPr>
          <p:cNvSpPr>
            <a:spLocks noGrp="1"/>
          </p:cNvSpPr>
          <p:nvPr>
            <p:ph type="sldNum" sz="quarter" idx="12"/>
          </p:nvPr>
        </p:nvSpPr>
        <p:spPr/>
        <p:txBody>
          <a:bodyPr/>
          <a:lstStyle/>
          <a:p>
            <a:fld id="{3AFE6E60-CD60-443C-BB33-38BE591B4EDC}"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4FBE1CDE-59E2-462B-AEDD-EE25DE76A109}"/>
              </a:ext>
            </a:extLst>
          </p:cNvPr>
          <p:cNvPicPr>
            <a:picLocks noChangeAspect="1"/>
          </p:cNvPicPr>
          <p:nvPr/>
        </p:nvPicPr>
        <p:blipFill>
          <a:blip r:embed="rId2"/>
          <a:stretch>
            <a:fillRect/>
          </a:stretch>
        </p:blipFill>
        <p:spPr>
          <a:xfrm>
            <a:off x="1128178" y="328180"/>
            <a:ext cx="7649643" cy="6201640"/>
          </a:xfrm>
          <a:prstGeom prst="rect">
            <a:avLst/>
          </a:prstGeom>
        </p:spPr>
      </p:pic>
    </p:spTree>
    <p:extLst>
      <p:ext uri="{BB962C8B-B14F-4D97-AF65-F5344CB8AC3E}">
        <p14:creationId xmlns:p14="http://schemas.microsoft.com/office/powerpoint/2010/main" val="292269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1F524-944D-4B63-A0D1-B98A2D2D96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E89308-6292-4137-9859-8C5182C4850A}"/>
              </a:ext>
            </a:extLst>
          </p:cNvPr>
          <p:cNvSpPr>
            <a:spLocks noGrp="1"/>
          </p:cNvSpPr>
          <p:nvPr>
            <p:ph type="sldNum" sz="quarter" idx="12"/>
          </p:nvPr>
        </p:nvSpPr>
        <p:spPr/>
        <p:txBody>
          <a:bodyPr/>
          <a:lstStyle/>
          <a:p>
            <a:fld id="{3AFE6E60-CD60-443C-BB33-38BE591B4ED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C5045A01-F046-4143-B139-72160996FD6B}"/>
              </a:ext>
            </a:extLst>
          </p:cNvPr>
          <p:cNvPicPr>
            <a:picLocks noChangeAspect="1"/>
          </p:cNvPicPr>
          <p:nvPr/>
        </p:nvPicPr>
        <p:blipFill>
          <a:blip r:embed="rId2"/>
          <a:stretch>
            <a:fillRect/>
          </a:stretch>
        </p:blipFill>
        <p:spPr>
          <a:xfrm>
            <a:off x="1154577" y="1186781"/>
            <a:ext cx="7325270" cy="4411414"/>
          </a:xfrm>
          <a:prstGeom prst="rect">
            <a:avLst/>
          </a:prstGeom>
        </p:spPr>
      </p:pic>
    </p:spTree>
    <p:extLst>
      <p:ext uri="{BB962C8B-B14F-4D97-AF65-F5344CB8AC3E}">
        <p14:creationId xmlns:p14="http://schemas.microsoft.com/office/powerpoint/2010/main" val="86327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D1649A71-20BB-4956-9FAF-15CAB8C59875}"/>
              </a:ext>
            </a:extLst>
          </p:cNvPr>
          <p:cNvPicPr>
            <a:picLocks noChangeAspect="1"/>
          </p:cNvPicPr>
          <p:nvPr/>
        </p:nvPicPr>
        <p:blipFill>
          <a:blip r:embed="rId2"/>
          <a:stretch>
            <a:fillRect/>
          </a:stretch>
        </p:blipFill>
        <p:spPr>
          <a:xfrm>
            <a:off x="166019" y="894996"/>
            <a:ext cx="9573961" cy="5068007"/>
          </a:xfrm>
          <a:prstGeom prst="rect">
            <a:avLst/>
          </a:prstGeom>
        </p:spPr>
      </p:pic>
    </p:spTree>
    <p:extLst>
      <p:ext uri="{BB962C8B-B14F-4D97-AF65-F5344CB8AC3E}">
        <p14:creationId xmlns:p14="http://schemas.microsoft.com/office/powerpoint/2010/main" val="246874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B83D2A61-D5EC-49AE-A10C-7A4FF71FAE32}"/>
              </a:ext>
            </a:extLst>
          </p:cNvPr>
          <p:cNvPicPr>
            <a:picLocks noChangeAspect="1"/>
          </p:cNvPicPr>
          <p:nvPr/>
        </p:nvPicPr>
        <p:blipFill>
          <a:blip r:embed="rId2"/>
          <a:stretch>
            <a:fillRect/>
          </a:stretch>
        </p:blipFill>
        <p:spPr>
          <a:xfrm>
            <a:off x="1360025" y="987350"/>
            <a:ext cx="6796634" cy="4538158"/>
          </a:xfrm>
          <a:prstGeom prst="rect">
            <a:avLst/>
          </a:prstGeom>
        </p:spPr>
      </p:pic>
    </p:spTree>
    <p:extLst>
      <p:ext uri="{BB962C8B-B14F-4D97-AF65-F5344CB8AC3E}">
        <p14:creationId xmlns:p14="http://schemas.microsoft.com/office/powerpoint/2010/main" val="252638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59B66DAB-4874-4ACF-81B7-3E13A94BFFE6}"/>
              </a:ext>
            </a:extLst>
          </p:cNvPr>
          <p:cNvPicPr>
            <a:picLocks noChangeAspect="1"/>
          </p:cNvPicPr>
          <p:nvPr/>
        </p:nvPicPr>
        <p:blipFill>
          <a:blip r:embed="rId2"/>
          <a:stretch>
            <a:fillRect/>
          </a:stretch>
        </p:blipFill>
        <p:spPr>
          <a:xfrm>
            <a:off x="2320329" y="0"/>
            <a:ext cx="5265342" cy="6858000"/>
          </a:xfrm>
          <a:prstGeom prst="rect">
            <a:avLst/>
          </a:prstGeom>
        </p:spPr>
      </p:pic>
    </p:spTree>
    <p:extLst>
      <p:ext uri="{BB962C8B-B14F-4D97-AF65-F5344CB8AC3E}">
        <p14:creationId xmlns:p14="http://schemas.microsoft.com/office/powerpoint/2010/main" val="148786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2F050567-5817-4B5B-BE9A-C41FD693782D}"/>
              </a:ext>
            </a:extLst>
          </p:cNvPr>
          <p:cNvPicPr>
            <a:picLocks noChangeAspect="1"/>
          </p:cNvPicPr>
          <p:nvPr/>
        </p:nvPicPr>
        <p:blipFill>
          <a:blip r:embed="rId2"/>
          <a:stretch>
            <a:fillRect/>
          </a:stretch>
        </p:blipFill>
        <p:spPr>
          <a:xfrm>
            <a:off x="681037" y="238911"/>
            <a:ext cx="8218630" cy="5253276"/>
          </a:xfrm>
          <a:prstGeom prst="rect">
            <a:avLst/>
          </a:prstGeom>
        </p:spPr>
      </p:pic>
      <p:sp>
        <p:nvSpPr>
          <p:cNvPr id="7" name="正方形/長方形 6">
            <a:extLst>
              <a:ext uri="{FF2B5EF4-FFF2-40B4-BE49-F238E27FC236}">
                <a16:creationId xmlns:a16="http://schemas.microsoft.com/office/drawing/2014/main" id="{BAAF6D8F-4736-4B87-B47C-B19EB88A0D40}"/>
              </a:ext>
            </a:extLst>
          </p:cNvPr>
          <p:cNvSpPr/>
          <p:nvPr/>
        </p:nvSpPr>
        <p:spPr>
          <a:xfrm>
            <a:off x="1082231" y="3180925"/>
            <a:ext cx="7430947" cy="13255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071F49B-E2A9-43C4-94F5-B5C9EE27F4AF}"/>
              </a:ext>
            </a:extLst>
          </p:cNvPr>
          <p:cNvSpPr/>
          <p:nvPr/>
        </p:nvSpPr>
        <p:spPr>
          <a:xfrm>
            <a:off x="1851949" y="5370653"/>
            <a:ext cx="5891513" cy="14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50</a:t>
            </a:r>
            <a:r>
              <a:rPr kumimoji="1" lang="ja-JP" altLang="en-US" sz="1400" dirty="0"/>
              <a:t>代以上などの高齢者の学習時間が長い</a:t>
            </a:r>
            <a:endParaRPr kumimoji="1" lang="en-US" altLang="ja-JP" sz="1400" dirty="0"/>
          </a:p>
          <a:p>
            <a:pPr algn="ctr"/>
            <a:r>
              <a:rPr kumimoji="1" lang="ja-JP" altLang="en-US" sz="1400" dirty="0"/>
              <a:t>彼ら向けのサービスもあまりないのでは？</a:t>
            </a:r>
            <a:endParaRPr kumimoji="1" lang="en-US" altLang="ja-JP" sz="1400" dirty="0"/>
          </a:p>
          <a:p>
            <a:pPr algn="ctr"/>
            <a:r>
              <a:rPr kumimoji="1" lang="ja-JP" altLang="en-US" sz="1400" dirty="0"/>
              <a:t>デザイン・コンセプトを彼ら向けにする？</a:t>
            </a:r>
            <a:endParaRPr kumimoji="1" lang="en-US" altLang="ja-JP" sz="1400" dirty="0"/>
          </a:p>
          <a:p>
            <a:pPr algn="ctr"/>
            <a:r>
              <a:rPr kumimoji="1" lang="ja-JP" altLang="en-US" sz="1400" dirty="0"/>
              <a:t>絶対数は？やる気ある人が残るだけでは？</a:t>
            </a:r>
            <a:endParaRPr kumimoji="1" lang="en-US" altLang="ja-JP" sz="1400" dirty="0"/>
          </a:p>
          <a:p>
            <a:pPr algn="ctr"/>
            <a:r>
              <a:rPr kumimoji="1" lang="ja-JP" altLang="en-US" sz="1400" dirty="0"/>
              <a:t>→彼らの学習手段を調べる</a:t>
            </a:r>
            <a:endParaRPr kumimoji="1" lang="en-US" altLang="ja-JP" sz="1400" dirty="0"/>
          </a:p>
          <a:p>
            <a:pPr algn="ctr"/>
            <a:r>
              <a:rPr kumimoji="1" lang="ja-JP" altLang="en-US" sz="1400" dirty="0"/>
              <a:t>　お金があるから教室か？</a:t>
            </a:r>
            <a:endParaRPr kumimoji="1" lang="en-US" altLang="ja-JP" sz="1400" dirty="0"/>
          </a:p>
        </p:txBody>
      </p:sp>
    </p:spTree>
    <p:extLst>
      <p:ext uri="{BB962C8B-B14F-4D97-AF65-F5344CB8AC3E}">
        <p14:creationId xmlns:p14="http://schemas.microsoft.com/office/powerpoint/2010/main" val="194169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36D3C-7AA9-4E89-8B74-B086C558CCE1}"/>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AFB266DB-E712-4804-A2D0-286CB061F1E2}"/>
              </a:ext>
            </a:extLst>
          </p:cNvPr>
          <p:cNvSpPr>
            <a:spLocks noGrp="1"/>
          </p:cNvSpPr>
          <p:nvPr>
            <p:ph type="sldNum" sz="quarter" idx="12"/>
          </p:nvPr>
        </p:nvSpPr>
        <p:spPr/>
        <p:txBody>
          <a:bodyPr/>
          <a:lstStyle/>
          <a:p>
            <a:fld id="{3AFE6E60-CD60-443C-BB33-38BE591B4EDC}"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F4135AB4-AFFA-4384-A991-318F6D7761FE}"/>
              </a:ext>
            </a:extLst>
          </p:cNvPr>
          <p:cNvPicPr>
            <a:picLocks noChangeAspect="1"/>
          </p:cNvPicPr>
          <p:nvPr/>
        </p:nvPicPr>
        <p:blipFill>
          <a:blip r:embed="rId2"/>
          <a:stretch>
            <a:fillRect/>
          </a:stretch>
        </p:blipFill>
        <p:spPr>
          <a:xfrm>
            <a:off x="1276703" y="1591519"/>
            <a:ext cx="6660712" cy="4630691"/>
          </a:xfrm>
          <a:prstGeom prst="rect">
            <a:avLst/>
          </a:prstGeom>
        </p:spPr>
      </p:pic>
      <p:sp>
        <p:nvSpPr>
          <p:cNvPr id="6" name="正方形/長方形 5">
            <a:extLst>
              <a:ext uri="{FF2B5EF4-FFF2-40B4-BE49-F238E27FC236}">
                <a16:creationId xmlns:a16="http://schemas.microsoft.com/office/drawing/2014/main" id="{D0E2A509-B5EA-482B-B717-0DD04A0BA037}"/>
              </a:ext>
            </a:extLst>
          </p:cNvPr>
          <p:cNvSpPr/>
          <p:nvPr/>
        </p:nvSpPr>
        <p:spPr>
          <a:xfrm>
            <a:off x="2019781" y="521123"/>
            <a:ext cx="42421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chemeClr val="bg1"/>
                </a:solidFill>
                <a:effectLst/>
                <a:latin typeface="Hiragino Kaku Gothic ProN"/>
              </a:rPr>
              <a:t>25</a:t>
            </a:r>
            <a:r>
              <a:rPr lang="ja-JP" altLang="en-US" b="1" i="0" dirty="0">
                <a:solidFill>
                  <a:schemeClr val="bg1"/>
                </a:solidFill>
                <a:effectLst/>
                <a:latin typeface="Hiragino Kaku Gothic ProN"/>
              </a:rPr>
              <a:t>歳～</a:t>
            </a:r>
            <a:r>
              <a:rPr lang="en-US" altLang="ja-JP" b="1" i="0" dirty="0">
                <a:solidFill>
                  <a:schemeClr val="bg1"/>
                </a:solidFill>
                <a:effectLst/>
                <a:latin typeface="Hiragino Kaku Gothic ProN"/>
              </a:rPr>
              <a:t>35</a:t>
            </a:r>
            <a:r>
              <a:rPr lang="ja-JP" altLang="en-US" b="1" i="0" dirty="0">
                <a:solidFill>
                  <a:schemeClr val="bg1"/>
                </a:solidFill>
                <a:effectLst/>
                <a:latin typeface="Hiragino Kaku Gothic ProN"/>
              </a:rPr>
              <a:t>歳の男女ビジネスパーソンを対象に実施</a:t>
            </a:r>
            <a:r>
              <a:rPr lang="en-US" altLang="ja-JP" b="1" i="0" dirty="0">
                <a:solidFill>
                  <a:schemeClr val="bg1"/>
                </a:solidFill>
                <a:effectLst/>
                <a:latin typeface="Hiragino Kaku Gothic ProN"/>
              </a:rPr>
              <a:t>-</a:t>
            </a:r>
            <a:endParaRPr kumimoji="1" lang="en-US" altLang="ja-JP" b="1" i="0" dirty="0">
              <a:solidFill>
                <a:schemeClr val="bg1"/>
              </a:solidFill>
              <a:effectLst/>
              <a:latin typeface="Hiragino Kaku Gothic ProN"/>
            </a:endParaRPr>
          </a:p>
          <a:p>
            <a:pPr algn="ctr"/>
            <a:r>
              <a:rPr kumimoji="1" lang="ja-JP" altLang="en-US" b="1" dirty="0">
                <a:solidFill>
                  <a:schemeClr val="bg1"/>
                </a:solidFill>
                <a:latin typeface="Hiragino Kaku Gothic ProN"/>
              </a:rPr>
              <a:t>→英語学習者に絞っていない？</a:t>
            </a:r>
            <a:endParaRPr lang="en-US" altLang="ja-JP" b="1" i="0" dirty="0">
              <a:solidFill>
                <a:schemeClr val="bg1"/>
              </a:solidFill>
              <a:effectLst/>
              <a:latin typeface="Hiragino Kaku Gothic ProN"/>
            </a:endParaRPr>
          </a:p>
        </p:txBody>
      </p:sp>
    </p:spTree>
    <p:extLst>
      <p:ext uri="{BB962C8B-B14F-4D97-AF65-F5344CB8AC3E}">
        <p14:creationId xmlns:p14="http://schemas.microsoft.com/office/powerpoint/2010/main" val="387454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01DD0-A269-4AE6-890B-111234C62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6EE8330-CE31-456D-9C41-FFE04E75D6D1}"/>
              </a:ext>
            </a:extLst>
          </p:cNvPr>
          <p:cNvSpPr>
            <a:spLocks noGrp="1"/>
          </p:cNvSpPr>
          <p:nvPr>
            <p:ph type="sldNum" sz="quarter" idx="12"/>
          </p:nvPr>
        </p:nvSpPr>
        <p:spPr/>
        <p:txBody>
          <a:bodyPr/>
          <a:lstStyle/>
          <a:p>
            <a:fld id="{3AFE6E60-CD60-443C-BB33-38BE591B4EDC}" type="slidenum">
              <a:rPr kumimoji="1" lang="ja-JP" altLang="en-US" smtClean="0"/>
              <a:t>17</a:t>
            </a:fld>
            <a:endParaRPr kumimoji="1" lang="ja-JP" altLang="en-US"/>
          </a:p>
        </p:txBody>
      </p:sp>
      <p:pic>
        <p:nvPicPr>
          <p:cNvPr id="5" name="図 4">
            <a:extLst>
              <a:ext uri="{FF2B5EF4-FFF2-40B4-BE49-F238E27FC236}">
                <a16:creationId xmlns:a16="http://schemas.microsoft.com/office/drawing/2014/main" id="{3DF755C5-5F60-43E1-98C0-B2E418B6E295}"/>
              </a:ext>
            </a:extLst>
          </p:cNvPr>
          <p:cNvPicPr>
            <a:picLocks noChangeAspect="1"/>
          </p:cNvPicPr>
          <p:nvPr/>
        </p:nvPicPr>
        <p:blipFill>
          <a:blip r:embed="rId2"/>
          <a:stretch>
            <a:fillRect/>
          </a:stretch>
        </p:blipFill>
        <p:spPr>
          <a:xfrm>
            <a:off x="608504" y="547574"/>
            <a:ext cx="8160373" cy="5762852"/>
          </a:xfrm>
          <a:prstGeom prst="rect">
            <a:avLst/>
          </a:prstGeom>
        </p:spPr>
      </p:pic>
    </p:spTree>
    <p:extLst>
      <p:ext uri="{BB962C8B-B14F-4D97-AF65-F5344CB8AC3E}">
        <p14:creationId xmlns:p14="http://schemas.microsoft.com/office/powerpoint/2010/main" val="228107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F9F3-53B8-42C5-9DF4-6147340A652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DFFBFE7-CAAC-48AC-A823-9CA07B0A7F8B}"/>
              </a:ext>
            </a:extLst>
          </p:cNvPr>
          <p:cNvSpPr>
            <a:spLocks noGrp="1"/>
          </p:cNvSpPr>
          <p:nvPr>
            <p:ph type="sldNum" sz="quarter" idx="12"/>
          </p:nvPr>
        </p:nvSpPr>
        <p:spPr/>
        <p:txBody>
          <a:bodyPr/>
          <a:lstStyle/>
          <a:p>
            <a:fld id="{3AFE6E60-CD60-443C-BB33-38BE591B4EDC}"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50A016E4-F041-4388-8347-0A587D10982F}"/>
              </a:ext>
            </a:extLst>
          </p:cNvPr>
          <p:cNvPicPr>
            <a:picLocks noChangeAspect="1"/>
          </p:cNvPicPr>
          <p:nvPr/>
        </p:nvPicPr>
        <p:blipFill>
          <a:blip r:embed="rId2"/>
          <a:stretch>
            <a:fillRect/>
          </a:stretch>
        </p:blipFill>
        <p:spPr>
          <a:xfrm>
            <a:off x="1529827" y="467905"/>
            <a:ext cx="6325483" cy="2924583"/>
          </a:xfrm>
          <a:prstGeom prst="rect">
            <a:avLst/>
          </a:prstGeom>
        </p:spPr>
      </p:pic>
      <p:pic>
        <p:nvPicPr>
          <p:cNvPr id="8" name="図 7">
            <a:extLst>
              <a:ext uri="{FF2B5EF4-FFF2-40B4-BE49-F238E27FC236}">
                <a16:creationId xmlns:a16="http://schemas.microsoft.com/office/drawing/2014/main" id="{ECF82D03-1E70-4787-AD8B-9F6E9185AB9A}"/>
              </a:ext>
            </a:extLst>
          </p:cNvPr>
          <p:cNvPicPr>
            <a:picLocks noChangeAspect="1"/>
          </p:cNvPicPr>
          <p:nvPr/>
        </p:nvPicPr>
        <p:blipFill>
          <a:blip r:embed="rId3"/>
          <a:stretch>
            <a:fillRect/>
          </a:stretch>
        </p:blipFill>
        <p:spPr>
          <a:xfrm>
            <a:off x="1615563" y="3257433"/>
            <a:ext cx="6154009" cy="3410426"/>
          </a:xfrm>
          <a:prstGeom prst="rect">
            <a:avLst/>
          </a:prstGeom>
        </p:spPr>
      </p:pic>
    </p:spTree>
    <p:extLst>
      <p:ext uri="{BB962C8B-B14F-4D97-AF65-F5344CB8AC3E}">
        <p14:creationId xmlns:p14="http://schemas.microsoft.com/office/powerpoint/2010/main" val="285065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33AFE-27AB-47EB-A4B1-D5EF931884E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DD4425-D1A7-4BA1-B810-13A4ED543E6C}"/>
              </a:ext>
            </a:extLst>
          </p:cNvPr>
          <p:cNvSpPr>
            <a:spLocks noGrp="1"/>
          </p:cNvSpPr>
          <p:nvPr>
            <p:ph type="sldNum" sz="quarter" idx="12"/>
          </p:nvPr>
        </p:nvSpPr>
        <p:spPr/>
        <p:txBody>
          <a:bodyPr/>
          <a:lstStyle/>
          <a:p>
            <a:fld id="{3AFE6E60-CD60-443C-BB33-38BE591B4EDC}"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B9CF245A-7B62-4209-8490-94BAFF3231A7}"/>
              </a:ext>
            </a:extLst>
          </p:cNvPr>
          <p:cNvPicPr>
            <a:picLocks noChangeAspect="1"/>
          </p:cNvPicPr>
          <p:nvPr/>
        </p:nvPicPr>
        <p:blipFill>
          <a:blip r:embed="rId2"/>
          <a:stretch>
            <a:fillRect/>
          </a:stretch>
        </p:blipFill>
        <p:spPr>
          <a:xfrm>
            <a:off x="1385389" y="1437997"/>
            <a:ext cx="7135221" cy="3982006"/>
          </a:xfrm>
          <a:prstGeom prst="rect">
            <a:avLst/>
          </a:prstGeom>
        </p:spPr>
      </p:pic>
    </p:spTree>
    <p:extLst>
      <p:ext uri="{BB962C8B-B14F-4D97-AF65-F5344CB8AC3E}">
        <p14:creationId xmlns:p14="http://schemas.microsoft.com/office/powerpoint/2010/main" val="17140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4" name="正方形/長方形 3">
            <a:extLst>
              <a:ext uri="{FF2B5EF4-FFF2-40B4-BE49-F238E27FC236}">
                <a16:creationId xmlns:a16="http://schemas.microsoft.com/office/drawing/2014/main" id="{F632E14C-A5D9-4980-A88F-C2265382E602}"/>
              </a:ext>
            </a:extLst>
          </p:cNvPr>
          <p:cNvSpPr/>
          <p:nvPr/>
        </p:nvSpPr>
        <p:spPr>
          <a:xfrm>
            <a:off x="2748986" y="4708785"/>
            <a:ext cx="6024624" cy="1796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solidFill>
              </a:rPr>
              <a:t>現レベル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目標レベル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業務で使うか（使っている／予定のみあり／ その他）</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rgbClr val="FF0000"/>
                </a:solidFill>
              </a:rPr>
              <a:t>学習歴</a:t>
            </a:r>
            <a:r>
              <a:rPr kumimoji="1" lang="en-US" altLang="ja-JP" sz="1000" dirty="0">
                <a:solidFill>
                  <a:srgbClr val="FF0000"/>
                </a:solidFill>
              </a:rPr>
              <a:t>(</a:t>
            </a:r>
            <a:r>
              <a:rPr kumimoji="1" lang="ja-JP" altLang="en-US" sz="1000" dirty="0">
                <a:solidFill>
                  <a:srgbClr val="FF0000"/>
                </a:solidFill>
              </a:rPr>
              <a:t>期間、在留歴あるか</a:t>
            </a:r>
            <a:r>
              <a:rPr kumimoji="1" lang="en-US" altLang="ja-JP" sz="1000" dirty="0">
                <a:solidFill>
                  <a:srgbClr val="FF0000"/>
                </a:solidFill>
              </a:rPr>
              <a:t>)</a:t>
            </a:r>
            <a:r>
              <a:rPr kumimoji="1" lang="ja-JP" altLang="en-US" sz="1000" dirty="0">
                <a:solidFill>
                  <a:srgbClr val="FF0000"/>
                </a:solidFill>
              </a:rPr>
              <a:t>⇚学習方法の遷移</a:t>
            </a:r>
            <a:endParaRPr kumimoji="1" lang="en-US" altLang="ja-JP" sz="1000" dirty="0">
              <a:solidFill>
                <a:srgbClr val="FF0000"/>
              </a:solidFill>
            </a:endParaRPr>
          </a:p>
          <a:p>
            <a:pPr marL="285750" indent="-285750">
              <a:buFont typeface="Wingdings" panose="05000000000000000000" pitchFamily="2" charset="2"/>
              <a:buChar char="ü"/>
            </a:pPr>
            <a:r>
              <a:rPr kumimoji="1" lang="ja-JP" altLang="en-US" sz="1000" dirty="0">
                <a:solidFill>
                  <a:schemeClr val="tx1"/>
                </a:solidFill>
              </a:rPr>
              <a:t>学習時間</a:t>
            </a:r>
            <a:r>
              <a:rPr kumimoji="1" lang="en-US" altLang="ja-JP" sz="1000" dirty="0">
                <a:solidFill>
                  <a:schemeClr val="tx1"/>
                </a:solidFill>
              </a:rPr>
              <a:t>(</a:t>
            </a:r>
            <a:r>
              <a:rPr kumimoji="1" lang="ja-JP" altLang="en-US" sz="1000" dirty="0">
                <a:solidFill>
                  <a:schemeClr val="tx1"/>
                </a:solidFill>
              </a:rPr>
              <a:t>週単位など</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年代</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予算</a:t>
            </a:r>
            <a:r>
              <a:rPr kumimoji="1" lang="en-US" altLang="ja-JP" sz="1000" dirty="0">
                <a:solidFill>
                  <a:schemeClr val="tx1"/>
                </a:solidFill>
              </a:rPr>
              <a:t>(</a:t>
            </a:r>
            <a:r>
              <a:rPr kumimoji="1" lang="ja-JP" altLang="en-US" sz="1000" dirty="0">
                <a:solidFill>
                  <a:schemeClr val="tx1"/>
                </a:solidFill>
              </a:rPr>
              <a:t>年収によらないのでは</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学習手法</a:t>
            </a:r>
          </a:p>
        </p:txBody>
      </p:sp>
      <p:sp>
        <p:nvSpPr>
          <p:cNvPr id="5" name="正方形/長方形 4">
            <a:extLst>
              <a:ext uri="{FF2B5EF4-FFF2-40B4-BE49-F238E27FC236}">
                <a16:creationId xmlns:a16="http://schemas.microsoft.com/office/drawing/2014/main" id="{96A81C1E-43C4-4C8C-A1F3-B0D1ED884915}"/>
              </a:ext>
            </a:extLst>
          </p:cNvPr>
          <p:cNvSpPr/>
          <p:nvPr/>
        </p:nvSpPr>
        <p:spPr>
          <a:xfrm>
            <a:off x="734992" y="4708785"/>
            <a:ext cx="1840375" cy="179696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切り口</a:t>
            </a:r>
            <a:endParaRPr kumimoji="1" lang="en-US" altLang="ja-JP" sz="1300" dirty="0">
              <a:solidFill>
                <a:srgbClr val="FFFFFF"/>
              </a:solidFill>
            </a:endParaRPr>
          </a:p>
          <a:p>
            <a:r>
              <a:rPr kumimoji="1" lang="en-US" altLang="ja-JP" sz="1300" dirty="0">
                <a:solidFill>
                  <a:srgbClr val="FFFFFF"/>
                </a:solidFill>
              </a:rPr>
              <a:t>(</a:t>
            </a:r>
            <a:r>
              <a:rPr kumimoji="1" lang="ja-JP" altLang="en-US" sz="1300" dirty="0">
                <a:solidFill>
                  <a:srgbClr val="FFFFFF"/>
                </a:solidFill>
              </a:rPr>
              <a:t>気になるパラメータ</a:t>
            </a:r>
            <a:r>
              <a:rPr kumimoji="1" lang="en-US" altLang="ja-JP" sz="1300" dirty="0">
                <a:solidFill>
                  <a:srgbClr val="FFFFFF"/>
                </a:solidFill>
              </a:rPr>
              <a:t>)</a:t>
            </a:r>
            <a:endParaRPr kumimoji="1" lang="ja-JP" altLang="en-US" sz="1300" dirty="0">
              <a:solidFill>
                <a:srgbClr val="FFFFFF"/>
              </a:solidFill>
            </a:endParaRPr>
          </a:p>
        </p:txBody>
      </p:sp>
      <p:sp>
        <p:nvSpPr>
          <p:cNvPr id="8" name="正方形/長方形 7">
            <a:extLst>
              <a:ext uri="{FF2B5EF4-FFF2-40B4-BE49-F238E27FC236}">
                <a16:creationId xmlns:a16="http://schemas.microsoft.com/office/drawing/2014/main" id="{420DC2CE-83E5-4C41-A56F-C09347448DEE}"/>
              </a:ext>
            </a:extLst>
          </p:cNvPr>
          <p:cNvSpPr/>
          <p:nvPr/>
        </p:nvSpPr>
        <p:spPr>
          <a:xfrm>
            <a:off x="2748986" y="2822134"/>
            <a:ext cx="6024624" cy="1345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1000" dirty="0">
              <a:solidFill>
                <a:schemeClr val="tx1"/>
              </a:solidFill>
            </a:endParaRPr>
          </a:p>
        </p:txBody>
      </p:sp>
      <p:sp>
        <p:nvSpPr>
          <p:cNvPr id="9" name="正方形/長方形 8">
            <a:extLst>
              <a:ext uri="{FF2B5EF4-FFF2-40B4-BE49-F238E27FC236}">
                <a16:creationId xmlns:a16="http://schemas.microsoft.com/office/drawing/2014/main" id="{E99D0E8F-3F4C-41FB-9BD7-6AF8A2543728}"/>
              </a:ext>
            </a:extLst>
          </p:cNvPr>
          <p:cNvSpPr/>
          <p:nvPr/>
        </p:nvSpPr>
        <p:spPr>
          <a:xfrm>
            <a:off x="734992" y="2822134"/>
            <a:ext cx="1840375" cy="134538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知りたいこと</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2748986" y="798682"/>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下記につなげる</a:t>
            </a:r>
            <a:r>
              <a:rPr kumimoji="1" lang="en-US" altLang="ja-JP" sz="1000" dirty="0">
                <a:solidFill>
                  <a:schemeClr val="tx1"/>
                </a:solidFill>
              </a:rPr>
              <a:t>(</a:t>
            </a:r>
            <a:r>
              <a:rPr kumimoji="1" lang="ja-JP" altLang="en-US" sz="1000" dirty="0">
                <a:solidFill>
                  <a:schemeClr val="tx1"/>
                </a:solidFill>
              </a:rPr>
              <a:t>？⇚対応方法を確認する</a:t>
            </a:r>
            <a:r>
              <a:rPr kumimoji="1" lang="en-US" altLang="ja-JP" sz="1000" dirty="0">
                <a:solidFill>
                  <a:schemeClr val="tx1"/>
                </a:solidFill>
              </a:rPr>
              <a:t>)</a:t>
            </a:r>
          </a:p>
          <a:p>
            <a:pPr marL="285750" indent="-285750">
              <a:buFont typeface="Arial" panose="020B0604020202020204" pitchFamily="34" charset="0"/>
              <a:buChar char="•"/>
            </a:pPr>
            <a:r>
              <a:rPr kumimoji="1" lang="ja-JP" altLang="en-US" sz="1000" dirty="0">
                <a:solidFill>
                  <a:schemeClr val="tx1"/>
                </a:solidFill>
              </a:rPr>
              <a:t>ターゲット層を明確化</a:t>
            </a:r>
            <a:endParaRPr kumimoji="1" lang="en-US" altLang="ja-JP" sz="1000" dirty="0">
              <a:solidFill>
                <a:schemeClr val="tx1"/>
              </a:solidFill>
            </a:endParaRPr>
          </a:p>
          <a:p>
            <a:pPr marL="285750" indent="-285750">
              <a:buFont typeface="Arial" panose="020B0604020202020204" pitchFamily="34" charset="0"/>
              <a:buChar char="•"/>
            </a:pPr>
            <a:r>
              <a:rPr kumimoji="1" lang="ja-JP" altLang="en-US" sz="1000" dirty="0">
                <a:solidFill>
                  <a:schemeClr val="tx1"/>
                </a:solidFill>
              </a:rPr>
              <a:t>機能概要にターゲット層の需要を反映（ペルソナ化）</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err="1">
                <a:solidFill>
                  <a:schemeClr val="tx1"/>
                </a:solidFill>
              </a:rPr>
              <a:t>Golive</a:t>
            </a:r>
            <a:r>
              <a:rPr kumimoji="1" lang="ja-JP" altLang="en-US" sz="1000" dirty="0">
                <a:solidFill>
                  <a:schemeClr val="tx1"/>
                </a:solidFill>
              </a:rPr>
              <a:t>時のプロモーションに？、</a:t>
            </a:r>
            <a:r>
              <a:rPr kumimoji="1" lang="en-US" altLang="ja-JP" sz="1000" dirty="0">
                <a:solidFill>
                  <a:schemeClr val="tx1"/>
                </a:solidFill>
              </a:rPr>
              <a:t>(</a:t>
            </a:r>
            <a:r>
              <a:rPr kumimoji="1" lang="ja-JP" altLang="en-US" sz="1000" dirty="0">
                <a:solidFill>
                  <a:schemeClr val="tx1"/>
                </a:solidFill>
              </a:rPr>
              <a:t>広告媒体の選定？</a:t>
            </a:r>
            <a:r>
              <a:rPr kumimoji="1" lang="en-US" altLang="ja-JP" sz="1000" dirty="0">
                <a:solidFill>
                  <a:schemeClr val="tx1"/>
                </a:solidFill>
              </a:rPr>
              <a:t>)</a:t>
            </a:r>
            <a:r>
              <a:rPr kumimoji="1" lang="ja-JP" altLang="en-US" sz="1000" dirty="0">
                <a:solidFill>
                  <a:schemeClr val="tx1"/>
                </a:solidFill>
              </a:rPr>
              <a:t>　最初の</a:t>
            </a:r>
            <a:r>
              <a:rPr kumimoji="1" lang="en-US" altLang="ja-JP" sz="1000" dirty="0">
                <a:solidFill>
                  <a:schemeClr val="tx1"/>
                </a:solidFill>
              </a:rPr>
              <a:t>100</a:t>
            </a:r>
            <a:r>
              <a:rPr kumimoji="1" lang="ja-JP" altLang="en-US" sz="1000" dirty="0">
                <a:solidFill>
                  <a:schemeClr val="tx1"/>
                </a:solidFill>
              </a:rPr>
              <a:t>人の戦略</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a:solidFill>
                  <a:schemeClr val="tx1"/>
                </a:solidFill>
              </a:rPr>
              <a:t>XXXX</a:t>
            </a:r>
          </a:p>
        </p:txBody>
      </p:sp>
      <p:sp>
        <p:nvSpPr>
          <p:cNvPr id="10" name="正方形/長方形 9">
            <a:extLst>
              <a:ext uri="{FF2B5EF4-FFF2-40B4-BE49-F238E27FC236}">
                <a16:creationId xmlns:a16="http://schemas.microsoft.com/office/drawing/2014/main" id="{761A3533-0CDB-44EE-9AA7-78EA260F5B80}"/>
              </a:ext>
            </a:extLst>
          </p:cNvPr>
          <p:cNvSpPr/>
          <p:nvPr/>
        </p:nvSpPr>
        <p:spPr>
          <a:xfrm>
            <a:off x="734992" y="798682"/>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目的</a:t>
            </a:r>
          </a:p>
        </p:txBody>
      </p:sp>
      <p:sp>
        <p:nvSpPr>
          <p:cNvPr id="3" name="二等辺三角形 2">
            <a:extLst>
              <a:ext uri="{FF2B5EF4-FFF2-40B4-BE49-F238E27FC236}">
                <a16:creationId xmlns:a16="http://schemas.microsoft.com/office/drawing/2014/main" id="{0F2060B4-1F46-457C-8E8D-8177BE73A60A}"/>
              </a:ext>
            </a:extLst>
          </p:cNvPr>
          <p:cNvSpPr/>
          <p:nvPr/>
        </p:nvSpPr>
        <p:spPr>
          <a:xfrm flipV="1">
            <a:off x="4078717" y="2213751"/>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a:solidFill>
                <a:srgbClr val="FFFFFF"/>
              </a:solidFill>
            </a:endParaRPr>
          </a:p>
        </p:txBody>
      </p:sp>
      <p:sp>
        <p:nvSpPr>
          <p:cNvPr id="11" name="二等辺三角形 10">
            <a:extLst>
              <a:ext uri="{FF2B5EF4-FFF2-40B4-BE49-F238E27FC236}">
                <a16:creationId xmlns:a16="http://schemas.microsoft.com/office/drawing/2014/main" id="{106C46C8-3545-4769-8920-92F727DD8A32}"/>
              </a:ext>
            </a:extLst>
          </p:cNvPr>
          <p:cNvSpPr/>
          <p:nvPr/>
        </p:nvSpPr>
        <p:spPr>
          <a:xfrm flipV="1">
            <a:off x="4078717" y="4328835"/>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rgbClr val="FFFFFF"/>
              </a:solidFill>
            </a:endParaRPr>
          </a:p>
        </p:txBody>
      </p:sp>
    </p:spTree>
    <p:extLst>
      <p:ext uri="{BB962C8B-B14F-4D97-AF65-F5344CB8AC3E}">
        <p14:creationId xmlns:p14="http://schemas.microsoft.com/office/powerpoint/2010/main" val="143899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8BF7A-91BE-4E98-9A88-D3EF393C29F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B3CED0-95CD-4AD7-9097-C93825CA68ED}"/>
              </a:ext>
            </a:extLst>
          </p:cNvPr>
          <p:cNvSpPr>
            <a:spLocks noGrp="1"/>
          </p:cNvSpPr>
          <p:nvPr>
            <p:ph type="sldNum" sz="quarter" idx="12"/>
          </p:nvPr>
        </p:nvSpPr>
        <p:spPr/>
        <p:txBody>
          <a:bodyPr/>
          <a:lstStyle/>
          <a:p>
            <a:fld id="{3AFE6E60-CD60-443C-BB33-38BE591B4EDC}"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430DF9A3-BF15-49A6-A2F7-993FE6EC095B}"/>
              </a:ext>
            </a:extLst>
          </p:cNvPr>
          <p:cNvPicPr>
            <a:picLocks noChangeAspect="1"/>
          </p:cNvPicPr>
          <p:nvPr/>
        </p:nvPicPr>
        <p:blipFill>
          <a:blip r:embed="rId2"/>
          <a:stretch>
            <a:fillRect/>
          </a:stretch>
        </p:blipFill>
        <p:spPr>
          <a:xfrm>
            <a:off x="877806" y="241730"/>
            <a:ext cx="7910095" cy="3998154"/>
          </a:xfrm>
          <a:prstGeom prst="rect">
            <a:avLst/>
          </a:prstGeom>
        </p:spPr>
      </p:pic>
    </p:spTree>
    <p:extLst>
      <p:ext uri="{BB962C8B-B14F-4D97-AF65-F5344CB8AC3E}">
        <p14:creationId xmlns:p14="http://schemas.microsoft.com/office/powerpoint/2010/main" val="176604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07DA7-CE8A-47C1-BD1F-01CD303C471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DD3B87D-88CE-4B1E-959A-EFD90E6ABB29}"/>
              </a:ext>
            </a:extLst>
          </p:cNvPr>
          <p:cNvSpPr>
            <a:spLocks noGrp="1"/>
          </p:cNvSpPr>
          <p:nvPr>
            <p:ph type="sldNum" sz="quarter" idx="12"/>
          </p:nvPr>
        </p:nvSpPr>
        <p:spPr/>
        <p:txBody>
          <a:bodyPr/>
          <a:lstStyle/>
          <a:p>
            <a:fld id="{3AFE6E60-CD60-443C-BB33-38BE591B4EDC}" type="slidenum">
              <a:rPr kumimoji="1" lang="ja-JP" altLang="en-US" smtClean="0"/>
              <a:t>21</a:t>
            </a:fld>
            <a:endParaRPr kumimoji="1" lang="ja-JP" altLang="en-US"/>
          </a:p>
        </p:txBody>
      </p:sp>
      <p:pic>
        <p:nvPicPr>
          <p:cNvPr id="4" name="図 3">
            <a:extLst>
              <a:ext uri="{FF2B5EF4-FFF2-40B4-BE49-F238E27FC236}">
                <a16:creationId xmlns:a16="http://schemas.microsoft.com/office/drawing/2014/main" id="{D982CB46-AB31-4436-8283-8B3C56974883}"/>
              </a:ext>
            </a:extLst>
          </p:cNvPr>
          <p:cNvPicPr>
            <a:picLocks noChangeAspect="1"/>
          </p:cNvPicPr>
          <p:nvPr/>
        </p:nvPicPr>
        <p:blipFill>
          <a:blip r:embed="rId2"/>
          <a:stretch>
            <a:fillRect/>
          </a:stretch>
        </p:blipFill>
        <p:spPr>
          <a:xfrm>
            <a:off x="1329765" y="1077590"/>
            <a:ext cx="6944694" cy="4629796"/>
          </a:xfrm>
          <a:prstGeom prst="rect">
            <a:avLst/>
          </a:prstGeom>
        </p:spPr>
      </p:pic>
    </p:spTree>
    <p:extLst>
      <p:ext uri="{BB962C8B-B14F-4D97-AF65-F5344CB8AC3E}">
        <p14:creationId xmlns:p14="http://schemas.microsoft.com/office/powerpoint/2010/main" val="4559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cxnSp>
        <p:nvCxnSpPr>
          <p:cNvPr id="6" name="直線矢印コネクタ 5">
            <a:extLst>
              <a:ext uri="{FF2B5EF4-FFF2-40B4-BE49-F238E27FC236}">
                <a16:creationId xmlns:a16="http://schemas.microsoft.com/office/drawing/2014/main" id="{B012B8F8-6E8F-471D-96BC-562FC5DBA926}"/>
              </a:ext>
            </a:extLst>
          </p:cNvPr>
          <p:cNvCxnSpPr>
            <a:cxnSpLocks/>
          </p:cNvCxnSpPr>
          <p:nvPr/>
        </p:nvCxnSpPr>
        <p:spPr>
          <a:xfrm flipV="1">
            <a:off x="879676" y="6256116"/>
            <a:ext cx="7905509" cy="49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FDFEAB8-767B-430B-86FD-B937FD2F708F}"/>
              </a:ext>
            </a:extLst>
          </p:cNvPr>
          <p:cNvSpPr txBox="1"/>
          <p:nvPr/>
        </p:nvSpPr>
        <p:spPr>
          <a:xfrm>
            <a:off x="7870785" y="6280712"/>
            <a:ext cx="914400" cy="369332"/>
          </a:xfrm>
          <a:prstGeom prst="rect">
            <a:avLst/>
          </a:prstGeom>
          <a:noFill/>
        </p:spPr>
        <p:txBody>
          <a:bodyPr wrap="square" rtlCol="0">
            <a:spAutoFit/>
          </a:bodyPr>
          <a:lstStyle/>
          <a:p>
            <a:r>
              <a:rPr kumimoji="1" lang="ja-JP" altLang="en-US" dirty="0"/>
              <a:t>期間</a:t>
            </a:r>
          </a:p>
        </p:txBody>
      </p:sp>
      <p:cxnSp>
        <p:nvCxnSpPr>
          <p:cNvPr id="15" name="直線矢印コネクタ 14">
            <a:extLst>
              <a:ext uri="{FF2B5EF4-FFF2-40B4-BE49-F238E27FC236}">
                <a16:creationId xmlns:a16="http://schemas.microsoft.com/office/drawing/2014/main" id="{E1242B02-BBA2-4561-AD8C-C5689E34FEE1}"/>
              </a:ext>
            </a:extLst>
          </p:cNvPr>
          <p:cNvCxnSpPr>
            <a:cxnSpLocks/>
          </p:cNvCxnSpPr>
          <p:nvPr/>
        </p:nvCxnSpPr>
        <p:spPr>
          <a:xfrm flipV="1">
            <a:off x="879675" y="635684"/>
            <a:ext cx="0" cy="5508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1C316BE-6057-4E28-BCD8-3B08F8ACF385}"/>
              </a:ext>
            </a:extLst>
          </p:cNvPr>
          <p:cNvSpPr txBox="1"/>
          <p:nvPr/>
        </p:nvSpPr>
        <p:spPr>
          <a:xfrm>
            <a:off x="121533" y="883091"/>
            <a:ext cx="715762" cy="369332"/>
          </a:xfrm>
          <a:prstGeom prst="rect">
            <a:avLst/>
          </a:prstGeom>
          <a:noFill/>
        </p:spPr>
        <p:txBody>
          <a:bodyPr wrap="square" rtlCol="0">
            <a:spAutoFit/>
          </a:bodyPr>
          <a:lstStyle/>
          <a:p>
            <a:r>
              <a:rPr kumimoji="1" lang="en-US" altLang="ja-JP" dirty="0" err="1"/>
              <a:t>Lv</a:t>
            </a:r>
            <a:endParaRPr kumimoji="1" lang="ja-JP" altLang="en-US" dirty="0"/>
          </a:p>
        </p:txBody>
      </p:sp>
      <p:sp>
        <p:nvSpPr>
          <p:cNvPr id="19" name="正方形/長方形 18">
            <a:extLst>
              <a:ext uri="{FF2B5EF4-FFF2-40B4-BE49-F238E27FC236}">
                <a16:creationId xmlns:a16="http://schemas.microsoft.com/office/drawing/2014/main" id="{84C934E9-9844-4302-A98A-26FA4D6D5D36}"/>
              </a:ext>
            </a:extLst>
          </p:cNvPr>
          <p:cNvSpPr/>
          <p:nvPr/>
        </p:nvSpPr>
        <p:spPr>
          <a:xfrm>
            <a:off x="1250065" y="2747199"/>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バブル</a:t>
            </a:r>
            <a:endParaRPr kumimoji="1" lang="en-US" altLang="ja-JP" sz="1200" dirty="0"/>
          </a:p>
          <a:p>
            <a:pPr algn="ctr"/>
            <a:r>
              <a:rPr kumimoji="1" lang="ja-JP" altLang="en-US" sz="1200" dirty="0"/>
              <a:t>大きさ：学習時間</a:t>
            </a:r>
            <a:endParaRPr kumimoji="1" lang="en-US" altLang="ja-JP" sz="1200" dirty="0"/>
          </a:p>
          <a:p>
            <a:pPr algn="ctr"/>
            <a:r>
              <a:rPr kumimoji="1" lang="ja-JP" altLang="en-US" sz="1200" dirty="0"/>
              <a:t>で変遷を矢印でつなぐ</a:t>
            </a:r>
            <a:endParaRPr kumimoji="1" lang="en-US" altLang="ja-JP" sz="1200" dirty="0"/>
          </a:p>
        </p:txBody>
      </p:sp>
      <p:sp>
        <p:nvSpPr>
          <p:cNvPr id="20" name="正方形/長方形 19">
            <a:extLst>
              <a:ext uri="{FF2B5EF4-FFF2-40B4-BE49-F238E27FC236}">
                <a16:creationId xmlns:a16="http://schemas.microsoft.com/office/drawing/2014/main" id="{2CDEB091-94B1-4006-93BD-2235B2A23E5F}"/>
              </a:ext>
            </a:extLst>
          </p:cNvPr>
          <p:cNvSpPr/>
          <p:nvPr/>
        </p:nvSpPr>
        <p:spPr>
          <a:xfrm>
            <a:off x="2411858" y="4327143"/>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単に可視化が目的</a:t>
            </a:r>
            <a:endParaRPr kumimoji="1" lang="en-US" altLang="ja-JP" sz="1200" dirty="0"/>
          </a:p>
        </p:txBody>
      </p:sp>
    </p:spTree>
    <p:extLst>
      <p:ext uri="{BB962C8B-B14F-4D97-AF65-F5344CB8AC3E}">
        <p14:creationId xmlns:p14="http://schemas.microsoft.com/office/powerpoint/2010/main" val="33894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71194" y="1970590"/>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実践での利用機会</a:t>
            </a:r>
            <a:endParaRPr kumimoji="1" lang="en-US" altLang="ja-JP" dirty="0"/>
          </a:p>
          <a:p>
            <a:pPr algn="ctr"/>
            <a:r>
              <a:rPr kumimoji="1" lang="ja-JP" altLang="en-US" dirty="0"/>
              <a:t>✕</a:t>
            </a:r>
            <a:endParaRPr kumimoji="1" lang="en-US" altLang="ja-JP" dirty="0"/>
          </a:p>
          <a:p>
            <a:pPr algn="ctr"/>
            <a:r>
              <a:rPr kumimoji="1" lang="ja-JP" altLang="en-US" dirty="0"/>
              <a:t>実際の学習時間</a:t>
            </a:r>
          </a:p>
        </p:txBody>
      </p:sp>
      <p:sp>
        <p:nvSpPr>
          <p:cNvPr id="11" name="正方形/長方形 10">
            <a:extLst>
              <a:ext uri="{FF2B5EF4-FFF2-40B4-BE49-F238E27FC236}">
                <a16:creationId xmlns:a16="http://schemas.microsoft.com/office/drawing/2014/main" id="{6B4992E2-F865-4F9A-96E7-E0D4D3BCFC3A}"/>
              </a:ext>
            </a:extLst>
          </p:cNvPr>
          <p:cNvSpPr/>
          <p:nvPr/>
        </p:nvSpPr>
        <p:spPr>
          <a:xfrm>
            <a:off x="2818435" y="3573684"/>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学習時間が多い人は、本当に状況的シリアス学習者なのか？</a:t>
            </a:r>
            <a:endParaRPr kumimoji="1" lang="en-US" altLang="ja-JP" dirty="0"/>
          </a:p>
          <a:p>
            <a:pPr algn="ctr"/>
            <a:r>
              <a:rPr kumimoji="1" lang="ja-JP" altLang="en-US" dirty="0"/>
              <a:t>→そのモチベーションは？</a:t>
            </a:r>
          </a:p>
        </p:txBody>
      </p:sp>
    </p:spTree>
    <p:extLst>
      <p:ext uri="{BB962C8B-B14F-4D97-AF65-F5344CB8AC3E}">
        <p14:creationId xmlns:p14="http://schemas.microsoft.com/office/powerpoint/2010/main" val="21886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現レベル中間層に来ている</a:t>
            </a:r>
            <a:r>
              <a:rPr kumimoji="1" lang="en-US" altLang="ja-JP" dirty="0"/>
              <a:t>&amp;</a:t>
            </a:r>
          </a:p>
          <a:p>
            <a:pPr algn="ctr"/>
            <a:r>
              <a:rPr kumimoji="1" lang="ja-JP" altLang="en-US" dirty="0"/>
              <a:t>仕事での利用機会がない人の</a:t>
            </a:r>
            <a:endParaRPr kumimoji="1" lang="en-US" altLang="ja-JP" dirty="0"/>
          </a:p>
          <a:p>
            <a:pPr algn="ctr"/>
            <a:r>
              <a:rPr kumimoji="1" lang="ja-JP" altLang="en-US" dirty="0"/>
              <a:t>学習モチベーション</a:t>
            </a:r>
            <a:endParaRPr kumimoji="1" lang="en-US" altLang="ja-JP" dirty="0"/>
          </a:p>
          <a:p>
            <a:pPr algn="ctr"/>
            <a:r>
              <a:rPr kumimoji="1" lang="ja-JP" altLang="en-US" dirty="0"/>
              <a:t>→本当は機会がほしいが無いのでは</a:t>
            </a:r>
            <a:endParaRPr kumimoji="1" lang="en-US" altLang="ja-JP" dirty="0"/>
          </a:p>
        </p:txBody>
      </p:sp>
      <p:sp>
        <p:nvSpPr>
          <p:cNvPr id="6" name="正方形/長方形 5">
            <a:extLst>
              <a:ext uri="{FF2B5EF4-FFF2-40B4-BE49-F238E27FC236}">
                <a16:creationId xmlns:a16="http://schemas.microsoft.com/office/drawing/2014/main" id="{ED272E1A-212A-43DB-A261-5C8EFA2230CA}"/>
              </a:ext>
            </a:extLst>
          </p:cNvPr>
          <p:cNvSpPr/>
          <p:nvPr/>
        </p:nvSpPr>
        <p:spPr>
          <a:xfrm>
            <a:off x="3119376" y="3562109"/>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海外旅行の頻度、</a:t>
            </a:r>
            <a:r>
              <a:rPr kumimoji="1" lang="en-US" altLang="ja-JP" dirty="0" err="1"/>
              <a:t>Etc</a:t>
            </a:r>
            <a:r>
              <a:rPr kumimoji="1" lang="ja-JP" altLang="en-US" dirty="0"/>
              <a:t>、、、</a:t>
            </a:r>
            <a:endParaRPr kumimoji="1" lang="en-US" altLang="ja-JP" dirty="0"/>
          </a:p>
        </p:txBody>
      </p:sp>
    </p:spTree>
    <p:extLst>
      <p:ext uri="{BB962C8B-B14F-4D97-AF65-F5344CB8AC3E}">
        <p14:creationId xmlns:p14="http://schemas.microsoft.com/office/powerpoint/2010/main" val="256049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単に、中間層に来ている人に絞って、</a:t>
            </a:r>
            <a:endParaRPr kumimoji="1" lang="en-US" altLang="ja-JP" dirty="0"/>
          </a:p>
          <a:p>
            <a:pPr algn="ctr"/>
            <a:r>
              <a:rPr kumimoji="1" lang="ja-JP" altLang="en-US" dirty="0"/>
              <a:t>ケースを洗い出し（⇚想像）</a:t>
            </a:r>
            <a:endParaRPr kumimoji="1" lang="en-US" altLang="ja-JP" dirty="0"/>
          </a:p>
        </p:txBody>
      </p:sp>
    </p:spTree>
    <p:extLst>
      <p:ext uri="{BB962C8B-B14F-4D97-AF65-F5344CB8AC3E}">
        <p14:creationId xmlns:p14="http://schemas.microsoft.com/office/powerpoint/2010/main" val="235598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endParaRPr kumimoji="1" lang="ja-JP" altLang="en-US" sz="1500" dirty="0"/>
          </a:p>
        </p:txBody>
      </p:sp>
      <p:pic>
        <p:nvPicPr>
          <p:cNvPr id="7" name="図 6">
            <a:extLst>
              <a:ext uri="{FF2B5EF4-FFF2-40B4-BE49-F238E27FC236}">
                <a16:creationId xmlns:a16="http://schemas.microsoft.com/office/drawing/2014/main" id="{E7B23059-E32E-4C97-B24F-15815D714963}"/>
              </a:ext>
            </a:extLst>
          </p:cNvPr>
          <p:cNvPicPr>
            <a:picLocks noChangeAspect="1"/>
          </p:cNvPicPr>
          <p:nvPr/>
        </p:nvPicPr>
        <p:blipFill rotWithShape="1">
          <a:blip r:embed="rId2"/>
          <a:srcRect b="14346"/>
          <a:stretch/>
        </p:blipFill>
        <p:spPr>
          <a:xfrm>
            <a:off x="1644164" y="544010"/>
            <a:ext cx="6617670" cy="5874152"/>
          </a:xfrm>
          <a:prstGeom prst="rect">
            <a:avLst/>
          </a:prstGeom>
        </p:spPr>
      </p:pic>
    </p:spTree>
    <p:extLst>
      <p:ext uri="{BB962C8B-B14F-4D97-AF65-F5344CB8AC3E}">
        <p14:creationId xmlns:p14="http://schemas.microsoft.com/office/powerpoint/2010/main" val="145851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B53AF-73C7-42FD-8451-63A5496E96D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D89710-A07E-4861-AD15-DE5813AD32D2}"/>
              </a:ext>
            </a:extLst>
          </p:cNvPr>
          <p:cNvSpPr>
            <a:spLocks noGrp="1"/>
          </p:cNvSpPr>
          <p:nvPr>
            <p:ph type="sldNum" sz="quarter" idx="12"/>
          </p:nvPr>
        </p:nvSpPr>
        <p:spPr/>
        <p:txBody>
          <a:bodyPr/>
          <a:lstStyle/>
          <a:p>
            <a:fld id="{3AFE6E60-CD60-443C-BB33-38BE591B4EDC}"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C86E6866-1F3B-473B-BBDA-C6BBAB1730E2}"/>
              </a:ext>
            </a:extLst>
          </p:cNvPr>
          <p:cNvPicPr>
            <a:picLocks noChangeAspect="1"/>
          </p:cNvPicPr>
          <p:nvPr/>
        </p:nvPicPr>
        <p:blipFill>
          <a:blip r:embed="rId2"/>
          <a:stretch>
            <a:fillRect/>
          </a:stretch>
        </p:blipFill>
        <p:spPr>
          <a:xfrm>
            <a:off x="1337758" y="999786"/>
            <a:ext cx="7230484" cy="4858428"/>
          </a:xfrm>
          <a:prstGeom prst="rect">
            <a:avLst/>
          </a:prstGeom>
        </p:spPr>
      </p:pic>
    </p:spTree>
    <p:extLst>
      <p:ext uri="{BB962C8B-B14F-4D97-AF65-F5344CB8AC3E}">
        <p14:creationId xmlns:p14="http://schemas.microsoft.com/office/powerpoint/2010/main" val="13498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B55-E4A8-4C4C-91B6-893F58FFF7B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9572F5-5499-47A4-B891-6504E6D2BA1E}"/>
              </a:ext>
            </a:extLst>
          </p:cNvPr>
          <p:cNvSpPr>
            <a:spLocks noGrp="1"/>
          </p:cNvSpPr>
          <p:nvPr>
            <p:ph type="sldNum" sz="quarter" idx="12"/>
          </p:nvPr>
        </p:nvSpPr>
        <p:spPr/>
        <p:txBody>
          <a:bodyPr/>
          <a:lstStyle/>
          <a:p>
            <a:fld id="{3AFE6E60-CD60-443C-BB33-38BE591B4ED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E1461E74-DBDB-4C86-A595-8F8C07B1E687}"/>
              </a:ext>
            </a:extLst>
          </p:cNvPr>
          <p:cNvPicPr>
            <a:picLocks noChangeAspect="1"/>
          </p:cNvPicPr>
          <p:nvPr/>
        </p:nvPicPr>
        <p:blipFill>
          <a:blip r:embed="rId2"/>
          <a:stretch>
            <a:fillRect/>
          </a:stretch>
        </p:blipFill>
        <p:spPr>
          <a:xfrm>
            <a:off x="1342521" y="332943"/>
            <a:ext cx="7220958" cy="6192114"/>
          </a:xfrm>
          <a:prstGeom prst="rect">
            <a:avLst/>
          </a:prstGeom>
        </p:spPr>
      </p:pic>
    </p:spTree>
    <p:extLst>
      <p:ext uri="{BB962C8B-B14F-4D97-AF65-F5344CB8AC3E}">
        <p14:creationId xmlns:p14="http://schemas.microsoft.com/office/powerpoint/2010/main" val="4751244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2240</TotalTime>
  <Words>827</Words>
  <Application>Microsoft Office PowerPoint</Application>
  <PresentationFormat>A4 210 x 297 mm</PresentationFormat>
  <Paragraphs>108</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Hiragino Kaku Gothic ProN</vt:lpstr>
      <vt:lpstr>游ゴシック</vt:lpstr>
      <vt:lpstr>Arial</vt:lpstr>
      <vt:lpstr>Calibri</vt:lpstr>
      <vt:lpstr>Calibri Light</vt:lpstr>
      <vt:lpstr>Wingdings</vt:lpstr>
      <vt:lpstr>Office テーマ</vt:lpstr>
      <vt:lpstr>英語学習者の分類</vt:lpstr>
      <vt:lpstr>目的と切り口(？丁寧にP分けて掘り下げる？)</vt:lpstr>
      <vt:lpstr>学習方法の遷移</vt:lpstr>
      <vt:lpstr>学習方法の遷移</vt:lpstr>
      <vt:lpstr>学習方法の遷移</vt:lpstr>
      <vt:lpstr>学習方法の遷移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牛越 晴生</cp:lastModifiedBy>
  <cp:revision>926</cp:revision>
  <dcterms:created xsi:type="dcterms:W3CDTF">2022-01-19T12:01:24Z</dcterms:created>
  <dcterms:modified xsi:type="dcterms:W3CDTF">2022-03-02T12:17:52Z</dcterms:modified>
</cp:coreProperties>
</file>